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
  </p:notesMasterIdLst>
  <p:sldIdLst>
    <p:sldId id="256" r:id="rId3"/>
  </p:sldIdLst>
  <p:sldSz cx="43891200" cy="32918400"/>
  <p:notesSz cx="9144000" cy="6858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ECFF"/>
    <a:srgbClr val="66CCFF"/>
    <a:srgbClr val="CCFFFF"/>
    <a:srgbClr val="DDDDDD"/>
    <a:srgbClr val="DBFFB7"/>
    <a:srgbClr val="CCFF99"/>
    <a:srgbClr val="CCFF66"/>
    <a:srgbClr val="B2B2B2"/>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81" autoAdjust="0"/>
    <p:restoredTop sz="86395"/>
  </p:normalViewPr>
  <p:slideViewPr>
    <p:cSldViewPr snapToGrid="0">
      <p:cViewPr>
        <p:scale>
          <a:sx n="20" d="100"/>
          <a:sy n="20" d="100"/>
        </p:scale>
        <p:origin x="870" y="-882"/>
      </p:cViewPr>
      <p:guideLst>
        <p:guide orient="horz" pos="10368"/>
        <p:guide pos="13824"/>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C8841E-E6E5-495B-95A5-52274182C5CC}"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n-US"/>
        </a:p>
      </dgm:t>
    </dgm:pt>
    <dgm:pt modelId="{CD78EB0B-520C-4DC6-BDF5-DFE71F29ECD8}">
      <dgm:prSet phldrT="[Text]" custT="1"/>
      <dgm:spPr/>
      <dgm:t>
        <a:bodyPr tIns="164592" bIns="164592"/>
        <a:lstStyle/>
        <a:p>
          <a:endParaRPr lang="en-US" sz="4400" dirty="0">
            <a:solidFill>
              <a:schemeClr val="tx1"/>
            </a:solidFill>
          </a:endParaRPr>
        </a:p>
      </dgm:t>
    </dgm:pt>
    <dgm:pt modelId="{5ACDDCBF-C6FC-4CA8-A494-B747FF1719F2}" type="parTrans" cxnId="{1A67203A-339B-4668-8ABC-FAB72DD48988}">
      <dgm:prSet/>
      <dgm:spPr/>
      <dgm:t>
        <a:bodyPr/>
        <a:lstStyle/>
        <a:p>
          <a:endParaRPr lang="en-US"/>
        </a:p>
      </dgm:t>
    </dgm:pt>
    <dgm:pt modelId="{8EF5E3B1-C9F2-48CE-92BB-CAD605D881F0}" type="sibTrans" cxnId="{1A67203A-339B-4668-8ABC-FAB72DD48988}">
      <dgm:prSet/>
      <dgm:spPr/>
      <dgm:t>
        <a:bodyPr/>
        <a:lstStyle/>
        <a:p>
          <a:endParaRPr lang="en-US"/>
        </a:p>
      </dgm:t>
    </dgm:pt>
    <dgm:pt modelId="{8965BFA7-6F90-4F0E-B442-C4F6E7F272E2}">
      <dgm:prSet phldrT="[Text]" custT="1"/>
      <dgm:spPr/>
      <dgm:t>
        <a:bodyPr lIns="274320" anchor="ctr" anchorCtr="0"/>
        <a:lstStyle/>
        <a:p>
          <a:endParaRPr lang="en-US" sz="2400" dirty="0"/>
        </a:p>
      </dgm:t>
    </dgm:pt>
    <dgm:pt modelId="{251A93A6-5DCF-4D49-B3EC-18647BE5BBF3}" type="parTrans" cxnId="{FAB8B1EC-2C3B-4271-AF7D-91E763F8E403}">
      <dgm:prSet/>
      <dgm:spPr/>
      <dgm:t>
        <a:bodyPr/>
        <a:lstStyle/>
        <a:p>
          <a:endParaRPr lang="en-US"/>
        </a:p>
      </dgm:t>
    </dgm:pt>
    <dgm:pt modelId="{5A4D739C-2B2C-4BD0-B7BB-70554EA51E7F}" type="sibTrans" cxnId="{FAB8B1EC-2C3B-4271-AF7D-91E763F8E403}">
      <dgm:prSet/>
      <dgm:spPr/>
      <dgm:t>
        <a:bodyPr/>
        <a:lstStyle/>
        <a:p>
          <a:endParaRPr lang="en-US"/>
        </a:p>
      </dgm:t>
    </dgm:pt>
    <dgm:pt modelId="{408C6F64-CCA6-423D-ABE6-216E16AC8118}">
      <dgm:prSet phldrT="[Text]" custT="1"/>
      <dgm:spPr/>
      <dgm:t>
        <a:bodyPr/>
        <a:lstStyle/>
        <a:p>
          <a:endParaRPr lang="en-US" sz="4400" dirty="0">
            <a:solidFill>
              <a:schemeClr val="tx1"/>
            </a:solidFill>
          </a:endParaRPr>
        </a:p>
      </dgm:t>
    </dgm:pt>
    <dgm:pt modelId="{97D36039-FCE5-4049-92F7-F0B40075BABA}" type="parTrans" cxnId="{6CC94D1F-DF6E-40BD-AFA4-3AF6F7887AE4}">
      <dgm:prSet/>
      <dgm:spPr/>
      <dgm:t>
        <a:bodyPr/>
        <a:lstStyle/>
        <a:p>
          <a:endParaRPr lang="en-US"/>
        </a:p>
      </dgm:t>
    </dgm:pt>
    <dgm:pt modelId="{80BF88A1-E690-45B5-8523-DC4BB44FA889}" type="sibTrans" cxnId="{6CC94D1F-DF6E-40BD-AFA4-3AF6F7887AE4}">
      <dgm:prSet/>
      <dgm:spPr/>
      <dgm:t>
        <a:bodyPr/>
        <a:lstStyle/>
        <a:p>
          <a:endParaRPr lang="en-US"/>
        </a:p>
      </dgm:t>
    </dgm:pt>
    <dgm:pt modelId="{D0DB17FC-245A-4D7D-BB2D-5CD4207869FC}">
      <dgm:prSet phldrT="[Text]" custT="1"/>
      <dgm:spPr/>
      <dgm:t>
        <a:bodyPr/>
        <a:lstStyle/>
        <a:p>
          <a:endParaRPr lang="en-US" sz="4400" dirty="0">
            <a:solidFill>
              <a:schemeClr val="tx1"/>
            </a:solidFill>
          </a:endParaRPr>
        </a:p>
      </dgm:t>
    </dgm:pt>
    <dgm:pt modelId="{BB02798F-F732-4CEB-AD57-ADB051C5D895}" type="parTrans" cxnId="{CDFA4A5D-3DCB-45F6-BF85-669DC9B97349}">
      <dgm:prSet/>
      <dgm:spPr/>
      <dgm:t>
        <a:bodyPr/>
        <a:lstStyle/>
        <a:p>
          <a:endParaRPr lang="en-US"/>
        </a:p>
      </dgm:t>
    </dgm:pt>
    <dgm:pt modelId="{02CAF1F1-BC9B-4255-85ED-63F961EE5D3E}" type="sibTrans" cxnId="{CDFA4A5D-3DCB-45F6-BF85-669DC9B97349}">
      <dgm:prSet/>
      <dgm:spPr/>
      <dgm:t>
        <a:bodyPr/>
        <a:lstStyle/>
        <a:p>
          <a:endParaRPr lang="en-US"/>
        </a:p>
      </dgm:t>
    </dgm:pt>
    <dgm:pt modelId="{9F705D4D-5DD0-44B9-826F-17EB443CFEE3}">
      <dgm:prSet custT="1"/>
      <dgm:spPr/>
      <dgm:t>
        <a:bodyPr lIns="164592" anchor="ctr" anchorCtr="0"/>
        <a:lstStyle/>
        <a:p>
          <a:pPr algn="ctr"/>
          <a:endParaRPr lang="en-US" sz="4400" dirty="0">
            <a:solidFill>
              <a:schemeClr val="tx1"/>
            </a:solidFill>
          </a:endParaRPr>
        </a:p>
      </dgm:t>
    </dgm:pt>
    <dgm:pt modelId="{27303A59-52D8-4372-8439-D9E90A1DD56C}" type="parTrans" cxnId="{98B5F3B3-37D1-42CA-8111-CFE0DB6BB723}">
      <dgm:prSet/>
      <dgm:spPr/>
      <dgm:t>
        <a:bodyPr/>
        <a:lstStyle/>
        <a:p>
          <a:endParaRPr lang="en-US"/>
        </a:p>
      </dgm:t>
    </dgm:pt>
    <dgm:pt modelId="{2C1E8E52-776E-4C8B-8350-922C2F66DA8C}" type="sibTrans" cxnId="{98B5F3B3-37D1-42CA-8111-CFE0DB6BB723}">
      <dgm:prSet/>
      <dgm:spPr/>
      <dgm:t>
        <a:bodyPr/>
        <a:lstStyle/>
        <a:p>
          <a:endParaRPr lang="en-US"/>
        </a:p>
      </dgm:t>
    </dgm:pt>
    <dgm:pt modelId="{E33DE51A-EF34-443B-ABFF-973D33DAE695}">
      <dgm:prSet custT="1"/>
      <dgm:spPr/>
      <dgm:t>
        <a:bodyPr lIns="274320" anchor="ctr" anchorCtr="0"/>
        <a:lstStyle/>
        <a:p>
          <a:endParaRPr lang="en-US" sz="2400" dirty="0"/>
        </a:p>
      </dgm:t>
    </dgm:pt>
    <dgm:pt modelId="{0A343B71-A9C5-4B5B-A222-558DE86062AE}" type="parTrans" cxnId="{D9BC22BE-84A6-48C8-BD34-1A9B9B667E9F}">
      <dgm:prSet/>
      <dgm:spPr/>
      <dgm:t>
        <a:bodyPr/>
        <a:lstStyle/>
        <a:p>
          <a:endParaRPr lang="en-US"/>
        </a:p>
      </dgm:t>
    </dgm:pt>
    <dgm:pt modelId="{D9AEF213-16BB-420C-8014-25E9998E213E}" type="sibTrans" cxnId="{D9BC22BE-84A6-48C8-BD34-1A9B9B667E9F}">
      <dgm:prSet/>
      <dgm:spPr/>
      <dgm:t>
        <a:bodyPr/>
        <a:lstStyle/>
        <a:p>
          <a:endParaRPr lang="en-US"/>
        </a:p>
      </dgm:t>
    </dgm:pt>
    <dgm:pt modelId="{A06B221A-D881-4547-A29C-CC2C5BCAFC78}">
      <dgm:prSet custT="1"/>
      <dgm:spPr/>
      <dgm:t>
        <a:bodyPr lIns="274320" anchor="ctr" anchorCtr="0"/>
        <a:lstStyle/>
        <a:p>
          <a:endParaRPr lang="en-US" sz="2400" dirty="0"/>
        </a:p>
      </dgm:t>
    </dgm:pt>
    <dgm:pt modelId="{8967677A-22D1-46C8-BDAA-E4435C1A8206}" type="parTrans" cxnId="{2C49DD97-0293-4BEA-ABFE-B318148DBFC7}">
      <dgm:prSet/>
      <dgm:spPr/>
      <dgm:t>
        <a:bodyPr/>
        <a:lstStyle/>
        <a:p>
          <a:endParaRPr lang="en-US"/>
        </a:p>
      </dgm:t>
    </dgm:pt>
    <dgm:pt modelId="{9A9C3D6D-7FB9-420F-A024-63A3BC931654}" type="sibTrans" cxnId="{2C49DD97-0293-4BEA-ABFE-B318148DBFC7}">
      <dgm:prSet/>
      <dgm:spPr/>
      <dgm:t>
        <a:bodyPr/>
        <a:lstStyle/>
        <a:p>
          <a:endParaRPr lang="en-US"/>
        </a:p>
      </dgm:t>
    </dgm:pt>
    <dgm:pt modelId="{4DB7E7D1-71D8-4333-8A33-A7B37A4D4ABF}">
      <dgm:prSet custT="1"/>
      <dgm:spPr>
        <a:solidFill>
          <a:schemeClr val="accent4">
            <a:hueOff val="10395692"/>
            <a:satOff val="-47968"/>
            <a:lumOff val="1765"/>
            <a:alpha val="80000"/>
          </a:schemeClr>
        </a:solidFill>
      </dgm:spPr>
      <dgm:t>
        <a:bodyPr lIns="274320" anchor="ctr" anchorCtr="0"/>
        <a:lstStyle/>
        <a:p>
          <a:endParaRPr lang="en-US" sz="2400" dirty="0"/>
        </a:p>
      </dgm:t>
    </dgm:pt>
    <dgm:pt modelId="{710FDFC1-4FA2-4F82-A930-00F9C88DC852}" type="parTrans" cxnId="{B515D2A1-60EE-4544-8845-68844234CDF8}">
      <dgm:prSet/>
      <dgm:spPr/>
      <dgm:t>
        <a:bodyPr/>
        <a:lstStyle/>
        <a:p>
          <a:endParaRPr lang="en-US"/>
        </a:p>
      </dgm:t>
    </dgm:pt>
    <dgm:pt modelId="{58E813C6-3B78-417E-A6F7-7FCF9E9284FA}" type="sibTrans" cxnId="{B515D2A1-60EE-4544-8845-68844234CDF8}">
      <dgm:prSet/>
      <dgm:spPr/>
      <dgm:t>
        <a:bodyPr/>
        <a:lstStyle/>
        <a:p>
          <a:endParaRPr lang="en-US"/>
        </a:p>
      </dgm:t>
    </dgm:pt>
    <dgm:pt modelId="{1073CE19-165F-8140-8855-6CC8790842CB}">
      <dgm:prSet custT="1"/>
      <dgm:spPr/>
      <dgm:t>
        <a:bodyPr lIns="274320" tIns="457200" bIns="365760" anchor="ctr" anchorCtr="0"/>
        <a:lstStyle/>
        <a:p>
          <a:endParaRPr lang="en-US" sz="2400" dirty="0"/>
        </a:p>
      </dgm:t>
    </dgm:pt>
    <dgm:pt modelId="{659E7ED9-3101-C948-8249-9A7C772B9296}" type="parTrans" cxnId="{CB02D27A-8DB6-9F4D-810C-9B9A76AF2FE5}">
      <dgm:prSet/>
      <dgm:spPr/>
      <dgm:t>
        <a:bodyPr/>
        <a:lstStyle/>
        <a:p>
          <a:endParaRPr lang="en-US"/>
        </a:p>
      </dgm:t>
    </dgm:pt>
    <dgm:pt modelId="{E0932705-C852-0642-A353-45F576032934}" type="sibTrans" cxnId="{CB02D27A-8DB6-9F4D-810C-9B9A76AF2FE5}">
      <dgm:prSet/>
      <dgm:spPr/>
      <dgm:t>
        <a:bodyPr/>
        <a:lstStyle/>
        <a:p>
          <a:endParaRPr lang="en-US"/>
        </a:p>
      </dgm:t>
    </dgm:pt>
    <dgm:pt modelId="{D2840380-6928-4BDD-A716-68EC13756ADD}" type="pres">
      <dgm:prSet presAssocID="{74C8841E-E6E5-495B-95A5-52274182C5CC}" presName="Name0" presStyleCnt="0">
        <dgm:presLayoutVars>
          <dgm:dir/>
          <dgm:animLvl val="lvl"/>
          <dgm:resizeHandles/>
        </dgm:presLayoutVars>
      </dgm:prSet>
      <dgm:spPr/>
    </dgm:pt>
    <dgm:pt modelId="{6084E438-2656-42F0-829B-F1976E91D6AD}" type="pres">
      <dgm:prSet presAssocID="{CD78EB0B-520C-4DC6-BDF5-DFE71F29ECD8}" presName="linNode" presStyleCnt="0"/>
      <dgm:spPr/>
    </dgm:pt>
    <dgm:pt modelId="{B74BFB5E-42A8-46F9-ADD8-34D32B83D800}" type="pres">
      <dgm:prSet presAssocID="{CD78EB0B-520C-4DC6-BDF5-DFE71F29ECD8}" presName="parentShp" presStyleLbl="node1" presStyleIdx="0" presStyleCnt="5" custLinFactNeighborX="-882" custLinFactNeighborY="3266">
        <dgm:presLayoutVars>
          <dgm:bulletEnabled val="1"/>
        </dgm:presLayoutVars>
      </dgm:prSet>
      <dgm:spPr/>
    </dgm:pt>
    <dgm:pt modelId="{144C3740-99C3-462D-A729-9A1D1EC1930E}" type="pres">
      <dgm:prSet presAssocID="{CD78EB0B-520C-4DC6-BDF5-DFE71F29ECD8}" presName="childShp" presStyleLbl="bgAccFollowNode1" presStyleIdx="0" presStyleCnt="5" custScaleX="99194" custScaleY="94684">
        <dgm:presLayoutVars>
          <dgm:bulletEnabled val="1"/>
        </dgm:presLayoutVars>
      </dgm:prSet>
      <dgm:spPr/>
    </dgm:pt>
    <dgm:pt modelId="{8D3D9EFC-346E-41F5-A966-894873188BDA}" type="pres">
      <dgm:prSet presAssocID="{8EF5E3B1-C9F2-48CE-92BB-CAD605D881F0}" presName="spacing" presStyleCnt="0"/>
      <dgm:spPr/>
    </dgm:pt>
    <dgm:pt modelId="{B1D697E5-0245-4306-AF94-C98FE8A54A58}" type="pres">
      <dgm:prSet presAssocID="{408C6F64-CCA6-423D-ABE6-216E16AC8118}" presName="linNode" presStyleCnt="0"/>
      <dgm:spPr/>
    </dgm:pt>
    <dgm:pt modelId="{01FDC22C-14C3-4805-AFD3-6107E200A7E9}" type="pres">
      <dgm:prSet presAssocID="{408C6F64-CCA6-423D-ABE6-216E16AC8118}" presName="parentShp" presStyleLbl="node1" presStyleIdx="1" presStyleCnt="5">
        <dgm:presLayoutVars>
          <dgm:bulletEnabled val="1"/>
        </dgm:presLayoutVars>
      </dgm:prSet>
      <dgm:spPr/>
    </dgm:pt>
    <dgm:pt modelId="{42386161-F95D-44FE-8610-CBF3FC1AE007}" type="pres">
      <dgm:prSet presAssocID="{408C6F64-CCA6-423D-ABE6-216E16AC8118}" presName="childShp" presStyleLbl="bgAccFollowNode1" presStyleIdx="1" presStyleCnt="5" custScaleX="99291" custScaleY="110273" custLinFactNeighborX="2732" custLinFactNeighborY="-1540">
        <dgm:presLayoutVars>
          <dgm:bulletEnabled val="1"/>
        </dgm:presLayoutVars>
      </dgm:prSet>
      <dgm:spPr/>
    </dgm:pt>
    <dgm:pt modelId="{340D86EB-6B35-4E54-A46D-047C2FA586F2}" type="pres">
      <dgm:prSet presAssocID="{80BF88A1-E690-45B5-8523-DC4BB44FA889}" presName="spacing" presStyleCnt="0"/>
      <dgm:spPr/>
    </dgm:pt>
    <dgm:pt modelId="{09F6B5E6-7C15-4A8B-A985-AA1A6C31CF26}" type="pres">
      <dgm:prSet presAssocID="{D0DB17FC-245A-4D7D-BB2D-5CD4207869FC}" presName="linNode" presStyleCnt="0"/>
      <dgm:spPr/>
    </dgm:pt>
    <dgm:pt modelId="{8E8DF9AC-FFA4-4BAA-9900-3A83FFF8E95B}" type="pres">
      <dgm:prSet presAssocID="{D0DB17FC-245A-4D7D-BB2D-5CD4207869FC}" presName="parentShp" presStyleLbl="node1" presStyleIdx="2" presStyleCnt="5" custScaleX="102078" custScaleY="99963">
        <dgm:presLayoutVars>
          <dgm:bulletEnabled val="1"/>
        </dgm:presLayoutVars>
      </dgm:prSet>
      <dgm:spPr/>
    </dgm:pt>
    <dgm:pt modelId="{E4CA2D5C-0B96-4DB5-B541-A32786510DE2}" type="pres">
      <dgm:prSet presAssocID="{D0DB17FC-245A-4D7D-BB2D-5CD4207869FC}" presName="childShp" presStyleLbl="bgAccFollowNode1" presStyleIdx="2" presStyleCnt="5" custScaleX="99291" custScaleY="99782">
        <dgm:presLayoutVars>
          <dgm:bulletEnabled val="1"/>
        </dgm:presLayoutVars>
      </dgm:prSet>
      <dgm:spPr/>
    </dgm:pt>
    <dgm:pt modelId="{9831AFC2-CBD5-46BB-BCF2-35A05665668F}" type="pres">
      <dgm:prSet presAssocID="{02CAF1F1-BC9B-4255-85ED-63F961EE5D3E}" presName="spacing" presStyleCnt="0"/>
      <dgm:spPr/>
    </dgm:pt>
    <dgm:pt modelId="{F85CBDB0-130D-48AD-9287-D8AF6588583D}" type="pres">
      <dgm:prSet presAssocID="{9F705D4D-5DD0-44B9-826F-17EB443CFEE3}" presName="linNode" presStyleCnt="0"/>
      <dgm:spPr/>
    </dgm:pt>
    <dgm:pt modelId="{EE8A8A99-9205-438A-BD7D-7FD426C1A041}" type="pres">
      <dgm:prSet presAssocID="{9F705D4D-5DD0-44B9-826F-17EB443CFEE3}" presName="parentShp" presStyleLbl="node1" presStyleIdx="3" presStyleCnt="5" custScaleX="104398" custScaleY="99855" custLinFactNeighborX="-19" custLinFactNeighborY="5418">
        <dgm:presLayoutVars>
          <dgm:bulletEnabled val="1"/>
        </dgm:presLayoutVars>
      </dgm:prSet>
      <dgm:spPr/>
    </dgm:pt>
    <dgm:pt modelId="{7F93536D-8A29-4F89-9F3E-F3199223C5F6}" type="pres">
      <dgm:prSet presAssocID="{9F705D4D-5DD0-44B9-826F-17EB443CFEE3}" presName="childShp" presStyleLbl="bgAccFollowNode1" presStyleIdx="3" presStyleCnt="5" custScaleX="101544" custScaleY="127648" custLinFactNeighborX="28" custLinFactNeighborY="7454">
        <dgm:presLayoutVars>
          <dgm:bulletEnabled val="1"/>
        </dgm:presLayoutVars>
      </dgm:prSet>
      <dgm:spPr/>
    </dgm:pt>
    <dgm:pt modelId="{DE43A2F1-8B2B-46CE-BC9B-B4E14E19DAE7}" type="pres">
      <dgm:prSet presAssocID="{2C1E8E52-776E-4C8B-8350-922C2F66DA8C}" presName="spacing" presStyleCnt="0"/>
      <dgm:spPr/>
    </dgm:pt>
    <dgm:pt modelId="{A470FE55-5B55-DB41-BBE5-55D023539916}" type="pres">
      <dgm:prSet presAssocID="{4DB7E7D1-71D8-4333-8A33-A7B37A4D4ABF}" presName="linNode" presStyleCnt="0"/>
      <dgm:spPr/>
    </dgm:pt>
    <dgm:pt modelId="{F1FB9933-D6BD-E144-93AC-9BB43931A8B1}" type="pres">
      <dgm:prSet presAssocID="{4DB7E7D1-71D8-4333-8A33-A7B37A4D4ABF}" presName="parentShp" presStyleLbl="node1" presStyleIdx="4" presStyleCnt="5">
        <dgm:presLayoutVars>
          <dgm:bulletEnabled val="1"/>
        </dgm:presLayoutVars>
      </dgm:prSet>
      <dgm:spPr/>
    </dgm:pt>
    <dgm:pt modelId="{09EEB529-3AC8-1B42-9C56-1BBEBE73B9F8}" type="pres">
      <dgm:prSet presAssocID="{4DB7E7D1-71D8-4333-8A33-A7B37A4D4ABF}" presName="childShp" presStyleLbl="bgAccFollowNode1" presStyleIdx="4" presStyleCnt="5">
        <dgm:presLayoutVars>
          <dgm:bulletEnabled val="1"/>
        </dgm:presLayoutVars>
      </dgm:prSet>
      <dgm:spPr/>
    </dgm:pt>
  </dgm:ptLst>
  <dgm:cxnLst>
    <dgm:cxn modelId="{C07E560F-9409-CA46-8E07-604350269BCC}" type="presOf" srcId="{E33DE51A-EF34-443B-ABFF-973D33DAE695}" destId="{42386161-F95D-44FE-8610-CBF3FC1AE007}" srcOrd="0" destOrd="0" presId="urn:microsoft.com/office/officeart/2005/8/layout/vList6"/>
    <dgm:cxn modelId="{6CC94D1F-DF6E-40BD-AFA4-3AF6F7887AE4}" srcId="{74C8841E-E6E5-495B-95A5-52274182C5CC}" destId="{408C6F64-CCA6-423D-ABE6-216E16AC8118}" srcOrd="1" destOrd="0" parTransId="{97D36039-FCE5-4049-92F7-F0B40075BABA}" sibTransId="{80BF88A1-E690-45B5-8523-DC4BB44FA889}"/>
    <dgm:cxn modelId="{D999CF2B-A6A3-4E97-9DB1-8D9EC5CFA820}" type="presOf" srcId="{9F705D4D-5DD0-44B9-826F-17EB443CFEE3}" destId="{EE8A8A99-9205-438A-BD7D-7FD426C1A041}" srcOrd="0" destOrd="0" presId="urn:microsoft.com/office/officeart/2005/8/layout/vList6"/>
    <dgm:cxn modelId="{1A67203A-339B-4668-8ABC-FAB72DD48988}" srcId="{74C8841E-E6E5-495B-95A5-52274182C5CC}" destId="{CD78EB0B-520C-4DC6-BDF5-DFE71F29ECD8}" srcOrd="0" destOrd="0" parTransId="{5ACDDCBF-C6FC-4CA8-A494-B747FF1719F2}" sibTransId="{8EF5E3B1-C9F2-48CE-92BB-CAD605D881F0}"/>
    <dgm:cxn modelId="{CDFA4A5D-3DCB-45F6-BF85-669DC9B97349}" srcId="{74C8841E-E6E5-495B-95A5-52274182C5CC}" destId="{D0DB17FC-245A-4D7D-BB2D-5CD4207869FC}" srcOrd="2" destOrd="0" parTransId="{BB02798F-F732-4CEB-AD57-ADB051C5D895}" sibTransId="{02CAF1F1-BC9B-4255-85ED-63F961EE5D3E}"/>
    <dgm:cxn modelId="{0ACB1C70-AD80-4700-A483-824FB165AA7B}" type="presOf" srcId="{CD78EB0B-520C-4DC6-BDF5-DFE71F29ECD8}" destId="{B74BFB5E-42A8-46F9-ADD8-34D32B83D800}" srcOrd="0" destOrd="0" presId="urn:microsoft.com/office/officeart/2005/8/layout/vList6"/>
    <dgm:cxn modelId="{CB02D27A-8DB6-9F4D-810C-9B9A76AF2FE5}" srcId="{9F705D4D-5DD0-44B9-826F-17EB443CFEE3}" destId="{1073CE19-165F-8140-8855-6CC8790842CB}" srcOrd="0" destOrd="0" parTransId="{659E7ED9-3101-C948-8249-9A7C772B9296}" sibTransId="{E0932705-C852-0642-A353-45F576032934}"/>
    <dgm:cxn modelId="{AF7B418A-C1C9-43A7-938D-F498E3C25EC0}" type="presOf" srcId="{74C8841E-E6E5-495B-95A5-52274182C5CC}" destId="{D2840380-6928-4BDD-A716-68EC13756ADD}" srcOrd="0" destOrd="0" presId="urn:microsoft.com/office/officeart/2005/8/layout/vList6"/>
    <dgm:cxn modelId="{2C49DD97-0293-4BEA-ABFE-B318148DBFC7}" srcId="{D0DB17FC-245A-4D7D-BB2D-5CD4207869FC}" destId="{A06B221A-D881-4547-A29C-CC2C5BCAFC78}" srcOrd="0" destOrd="0" parTransId="{8967677A-22D1-46C8-BDAA-E4435C1A8206}" sibTransId="{9A9C3D6D-7FB9-420F-A024-63A3BC931654}"/>
    <dgm:cxn modelId="{C23C4798-6501-1A4F-B233-E8259ACCA37C}" type="presOf" srcId="{4DB7E7D1-71D8-4333-8A33-A7B37A4D4ABF}" destId="{F1FB9933-D6BD-E144-93AC-9BB43931A8B1}" srcOrd="0" destOrd="0" presId="urn:microsoft.com/office/officeart/2005/8/layout/vList6"/>
    <dgm:cxn modelId="{FD011A9A-A0C4-6347-878E-DBEA66D735D7}" type="presOf" srcId="{A06B221A-D881-4547-A29C-CC2C5BCAFC78}" destId="{E4CA2D5C-0B96-4DB5-B541-A32786510DE2}" srcOrd="0" destOrd="0" presId="urn:microsoft.com/office/officeart/2005/8/layout/vList6"/>
    <dgm:cxn modelId="{B515D2A1-60EE-4544-8845-68844234CDF8}" srcId="{74C8841E-E6E5-495B-95A5-52274182C5CC}" destId="{4DB7E7D1-71D8-4333-8A33-A7B37A4D4ABF}" srcOrd="4" destOrd="0" parTransId="{710FDFC1-4FA2-4F82-A930-00F9C88DC852}" sibTransId="{58E813C6-3B78-417E-A6F7-7FCF9E9284FA}"/>
    <dgm:cxn modelId="{98B5F3B3-37D1-42CA-8111-CFE0DB6BB723}" srcId="{74C8841E-E6E5-495B-95A5-52274182C5CC}" destId="{9F705D4D-5DD0-44B9-826F-17EB443CFEE3}" srcOrd="3" destOrd="0" parTransId="{27303A59-52D8-4372-8439-D9E90A1DD56C}" sibTransId="{2C1E8E52-776E-4C8B-8350-922C2F66DA8C}"/>
    <dgm:cxn modelId="{D9BC22BE-84A6-48C8-BD34-1A9B9B667E9F}" srcId="{408C6F64-CCA6-423D-ABE6-216E16AC8118}" destId="{E33DE51A-EF34-443B-ABFF-973D33DAE695}" srcOrd="0" destOrd="0" parTransId="{0A343B71-A9C5-4B5B-A222-558DE86062AE}" sibTransId="{D9AEF213-16BB-420C-8014-25E9998E213E}"/>
    <dgm:cxn modelId="{324FF1D7-0193-4E94-A9FA-E6B253B7B390}" type="presOf" srcId="{D0DB17FC-245A-4D7D-BB2D-5CD4207869FC}" destId="{8E8DF9AC-FFA4-4BAA-9900-3A83FFF8E95B}" srcOrd="0" destOrd="0" presId="urn:microsoft.com/office/officeart/2005/8/layout/vList6"/>
    <dgm:cxn modelId="{63356DD9-29C7-6B49-97C2-E82237BCB1F7}" type="presOf" srcId="{8965BFA7-6F90-4F0E-B442-C4F6E7F272E2}" destId="{144C3740-99C3-462D-A729-9A1D1EC1930E}" srcOrd="0" destOrd="0" presId="urn:microsoft.com/office/officeart/2005/8/layout/vList6"/>
    <dgm:cxn modelId="{FAB8B1EC-2C3B-4271-AF7D-91E763F8E403}" srcId="{CD78EB0B-520C-4DC6-BDF5-DFE71F29ECD8}" destId="{8965BFA7-6F90-4F0E-B442-C4F6E7F272E2}" srcOrd="0" destOrd="0" parTransId="{251A93A6-5DCF-4D49-B3EC-18647BE5BBF3}" sibTransId="{5A4D739C-2B2C-4BD0-B7BB-70554EA51E7F}"/>
    <dgm:cxn modelId="{F9E075F2-38DB-4979-AE71-462399C2D9A6}" type="presOf" srcId="{408C6F64-CCA6-423D-ABE6-216E16AC8118}" destId="{01FDC22C-14C3-4805-AFD3-6107E200A7E9}" srcOrd="0" destOrd="0" presId="urn:microsoft.com/office/officeart/2005/8/layout/vList6"/>
    <dgm:cxn modelId="{1C1290F7-6918-8549-BD89-3CA36D00629A}" type="presOf" srcId="{1073CE19-165F-8140-8855-6CC8790842CB}" destId="{7F93536D-8A29-4F89-9F3E-F3199223C5F6}" srcOrd="0" destOrd="0" presId="urn:microsoft.com/office/officeart/2005/8/layout/vList6"/>
    <dgm:cxn modelId="{DFE136C0-7173-4C8F-899B-770E67837695}" type="presParOf" srcId="{D2840380-6928-4BDD-A716-68EC13756ADD}" destId="{6084E438-2656-42F0-829B-F1976E91D6AD}" srcOrd="0" destOrd="0" presId="urn:microsoft.com/office/officeart/2005/8/layout/vList6"/>
    <dgm:cxn modelId="{01DE8144-993B-4BDC-9627-270B54CFD720}" type="presParOf" srcId="{6084E438-2656-42F0-829B-F1976E91D6AD}" destId="{B74BFB5E-42A8-46F9-ADD8-34D32B83D800}" srcOrd="0" destOrd="0" presId="urn:microsoft.com/office/officeart/2005/8/layout/vList6"/>
    <dgm:cxn modelId="{FF83474E-CFA0-4057-BE37-C087D1A1F413}" type="presParOf" srcId="{6084E438-2656-42F0-829B-F1976E91D6AD}" destId="{144C3740-99C3-462D-A729-9A1D1EC1930E}" srcOrd="1" destOrd="0" presId="urn:microsoft.com/office/officeart/2005/8/layout/vList6"/>
    <dgm:cxn modelId="{0CF65310-3F35-489D-B058-F1971DFBAEC0}" type="presParOf" srcId="{D2840380-6928-4BDD-A716-68EC13756ADD}" destId="{8D3D9EFC-346E-41F5-A966-894873188BDA}" srcOrd="1" destOrd="0" presId="urn:microsoft.com/office/officeart/2005/8/layout/vList6"/>
    <dgm:cxn modelId="{E0664EE3-5B15-49B2-BB1F-A96DC0A4CB4F}" type="presParOf" srcId="{D2840380-6928-4BDD-A716-68EC13756ADD}" destId="{B1D697E5-0245-4306-AF94-C98FE8A54A58}" srcOrd="2" destOrd="0" presId="urn:microsoft.com/office/officeart/2005/8/layout/vList6"/>
    <dgm:cxn modelId="{89E3C2BE-A620-4A48-976D-8599BF5CD4BD}" type="presParOf" srcId="{B1D697E5-0245-4306-AF94-C98FE8A54A58}" destId="{01FDC22C-14C3-4805-AFD3-6107E200A7E9}" srcOrd="0" destOrd="0" presId="urn:microsoft.com/office/officeart/2005/8/layout/vList6"/>
    <dgm:cxn modelId="{37FD3AB0-4342-4553-BE0C-33951C1AA067}" type="presParOf" srcId="{B1D697E5-0245-4306-AF94-C98FE8A54A58}" destId="{42386161-F95D-44FE-8610-CBF3FC1AE007}" srcOrd="1" destOrd="0" presId="urn:microsoft.com/office/officeart/2005/8/layout/vList6"/>
    <dgm:cxn modelId="{8207ED28-9963-4F2F-9C9B-B765A87E1F67}" type="presParOf" srcId="{D2840380-6928-4BDD-A716-68EC13756ADD}" destId="{340D86EB-6B35-4E54-A46D-047C2FA586F2}" srcOrd="3" destOrd="0" presId="urn:microsoft.com/office/officeart/2005/8/layout/vList6"/>
    <dgm:cxn modelId="{7CF77A8E-21CF-4C85-9431-0F657C5FDDF3}" type="presParOf" srcId="{D2840380-6928-4BDD-A716-68EC13756ADD}" destId="{09F6B5E6-7C15-4A8B-A985-AA1A6C31CF26}" srcOrd="4" destOrd="0" presId="urn:microsoft.com/office/officeart/2005/8/layout/vList6"/>
    <dgm:cxn modelId="{AFDD1C5A-EEA4-43C8-BC20-FED5F841DA16}" type="presParOf" srcId="{09F6B5E6-7C15-4A8B-A985-AA1A6C31CF26}" destId="{8E8DF9AC-FFA4-4BAA-9900-3A83FFF8E95B}" srcOrd="0" destOrd="0" presId="urn:microsoft.com/office/officeart/2005/8/layout/vList6"/>
    <dgm:cxn modelId="{C77DB2A1-3F5E-4CFC-BE22-63EFBDF4B863}" type="presParOf" srcId="{09F6B5E6-7C15-4A8B-A985-AA1A6C31CF26}" destId="{E4CA2D5C-0B96-4DB5-B541-A32786510DE2}" srcOrd="1" destOrd="0" presId="urn:microsoft.com/office/officeart/2005/8/layout/vList6"/>
    <dgm:cxn modelId="{4B87BA5C-2475-4765-BA6E-3A5450E2FF94}" type="presParOf" srcId="{D2840380-6928-4BDD-A716-68EC13756ADD}" destId="{9831AFC2-CBD5-46BB-BCF2-35A05665668F}" srcOrd="5" destOrd="0" presId="urn:microsoft.com/office/officeart/2005/8/layout/vList6"/>
    <dgm:cxn modelId="{4EA152CC-2E38-4E87-B294-9AB228957C9E}" type="presParOf" srcId="{D2840380-6928-4BDD-A716-68EC13756ADD}" destId="{F85CBDB0-130D-48AD-9287-D8AF6588583D}" srcOrd="6" destOrd="0" presId="urn:microsoft.com/office/officeart/2005/8/layout/vList6"/>
    <dgm:cxn modelId="{0109D051-8AB8-4A4E-BA57-3729F22AEA40}" type="presParOf" srcId="{F85CBDB0-130D-48AD-9287-D8AF6588583D}" destId="{EE8A8A99-9205-438A-BD7D-7FD426C1A041}" srcOrd="0" destOrd="0" presId="urn:microsoft.com/office/officeart/2005/8/layout/vList6"/>
    <dgm:cxn modelId="{2A4BD698-7726-410D-B326-D2D19E9C49D6}" type="presParOf" srcId="{F85CBDB0-130D-48AD-9287-D8AF6588583D}" destId="{7F93536D-8A29-4F89-9F3E-F3199223C5F6}" srcOrd="1" destOrd="0" presId="urn:microsoft.com/office/officeart/2005/8/layout/vList6"/>
    <dgm:cxn modelId="{A72E6D73-8808-42C6-96C6-1DE756314204}" type="presParOf" srcId="{D2840380-6928-4BDD-A716-68EC13756ADD}" destId="{DE43A2F1-8B2B-46CE-BC9B-B4E14E19DAE7}" srcOrd="7" destOrd="0" presId="urn:microsoft.com/office/officeart/2005/8/layout/vList6"/>
    <dgm:cxn modelId="{850053D2-6D79-CF49-A594-6662A5931880}" type="presParOf" srcId="{D2840380-6928-4BDD-A716-68EC13756ADD}" destId="{A470FE55-5B55-DB41-BBE5-55D023539916}" srcOrd="8" destOrd="0" presId="urn:microsoft.com/office/officeart/2005/8/layout/vList6"/>
    <dgm:cxn modelId="{5BB53E84-FD56-0145-89E7-85F63B364718}" type="presParOf" srcId="{A470FE55-5B55-DB41-BBE5-55D023539916}" destId="{F1FB9933-D6BD-E144-93AC-9BB43931A8B1}" srcOrd="0" destOrd="0" presId="urn:microsoft.com/office/officeart/2005/8/layout/vList6"/>
    <dgm:cxn modelId="{2042ACB8-943F-B642-BDD1-054EC0F45E96}" type="presParOf" srcId="{A470FE55-5B55-DB41-BBE5-55D023539916}" destId="{09EEB529-3AC8-1B42-9C56-1BBEBE73B9F8}"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4C3740-99C3-462D-A729-9A1D1EC1930E}">
      <dsp:nvSpPr>
        <dsp:cNvPr id="0" name=""/>
        <dsp:cNvSpPr/>
      </dsp:nvSpPr>
      <dsp:spPr>
        <a:xfrm>
          <a:off x="4268463" y="106869"/>
          <a:ext cx="6312928" cy="3393825"/>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4320" tIns="15240" rIns="15240" bIns="15240" numCol="1" spcCol="1270" anchor="ctr" anchorCtr="0">
          <a:noAutofit/>
        </a:bodyPr>
        <a:lstStyle/>
        <a:p>
          <a:pPr marL="228600" lvl="1" indent="-228600" algn="l" defTabSz="1066800">
            <a:lnSpc>
              <a:spcPct val="90000"/>
            </a:lnSpc>
            <a:spcBef>
              <a:spcPct val="0"/>
            </a:spcBef>
            <a:spcAft>
              <a:spcPct val="15000"/>
            </a:spcAft>
            <a:buChar char="•"/>
          </a:pPr>
          <a:endParaRPr lang="en-US" sz="2400" kern="1200" dirty="0"/>
        </a:p>
      </dsp:txBody>
      <dsp:txXfrm>
        <a:off x="4268463" y="531097"/>
        <a:ext cx="5040244" cy="2545369"/>
      </dsp:txXfrm>
    </dsp:sp>
    <dsp:sp modelId="{B74BFB5E-42A8-46F9-ADD8-34D32B83D800}">
      <dsp:nvSpPr>
        <dsp:cNvPr id="0" name=""/>
        <dsp:cNvSpPr/>
      </dsp:nvSpPr>
      <dsp:spPr>
        <a:xfrm>
          <a:off x="0" y="128662"/>
          <a:ext cx="4242816" cy="358437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4592" rIns="167640" bIns="164592" numCol="1" spcCol="1270" anchor="ctr" anchorCtr="0">
          <a:noAutofit/>
        </a:bodyPr>
        <a:lstStyle/>
        <a:p>
          <a:pPr marL="0" lvl="0" indent="0" algn="ctr" defTabSz="1955800">
            <a:lnSpc>
              <a:spcPct val="90000"/>
            </a:lnSpc>
            <a:spcBef>
              <a:spcPct val="0"/>
            </a:spcBef>
            <a:spcAft>
              <a:spcPct val="35000"/>
            </a:spcAft>
            <a:buNone/>
          </a:pPr>
          <a:endParaRPr lang="en-US" sz="4400" kern="1200" dirty="0">
            <a:solidFill>
              <a:schemeClr val="tx1"/>
            </a:solidFill>
          </a:endParaRPr>
        </a:p>
      </dsp:txBody>
      <dsp:txXfrm>
        <a:off x="174975" y="303637"/>
        <a:ext cx="3892866" cy="3234421"/>
      </dsp:txXfrm>
    </dsp:sp>
    <dsp:sp modelId="{42386161-F95D-44FE-8610-CBF3FC1AE007}">
      <dsp:nvSpPr>
        <dsp:cNvPr id="0" name=""/>
        <dsp:cNvSpPr/>
      </dsp:nvSpPr>
      <dsp:spPr>
        <a:xfrm>
          <a:off x="4294109" y="3899205"/>
          <a:ext cx="6312930" cy="3952593"/>
        </a:xfrm>
        <a:prstGeom prst="rightArrow">
          <a:avLst>
            <a:gd name="adj1" fmla="val 75000"/>
            <a:gd name="adj2" fmla="val 50000"/>
          </a:avLst>
        </a:prstGeom>
        <a:solidFill>
          <a:schemeClr val="accent4">
            <a:tint val="40000"/>
            <a:alpha val="90000"/>
            <a:hueOff val="2878480"/>
            <a:satOff val="-15315"/>
            <a:lumOff val="-873"/>
            <a:alphaOff val="0"/>
          </a:schemeClr>
        </a:solidFill>
        <a:ln w="12700" cap="flat" cmpd="sng" algn="ctr">
          <a:solidFill>
            <a:schemeClr val="accent4">
              <a:tint val="40000"/>
              <a:alpha val="90000"/>
              <a:hueOff val="2878480"/>
              <a:satOff val="-15315"/>
              <a:lumOff val="-8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4320" tIns="15240" rIns="15240" bIns="15240" numCol="1" spcCol="1270" anchor="ctr" anchorCtr="0">
          <a:noAutofit/>
        </a:bodyPr>
        <a:lstStyle/>
        <a:p>
          <a:pPr marL="228600" lvl="1" indent="-228600" algn="l" defTabSz="1066800">
            <a:lnSpc>
              <a:spcPct val="90000"/>
            </a:lnSpc>
            <a:spcBef>
              <a:spcPct val="0"/>
            </a:spcBef>
            <a:spcAft>
              <a:spcPct val="15000"/>
            </a:spcAft>
            <a:buChar char="•"/>
          </a:pPr>
          <a:endParaRPr lang="en-US" sz="2400" kern="1200" dirty="0"/>
        </a:p>
      </dsp:txBody>
      <dsp:txXfrm>
        <a:off x="4294109" y="4393279"/>
        <a:ext cx="4830708" cy="2964445"/>
      </dsp:txXfrm>
    </dsp:sp>
    <dsp:sp modelId="{01FDC22C-14C3-4805-AFD3-6107E200A7E9}">
      <dsp:nvSpPr>
        <dsp:cNvPr id="0" name=""/>
        <dsp:cNvSpPr/>
      </dsp:nvSpPr>
      <dsp:spPr>
        <a:xfrm>
          <a:off x="27718" y="4138516"/>
          <a:ext cx="4238672" cy="3584371"/>
        </a:xfrm>
        <a:prstGeom prst="roundRect">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endParaRPr lang="en-US" sz="4400" kern="1200" dirty="0">
            <a:solidFill>
              <a:schemeClr val="tx1"/>
            </a:solidFill>
          </a:endParaRPr>
        </a:p>
      </dsp:txBody>
      <dsp:txXfrm>
        <a:off x="202693" y="4313491"/>
        <a:ext cx="3888722" cy="3234421"/>
      </dsp:txXfrm>
    </dsp:sp>
    <dsp:sp modelId="{E4CA2D5C-0B96-4DB5-B541-A32786510DE2}">
      <dsp:nvSpPr>
        <dsp:cNvPr id="0" name=""/>
        <dsp:cNvSpPr/>
      </dsp:nvSpPr>
      <dsp:spPr>
        <a:xfrm>
          <a:off x="4314313" y="8268679"/>
          <a:ext cx="6288246" cy="3576557"/>
        </a:xfrm>
        <a:prstGeom prst="rightArrow">
          <a:avLst>
            <a:gd name="adj1" fmla="val 75000"/>
            <a:gd name="adj2" fmla="val 50000"/>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4320" tIns="15240" rIns="15240" bIns="15240" numCol="1" spcCol="1270" anchor="ctr" anchorCtr="0">
          <a:noAutofit/>
        </a:bodyPr>
        <a:lstStyle/>
        <a:p>
          <a:pPr marL="228600" lvl="1" indent="-228600" algn="l" defTabSz="1066800">
            <a:lnSpc>
              <a:spcPct val="90000"/>
            </a:lnSpc>
            <a:spcBef>
              <a:spcPct val="0"/>
            </a:spcBef>
            <a:spcAft>
              <a:spcPct val="15000"/>
            </a:spcAft>
            <a:buChar char="•"/>
          </a:pPr>
          <a:endParaRPr lang="en-US" sz="2400" kern="1200" dirty="0"/>
        </a:p>
      </dsp:txBody>
      <dsp:txXfrm>
        <a:off x="4314313" y="8715749"/>
        <a:ext cx="4947037" cy="2682417"/>
      </dsp:txXfrm>
    </dsp:sp>
    <dsp:sp modelId="{8E8DF9AC-FFA4-4BAA-9900-3A83FFF8E95B}">
      <dsp:nvSpPr>
        <dsp:cNvPr id="0" name=""/>
        <dsp:cNvSpPr/>
      </dsp:nvSpPr>
      <dsp:spPr>
        <a:xfrm>
          <a:off x="4479" y="8265435"/>
          <a:ext cx="4309834" cy="3583044"/>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endParaRPr lang="en-US" sz="4400" kern="1200" dirty="0">
            <a:solidFill>
              <a:schemeClr val="tx1"/>
            </a:solidFill>
          </a:endParaRPr>
        </a:p>
      </dsp:txBody>
      <dsp:txXfrm>
        <a:off x="179389" y="8440345"/>
        <a:ext cx="3960014" cy="3233224"/>
      </dsp:txXfrm>
    </dsp:sp>
    <dsp:sp modelId="{7F93536D-8A29-4F89-9F3E-F3199223C5F6}">
      <dsp:nvSpPr>
        <dsp:cNvPr id="0" name=""/>
        <dsp:cNvSpPr/>
      </dsp:nvSpPr>
      <dsp:spPr>
        <a:xfrm>
          <a:off x="4314943" y="12474096"/>
          <a:ext cx="6292089" cy="4575378"/>
        </a:xfrm>
        <a:prstGeom prst="rightArrow">
          <a:avLst>
            <a:gd name="adj1" fmla="val 75000"/>
            <a:gd name="adj2" fmla="val 50000"/>
          </a:avLst>
        </a:prstGeom>
        <a:solidFill>
          <a:schemeClr val="accent4">
            <a:tint val="40000"/>
            <a:alpha val="90000"/>
            <a:hueOff val="8635439"/>
            <a:satOff val="-45946"/>
            <a:lumOff val="-2618"/>
            <a:alphaOff val="0"/>
          </a:schemeClr>
        </a:solidFill>
        <a:ln w="12700" cap="flat" cmpd="sng" algn="ctr">
          <a:solidFill>
            <a:schemeClr val="accent4">
              <a:tint val="40000"/>
              <a:alpha val="90000"/>
              <a:hueOff val="8635439"/>
              <a:satOff val="-45946"/>
              <a:lumOff val="-26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4320" tIns="457200" rIns="15240" bIns="365760" numCol="1" spcCol="1270" anchor="ctr" anchorCtr="0">
          <a:noAutofit/>
        </a:bodyPr>
        <a:lstStyle/>
        <a:p>
          <a:pPr marL="228600" lvl="1" indent="-228600" algn="l" defTabSz="1066800">
            <a:lnSpc>
              <a:spcPct val="90000"/>
            </a:lnSpc>
            <a:spcBef>
              <a:spcPct val="0"/>
            </a:spcBef>
            <a:spcAft>
              <a:spcPct val="15000"/>
            </a:spcAft>
            <a:buChar char="•"/>
          </a:pPr>
          <a:endParaRPr lang="en-US" sz="2400" kern="1200" dirty="0"/>
        </a:p>
      </dsp:txBody>
      <dsp:txXfrm>
        <a:off x="4314943" y="13046018"/>
        <a:ext cx="4576322" cy="3431534"/>
      </dsp:txXfrm>
    </dsp:sp>
    <dsp:sp modelId="{EE8A8A99-9205-438A-BD7D-7FD426C1A041}">
      <dsp:nvSpPr>
        <dsp:cNvPr id="0" name=""/>
        <dsp:cNvSpPr/>
      </dsp:nvSpPr>
      <dsp:spPr>
        <a:xfrm>
          <a:off x="0" y="12899221"/>
          <a:ext cx="4312623" cy="3579173"/>
        </a:xfrm>
        <a:prstGeom prst="roundRect">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592" tIns="83820" rIns="167640" bIns="83820" numCol="1" spcCol="1270" anchor="ctr" anchorCtr="0">
          <a:noAutofit/>
        </a:bodyPr>
        <a:lstStyle/>
        <a:p>
          <a:pPr marL="0" lvl="0" indent="0" algn="ctr" defTabSz="1955800">
            <a:lnSpc>
              <a:spcPct val="90000"/>
            </a:lnSpc>
            <a:spcBef>
              <a:spcPct val="0"/>
            </a:spcBef>
            <a:spcAft>
              <a:spcPct val="35000"/>
            </a:spcAft>
            <a:buNone/>
          </a:pPr>
          <a:endParaRPr lang="en-US" sz="4400" kern="1200" dirty="0">
            <a:solidFill>
              <a:schemeClr val="tx1"/>
            </a:solidFill>
          </a:endParaRPr>
        </a:p>
      </dsp:txBody>
      <dsp:txXfrm>
        <a:off x="174721" y="13073942"/>
        <a:ext cx="3963181" cy="3229731"/>
      </dsp:txXfrm>
    </dsp:sp>
    <dsp:sp modelId="{09EEB529-3AC8-1B42-9C56-1BBEBE73B9F8}">
      <dsp:nvSpPr>
        <dsp:cNvPr id="0" name=""/>
        <dsp:cNvSpPr/>
      </dsp:nvSpPr>
      <dsp:spPr>
        <a:xfrm>
          <a:off x="4242816" y="17140733"/>
          <a:ext cx="6364224" cy="3584371"/>
        </a:xfrm>
        <a:prstGeom prst="rightArrow">
          <a:avLst>
            <a:gd name="adj1" fmla="val 75000"/>
            <a:gd name="adj2" fmla="val 50000"/>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FB9933-D6BD-E144-93AC-9BB43931A8B1}">
      <dsp:nvSpPr>
        <dsp:cNvPr id="0" name=""/>
        <dsp:cNvSpPr/>
      </dsp:nvSpPr>
      <dsp:spPr>
        <a:xfrm>
          <a:off x="0" y="17140733"/>
          <a:ext cx="4242816" cy="3584371"/>
        </a:xfrm>
        <a:prstGeom prst="roundRect">
          <a:avLst/>
        </a:prstGeom>
        <a:solidFill>
          <a:schemeClr val="accent4">
            <a:hueOff val="10395692"/>
            <a:satOff val="-47968"/>
            <a:lumOff val="1765"/>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45720" rIns="91440" bIns="4572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174975" y="17315708"/>
        <a:ext cx="3892866" cy="3234421"/>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8CB4F14A-3907-434F-8374-3B9610BE72E5}" type="datetimeFigureOut">
              <a:rPr lang="en-US" smtClean="0"/>
              <a:t>4/24/2020</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AC26180D-CA65-A04C-9D3E-6B5422DF1BAD}" type="slidenum">
              <a:rPr lang="en-US" smtClean="0"/>
              <a:t>‹#›</a:t>
            </a:fld>
            <a:endParaRPr lang="en-US"/>
          </a:p>
        </p:txBody>
      </p:sp>
    </p:spTree>
    <p:extLst>
      <p:ext uri="{BB962C8B-B14F-4D97-AF65-F5344CB8AC3E}">
        <p14:creationId xmlns:p14="http://schemas.microsoft.com/office/powerpoint/2010/main" val="3562059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26180D-CA65-A04C-9D3E-6B5422DF1BAD}" type="slidenum">
              <a:rPr lang="en-US" smtClean="0"/>
              <a:t>1</a:t>
            </a:fld>
            <a:endParaRPr lang="en-US"/>
          </a:p>
        </p:txBody>
      </p:sp>
    </p:spTree>
    <p:extLst>
      <p:ext uri="{BB962C8B-B14F-4D97-AF65-F5344CB8AC3E}">
        <p14:creationId xmlns:p14="http://schemas.microsoft.com/office/powerpoint/2010/main" val="2655396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9F2A90-EBCC-4A33-A5B5-1BD96337D968}" type="datetimeFigureOut">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8A0F4E-6A04-4FB6-BF85-C12A642EB0E1}" type="slidenum">
              <a:rPr lang="en-US" smtClean="0"/>
              <a:t>‹#›</a:t>
            </a:fld>
            <a:endParaRPr lang="en-US" dirty="0"/>
          </a:p>
        </p:txBody>
      </p:sp>
    </p:spTree>
    <p:extLst>
      <p:ext uri="{BB962C8B-B14F-4D97-AF65-F5344CB8AC3E}">
        <p14:creationId xmlns:p14="http://schemas.microsoft.com/office/powerpoint/2010/main" val="586210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9F2A90-EBCC-4A33-A5B5-1BD96337D968}" type="datetimeFigureOut">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8A0F4E-6A04-4FB6-BF85-C12A642EB0E1}" type="slidenum">
              <a:rPr lang="en-US" smtClean="0"/>
              <a:t>‹#›</a:t>
            </a:fld>
            <a:endParaRPr lang="en-US" dirty="0"/>
          </a:p>
        </p:txBody>
      </p:sp>
    </p:spTree>
    <p:extLst>
      <p:ext uri="{BB962C8B-B14F-4D97-AF65-F5344CB8AC3E}">
        <p14:creationId xmlns:p14="http://schemas.microsoft.com/office/powerpoint/2010/main" val="2689870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9F2A90-EBCC-4A33-A5B5-1BD96337D968}" type="datetimeFigureOut">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8A0F4E-6A04-4FB6-BF85-C12A642EB0E1}" type="slidenum">
              <a:rPr lang="en-US" smtClean="0"/>
              <a:t>‹#›</a:t>
            </a:fld>
            <a:endParaRPr lang="en-US" dirty="0"/>
          </a:p>
        </p:txBody>
      </p:sp>
    </p:spTree>
    <p:extLst>
      <p:ext uri="{BB962C8B-B14F-4D97-AF65-F5344CB8AC3E}">
        <p14:creationId xmlns:p14="http://schemas.microsoft.com/office/powerpoint/2010/main" val="2572833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5387975"/>
            <a:ext cx="32918400" cy="114601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5486400" y="17289463"/>
            <a:ext cx="32918400" cy="79486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4AEEAC0-AE7D-41F2-BB8B-88041E3E93C6}" type="datetimeFigureOut">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8260B6-AD4F-41D9-A024-2F7061D6CFD4}" type="slidenum">
              <a:rPr lang="en-US" smtClean="0"/>
              <a:t>‹#›</a:t>
            </a:fld>
            <a:endParaRPr lang="en-US" dirty="0"/>
          </a:p>
        </p:txBody>
      </p:sp>
    </p:spTree>
    <p:extLst>
      <p:ext uri="{BB962C8B-B14F-4D97-AF65-F5344CB8AC3E}">
        <p14:creationId xmlns:p14="http://schemas.microsoft.com/office/powerpoint/2010/main" val="1707707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EEAC0-AE7D-41F2-BB8B-88041E3E93C6}" type="datetimeFigureOut">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8260B6-AD4F-41D9-A024-2F7061D6CFD4}" type="slidenum">
              <a:rPr lang="en-US" smtClean="0"/>
              <a:t>‹#›</a:t>
            </a:fld>
            <a:endParaRPr lang="en-US" dirty="0"/>
          </a:p>
        </p:txBody>
      </p:sp>
    </p:spTree>
    <p:extLst>
      <p:ext uri="{BB962C8B-B14F-4D97-AF65-F5344CB8AC3E}">
        <p14:creationId xmlns:p14="http://schemas.microsoft.com/office/powerpoint/2010/main" val="57180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025" y="8207375"/>
            <a:ext cx="37857113" cy="13692188"/>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994025" y="22029738"/>
            <a:ext cx="37857113" cy="72009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AEEAC0-AE7D-41F2-BB8B-88041E3E93C6}" type="datetimeFigureOut">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8260B6-AD4F-41D9-A024-2F7061D6CFD4}" type="slidenum">
              <a:rPr lang="en-US" smtClean="0"/>
              <a:t>‹#›</a:t>
            </a:fld>
            <a:endParaRPr lang="en-US" dirty="0"/>
          </a:p>
        </p:txBody>
      </p:sp>
    </p:spTree>
    <p:extLst>
      <p:ext uri="{BB962C8B-B14F-4D97-AF65-F5344CB8AC3E}">
        <p14:creationId xmlns:p14="http://schemas.microsoft.com/office/powerpoint/2010/main" val="2259548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838" y="8763000"/>
            <a:ext cx="18851562" cy="2088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8763000"/>
            <a:ext cx="18851563" cy="2088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AEEAC0-AE7D-41F2-BB8B-88041E3E93C6}" type="datetimeFigureOut">
              <a:rPr lang="en-US" smtClean="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8260B6-AD4F-41D9-A024-2F7061D6CFD4}" type="slidenum">
              <a:rPr lang="en-US" smtClean="0"/>
              <a:t>‹#›</a:t>
            </a:fld>
            <a:endParaRPr lang="en-US" dirty="0"/>
          </a:p>
        </p:txBody>
      </p:sp>
    </p:spTree>
    <p:extLst>
      <p:ext uri="{BB962C8B-B14F-4D97-AF65-F5344CB8AC3E}">
        <p14:creationId xmlns:p14="http://schemas.microsoft.com/office/powerpoint/2010/main" val="967187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2600" y="1752600"/>
            <a:ext cx="37857113" cy="6362700"/>
          </a:xfrm>
        </p:spPr>
        <p:txBody>
          <a:bodyPr/>
          <a:lstStyle/>
          <a:p>
            <a:r>
              <a:rPr lang="en-US"/>
              <a:t>Click to edit Master title style</a:t>
            </a:r>
          </a:p>
        </p:txBody>
      </p:sp>
      <p:sp>
        <p:nvSpPr>
          <p:cNvPr id="3" name="Text Placeholder 2"/>
          <p:cNvSpPr>
            <a:spLocks noGrp="1"/>
          </p:cNvSpPr>
          <p:nvPr>
            <p:ph type="body" idx="1"/>
          </p:nvPr>
        </p:nvSpPr>
        <p:spPr>
          <a:xfrm>
            <a:off x="3022600" y="8069263"/>
            <a:ext cx="18568988" cy="39544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22600" y="12023725"/>
            <a:ext cx="18568988" cy="17686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20238" y="8069263"/>
            <a:ext cx="18659475" cy="39544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20238" y="12023725"/>
            <a:ext cx="18659475" cy="17686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AEEAC0-AE7D-41F2-BB8B-88041E3E93C6}" type="datetimeFigureOut">
              <a:rPr lang="en-US" smtClean="0"/>
              <a:t>4/24/2020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8260B6-AD4F-41D9-A024-2F7061D6CFD4}" type="slidenum">
              <a:rPr lang="en-US" smtClean="0"/>
              <a:t>‹#›</a:t>
            </a:fld>
            <a:endParaRPr lang="en-US" dirty="0"/>
          </a:p>
        </p:txBody>
      </p:sp>
    </p:spTree>
    <p:extLst>
      <p:ext uri="{BB962C8B-B14F-4D97-AF65-F5344CB8AC3E}">
        <p14:creationId xmlns:p14="http://schemas.microsoft.com/office/powerpoint/2010/main" val="1149013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AEEAC0-AE7D-41F2-BB8B-88041E3E93C6}" type="datetimeFigureOut">
              <a:rPr lang="en-US" smtClean="0"/>
              <a:t>4/24/2020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8260B6-AD4F-41D9-A024-2F7061D6CFD4}" type="slidenum">
              <a:rPr lang="en-US" smtClean="0"/>
              <a:t>‹#›</a:t>
            </a:fld>
            <a:endParaRPr lang="en-US" dirty="0"/>
          </a:p>
        </p:txBody>
      </p:sp>
    </p:spTree>
    <p:extLst>
      <p:ext uri="{BB962C8B-B14F-4D97-AF65-F5344CB8AC3E}">
        <p14:creationId xmlns:p14="http://schemas.microsoft.com/office/powerpoint/2010/main" val="1220496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EEAC0-AE7D-41F2-BB8B-88041E3E93C6}" type="datetimeFigureOut">
              <a:rPr lang="en-US" smtClean="0"/>
              <a:t>4/24/2020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8260B6-AD4F-41D9-A024-2F7061D6CFD4}" type="slidenum">
              <a:rPr lang="en-US" smtClean="0"/>
              <a:t>‹#›</a:t>
            </a:fld>
            <a:endParaRPr lang="en-US" dirty="0"/>
          </a:p>
        </p:txBody>
      </p:sp>
    </p:spTree>
    <p:extLst>
      <p:ext uri="{BB962C8B-B14F-4D97-AF65-F5344CB8AC3E}">
        <p14:creationId xmlns:p14="http://schemas.microsoft.com/office/powerpoint/2010/main" val="2969515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2600" y="2193925"/>
            <a:ext cx="14157325" cy="7681913"/>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8659475" y="4740275"/>
            <a:ext cx="22220238" cy="23393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2600" y="9875838"/>
            <a:ext cx="14157325" cy="18295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AEEAC0-AE7D-41F2-BB8B-88041E3E93C6}" type="datetimeFigureOut">
              <a:rPr lang="en-US" smtClean="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8260B6-AD4F-41D9-A024-2F7061D6CFD4}" type="slidenum">
              <a:rPr lang="en-US" smtClean="0"/>
              <a:t>‹#›</a:t>
            </a:fld>
            <a:endParaRPr lang="en-US" dirty="0"/>
          </a:p>
        </p:txBody>
      </p:sp>
    </p:spTree>
    <p:extLst>
      <p:ext uri="{BB962C8B-B14F-4D97-AF65-F5344CB8AC3E}">
        <p14:creationId xmlns:p14="http://schemas.microsoft.com/office/powerpoint/2010/main" val="594110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9F2A90-EBCC-4A33-A5B5-1BD96337D968}" type="datetimeFigureOut">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8A0F4E-6A04-4FB6-BF85-C12A642EB0E1}" type="slidenum">
              <a:rPr lang="en-US" smtClean="0"/>
              <a:t>‹#›</a:t>
            </a:fld>
            <a:endParaRPr lang="en-US" dirty="0"/>
          </a:p>
        </p:txBody>
      </p:sp>
    </p:spTree>
    <p:extLst>
      <p:ext uri="{BB962C8B-B14F-4D97-AF65-F5344CB8AC3E}">
        <p14:creationId xmlns:p14="http://schemas.microsoft.com/office/powerpoint/2010/main" val="372323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2600" y="2193925"/>
            <a:ext cx="14157325" cy="7681913"/>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8659475" y="4740275"/>
            <a:ext cx="22220238" cy="2339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3022600" y="9875838"/>
            <a:ext cx="14157325" cy="18295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AEEAC0-AE7D-41F2-BB8B-88041E3E93C6}" type="datetimeFigureOut">
              <a:rPr lang="en-US" smtClean="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8260B6-AD4F-41D9-A024-2F7061D6CFD4}" type="slidenum">
              <a:rPr lang="en-US" smtClean="0"/>
              <a:t>‹#›</a:t>
            </a:fld>
            <a:endParaRPr lang="en-US" dirty="0"/>
          </a:p>
        </p:txBody>
      </p:sp>
    </p:spTree>
    <p:extLst>
      <p:ext uri="{BB962C8B-B14F-4D97-AF65-F5344CB8AC3E}">
        <p14:creationId xmlns:p14="http://schemas.microsoft.com/office/powerpoint/2010/main" val="2119575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EEAC0-AE7D-41F2-BB8B-88041E3E93C6}" type="datetimeFigureOut">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8260B6-AD4F-41D9-A024-2F7061D6CFD4}" type="slidenum">
              <a:rPr lang="en-US" smtClean="0"/>
              <a:t>‹#›</a:t>
            </a:fld>
            <a:endParaRPr lang="en-US" dirty="0"/>
          </a:p>
        </p:txBody>
      </p:sp>
    </p:spTree>
    <p:extLst>
      <p:ext uri="{BB962C8B-B14F-4D97-AF65-F5344CB8AC3E}">
        <p14:creationId xmlns:p14="http://schemas.microsoft.com/office/powerpoint/2010/main" val="1986903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10275" y="1752600"/>
            <a:ext cx="9463088" cy="278971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838" y="1752600"/>
            <a:ext cx="28240037" cy="278971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EEAC0-AE7D-41F2-BB8B-88041E3E93C6}" type="datetimeFigureOut">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8260B6-AD4F-41D9-A024-2F7061D6CFD4}" type="slidenum">
              <a:rPr lang="en-US" smtClean="0"/>
              <a:t>‹#›</a:t>
            </a:fld>
            <a:endParaRPr lang="en-US" dirty="0"/>
          </a:p>
        </p:txBody>
      </p:sp>
    </p:spTree>
    <p:extLst>
      <p:ext uri="{BB962C8B-B14F-4D97-AF65-F5344CB8AC3E}">
        <p14:creationId xmlns:p14="http://schemas.microsoft.com/office/powerpoint/2010/main" val="161877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9F2A90-EBCC-4A33-A5B5-1BD96337D968}" type="datetimeFigureOut">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8A0F4E-6A04-4FB6-BF85-C12A642EB0E1}" type="slidenum">
              <a:rPr lang="en-US" smtClean="0"/>
              <a:t>‹#›</a:t>
            </a:fld>
            <a:endParaRPr lang="en-US" dirty="0"/>
          </a:p>
        </p:txBody>
      </p:sp>
    </p:spTree>
    <p:extLst>
      <p:ext uri="{BB962C8B-B14F-4D97-AF65-F5344CB8AC3E}">
        <p14:creationId xmlns:p14="http://schemas.microsoft.com/office/powerpoint/2010/main" val="1927325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9F2A90-EBCC-4A33-A5B5-1BD96337D968}" type="datetimeFigureOut">
              <a:rPr lang="en-US" smtClean="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8A0F4E-6A04-4FB6-BF85-C12A642EB0E1}" type="slidenum">
              <a:rPr lang="en-US" smtClean="0"/>
              <a:t>‹#›</a:t>
            </a:fld>
            <a:endParaRPr lang="en-US" dirty="0"/>
          </a:p>
        </p:txBody>
      </p:sp>
    </p:spTree>
    <p:extLst>
      <p:ext uri="{BB962C8B-B14F-4D97-AF65-F5344CB8AC3E}">
        <p14:creationId xmlns:p14="http://schemas.microsoft.com/office/powerpoint/2010/main" val="1112998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9F2A90-EBCC-4A33-A5B5-1BD96337D968}" type="datetimeFigureOut">
              <a:rPr lang="en-US" smtClean="0"/>
              <a:t>4/24/2020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8A0F4E-6A04-4FB6-BF85-C12A642EB0E1}" type="slidenum">
              <a:rPr lang="en-US" smtClean="0"/>
              <a:t>‹#›</a:t>
            </a:fld>
            <a:endParaRPr lang="en-US" dirty="0"/>
          </a:p>
        </p:txBody>
      </p:sp>
    </p:spTree>
    <p:extLst>
      <p:ext uri="{BB962C8B-B14F-4D97-AF65-F5344CB8AC3E}">
        <p14:creationId xmlns:p14="http://schemas.microsoft.com/office/powerpoint/2010/main" val="2678789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9F2A90-EBCC-4A33-A5B5-1BD96337D968}" type="datetimeFigureOut">
              <a:rPr lang="en-US" smtClean="0"/>
              <a:t>4/24/2020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8A0F4E-6A04-4FB6-BF85-C12A642EB0E1}" type="slidenum">
              <a:rPr lang="en-US" smtClean="0"/>
              <a:t>‹#›</a:t>
            </a:fld>
            <a:endParaRPr lang="en-US" dirty="0"/>
          </a:p>
        </p:txBody>
      </p:sp>
    </p:spTree>
    <p:extLst>
      <p:ext uri="{BB962C8B-B14F-4D97-AF65-F5344CB8AC3E}">
        <p14:creationId xmlns:p14="http://schemas.microsoft.com/office/powerpoint/2010/main" val="4053194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9F2A90-EBCC-4A33-A5B5-1BD96337D968}" type="datetimeFigureOut">
              <a:rPr lang="en-US" smtClean="0"/>
              <a:t>4/24/2020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8A0F4E-6A04-4FB6-BF85-C12A642EB0E1}" type="slidenum">
              <a:rPr lang="en-US" smtClean="0"/>
              <a:t>‹#›</a:t>
            </a:fld>
            <a:endParaRPr lang="en-US" dirty="0"/>
          </a:p>
        </p:txBody>
      </p:sp>
    </p:spTree>
    <p:extLst>
      <p:ext uri="{BB962C8B-B14F-4D97-AF65-F5344CB8AC3E}">
        <p14:creationId xmlns:p14="http://schemas.microsoft.com/office/powerpoint/2010/main" val="2294614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6D9F2A90-EBCC-4A33-A5B5-1BD96337D968}" type="datetimeFigureOut">
              <a:rPr lang="en-US" smtClean="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8A0F4E-6A04-4FB6-BF85-C12A642EB0E1}" type="slidenum">
              <a:rPr lang="en-US" smtClean="0"/>
              <a:t>‹#›</a:t>
            </a:fld>
            <a:endParaRPr lang="en-US" dirty="0"/>
          </a:p>
        </p:txBody>
      </p:sp>
    </p:spTree>
    <p:extLst>
      <p:ext uri="{BB962C8B-B14F-4D97-AF65-F5344CB8AC3E}">
        <p14:creationId xmlns:p14="http://schemas.microsoft.com/office/powerpoint/2010/main" val="2753874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dirty="0"/>
              <a:t>Click icon to add picture</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6D9F2A90-EBCC-4A33-A5B5-1BD96337D968}" type="datetimeFigureOut">
              <a:rPr lang="en-US" smtClean="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8A0F4E-6A04-4FB6-BF85-C12A642EB0E1}" type="slidenum">
              <a:rPr lang="en-US" smtClean="0"/>
              <a:t>‹#›</a:t>
            </a:fld>
            <a:endParaRPr lang="en-US" dirty="0"/>
          </a:p>
        </p:txBody>
      </p:sp>
    </p:spTree>
    <p:extLst>
      <p:ext uri="{BB962C8B-B14F-4D97-AF65-F5344CB8AC3E}">
        <p14:creationId xmlns:p14="http://schemas.microsoft.com/office/powerpoint/2010/main" val="445488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7837" y="0"/>
            <a:ext cx="43891200" cy="32975249"/>
          </a:xfrm>
          <a:prstGeom prst="rect">
            <a:avLst/>
          </a:prstGeom>
        </p:spPr>
      </p:pic>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6D9F2A90-EBCC-4A33-A5B5-1BD96337D968}" type="datetimeFigureOut">
              <a:rPr lang="en-US" smtClean="0"/>
              <a:t>4/24/2020</a:t>
            </a:fld>
            <a:endParaRPr lang="en-US" dirty="0"/>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3D8A0F4E-6A04-4FB6-BF85-C12A642EB0E1}" type="slidenum">
              <a:rPr lang="en-US" smtClean="0"/>
              <a:t>‹#›</a:t>
            </a:fld>
            <a:endParaRPr lang="en-US" dirty="0"/>
          </a:p>
        </p:txBody>
      </p:sp>
    </p:spTree>
    <p:extLst>
      <p:ext uri="{BB962C8B-B14F-4D97-AF65-F5344CB8AC3E}">
        <p14:creationId xmlns:p14="http://schemas.microsoft.com/office/powerpoint/2010/main" val="2150489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838" y="1752600"/>
            <a:ext cx="37855525" cy="63627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838" y="8763000"/>
            <a:ext cx="37855525" cy="208867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838" y="30510163"/>
            <a:ext cx="9875837" cy="1752600"/>
          </a:xfrm>
          <a:prstGeom prst="rect">
            <a:avLst/>
          </a:prstGeom>
        </p:spPr>
        <p:txBody>
          <a:bodyPr vert="horz" lIns="91440" tIns="45720" rIns="91440" bIns="45720" rtlCol="0" anchor="ctr"/>
          <a:lstStyle>
            <a:lvl1pPr algn="l">
              <a:defRPr sz="1200">
                <a:solidFill>
                  <a:schemeClr val="tx1">
                    <a:tint val="75000"/>
                  </a:schemeClr>
                </a:solidFill>
              </a:defRPr>
            </a:lvl1pPr>
          </a:lstStyle>
          <a:p>
            <a:fld id="{24AEEAC0-AE7D-41F2-BB8B-88041E3E93C6}" type="datetimeFigureOut">
              <a:rPr lang="en-US" smtClean="0"/>
              <a:t>4/24/2020</a:t>
            </a:fld>
            <a:endParaRPr lang="en-US" dirty="0"/>
          </a:p>
        </p:txBody>
      </p:sp>
      <p:sp>
        <p:nvSpPr>
          <p:cNvPr id="5" name="Footer Placeholder 4"/>
          <p:cNvSpPr>
            <a:spLocks noGrp="1"/>
          </p:cNvSpPr>
          <p:nvPr>
            <p:ph type="ftr" sz="quarter" idx="3"/>
          </p:nvPr>
        </p:nvSpPr>
        <p:spPr>
          <a:xfrm>
            <a:off x="14538325" y="30510163"/>
            <a:ext cx="14814550" cy="1752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7525" y="30510163"/>
            <a:ext cx="9875838" cy="1752600"/>
          </a:xfrm>
          <a:prstGeom prst="rect">
            <a:avLst/>
          </a:prstGeom>
        </p:spPr>
        <p:txBody>
          <a:bodyPr vert="horz" lIns="91440" tIns="45720" rIns="91440" bIns="45720" rtlCol="0" anchor="ctr"/>
          <a:lstStyle>
            <a:lvl1pPr algn="r">
              <a:defRPr sz="1200">
                <a:solidFill>
                  <a:schemeClr val="tx1">
                    <a:tint val="75000"/>
                  </a:schemeClr>
                </a:solidFill>
              </a:defRPr>
            </a:lvl1pPr>
          </a:lstStyle>
          <a:p>
            <a:fld id="{E38260B6-AD4F-41D9-A024-2F7061D6CFD4}" type="slidenum">
              <a:rPr lang="en-US" smtClean="0"/>
              <a:t>‹#›</a:t>
            </a:fld>
            <a:endParaRPr lang="en-US" dirty="0"/>
          </a:p>
        </p:txBody>
      </p:sp>
    </p:spTree>
    <p:extLst>
      <p:ext uri="{BB962C8B-B14F-4D97-AF65-F5344CB8AC3E}">
        <p14:creationId xmlns:p14="http://schemas.microsoft.com/office/powerpoint/2010/main" val="8590195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073F0BC4-CE63-5344-A162-40E866854818}"/>
              </a:ext>
            </a:extLst>
          </p:cNvPr>
          <p:cNvSpPr>
            <a:spLocks noGrp="1"/>
          </p:cNvSpPr>
          <p:nvPr>
            <p:ph type="ctrTitle"/>
          </p:nvPr>
        </p:nvSpPr>
        <p:spPr>
          <a:xfrm>
            <a:off x="16193855" y="110890"/>
            <a:ext cx="25563199" cy="2295061"/>
          </a:xfrm>
        </p:spPr>
        <p:txBody>
          <a:bodyPr>
            <a:normAutofit/>
          </a:bodyPr>
          <a:lstStyle/>
          <a:p>
            <a:r>
              <a:rPr lang="en-US" sz="7200" b="1" dirty="0">
                <a:solidFill>
                  <a:srgbClr val="7030A0"/>
                </a:solidFill>
              </a:rPr>
              <a:t>Immersion for Change: A Cultural</a:t>
            </a:r>
            <a:r>
              <a:rPr lang="en-US" sz="7200" b="1" baseline="0" dirty="0">
                <a:solidFill>
                  <a:srgbClr val="7030A0"/>
                </a:solidFill>
              </a:rPr>
              <a:t> Discovery Project to </a:t>
            </a:r>
            <a:br>
              <a:rPr lang="en-US" sz="7200" b="1" baseline="0" dirty="0">
                <a:solidFill>
                  <a:srgbClr val="7030A0"/>
                </a:solidFill>
              </a:rPr>
            </a:br>
            <a:r>
              <a:rPr lang="en-US" sz="7200" b="1" baseline="0" dirty="0">
                <a:solidFill>
                  <a:srgbClr val="7030A0"/>
                </a:solidFill>
              </a:rPr>
              <a:t>Lessen Educator Bias by Increasing Perspective</a:t>
            </a:r>
            <a:endParaRPr lang="en-US" sz="7200" b="1" dirty="0">
              <a:solidFill>
                <a:srgbClr val="7030A0"/>
              </a:solidFill>
            </a:endParaRPr>
          </a:p>
        </p:txBody>
      </p:sp>
      <p:sp>
        <p:nvSpPr>
          <p:cNvPr id="4" name="TextBox 3">
            <a:extLst>
              <a:ext uri="{FF2B5EF4-FFF2-40B4-BE49-F238E27FC236}">
                <a16:creationId xmlns:a16="http://schemas.microsoft.com/office/drawing/2014/main" id="{8980CAD3-D958-4EDD-893D-29E7989C9232}"/>
              </a:ext>
            </a:extLst>
          </p:cNvPr>
          <p:cNvSpPr txBox="1"/>
          <p:nvPr/>
        </p:nvSpPr>
        <p:spPr>
          <a:xfrm>
            <a:off x="20519135" y="2173512"/>
            <a:ext cx="18584923" cy="1754326"/>
          </a:xfrm>
          <a:prstGeom prst="rect">
            <a:avLst/>
          </a:prstGeom>
          <a:noFill/>
        </p:spPr>
        <p:txBody>
          <a:bodyPr wrap="square" rtlCol="0">
            <a:spAutoFit/>
          </a:bodyPr>
          <a:lstStyle/>
          <a:p>
            <a:pPr algn="ctr"/>
            <a:r>
              <a:rPr lang="en-US" sz="5400" b="1" dirty="0">
                <a:solidFill>
                  <a:srgbClr val="7030A0"/>
                </a:solidFill>
              </a:rPr>
              <a:t>Kari Payne, M.Ed.</a:t>
            </a:r>
          </a:p>
          <a:p>
            <a:pPr algn="ctr"/>
            <a:r>
              <a:rPr lang="en-US" sz="5400" b="1" dirty="0">
                <a:solidFill>
                  <a:srgbClr val="7030A0"/>
                </a:solidFill>
              </a:rPr>
              <a:t>Leadership Mentor: Marnie Morneault, M.Ed</a:t>
            </a:r>
            <a:r>
              <a:rPr lang="en-US" sz="5400" dirty="0">
                <a:solidFill>
                  <a:srgbClr val="7030A0"/>
                </a:solidFill>
              </a:rPr>
              <a:t>.</a:t>
            </a:r>
          </a:p>
        </p:txBody>
      </p:sp>
      <p:sp>
        <p:nvSpPr>
          <p:cNvPr id="45" name="TextBox 44">
            <a:extLst>
              <a:ext uri="{FF2B5EF4-FFF2-40B4-BE49-F238E27FC236}">
                <a16:creationId xmlns:a16="http://schemas.microsoft.com/office/drawing/2014/main" id="{E9C6D408-C723-489E-ADB9-61DC31271DA0}"/>
              </a:ext>
            </a:extLst>
          </p:cNvPr>
          <p:cNvSpPr txBox="1"/>
          <p:nvPr/>
        </p:nvSpPr>
        <p:spPr>
          <a:xfrm>
            <a:off x="278832" y="5194041"/>
            <a:ext cx="10972800" cy="769441"/>
          </a:xfrm>
          <a:prstGeom prst="rect">
            <a:avLst/>
          </a:prstGeom>
          <a:solidFill>
            <a:srgbClr val="DDDDDD">
              <a:alpha val="50000"/>
            </a:srgbClr>
          </a:solidFill>
        </p:spPr>
        <p:txBody>
          <a:bodyPr wrap="square" rtlCol="0">
            <a:spAutoFit/>
          </a:bodyPr>
          <a:lstStyle/>
          <a:p>
            <a:pPr algn="ctr"/>
            <a:r>
              <a:rPr lang="en-US" sz="4400" b="1" dirty="0">
                <a:solidFill>
                  <a:srgbClr val="7030A0"/>
                </a:solidFill>
              </a:rPr>
              <a:t>Introduction to Project</a:t>
            </a:r>
          </a:p>
        </p:txBody>
      </p:sp>
      <p:sp>
        <p:nvSpPr>
          <p:cNvPr id="34" name="TextBox 33">
            <a:extLst>
              <a:ext uri="{FF2B5EF4-FFF2-40B4-BE49-F238E27FC236}">
                <a16:creationId xmlns:a16="http://schemas.microsoft.com/office/drawing/2014/main" id="{263896A1-21BC-44C8-A92D-CDC4D49C87BE}"/>
              </a:ext>
            </a:extLst>
          </p:cNvPr>
          <p:cNvSpPr txBox="1"/>
          <p:nvPr/>
        </p:nvSpPr>
        <p:spPr>
          <a:xfrm>
            <a:off x="287462" y="5935770"/>
            <a:ext cx="10972800" cy="1569660"/>
          </a:xfrm>
          <a:prstGeom prst="rect">
            <a:avLst/>
          </a:prstGeom>
          <a:solidFill>
            <a:srgbClr val="CCFF99"/>
          </a:solidFill>
          <a:ln w="25400">
            <a:solidFill>
              <a:srgbClr val="7030A0"/>
            </a:solidFill>
          </a:ln>
        </p:spPr>
        <p:txBody>
          <a:bodyPr wrap="square" lIns="91440" rtlCol="0" anchor="ctr" anchorCtr="0">
            <a:spAutoFit/>
          </a:bodyPr>
          <a:lstStyle/>
          <a:p>
            <a:r>
              <a:rPr lang="en-US" sz="2400" dirty="0"/>
              <a:t>This cultural project focused on increasing cultural competency and lessening implicit bias for both myself and the agency I work for. The process highlighted how important relationships and ongoing connection are when blending the needs of the New Mainer Population with those serving the children in the community.</a:t>
            </a:r>
          </a:p>
        </p:txBody>
      </p:sp>
      <p:sp>
        <p:nvSpPr>
          <p:cNvPr id="48" name="TextBox 47">
            <a:extLst>
              <a:ext uri="{FF2B5EF4-FFF2-40B4-BE49-F238E27FC236}">
                <a16:creationId xmlns:a16="http://schemas.microsoft.com/office/drawing/2014/main" id="{1D548988-317A-4B5C-B106-08ACC5FBBB34}"/>
              </a:ext>
              <a:ext uri="{C183D7F6-B498-43B3-948B-1728B52AA6E4}">
                <adec:decorative xmlns:adec="http://schemas.microsoft.com/office/drawing/2017/decorative" val="1"/>
              </a:ext>
            </a:extLst>
          </p:cNvPr>
          <p:cNvSpPr txBox="1"/>
          <p:nvPr/>
        </p:nvSpPr>
        <p:spPr>
          <a:xfrm>
            <a:off x="278833" y="7642879"/>
            <a:ext cx="10881360" cy="21666046"/>
          </a:xfrm>
          <a:prstGeom prst="rect">
            <a:avLst/>
          </a:prstGeom>
          <a:solidFill>
            <a:srgbClr val="DDDDDD">
              <a:alpha val="50000"/>
            </a:srgbClr>
          </a:solidFill>
        </p:spPr>
        <p:txBody>
          <a:bodyPr wrap="square" rtlCol="0">
            <a:noAutofit/>
          </a:bodyPr>
          <a:lstStyle/>
          <a:p>
            <a:endParaRPr lang="en-US" dirty="0"/>
          </a:p>
        </p:txBody>
      </p:sp>
      <p:sp>
        <p:nvSpPr>
          <p:cNvPr id="42" name="TextBox 41">
            <a:extLst>
              <a:ext uri="{FF2B5EF4-FFF2-40B4-BE49-F238E27FC236}">
                <a16:creationId xmlns:a16="http://schemas.microsoft.com/office/drawing/2014/main" id="{87FE1B1E-BFFF-4ABB-9E7D-7E9B21017E3B}"/>
              </a:ext>
              <a:ext uri="{C183D7F6-B498-43B3-948B-1728B52AA6E4}">
                <adec:decorative xmlns:adec="http://schemas.microsoft.com/office/drawing/2017/decorative" val="0"/>
              </a:ext>
            </a:extLst>
          </p:cNvPr>
          <p:cNvSpPr txBox="1"/>
          <p:nvPr/>
        </p:nvSpPr>
        <p:spPr>
          <a:xfrm>
            <a:off x="278832" y="7642879"/>
            <a:ext cx="10972800" cy="769441"/>
          </a:xfrm>
          <a:prstGeom prst="rect">
            <a:avLst/>
          </a:prstGeom>
          <a:noFill/>
        </p:spPr>
        <p:txBody>
          <a:bodyPr wrap="square" rtlCol="0">
            <a:spAutoFit/>
          </a:bodyPr>
          <a:lstStyle/>
          <a:p>
            <a:pPr algn="ctr"/>
            <a:r>
              <a:rPr lang="en-US" sz="4400" b="1" dirty="0">
                <a:solidFill>
                  <a:srgbClr val="7030A0"/>
                </a:solidFill>
              </a:rPr>
              <a:t>Cultural Immersion Opportunities</a:t>
            </a:r>
          </a:p>
        </p:txBody>
      </p:sp>
      <p:graphicFrame>
        <p:nvGraphicFramePr>
          <p:cNvPr id="7" name="Diagram 6">
            <a:extLst>
              <a:ext uri="{FF2B5EF4-FFF2-40B4-BE49-F238E27FC236}">
                <a16:creationId xmlns:a16="http://schemas.microsoft.com/office/drawing/2014/main" id="{8594D4B5-191C-4542-BBF9-91F1506DDE7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31080882"/>
              </p:ext>
            </p:extLst>
          </p:nvPr>
        </p:nvGraphicFramePr>
        <p:xfrm>
          <a:off x="435192" y="8422649"/>
          <a:ext cx="10607040" cy="207367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a:extLst>
              <a:ext uri="{FF2B5EF4-FFF2-40B4-BE49-F238E27FC236}">
                <a16:creationId xmlns:a16="http://schemas.microsoft.com/office/drawing/2014/main" id="{6044A537-ECC7-224F-884D-A16613F716A7}"/>
              </a:ext>
            </a:extLst>
          </p:cNvPr>
          <p:cNvSpPr txBox="1"/>
          <p:nvPr/>
        </p:nvSpPr>
        <p:spPr>
          <a:xfrm>
            <a:off x="609600" y="8940802"/>
            <a:ext cx="3793067" cy="2800767"/>
          </a:xfrm>
          <a:prstGeom prst="rect">
            <a:avLst/>
          </a:prstGeom>
          <a:noFill/>
        </p:spPr>
        <p:txBody>
          <a:bodyPr wrap="square" rtlCol="0">
            <a:spAutoFit/>
          </a:bodyPr>
          <a:lstStyle/>
          <a:p>
            <a:pPr algn="ctr"/>
            <a:r>
              <a:rPr lang="en-US" sz="4400" dirty="0"/>
              <a:t>Meeting with CDS NMPHI and LEND trainee/mentor </a:t>
            </a:r>
          </a:p>
        </p:txBody>
      </p:sp>
      <p:sp>
        <p:nvSpPr>
          <p:cNvPr id="3" name="TextBox 2">
            <a:extLst>
              <a:ext uri="{FF2B5EF4-FFF2-40B4-BE49-F238E27FC236}">
                <a16:creationId xmlns:a16="http://schemas.microsoft.com/office/drawing/2014/main" id="{2C31A7B1-E321-0947-8F90-C3EA73DBC613}"/>
              </a:ext>
            </a:extLst>
          </p:cNvPr>
          <p:cNvSpPr txBox="1"/>
          <p:nvPr/>
        </p:nvSpPr>
        <p:spPr>
          <a:xfrm>
            <a:off x="4768633" y="9093135"/>
            <a:ext cx="5769207" cy="2308324"/>
          </a:xfrm>
          <a:prstGeom prst="rect">
            <a:avLst/>
          </a:prstGeom>
          <a:noFill/>
        </p:spPr>
        <p:txBody>
          <a:bodyPr wrap="square" rtlCol="0">
            <a:spAutoFit/>
          </a:bodyPr>
          <a:lstStyle/>
          <a:p>
            <a:pPr marL="342900" lvl="0" indent="-342900">
              <a:buFont typeface="Arial" panose="020B0604020202020204" pitchFamily="34" charset="0"/>
              <a:buChar char="•"/>
            </a:pPr>
            <a:r>
              <a:rPr lang="en-US" sz="2400" dirty="0"/>
              <a:t>Identifying gaps in understanding between New Mainers and Child Development Service protocol.</a:t>
            </a:r>
          </a:p>
          <a:p>
            <a:pPr marL="342900" lvl="0" indent="-342900">
              <a:buFont typeface="Arial" panose="020B0604020202020204" pitchFamily="34" charset="0"/>
              <a:buChar char="•"/>
            </a:pPr>
            <a:r>
              <a:rPr lang="en-US" sz="2400" dirty="0"/>
              <a:t>Look beyond sharing information as experts, make connections first.</a:t>
            </a:r>
          </a:p>
          <a:p>
            <a:pPr marL="342900" lvl="0" indent="-342900">
              <a:buFont typeface="Arial" panose="020B0604020202020204" pitchFamily="34" charset="0"/>
              <a:buChar char="•"/>
            </a:pPr>
            <a:r>
              <a:rPr lang="en-US" sz="2400" dirty="0"/>
              <a:t>Cultural Broker would be helpful.</a:t>
            </a:r>
          </a:p>
        </p:txBody>
      </p:sp>
      <p:sp>
        <p:nvSpPr>
          <p:cNvPr id="13" name="TextBox 12">
            <a:extLst>
              <a:ext uri="{FF2B5EF4-FFF2-40B4-BE49-F238E27FC236}">
                <a16:creationId xmlns:a16="http://schemas.microsoft.com/office/drawing/2014/main" id="{DF70F2D4-9C6C-DC43-BCAC-1BFEB7D0C953}"/>
              </a:ext>
            </a:extLst>
          </p:cNvPr>
          <p:cNvSpPr txBox="1"/>
          <p:nvPr/>
        </p:nvSpPr>
        <p:spPr>
          <a:xfrm>
            <a:off x="609600" y="12970934"/>
            <a:ext cx="3793067" cy="2800767"/>
          </a:xfrm>
          <a:prstGeom prst="rect">
            <a:avLst/>
          </a:prstGeom>
          <a:noFill/>
        </p:spPr>
        <p:txBody>
          <a:bodyPr wrap="square" rtlCol="0">
            <a:spAutoFit/>
          </a:bodyPr>
          <a:lstStyle/>
          <a:p>
            <a:pPr algn="ctr"/>
            <a:r>
              <a:rPr lang="en-US" sz="4400" dirty="0"/>
              <a:t>New Mainers Public Health Initiative 3rd annual Retreat</a:t>
            </a:r>
          </a:p>
        </p:txBody>
      </p:sp>
      <p:sp>
        <p:nvSpPr>
          <p:cNvPr id="6" name="TextBox 5">
            <a:extLst>
              <a:ext uri="{FF2B5EF4-FFF2-40B4-BE49-F238E27FC236}">
                <a16:creationId xmlns:a16="http://schemas.microsoft.com/office/drawing/2014/main" id="{B258B6A4-F2EC-4F4D-94E7-01037CC7E935}"/>
              </a:ext>
            </a:extLst>
          </p:cNvPr>
          <p:cNvSpPr txBox="1"/>
          <p:nvPr/>
        </p:nvSpPr>
        <p:spPr>
          <a:xfrm>
            <a:off x="4768633" y="13103352"/>
            <a:ext cx="5769207" cy="2677656"/>
          </a:xfrm>
          <a:prstGeom prst="rect">
            <a:avLst/>
          </a:prstGeom>
          <a:noFill/>
        </p:spPr>
        <p:txBody>
          <a:bodyPr wrap="square" rtlCol="0">
            <a:spAutoFit/>
          </a:bodyPr>
          <a:lstStyle/>
          <a:p>
            <a:pPr marL="342900" lvl="0" indent="-342900">
              <a:buFont typeface="Arial" panose="020B0604020202020204" pitchFamily="34" charset="0"/>
              <a:buChar char="•"/>
            </a:pPr>
            <a:r>
              <a:rPr lang="en-US" sz="2400" dirty="0"/>
              <a:t>Little has been done for cultural competency in special education in the past 30 years. </a:t>
            </a:r>
          </a:p>
          <a:p>
            <a:pPr marL="342900" lvl="0" indent="-342900">
              <a:buFont typeface="Arial" panose="020B0604020202020204" pitchFamily="34" charset="0"/>
              <a:buChar char="•"/>
            </a:pPr>
            <a:r>
              <a:rPr lang="en-US" sz="2400" dirty="0"/>
              <a:t>Gaps in cross-cultural understanding remain. </a:t>
            </a:r>
          </a:p>
          <a:p>
            <a:pPr marL="342900" lvl="0" indent="-342900">
              <a:buFont typeface="Arial" panose="020B0604020202020204" pitchFamily="34" charset="0"/>
              <a:buChar char="•"/>
            </a:pPr>
            <a:r>
              <a:rPr lang="en-US" sz="2400" dirty="0"/>
              <a:t>Interpretation services do not replace relationship and a cultural broker.</a:t>
            </a:r>
          </a:p>
        </p:txBody>
      </p:sp>
      <p:sp>
        <p:nvSpPr>
          <p:cNvPr id="14" name="TextBox 13">
            <a:extLst>
              <a:ext uri="{FF2B5EF4-FFF2-40B4-BE49-F238E27FC236}">
                <a16:creationId xmlns:a16="http://schemas.microsoft.com/office/drawing/2014/main" id="{26455DAC-ED44-2B45-A874-4FFF0397CC6F}"/>
              </a:ext>
            </a:extLst>
          </p:cNvPr>
          <p:cNvSpPr txBox="1"/>
          <p:nvPr/>
        </p:nvSpPr>
        <p:spPr>
          <a:xfrm>
            <a:off x="609600" y="16831733"/>
            <a:ext cx="3793067" cy="3477875"/>
          </a:xfrm>
          <a:prstGeom prst="rect">
            <a:avLst/>
          </a:prstGeom>
          <a:noFill/>
        </p:spPr>
        <p:txBody>
          <a:bodyPr wrap="square" rtlCol="0">
            <a:spAutoFit/>
          </a:bodyPr>
          <a:lstStyle/>
          <a:p>
            <a:pPr algn="ctr"/>
            <a:r>
              <a:rPr lang="en-US" sz="4400" dirty="0"/>
              <a:t>New Mainers Public Health Initiative: Woman's Self Care Group</a:t>
            </a:r>
          </a:p>
        </p:txBody>
      </p:sp>
      <p:sp>
        <p:nvSpPr>
          <p:cNvPr id="8" name="TextBox 7">
            <a:extLst>
              <a:ext uri="{FF2B5EF4-FFF2-40B4-BE49-F238E27FC236}">
                <a16:creationId xmlns:a16="http://schemas.microsoft.com/office/drawing/2014/main" id="{0ACF9C99-4A73-5C4B-8E11-9419B4FF0069}"/>
              </a:ext>
            </a:extLst>
          </p:cNvPr>
          <p:cNvSpPr txBox="1"/>
          <p:nvPr/>
        </p:nvSpPr>
        <p:spPr>
          <a:xfrm>
            <a:off x="4963287" y="17171259"/>
            <a:ext cx="4944534" cy="2677656"/>
          </a:xfrm>
          <a:prstGeom prst="rect">
            <a:avLst/>
          </a:prstGeom>
          <a:noFill/>
        </p:spPr>
        <p:txBody>
          <a:bodyPr wrap="square" rtlCol="0">
            <a:spAutoFit/>
          </a:bodyPr>
          <a:lstStyle/>
          <a:p>
            <a:pPr marL="342900" lvl="0" indent="-342900">
              <a:buFont typeface="Arial" panose="020B0604020202020204" pitchFamily="34" charset="0"/>
              <a:buChar char="•"/>
            </a:pPr>
            <a:r>
              <a:rPr lang="en-US" sz="2400" dirty="0"/>
              <a:t>Ongoing gathering of New Mainers for social support and wellness.</a:t>
            </a:r>
          </a:p>
          <a:p>
            <a:pPr marL="342900" lvl="0" indent="-342900">
              <a:buFont typeface="Arial" panose="020B0604020202020204" pitchFamily="34" charset="0"/>
              <a:buChar char="•"/>
            </a:pPr>
            <a:r>
              <a:rPr lang="en-US" sz="2400" dirty="0"/>
              <a:t>Somali community looks to each other for support, also for information. </a:t>
            </a:r>
          </a:p>
          <a:p>
            <a:pPr marL="342900" lvl="0" indent="-342900">
              <a:buFont typeface="Arial" panose="020B0604020202020204" pitchFamily="34" charset="0"/>
              <a:buChar char="•"/>
            </a:pPr>
            <a:r>
              <a:rPr lang="en-US" sz="2400" dirty="0"/>
              <a:t>Oral cultural for sharing information has greatest impact.</a:t>
            </a:r>
          </a:p>
        </p:txBody>
      </p:sp>
      <p:sp>
        <p:nvSpPr>
          <p:cNvPr id="16" name="TextBox 15">
            <a:extLst>
              <a:ext uri="{FF2B5EF4-FFF2-40B4-BE49-F238E27FC236}">
                <a16:creationId xmlns:a16="http://schemas.microsoft.com/office/drawing/2014/main" id="{741C9E7D-5538-C84D-9291-E006A7728AA7}"/>
              </a:ext>
            </a:extLst>
          </p:cNvPr>
          <p:cNvSpPr txBox="1"/>
          <p:nvPr/>
        </p:nvSpPr>
        <p:spPr>
          <a:xfrm>
            <a:off x="677334" y="21767285"/>
            <a:ext cx="3793067" cy="2800767"/>
          </a:xfrm>
          <a:prstGeom prst="rect">
            <a:avLst/>
          </a:prstGeom>
          <a:noFill/>
        </p:spPr>
        <p:txBody>
          <a:bodyPr wrap="square" rtlCol="0">
            <a:spAutoFit/>
          </a:bodyPr>
          <a:lstStyle/>
          <a:p>
            <a:pPr algn="ctr"/>
            <a:r>
              <a:rPr lang="en-US" sz="4400" dirty="0"/>
              <a:t>ME Roads to Quality Community of Practice CoP</a:t>
            </a:r>
          </a:p>
        </p:txBody>
      </p:sp>
      <p:sp>
        <p:nvSpPr>
          <p:cNvPr id="9" name="TextBox 8">
            <a:extLst>
              <a:ext uri="{FF2B5EF4-FFF2-40B4-BE49-F238E27FC236}">
                <a16:creationId xmlns:a16="http://schemas.microsoft.com/office/drawing/2014/main" id="{1F93CE09-152E-6642-9604-193A2602800C}"/>
              </a:ext>
            </a:extLst>
          </p:cNvPr>
          <p:cNvSpPr txBox="1"/>
          <p:nvPr/>
        </p:nvSpPr>
        <p:spPr>
          <a:xfrm>
            <a:off x="4895553" y="21564083"/>
            <a:ext cx="4944533" cy="3416320"/>
          </a:xfrm>
          <a:prstGeom prst="rect">
            <a:avLst/>
          </a:prstGeom>
          <a:noFill/>
        </p:spPr>
        <p:txBody>
          <a:bodyPr wrap="square" rtlCol="0">
            <a:spAutoFit/>
          </a:bodyPr>
          <a:lstStyle/>
          <a:p>
            <a:pPr marL="342900" lvl="0" indent="-342900">
              <a:buFont typeface="Arial" panose="020B0604020202020204" pitchFamily="34" charset="0"/>
              <a:buChar char="•"/>
            </a:pPr>
            <a:r>
              <a:rPr lang="en-US" sz="2400" dirty="0"/>
              <a:t>CoP that supports license exempt daycares.</a:t>
            </a:r>
          </a:p>
          <a:p>
            <a:pPr marL="342900" lvl="0" indent="-342900">
              <a:buFont typeface="Arial" panose="020B0604020202020204" pitchFamily="34" charset="0"/>
              <a:buChar char="•"/>
            </a:pPr>
            <a:r>
              <a:rPr lang="en-US" sz="2400" dirty="0"/>
              <a:t>New Mainers interest in becoming licensed for family childcare. </a:t>
            </a:r>
          </a:p>
          <a:p>
            <a:pPr marL="342900" lvl="0" indent="-342900">
              <a:buFont typeface="Arial" panose="020B0604020202020204" pitchFamily="34" charset="0"/>
              <a:buChar char="•"/>
            </a:pPr>
            <a:r>
              <a:rPr lang="en-US" sz="2400" dirty="0"/>
              <a:t> Approval from landlords for in-home childcare is often denied.</a:t>
            </a:r>
          </a:p>
          <a:p>
            <a:pPr marL="342900" lvl="0" indent="-342900">
              <a:buFont typeface="Arial" panose="020B0604020202020204" pitchFamily="34" charset="0"/>
              <a:buChar char="•"/>
            </a:pPr>
            <a:r>
              <a:rPr lang="en-US" sz="2400" dirty="0"/>
              <a:t>State regulations for training is a concern when English is not first language.</a:t>
            </a:r>
          </a:p>
        </p:txBody>
      </p:sp>
      <p:sp>
        <p:nvSpPr>
          <p:cNvPr id="17" name="TextBox 16">
            <a:extLst>
              <a:ext uri="{FF2B5EF4-FFF2-40B4-BE49-F238E27FC236}">
                <a16:creationId xmlns:a16="http://schemas.microsoft.com/office/drawing/2014/main" id="{0F37BE40-19D2-6240-93F5-E6062FB4A4D4}"/>
              </a:ext>
            </a:extLst>
          </p:cNvPr>
          <p:cNvSpPr txBox="1"/>
          <p:nvPr/>
        </p:nvSpPr>
        <p:spPr>
          <a:xfrm>
            <a:off x="643467" y="25975734"/>
            <a:ext cx="3826934" cy="2800767"/>
          </a:xfrm>
          <a:prstGeom prst="rect">
            <a:avLst/>
          </a:prstGeom>
          <a:noFill/>
        </p:spPr>
        <p:txBody>
          <a:bodyPr wrap="square" rtlCol="0">
            <a:spAutoFit/>
          </a:bodyPr>
          <a:lstStyle/>
          <a:p>
            <a:pPr lvl="0" algn="ctr"/>
            <a:r>
              <a:rPr lang="en-US" sz="4400" dirty="0"/>
              <a:t>Somali 101 Language Class, Lewiston Adult Education</a:t>
            </a:r>
          </a:p>
        </p:txBody>
      </p:sp>
      <p:sp>
        <p:nvSpPr>
          <p:cNvPr id="10" name="TextBox 9">
            <a:extLst>
              <a:ext uri="{FF2B5EF4-FFF2-40B4-BE49-F238E27FC236}">
                <a16:creationId xmlns:a16="http://schemas.microsoft.com/office/drawing/2014/main" id="{6B0686CF-E779-684D-A00F-0E28E0E300F5}"/>
              </a:ext>
            </a:extLst>
          </p:cNvPr>
          <p:cNvSpPr txBox="1"/>
          <p:nvPr/>
        </p:nvSpPr>
        <p:spPr>
          <a:xfrm>
            <a:off x="4895553" y="26140010"/>
            <a:ext cx="5366048" cy="2308324"/>
          </a:xfrm>
          <a:prstGeom prst="rect">
            <a:avLst/>
          </a:prstGeom>
          <a:noFill/>
        </p:spPr>
        <p:txBody>
          <a:bodyPr wrap="square" rtlCol="0">
            <a:spAutoFit/>
          </a:bodyPr>
          <a:lstStyle/>
          <a:p>
            <a:pPr marL="342900" lvl="0" indent="-342900">
              <a:buFont typeface="Arial" panose="020B0604020202020204" pitchFamily="34" charset="0"/>
              <a:buChar char="•"/>
            </a:pPr>
            <a:r>
              <a:rPr lang="en-US" sz="2400" dirty="0"/>
              <a:t>Allowed myself to be a beginner at a task that is hard in order to perceive how difficult learning an entire culture must be.</a:t>
            </a:r>
          </a:p>
          <a:p>
            <a:pPr marL="342900" lvl="0" indent="-342900">
              <a:buFont typeface="Arial" panose="020B0604020202020204" pitchFamily="34" charset="0"/>
              <a:buChar char="•"/>
            </a:pPr>
            <a:r>
              <a:rPr lang="en-US" sz="2400" dirty="0"/>
              <a:t>Gained humility and improved compassion.</a:t>
            </a:r>
          </a:p>
        </p:txBody>
      </p:sp>
      <p:sp>
        <p:nvSpPr>
          <p:cNvPr id="43" name="TextBox 42">
            <a:extLst>
              <a:ext uri="{FF2B5EF4-FFF2-40B4-BE49-F238E27FC236}">
                <a16:creationId xmlns:a16="http://schemas.microsoft.com/office/drawing/2014/main" id="{1C1B919C-D9CE-44DA-B9ED-993F88713106}"/>
              </a:ext>
            </a:extLst>
          </p:cNvPr>
          <p:cNvSpPr txBox="1"/>
          <p:nvPr/>
        </p:nvSpPr>
        <p:spPr>
          <a:xfrm>
            <a:off x="12377817" y="5193792"/>
            <a:ext cx="19202400" cy="2554545"/>
          </a:xfrm>
          <a:prstGeom prst="rect">
            <a:avLst/>
          </a:prstGeom>
          <a:solidFill>
            <a:srgbClr val="7030A0">
              <a:alpha val="26000"/>
            </a:srgbClr>
          </a:solidFill>
          <a:ln w="12700">
            <a:solidFill>
              <a:srgbClr val="7030A0"/>
            </a:solidFill>
          </a:ln>
          <a:scene3d>
            <a:camera prst="orthographicFront"/>
            <a:lightRig rig="threePt" dir="t"/>
          </a:scene3d>
          <a:sp3d>
            <a:bevelB/>
          </a:sp3d>
        </p:spPr>
        <p:txBody>
          <a:bodyPr wrap="square" rtlCol="0">
            <a:spAutoFit/>
          </a:bodyPr>
          <a:lstStyle/>
          <a:p>
            <a:pPr algn="ctr"/>
            <a:r>
              <a:rPr lang="en-US" sz="4000" dirty="0"/>
              <a:t>The final Immersion Opportunity was a book club which consisted of four touchpoints: 1) pre survey about cultural competency, 2) discussion half-way through reading The Spirit Catches You and You Fall Down, 3) discussion upon completion of book as a Zoom meeting, 4) post survey after book was finished.</a:t>
            </a:r>
          </a:p>
        </p:txBody>
      </p:sp>
      <p:sp>
        <p:nvSpPr>
          <p:cNvPr id="47" name="TextBox 46">
            <a:extLst>
              <a:ext uri="{FF2B5EF4-FFF2-40B4-BE49-F238E27FC236}">
                <a16:creationId xmlns:a16="http://schemas.microsoft.com/office/drawing/2014/main" id="{94CD786A-ADB7-44E4-9413-69B43C635885}"/>
              </a:ext>
              <a:ext uri="{C183D7F6-B498-43B3-948B-1728B52AA6E4}">
                <adec:decorative xmlns:adec="http://schemas.microsoft.com/office/drawing/2017/decorative" val="1"/>
              </a:ext>
            </a:extLst>
          </p:cNvPr>
          <p:cNvSpPr txBox="1"/>
          <p:nvPr/>
        </p:nvSpPr>
        <p:spPr>
          <a:xfrm>
            <a:off x="12344400" y="8596554"/>
            <a:ext cx="19202400" cy="4154984"/>
          </a:xfrm>
          <a:prstGeom prst="rect">
            <a:avLst/>
          </a:prstGeom>
          <a:solidFill>
            <a:schemeClr val="bg1">
              <a:alpha val="31000"/>
            </a:schemeClr>
          </a:solidFill>
          <a:ln w="12700">
            <a:solidFill>
              <a:srgbClr val="CCECFF"/>
            </a:solidFill>
          </a:ln>
        </p:spPr>
        <p:txBody>
          <a:bodyPr wrap="square" rtlCol="0">
            <a:spAutoFit/>
          </a:bodyPr>
          <a:lstStyle/>
          <a:p>
            <a:pPr>
              <a:spcAft>
                <a:spcPts val="1200"/>
              </a:spcAft>
            </a:pPr>
            <a:r>
              <a:rPr lang="en-US" sz="2800" dirty="0"/>
              <a:t>Questions for the survey were coded to determine the participant’s attitudes, beliefs/values, and cultural competency.  They were assessed by survey pre/post participation in the book club.  </a:t>
            </a:r>
          </a:p>
          <a:p>
            <a:pPr>
              <a:spcAft>
                <a:spcPts val="1200"/>
              </a:spcAft>
            </a:pPr>
            <a:r>
              <a:rPr lang="en-US" sz="2800" dirty="0">
                <a:highlight>
                  <a:srgbClr val="FFFF00"/>
                </a:highlight>
              </a:rPr>
              <a:t>Attitude</a:t>
            </a:r>
            <a:r>
              <a:rPr lang="en-US" sz="2800" dirty="0"/>
              <a:t>–are the response that is a result of our core values.</a:t>
            </a:r>
          </a:p>
          <a:p>
            <a:pPr>
              <a:spcAft>
                <a:spcPts val="1200"/>
              </a:spcAft>
            </a:pPr>
            <a:r>
              <a:rPr lang="en-US" sz="2800" dirty="0">
                <a:highlight>
                  <a:srgbClr val="00FFFF"/>
                </a:highlight>
              </a:rPr>
              <a:t>Belief/Value</a:t>
            </a:r>
            <a:r>
              <a:rPr lang="en-US" sz="2800" dirty="0"/>
              <a:t>–Assumptions and convictions we hold to be true, often help to guide our behavior.</a:t>
            </a:r>
          </a:p>
          <a:p>
            <a:pPr>
              <a:spcAft>
                <a:spcPts val="1200"/>
              </a:spcAft>
            </a:pPr>
            <a:r>
              <a:rPr lang="en-US" sz="2800" dirty="0">
                <a:highlight>
                  <a:srgbClr val="00FF00"/>
                </a:highlight>
              </a:rPr>
              <a:t>Cultural Competency</a:t>
            </a:r>
            <a:r>
              <a:rPr lang="en-US" sz="2800" dirty="0"/>
              <a:t>–Recognizing and valuing the unique perspective of people, identities, and points of view, and doing so in an environment where all people feel safe and respected.</a:t>
            </a:r>
          </a:p>
          <a:p>
            <a:pPr algn="ctr"/>
            <a:r>
              <a:rPr lang="en-US" sz="2800" b="1" dirty="0"/>
              <a:t>Level of Change </a:t>
            </a:r>
          </a:p>
          <a:p>
            <a:r>
              <a:rPr lang="en-US" sz="2800" b="1" dirty="0"/>
              <a:t>Min change</a:t>
            </a:r>
            <a:r>
              <a:rPr lang="en-US" sz="2800" dirty="0"/>
              <a:t>- less than 20% change              </a:t>
            </a:r>
            <a:r>
              <a:rPr lang="en-US" sz="2800" b="1" dirty="0"/>
              <a:t>Moderate change</a:t>
            </a:r>
            <a:r>
              <a:rPr lang="en-US" sz="2800" dirty="0"/>
              <a:t> - 20-30% change                </a:t>
            </a:r>
            <a:r>
              <a:rPr lang="en-US" sz="2800" b="1" dirty="0"/>
              <a:t>Significant change</a:t>
            </a:r>
            <a:r>
              <a:rPr lang="en-US" sz="2800" dirty="0"/>
              <a:t> - greater than 30%</a:t>
            </a:r>
          </a:p>
        </p:txBody>
      </p:sp>
      <p:sp>
        <p:nvSpPr>
          <p:cNvPr id="21" name="TextBox 20">
            <a:extLst>
              <a:ext uri="{FF2B5EF4-FFF2-40B4-BE49-F238E27FC236}">
                <a16:creationId xmlns:a16="http://schemas.microsoft.com/office/drawing/2014/main" id="{4FE407C1-A7E7-436C-A1DD-05D51070E499}"/>
              </a:ext>
            </a:extLst>
          </p:cNvPr>
          <p:cNvSpPr txBox="1"/>
          <p:nvPr/>
        </p:nvSpPr>
        <p:spPr>
          <a:xfrm>
            <a:off x="12478183" y="22860000"/>
            <a:ext cx="5349240" cy="3108543"/>
          </a:xfrm>
          <a:prstGeom prst="rect">
            <a:avLst/>
          </a:prstGeom>
          <a:solidFill>
            <a:srgbClr val="CCFFFF"/>
          </a:solidFill>
          <a:ln>
            <a:solidFill>
              <a:srgbClr val="002060"/>
            </a:solidFill>
          </a:ln>
        </p:spPr>
        <p:txBody>
          <a:bodyPr wrap="square" rtlCol="0" anchor="ctr" anchorCtr="0">
            <a:spAutoFit/>
          </a:bodyPr>
          <a:lstStyle/>
          <a:p>
            <a:pPr algn="ctr"/>
            <a:r>
              <a:rPr lang="en-US" sz="2800" dirty="0">
                <a:latin typeface="Comic Sans MS" panose="030F0702030302020204" pitchFamily="66" charset="0"/>
              </a:rPr>
              <a:t>“Just never thought about it at all. Would they want to live elsewhere?</a:t>
            </a:r>
          </a:p>
          <a:p>
            <a:pPr algn="ctr"/>
            <a:r>
              <a:rPr lang="en-US" sz="2800" dirty="0">
                <a:latin typeface="Comic Sans MS" panose="030F0702030302020204" pitchFamily="66" charset="0"/>
              </a:rPr>
              <a:t>Didn’t realize how much pride they have in their homeland.</a:t>
            </a:r>
          </a:p>
          <a:p>
            <a:pPr algn="ctr"/>
            <a:r>
              <a:rPr lang="en-US" sz="2800" dirty="0">
                <a:latin typeface="Comic Sans MS" panose="030F0702030302020204" pitchFamily="66" charset="0"/>
              </a:rPr>
              <a:t>How much they used the land, no waste.”</a:t>
            </a:r>
          </a:p>
        </p:txBody>
      </p:sp>
      <p:pic>
        <p:nvPicPr>
          <p:cNvPr id="5" name="Picture 4" descr="Screenshot of Zoom bookclub meeting with nine attendees.">
            <a:extLst>
              <a:ext uri="{FF2B5EF4-FFF2-40B4-BE49-F238E27FC236}">
                <a16:creationId xmlns:a16="http://schemas.microsoft.com/office/drawing/2014/main" id="{1BC75762-05A2-483D-A72B-4FB4583858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745200" y="22550743"/>
            <a:ext cx="6400800" cy="3851002"/>
          </a:xfrm>
          <a:prstGeom prst="rect">
            <a:avLst/>
          </a:prstGeom>
          <a:effectLst>
            <a:outerShdw blurRad="50800" dist="139700" dir="2700000" algn="ctr" rotWithShape="0">
              <a:schemeClr val="bg1">
                <a:lumMod val="85000"/>
              </a:schemeClr>
            </a:outerShdw>
          </a:effectLst>
          <a:scene3d>
            <a:camera prst="orthographicFront"/>
            <a:lightRig rig="threePt" dir="t"/>
          </a:scene3d>
          <a:sp3d extrusionH="76200">
            <a:bevelB w="165100" prst="coolSlant"/>
            <a:extrusionClr>
              <a:schemeClr val="bg2">
                <a:lumMod val="90000"/>
              </a:schemeClr>
            </a:extrusionClr>
          </a:sp3d>
        </p:spPr>
      </p:pic>
      <p:sp>
        <p:nvSpPr>
          <p:cNvPr id="22" name="TextBox 21">
            <a:extLst>
              <a:ext uri="{FF2B5EF4-FFF2-40B4-BE49-F238E27FC236}">
                <a16:creationId xmlns:a16="http://schemas.microsoft.com/office/drawing/2014/main" id="{007DD153-6D78-4DB6-B603-A813304C816D}"/>
              </a:ext>
            </a:extLst>
          </p:cNvPr>
          <p:cNvSpPr txBox="1"/>
          <p:nvPr/>
        </p:nvSpPr>
        <p:spPr>
          <a:xfrm>
            <a:off x="26029920" y="22860000"/>
            <a:ext cx="5346686" cy="3539430"/>
          </a:xfrm>
          <a:prstGeom prst="rect">
            <a:avLst/>
          </a:prstGeom>
          <a:solidFill>
            <a:srgbClr val="CCFFFF"/>
          </a:solidFill>
          <a:ln>
            <a:solidFill>
              <a:schemeClr val="accent1">
                <a:lumMod val="50000"/>
              </a:schemeClr>
            </a:solidFill>
          </a:ln>
          <a:effectLst>
            <a:glow rad="63500">
              <a:schemeClr val="accent5">
                <a:satMod val="175000"/>
                <a:alpha val="40000"/>
              </a:schemeClr>
            </a:glow>
          </a:effectLst>
        </p:spPr>
        <p:txBody>
          <a:bodyPr wrap="square" rtlCol="0">
            <a:spAutoFit/>
          </a:bodyPr>
          <a:lstStyle/>
          <a:p>
            <a:pPr algn="ctr"/>
            <a:r>
              <a:rPr lang="en-US" sz="2800" dirty="0"/>
              <a:t>“</a:t>
            </a:r>
            <a:r>
              <a:rPr lang="en-US" sz="2800" dirty="0">
                <a:latin typeface="Comic Sans MS" panose="030F0702030302020204" pitchFamily="66" charset="0"/>
              </a:rPr>
              <a:t>How do you have an open mind when you have no experience. How do you guide others when they see the issue with negative eyes. Goes beyond culture, are we recommending thing that go beyond the constraints of the household.” </a:t>
            </a:r>
          </a:p>
        </p:txBody>
      </p:sp>
      <p:sp>
        <p:nvSpPr>
          <p:cNvPr id="20" name="TextBox 19">
            <a:extLst>
              <a:ext uri="{FF2B5EF4-FFF2-40B4-BE49-F238E27FC236}">
                <a16:creationId xmlns:a16="http://schemas.microsoft.com/office/drawing/2014/main" id="{BA32B5B7-AC3C-40D9-90B2-9FABFDCE0814}"/>
              </a:ext>
            </a:extLst>
          </p:cNvPr>
          <p:cNvSpPr txBox="1"/>
          <p:nvPr/>
        </p:nvSpPr>
        <p:spPr>
          <a:xfrm>
            <a:off x="15688021" y="27341358"/>
            <a:ext cx="12566939" cy="1384995"/>
          </a:xfrm>
          <a:prstGeom prst="rect">
            <a:avLst/>
          </a:prstGeom>
          <a:solidFill>
            <a:srgbClr val="92D050">
              <a:alpha val="46000"/>
            </a:srgbClr>
          </a:solidFill>
          <a:ln w="28575">
            <a:solidFill>
              <a:srgbClr val="002060"/>
            </a:solidFill>
          </a:ln>
        </p:spPr>
        <p:txBody>
          <a:bodyPr wrap="square" rtlCol="0">
            <a:spAutoFit/>
          </a:bodyPr>
          <a:lstStyle/>
          <a:p>
            <a:pPr algn="ctr"/>
            <a:r>
              <a:rPr lang="en-US" sz="2800" dirty="0">
                <a:latin typeface="Comic Sans MS" panose="030F0702030302020204" pitchFamily="66" charset="0"/>
              </a:rPr>
              <a:t>“We need to get better discussing what early childhood development looks likes, milestones, to help teach families. It’s a community investment and we need time to send message.”</a:t>
            </a:r>
          </a:p>
        </p:txBody>
      </p:sp>
      <p:sp>
        <p:nvSpPr>
          <p:cNvPr id="32" name="TextBox 31">
            <a:extLst>
              <a:ext uri="{FF2B5EF4-FFF2-40B4-BE49-F238E27FC236}">
                <a16:creationId xmlns:a16="http://schemas.microsoft.com/office/drawing/2014/main" id="{4E472ADA-3F46-4106-AEC9-F3C88DFE2E2C}"/>
              </a:ext>
            </a:extLst>
          </p:cNvPr>
          <p:cNvSpPr txBox="1"/>
          <p:nvPr/>
        </p:nvSpPr>
        <p:spPr>
          <a:xfrm>
            <a:off x="32468446" y="5263800"/>
            <a:ext cx="10972800" cy="769441"/>
          </a:xfrm>
          <a:prstGeom prst="rect">
            <a:avLst/>
          </a:prstGeom>
          <a:solidFill>
            <a:srgbClr val="DDDDDD">
              <a:alpha val="40000"/>
            </a:srgbClr>
          </a:solidFill>
        </p:spPr>
        <p:txBody>
          <a:bodyPr wrap="square" rtlCol="0" anchor="ctr" anchorCtr="0">
            <a:spAutoFit/>
          </a:bodyPr>
          <a:lstStyle/>
          <a:p>
            <a:pPr algn="ctr"/>
            <a:r>
              <a:rPr lang="en-US" sz="4400" b="1" dirty="0">
                <a:solidFill>
                  <a:srgbClr val="7030A0"/>
                </a:solidFill>
              </a:rPr>
              <a:t>Take Away Concepts</a:t>
            </a:r>
          </a:p>
        </p:txBody>
      </p:sp>
      <p:sp>
        <p:nvSpPr>
          <p:cNvPr id="30" name="TextBox 29">
            <a:extLst>
              <a:ext uri="{FF2B5EF4-FFF2-40B4-BE49-F238E27FC236}">
                <a16:creationId xmlns:a16="http://schemas.microsoft.com/office/drawing/2014/main" id="{2BCD9083-BCC5-4409-A6DA-A669740ABC0B}"/>
              </a:ext>
            </a:extLst>
          </p:cNvPr>
          <p:cNvSpPr txBox="1"/>
          <p:nvPr/>
        </p:nvSpPr>
        <p:spPr>
          <a:xfrm>
            <a:off x="32560802" y="6204343"/>
            <a:ext cx="10972800" cy="7453678"/>
          </a:xfrm>
          <a:prstGeom prst="rect">
            <a:avLst/>
          </a:prstGeom>
          <a:solidFill>
            <a:srgbClr val="CCFF99"/>
          </a:solidFill>
          <a:ln w="25400">
            <a:solidFill>
              <a:srgbClr val="7030A0"/>
            </a:solidFill>
          </a:ln>
        </p:spPr>
        <p:txBody>
          <a:bodyPr wrap="square" lIns="182880" tIns="365760" rIns="182880" rtlCol="0" anchor="ctr" anchorCtr="0">
            <a:noAutofit/>
          </a:bodyPr>
          <a:lstStyle/>
          <a:p>
            <a:pPr marL="457200" indent="-457200">
              <a:spcAft>
                <a:spcPts val="600"/>
              </a:spcAft>
              <a:buFont typeface="Arial" panose="020B0604020202020204" pitchFamily="34" charset="0"/>
              <a:buChar char="•"/>
            </a:pPr>
            <a:r>
              <a:rPr lang="en-US" sz="3200" dirty="0"/>
              <a:t>Difficulty to build on strengths and shared goals between families and professionals due to limited time, language barriers and differences in understandings of education systems and diagnosis.</a:t>
            </a:r>
          </a:p>
          <a:p>
            <a:pPr marL="457200" indent="-457200">
              <a:spcAft>
                <a:spcPts val="600"/>
              </a:spcAft>
              <a:buFont typeface="Arial" panose="020B0604020202020204" pitchFamily="34" charset="0"/>
              <a:buChar char="•"/>
            </a:pPr>
            <a:r>
              <a:rPr lang="en-US" sz="3200" dirty="0"/>
              <a:t>An identified need to find balance between supporting family culture and beliefs while implementing state/federal  guidelines/testing/expectations.</a:t>
            </a:r>
          </a:p>
          <a:p>
            <a:pPr marL="457200" indent="-457200">
              <a:spcAft>
                <a:spcPts val="600"/>
              </a:spcAft>
              <a:buFont typeface="Arial" panose="020B0604020202020204" pitchFamily="34" charset="0"/>
              <a:buChar char="•"/>
            </a:pPr>
            <a:r>
              <a:rPr lang="en-US" sz="3200" dirty="0"/>
              <a:t>Culturally and linguistically appropriate services are lacking in the early intervention school/therapy settings. </a:t>
            </a:r>
          </a:p>
          <a:p>
            <a:pPr marL="457200" indent="-457200">
              <a:spcAft>
                <a:spcPts val="600"/>
              </a:spcAft>
              <a:buFont typeface="Arial" panose="020B0604020202020204" pitchFamily="34" charset="0"/>
              <a:buChar char="•"/>
            </a:pPr>
            <a:r>
              <a:rPr lang="en-US" sz="3200" dirty="0"/>
              <a:t>Cultural brokers are needed to created a relationship/shared understanding between professionals and New Mainers.</a:t>
            </a:r>
          </a:p>
          <a:p>
            <a:pPr marL="457200" indent="-457200">
              <a:spcAft>
                <a:spcPts val="600"/>
              </a:spcAft>
              <a:buFont typeface="Arial" panose="020B0604020202020204" pitchFamily="34" charset="0"/>
              <a:buChar char="•"/>
            </a:pPr>
            <a:r>
              <a:rPr lang="en-US" sz="3200" dirty="0"/>
              <a:t>The Early Intervention education team has a strong desire to support and provide resources for all families but lack knowledge of other cultures.</a:t>
            </a:r>
          </a:p>
          <a:p>
            <a:endParaRPr lang="en-US" sz="3200" dirty="0"/>
          </a:p>
        </p:txBody>
      </p:sp>
      <p:cxnSp>
        <p:nvCxnSpPr>
          <p:cNvPr id="15" name="Straight Connector 14">
            <a:extLst>
              <a:ext uri="{FF2B5EF4-FFF2-40B4-BE49-F238E27FC236}">
                <a16:creationId xmlns:a16="http://schemas.microsoft.com/office/drawing/2014/main" id="{38B0DC78-717A-4DC2-8B79-89C8E7EAA9D7}"/>
              </a:ext>
              <a:ext uri="{C183D7F6-B498-43B3-948B-1728B52AA6E4}">
                <adec:decorative xmlns:adec="http://schemas.microsoft.com/office/drawing/2017/decorative" val="1"/>
              </a:ext>
            </a:extLst>
          </p:cNvPr>
          <p:cNvCxnSpPr/>
          <p:nvPr/>
        </p:nvCxnSpPr>
        <p:spPr>
          <a:xfrm>
            <a:off x="33475890" y="14567012"/>
            <a:ext cx="8281164"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E0520DD1-78A5-403C-A552-B435CBD25E90}"/>
              </a:ext>
            </a:extLst>
          </p:cNvPr>
          <p:cNvSpPr txBox="1"/>
          <p:nvPr/>
        </p:nvSpPr>
        <p:spPr>
          <a:xfrm>
            <a:off x="32574648" y="15501187"/>
            <a:ext cx="10972800" cy="768096"/>
          </a:xfrm>
          <a:prstGeom prst="rect">
            <a:avLst/>
          </a:prstGeom>
          <a:solidFill>
            <a:srgbClr val="DDDDDD">
              <a:alpha val="50000"/>
            </a:srgbClr>
          </a:solidFill>
        </p:spPr>
        <p:txBody>
          <a:bodyPr wrap="square" rtlCol="0" anchor="ctr" anchorCtr="0">
            <a:spAutoFit/>
          </a:bodyPr>
          <a:lstStyle/>
          <a:p>
            <a:pPr algn="ctr"/>
            <a:r>
              <a:rPr lang="en-US" sz="4400" b="1" dirty="0">
                <a:solidFill>
                  <a:srgbClr val="7030A0"/>
                </a:solidFill>
              </a:rPr>
              <a:t>Future Action Steps as an Agency</a:t>
            </a:r>
          </a:p>
        </p:txBody>
      </p:sp>
      <p:sp>
        <p:nvSpPr>
          <p:cNvPr id="35" name="TextBox 34">
            <a:extLst>
              <a:ext uri="{FF2B5EF4-FFF2-40B4-BE49-F238E27FC236}">
                <a16:creationId xmlns:a16="http://schemas.microsoft.com/office/drawing/2014/main" id="{E2FEFB8B-C2E6-41E8-BEA6-4E27E91074AB}"/>
              </a:ext>
            </a:extLst>
          </p:cNvPr>
          <p:cNvSpPr txBox="1"/>
          <p:nvPr/>
        </p:nvSpPr>
        <p:spPr>
          <a:xfrm>
            <a:off x="32560802" y="16459200"/>
            <a:ext cx="10972800" cy="12435840"/>
          </a:xfrm>
          <a:prstGeom prst="rect">
            <a:avLst/>
          </a:prstGeom>
          <a:solidFill>
            <a:srgbClr val="CCFFFF"/>
          </a:solidFill>
          <a:ln w="25400">
            <a:solidFill>
              <a:srgbClr val="7030A0"/>
            </a:solidFill>
          </a:ln>
        </p:spPr>
        <p:txBody>
          <a:bodyPr wrap="square" lIns="182880" rIns="182880" rtlCol="0" anchor="ctr" anchorCtr="0">
            <a:spAutoFit/>
          </a:bodyPr>
          <a:lstStyle/>
          <a:p>
            <a:pPr marL="457200" indent="-457200">
              <a:spcAft>
                <a:spcPts val="600"/>
              </a:spcAft>
              <a:buFont typeface="Arial" panose="020B0604020202020204" pitchFamily="34" charset="0"/>
              <a:buChar char="•"/>
            </a:pPr>
            <a:r>
              <a:rPr lang="en-US" sz="3200" dirty="0"/>
              <a:t>Identify and increase cultural competency understanding and training. </a:t>
            </a:r>
          </a:p>
          <a:p>
            <a:pPr marL="457200" indent="-457200">
              <a:spcAft>
                <a:spcPts val="600"/>
              </a:spcAft>
              <a:buFont typeface="Arial" panose="020B0604020202020204" pitchFamily="34" charset="0"/>
              <a:buChar char="•"/>
            </a:pPr>
            <a:r>
              <a:rPr lang="en-US" sz="3200" dirty="0"/>
              <a:t>Learn  what illness/treatment/medicine/education look like for families new to Maine from other countries.</a:t>
            </a:r>
          </a:p>
          <a:p>
            <a:pPr marL="457200" indent="-457200">
              <a:spcAft>
                <a:spcPts val="600"/>
              </a:spcAft>
              <a:buFont typeface="Arial" panose="020B0604020202020204" pitchFamily="34" charset="0"/>
              <a:buChar char="•"/>
            </a:pPr>
            <a:r>
              <a:rPr lang="en-US" sz="3200" dirty="0"/>
              <a:t>Learn how people view our services though a community, educational and medical lens.</a:t>
            </a:r>
          </a:p>
          <a:p>
            <a:pPr marL="457200" indent="-457200">
              <a:spcAft>
                <a:spcPts val="600"/>
              </a:spcAft>
              <a:buFont typeface="Arial" panose="020B0604020202020204" pitchFamily="34" charset="0"/>
              <a:buChar char="•"/>
            </a:pPr>
            <a:r>
              <a:rPr lang="en-US" sz="3200" dirty="0"/>
              <a:t>Train employees to discuss and advocate for early childhood development by understanding milestones, philosophy and approach in order to effectively partner with families.</a:t>
            </a:r>
          </a:p>
          <a:p>
            <a:pPr marL="457200" indent="-457200">
              <a:spcAft>
                <a:spcPts val="600"/>
              </a:spcAft>
              <a:buFont typeface="Arial" panose="020B0604020202020204" pitchFamily="34" charset="0"/>
              <a:buChar char="•"/>
            </a:pPr>
            <a:r>
              <a:rPr lang="en-US" sz="3200" dirty="0"/>
              <a:t>Invest in the time and energy needed to bridge gaps to form trusted relationships, regardless of financial benefit to an agency.  </a:t>
            </a:r>
          </a:p>
          <a:p>
            <a:pPr marL="457200" indent="-457200">
              <a:spcAft>
                <a:spcPts val="600"/>
              </a:spcAft>
              <a:buFont typeface="Arial" panose="020B0604020202020204" pitchFamily="34" charset="0"/>
              <a:buChar char="•"/>
            </a:pPr>
            <a:r>
              <a:rPr lang="en-US" sz="3200" dirty="0"/>
              <a:t>Open spots for New Mainers to experience an early intervention preschool or playgroup with little to no cost.</a:t>
            </a:r>
          </a:p>
          <a:p>
            <a:pPr marL="457200" indent="-457200">
              <a:spcAft>
                <a:spcPts val="600"/>
              </a:spcAft>
              <a:buFont typeface="Arial" panose="020B0604020202020204" pitchFamily="34" charset="0"/>
              <a:buChar char="•"/>
            </a:pPr>
            <a:r>
              <a:rPr lang="en-US" sz="3200" dirty="0"/>
              <a:t>Learn and discover about your own implicit bias and self reflect on changes that need to be made (both personally and as an agency).</a:t>
            </a:r>
          </a:p>
          <a:p>
            <a:pPr marL="457200" indent="-457200">
              <a:spcAft>
                <a:spcPts val="600"/>
              </a:spcAft>
              <a:buFont typeface="Arial" panose="020B0604020202020204" pitchFamily="34" charset="0"/>
              <a:buChar char="•"/>
            </a:pPr>
            <a:r>
              <a:rPr lang="en-US" sz="3200" dirty="0"/>
              <a:t>Advocate at the board of directors level for formation of subcommittees that increase inclusion of New Mainers within the scope of families we serve.</a:t>
            </a:r>
          </a:p>
          <a:p>
            <a:pPr marL="457200" indent="-457200">
              <a:spcAft>
                <a:spcPts val="600"/>
              </a:spcAft>
              <a:buFont typeface="Arial" panose="020B0604020202020204" pitchFamily="34" charset="0"/>
              <a:buChar char="•"/>
            </a:pPr>
            <a:r>
              <a:rPr lang="en-US" sz="3200" dirty="0"/>
              <a:t>Aim to become more diverse within the hired staff, professional development opportunities and through collaborations with agencies to include NMPHI, local college students and volunteers.</a:t>
            </a:r>
            <a:endParaRPr lang="en-US" sz="2800" dirty="0"/>
          </a:p>
        </p:txBody>
      </p:sp>
      <p:graphicFrame>
        <p:nvGraphicFramePr>
          <p:cNvPr id="19" name="Table 18">
            <a:extLst>
              <a:ext uri="{FF2B5EF4-FFF2-40B4-BE49-F238E27FC236}">
                <a16:creationId xmlns:a16="http://schemas.microsoft.com/office/drawing/2014/main" id="{C3789980-3488-D74B-AECE-00EDDECB6751}"/>
              </a:ext>
            </a:extLst>
          </p:cNvPr>
          <p:cNvGraphicFramePr>
            <a:graphicFrameLocks noGrp="1"/>
          </p:cNvGraphicFramePr>
          <p:nvPr>
            <p:extLst>
              <p:ext uri="{D42A27DB-BD31-4B8C-83A1-F6EECF244321}">
                <p14:modId xmlns:p14="http://schemas.microsoft.com/office/powerpoint/2010/main" val="3942478977"/>
              </p:ext>
            </p:extLst>
          </p:nvPr>
        </p:nvGraphicFramePr>
        <p:xfrm>
          <a:off x="12351156" y="13224966"/>
          <a:ext cx="19188888" cy="5739133"/>
        </p:xfrm>
        <a:graphic>
          <a:graphicData uri="http://schemas.openxmlformats.org/drawingml/2006/table">
            <a:tbl>
              <a:tblPr firstRow="1">
                <a:tableStyleId>{FABFCF23-3B69-468F-B69F-88F6DE6A72F2}</a:tableStyleId>
              </a:tblPr>
              <a:tblGrid>
                <a:gridCol w="16454760">
                  <a:extLst>
                    <a:ext uri="{9D8B030D-6E8A-4147-A177-3AD203B41FA5}">
                      <a16:colId xmlns:a16="http://schemas.microsoft.com/office/drawing/2014/main" val="724943874"/>
                    </a:ext>
                  </a:extLst>
                </a:gridCol>
                <a:gridCol w="2734128">
                  <a:extLst>
                    <a:ext uri="{9D8B030D-6E8A-4147-A177-3AD203B41FA5}">
                      <a16:colId xmlns:a16="http://schemas.microsoft.com/office/drawing/2014/main" val="3090111512"/>
                    </a:ext>
                  </a:extLst>
                </a:gridCol>
              </a:tblGrid>
              <a:tr h="347321">
                <a:tc>
                  <a:txBody>
                    <a:bodyPr/>
                    <a:lstStyle/>
                    <a:p>
                      <a:pPr marL="0" marR="0">
                        <a:lnSpc>
                          <a:spcPct val="115000"/>
                        </a:lnSpc>
                        <a:spcBef>
                          <a:spcPts val="0"/>
                        </a:spcBef>
                        <a:spcAft>
                          <a:spcPts val="0"/>
                        </a:spcAft>
                      </a:pPr>
                      <a:r>
                        <a:rPr lang="en-US" sz="3200" dirty="0">
                          <a:effectLst/>
                        </a:rPr>
                        <a:t>Question</a:t>
                      </a:r>
                      <a:endParaRPr lang="en-US" sz="3200" b="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dirty="0">
                          <a:effectLst/>
                        </a:rPr>
                        <a:t>Change</a:t>
                      </a:r>
                      <a:endParaRPr lang="en-US" sz="3200" b="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15801"/>
                  </a:ext>
                </a:extLst>
              </a:tr>
              <a:tr h="347321">
                <a:tc>
                  <a:txBody>
                    <a:bodyPr/>
                    <a:lstStyle/>
                    <a:p>
                      <a:pPr marL="0" marR="0">
                        <a:lnSpc>
                          <a:spcPct val="115000"/>
                        </a:lnSpc>
                        <a:spcBef>
                          <a:spcPts val="0"/>
                        </a:spcBef>
                        <a:spcAft>
                          <a:spcPts val="0"/>
                        </a:spcAft>
                      </a:pPr>
                      <a:r>
                        <a:rPr lang="en-US" sz="2800">
                          <a:effectLst/>
                        </a:rPr>
                        <a:t>I have experienced new Mainers adjusting well to living in our area?</a:t>
                      </a:r>
                      <a:endParaRPr lang="en-US" sz="2800">
                        <a:solidFill>
                          <a:srgbClr val="00B0F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alpha val="50000"/>
                      </a:schemeClr>
                    </a:solidFill>
                  </a:tcPr>
                </a:tc>
                <a:tc>
                  <a:txBody>
                    <a:bodyPr/>
                    <a:lstStyle/>
                    <a:p>
                      <a:pPr marL="0" marR="0">
                        <a:lnSpc>
                          <a:spcPct val="115000"/>
                        </a:lnSpc>
                        <a:spcBef>
                          <a:spcPts val="0"/>
                        </a:spcBef>
                        <a:spcAft>
                          <a:spcPts val="0"/>
                        </a:spcAft>
                      </a:pPr>
                      <a:r>
                        <a:rPr lang="en-US" sz="2800" dirty="0">
                          <a:effectLst/>
                          <a:highlight>
                            <a:srgbClr val="00FFFF"/>
                          </a:highlight>
                        </a:rPr>
                        <a:t>49% increase</a:t>
                      </a:r>
                      <a:endParaRPr lang="en-US" sz="280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alpha val="50000"/>
                      </a:schemeClr>
                    </a:solidFill>
                  </a:tcPr>
                </a:tc>
                <a:extLst>
                  <a:ext uri="{0D108BD9-81ED-4DB2-BD59-A6C34878D82A}">
                    <a16:rowId xmlns:a16="http://schemas.microsoft.com/office/drawing/2014/main" val="2119977830"/>
                  </a:ext>
                </a:extLst>
              </a:tr>
              <a:tr h="289249">
                <a:tc>
                  <a:txBody>
                    <a:bodyPr/>
                    <a:lstStyle/>
                    <a:p>
                      <a:pPr marL="0" marR="0">
                        <a:lnSpc>
                          <a:spcPct val="115000"/>
                        </a:lnSpc>
                        <a:spcBef>
                          <a:spcPts val="0"/>
                        </a:spcBef>
                        <a:spcAft>
                          <a:spcPts val="0"/>
                        </a:spcAft>
                      </a:pPr>
                      <a:r>
                        <a:rPr lang="en-US" sz="2800">
                          <a:effectLst/>
                        </a:rPr>
                        <a:t>Do you think the most important aspects of New Mainer culture are the same as American culture?</a:t>
                      </a:r>
                      <a:endParaRPr lang="en-US" sz="2800">
                        <a:solidFill>
                          <a:srgbClr val="00B0F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alpha val="50000"/>
                      </a:schemeClr>
                    </a:solidFill>
                  </a:tcPr>
                </a:tc>
                <a:tc>
                  <a:txBody>
                    <a:bodyPr/>
                    <a:lstStyle/>
                    <a:p>
                      <a:pPr marL="0" marR="0">
                        <a:lnSpc>
                          <a:spcPct val="115000"/>
                        </a:lnSpc>
                        <a:spcBef>
                          <a:spcPts val="0"/>
                        </a:spcBef>
                        <a:spcAft>
                          <a:spcPts val="0"/>
                        </a:spcAft>
                      </a:pPr>
                      <a:r>
                        <a:rPr lang="en-US" sz="2800" dirty="0">
                          <a:effectLst/>
                          <a:highlight>
                            <a:srgbClr val="00FFFF"/>
                          </a:highlight>
                        </a:rPr>
                        <a:t>37% decrease</a:t>
                      </a:r>
                      <a:endParaRPr lang="en-US" sz="280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alpha val="50000"/>
                      </a:schemeClr>
                    </a:solidFill>
                  </a:tcPr>
                </a:tc>
                <a:extLst>
                  <a:ext uri="{0D108BD9-81ED-4DB2-BD59-A6C34878D82A}">
                    <a16:rowId xmlns:a16="http://schemas.microsoft.com/office/drawing/2014/main" val="3041502235"/>
                  </a:ext>
                </a:extLst>
              </a:tr>
              <a:tr h="347321">
                <a:tc>
                  <a:txBody>
                    <a:bodyPr/>
                    <a:lstStyle/>
                    <a:p>
                      <a:pPr marL="0" marR="0">
                        <a:lnSpc>
                          <a:spcPct val="115000"/>
                        </a:lnSpc>
                        <a:spcBef>
                          <a:spcPts val="0"/>
                        </a:spcBef>
                        <a:spcAft>
                          <a:spcPts val="0"/>
                        </a:spcAft>
                      </a:pPr>
                      <a:r>
                        <a:rPr lang="en-US" sz="2800" dirty="0">
                          <a:effectLst/>
                        </a:rPr>
                        <a:t>Do cultural barriers impact how you make decisions in caring/educating young children?</a:t>
                      </a:r>
                      <a:endParaRPr lang="en-US" sz="2800" dirty="0">
                        <a:solidFill>
                          <a:srgbClr val="00B0F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alpha val="50000"/>
                      </a:schemeClr>
                    </a:solidFill>
                  </a:tcPr>
                </a:tc>
                <a:tc>
                  <a:txBody>
                    <a:bodyPr/>
                    <a:lstStyle/>
                    <a:p>
                      <a:pPr marL="0" marR="0">
                        <a:lnSpc>
                          <a:spcPct val="115000"/>
                        </a:lnSpc>
                        <a:spcBef>
                          <a:spcPts val="0"/>
                        </a:spcBef>
                        <a:spcAft>
                          <a:spcPts val="0"/>
                        </a:spcAft>
                      </a:pPr>
                      <a:r>
                        <a:rPr lang="en-US" sz="2800">
                          <a:effectLst/>
                          <a:highlight>
                            <a:srgbClr val="00FFFF"/>
                          </a:highlight>
                        </a:rPr>
                        <a:t>37% increase</a:t>
                      </a:r>
                      <a:endParaRPr lang="en-US" sz="280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alpha val="50000"/>
                      </a:schemeClr>
                    </a:solidFill>
                  </a:tcPr>
                </a:tc>
                <a:extLst>
                  <a:ext uri="{0D108BD9-81ED-4DB2-BD59-A6C34878D82A}">
                    <a16:rowId xmlns:a16="http://schemas.microsoft.com/office/drawing/2014/main" val="1732507774"/>
                  </a:ext>
                </a:extLst>
              </a:tr>
              <a:tr h="565186">
                <a:tc>
                  <a:txBody>
                    <a:bodyPr/>
                    <a:lstStyle/>
                    <a:p>
                      <a:pPr marL="0" marR="0">
                        <a:lnSpc>
                          <a:spcPct val="115000"/>
                        </a:lnSpc>
                        <a:spcBef>
                          <a:spcPts val="0"/>
                        </a:spcBef>
                        <a:spcAft>
                          <a:spcPts val="0"/>
                        </a:spcAft>
                      </a:pPr>
                      <a:r>
                        <a:rPr lang="en-US" sz="2800" dirty="0">
                          <a:effectLst/>
                        </a:rPr>
                        <a:t>Do you have an understanding of an interpreter vs. a cultural broker?</a:t>
                      </a:r>
                      <a:endParaRPr lang="en-US" sz="2800" dirty="0">
                        <a:solidFill>
                          <a:srgbClr val="00B050"/>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nSpc>
                          <a:spcPct val="115000"/>
                        </a:lnSpc>
                        <a:spcBef>
                          <a:spcPts val="0"/>
                        </a:spcBef>
                        <a:spcAft>
                          <a:spcPts val="0"/>
                        </a:spcAft>
                      </a:pPr>
                      <a:r>
                        <a:rPr lang="en-US" sz="2800" dirty="0">
                          <a:effectLst/>
                          <a:highlight>
                            <a:srgbClr val="00FF00"/>
                          </a:highlight>
                        </a:rPr>
                        <a:t>67% increase</a:t>
                      </a:r>
                      <a:endParaRPr lang="en-US" sz="280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8334898"/>
                  </a:ext>
                </a:extLst>
              </a:tr>
              <a:tr h="347321">
                <a:tc>
                  <a:txBody>
                    <a:bodyPr/>
                    <a:lstStyle/>
                    <a:p>
                      <a:pPr marL="0" marR="0">
                        <a:lnSpc>
                          <a:spcPct val="115000"/>
                        </a:lnSpc>
                        <a:spcBef>
                          <a:spcPts val="0"/>
                        </a:spcBef>
                        <a:spcAft>
                          <a:spcPts val="0"/>
                        </a:spcAft>
                      </a:pPr>
                      <a:r>
                        <a:rPr lang="en-US" sz="2800" dirty="0">
                          <a:effectLst/>
                        </a:rPr>
                        <a:t>Is there importance of having both an interpreter and cultural broker?</a:t>
                      </a:r>
                      <a:endParaRPr lang="en-US" sz="2800" dirty="0">
                        <a:solidFill>
                          <a:srgbClr val="00B05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nSpc>
                          <a:spcPct val="115000"/>
                        </a:lnSpc>
                        <a:spcBef>
                          <a:spcPts val="0"/>
                        </a:spcBef>
                        <a:spcAft>
                          <a:spcPts val="0"/>
                        </a:spcAft>
                      </a:pPr>
                      <a:r>
                        <a:rPr lang="en-US" sz="2800" dirty="0">
                          <a:effectLst/>
                          <a:highlight>
                            <a:srgbClr val="00FF00"/>
                          </a:highlight>
                        </a:rPr>
                        <a:t>68% increase </a:t>
                      </a:r>
                      <a:endParaRPr lang="en-US" sz="280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4970883"/>
                  </a:ext>
                </a:extLst>
              </a:tr>
              <a:tr h="347321">
                <a:tc>
                  <a:txBody>
                    <a:bodyPr/>
                    <a:lstStyle/>
                    <a:p>
                      <a:pPr marL="0" marR="0">
                        <a:lnSpc>
                          <a:spcPct val="115000"/>
                        </a:lnSpc>
                        <a:spcBef>
                          <a:spcPts val="0"/>
                        </a:spcBef>
                        <a:spcAft>
                          <a:spcPts val="0"/>
                        </a:spcAft>
                      </a:pPr>
                      <a:r>
                        <a:rPr lang="en-US" sz="2800" dirty="0">
                          <a:effectLst/>
                        </a:rPr>
                        <a:t>Are children taught to keep their culture at home in education settings because American Culture is supported more?  </a:t>
                      </a:r>
                      <a:endParaRPr lang="en-US" sz="2800" dirty="0">
                        <a:solidFill>
                          <a:srgbClr val="00B05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nSpc>
                          <a:spcPct val="115000"/>
                        </a:lnSpc>
                        <a:spcBef>
                          <a:spcPts val="0"/>
                        </a:spcBef>
                        <a:spcAft>
                          <a:spcPts val="0"/>
                        </a:spcAft>
                      </a:pPr>
                      <a:r>
                        <a:rPr lang="en-US" sz="2800" dirty="0">
                          <a:effectLst/>
                          <a:highlight>
                            <a:srgbClr val="00FF00"/>
                          </a:highlight>
                        </a:rPr>
                        <a:t>58% increase</a:t>
                      </a:r>
                      <a:endParaRPr lang="en-US" sz="280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066918813"/>
                  </a:ext>
                </a:extLst>
              </a:tr>
              <a:tr h="347321">
                <a:tc>
                  <a:txBody>
                    <a:bodyPr/>
                    <a:lstStyle/>
                    <a:p>
                      <a:pPr marL="0" marR="0">
                        <a:lnSpc>
                          <a:spcPct val="115000"/>
                        </a:lnSpc>
                        <a:spcBef>
                          <a:spcPts val="0"/>
                        </a:spcBef>
                        <a:spcAft>
                          <a:spcPts val="0"/>
                        </a:spcAft>
                      </a:pPr>
                      <a:r>
                        <a:rPr lang="en-US" sz="2800" dirty="0">
                          <a:effectLst/>
                        </a:rPr>
                        <a:t>Are there times that you think therapists/educators are not successful in supporting families because of their cultural beliefs?  </a:t>
                      </a:r>
                      <a:endParaRPr lang="en-US" sz="2800" dirty="0">
                        <a:solidFill>
                          <a:srgbClr val="FF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nSpc>
                          <a:spcPct val="115000"/>
                        </a:lnSpc>
                        <a:spcBef>
                          <a:spcPts val="0"/>
                        </a:spcBef>
                        <a:spcAft>
                          <a:spcPts val="0"/>
                        </a:spcAft>
                      </a:pPr>
                      <a:r>
                        <a:rPr lang="en-US" sz="2800" dirty="0">
                          <a:effectLst/>
                        </a:rPr>
                        <a:t>Example of question</a:t>
                      </a:r>
                      <a:endParaRPr lang="en-US" sz="280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29363513"/>
                  </a:ext>
                </a:extLst>
              </a:tr>
            </a:tbl>
          </a:graphicData>
        </a:graphic>
      </p:graphicFrame>
      <p:sp>
        <p:nvSpPr>
          <p:cNvPr id="31" name="TextBox 30">
            <a:extLst>
              <a:ext uri="{FF2B5EF4-FFF2-40B4-BE49-F238E27FC236}">
                <a16:creationId xmlns:a16="http://schemas.microsoft.com/office/drawing/2014/main" id="{56C7DFF2-1113-0547-8DD8-F433DF00C0F5}"/>
              </a:ext>
            </a:extLst>
          </p:cNvPr>
          <p:cNvSpPr txBox="1"/>
          <p:nvPr/>
        </p:nvSpPr>
        <p:spPr>
          <a:xfrm>
            <a:off x="15666720" y="20007584"/>
            <a:ext cx="12563856" cy="1380744"/>
          </a:xfrm>
          <a:prstGeom prst="rect">
            <a:avLst/>
          </a:prstGeom>
          <a:solidFill>
            <a:srgbClr val="92D050">
              <a:alpha val="46000"/>
            </a:srgbClr>
          </a:solidFill>
          <a:ln>
            <a:solidFill>
              <a:srgbClr val="002060"/>
            </a:solidFill>
          </a:ln>
        </p:spPr>
        <p:txBody>
          <a:bodyPr wrap="square" rtlCol="0" anchor="ctr" anchorCtr="0">
            <a:spAutoFit/>
          </a:bodyPr>
          <a:lstStyle/>
          <a:p>
            <a:pPr algn="ctr"/>
            <a:r>
              <a:rPr lang="en-US" sz="2800" dirty="0">
                <a:latin typeface="Comic Sans MS" panose="030F0702030302020204" pitchFamily="66" charset="0"/>
              </a:rPr>
              <a:t>“What struck me most if how often we put Raw on Raw: new teachers or ed techs with the most challenging children or residents helping with the most involved medical cases, how can that work!”</a:t>
            </a:r>
          </a:p>
        </p:txBody>
      </p:sp>
    </p:spTree>
    <p:extLst>
      <p:ext uri="{BB962C8B-B14F-4D97-AF65-F5344CB8AC3E}">
        <p14:creationId xmlns:p14="http://schemas.microsoft.com/office/powerpoint/2010/main" val="12798213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3049</TotalTime>
  <Words>1081</Words>
  <Application>Microsoft Office PowerPoint</Application>
  <PresentationFormat>Custom</PresentationFormat>
  <Paragraphs>72</Paragraphs>
  <Slides>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Calibri</vt:lpstr>
      <vt:lpstr>Calibri Light</vt:lpstr>
      <vt:lpstr>Comic Sans MS</vt:lpstr>
      <vt:lpstr>Office Theme</vt:lpstr>
      <vt:lpstr>Custom Design</vt:lpstr>
      <vt:lpstr>Immersion for Change: A Cultural Discovery Project to  Lessen Educator Bias by Increasing Perspective</vt:lpstr>
    </vt:vector>
  </TitlesOfParts>
  <Company>UNH Institute on Disability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Brennan-Curry, Anna</dc:creator>
  <cp:lastModifiedBy>kari payne</cp:lastModifiedBy>
  <cp:revision>81</cp:revision>
  <dcterms:created xsi:type="dcterms:W3CDTF">2016-11-23T16:20:03Z</dcterms:created>
  <dcterms:modified xsi:type="dcterms:W3CDTF">2020-04-24T17:07:07Z</dcterms:modified>
</cp:coreProperties>
</file>