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9"/>
  </p:notesMasterIdLst>
  <p:sldIdLst>
    <p:sldId id="280" r:id="rId6"/>
    <p:sldId id="281" r:id="rId7"/>
    <p:sldId id="259" r:id="rId8"/>
    <p:sldId id="261" r:id="rId9"/>
    <p:sldId id="271" r:id="rId10"/>
    <p:sldId id="269" r:id="rId11"/>
    <p:sldId id="286" r:id="rId12"/>
    <p:sldId id="272" r:id="rId13"/>
    <p:sldId id="285" r:id="rId14"/>
    <p:sldId id="263" r:id="rId15"/>
    <p:sldId id="264" r:id="rId16"/>
    <p:sldId id="265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DC9D5-A988-49C6-B1AF-EDF41B600AE7}" v="4520" dt="2020-05-01T21:32:44.018"/>
    <p1510:client id="{51B725C3-2404-E484-7090-3388E3FEF57F}" v="5" dt="2020-05-01T01:02:59.678"/>
    <p1510:client id="{A27D432A-DACC-3AD6-9E53-FFC9AE0EB124}" v="168" dt="2020-05-01T22:25:04.224"/>
    <p1510:client id="{AE26FA5C-F98F-6C4A-85D1-290665EB76B5}" v="2770" dt="2020-05-01T21:29:18.413"/>
    <p1510:client id="{DAF463FB-68CD-818F-4A92-D555FB563A8E}" v="68" dt="2020-05-01T00:56:01.882"/>
    <p1510:client id="{F306B60B-7B59-966E-C671-F1C85F536BB6}" v="72" dt="2020-05-01T21:20:53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>
      <p:cViewPr varScale="1">
        <p:scale>
          <a:sx n="39" d="100"/>
          <a:sy n="39" d="100"/>
        </p:scale>
        <p:origin x="168" y="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A14A1-435A-4A2A-89D7-CB3EA1105BD7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A390A-542B-4708-A749-A575323FB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0603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4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98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23373"/>
            <a:ext cx="10363200" cy="905630"/>
          </a:xfrm>
          <a:prstGeom prst="rect">
            <a:avLst/>
          </a:prstGeom>
        </p:spPr>
        <p:txBody>
          <a:bodyPr lIns="145152" tIns="72576" rIns="145152" bIns="72576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46296"/>
            <a:ext cx="8534400" cy="1752600"/>
          </a:xfrm>
          <a:prstGeom prst="rect">
            <a:avLst/>
          </a:prstGeom>
        </p:spPr>
        <p:txBody>
          <a:bodyPr lIns="145152" tIns="72576" rIns="145152" bIns="72576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544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074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16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5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3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5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3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290502C4-9F30-481C-BDA5-E04117B47D76}" type="datetimeFigureOut">
              <a:rPr lang="en-US" smtClean="0"/>
              <a:t>5/1/20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F7F42D34-C865-428C-8A44-668EEA7F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4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">
              <a:srgbClr val="06397A"/>
            </a:gs>
            <a:gs pos="90000">
              <a:schemeClr val="tx1">
                <a:lumMod val="85000"/>
                <a:lumOff val="1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2393" y="6424215"/>
            <a:ext cx="11283981" cy="0"/>
          </a:xfrm>
          <a:prstGeom prst="line">
            <a:avLst/>
          </a:prstGeom>
          <a:ln w="15875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5" y="400692"/>
            <a:ext cx="2912793" cy="7692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3259" y="6451112"/>
            <a:ext cx="3250410" cy="213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7">
                <a:solidFill>
                  <a:schemeClr val="bg1"/>
                </a:solidFill>
              </a:rPr>
              <a:t>© 2016 University of New Hampshire.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5168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544242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2" indent="-408182" algn="l" defTabSz="544242" rtl="0" eaLnBrk="1" latinLnBrk="0" hangingPunct="1">
        <a:spcBef>
          <a:spcPct val="20000"/>
        </a:spcBef>
        <a:buFont typeface="Arial"/>
        <a:buChar char="•"/>
        <a:defRPr sz="3824" kern="1200">
          <a:solidFill>
            <a:schemeClr val="tx1"/>
          </a:solidFill>
          <a:latin typeface="+mn-lt"/>
          <a:ea typeface="+mn-ea"/>
          <a:cs typeface="+mn-cs"/>
        </a:defRPr>
      </a:lvl1pPr>
      <a:lvl2pPr marL="884394" indent="-340152" algn="l" defTabSz="544242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06" indent="-272121" algn="l" defTabSz="544242" rtl="0" eaLnBrk="1" latinLnBrk="0" hangingPunct="1">
        <a:spcBef>
          <a:spcPct val="20000"/>
        </a:spcBef>
        <a:buFont typeface="Arial"/>
        <a:buChar char="•"/>
        <a:defRPr sz="285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48" indent="-272121" algn="l" defTabSz="544242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091" indent="-272121" algn="l" defTabSz="544242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33" indent="-272121" algn="l" defTabSz="54424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75" indent="-272121" algn="l" defTabSz="54424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18" indent="-272121" algn="l" defTabSz="54424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060" indent="-272121" algn="l" defTabSz="54424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242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44242" algn="l" defTabSz="544242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2pPr>
      <a:lvl3pPr marL="1088485" algn="l" defTabSz="544242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632727" algn="l" defTabSz="544242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4pPr>
      <a:lvl5pPr marL="2176969" algn="l" defTabSz="544242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5pPr>
      <a:lvl6pPr marL="2721212" algn="l" defTabSz="544242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6pPr>
      <a:lvl7pPr marL="3265455" algn="l" defTabSz="544242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7pPr>
      <a:lvl8pPr marL="3809696" algn="l" defTabSz="544242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8pPr>
      <a:lvl9pPr marL="4353939" algn="l" defTabSz="544242" rtl="0" eaLnBrk="1" latinLnBrk="0" hangingPunct="1">
        <a:defRPr sz="21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reviews.123rf.com/images/illizium/illizium1904/illizium190400360/128983607-web-icon-vector-flat-icon-web-internet-globe-symbol-with-arrow.jpg" TargetMode="External"/><Relationship Id="rId13" Type="http://schemas.openxmlformats.org/officeDocument/2006/relationships/hyperlink" Target="https://www.raspberrypi.org/app/uploads/2012/03/Raspi_Colour_R.png" TargetMode="External"/><Relationship Id="rId18" Type="http://schemas.openxmlformats.org/officeDocument/2006/relationships/hyperlink" Target="https://markusholtermann.eu/images/thumb/django-logo-1280x375.jpg" TargetMode="External"/><Relationship Id="rId3" Type="http://schemas.openxmlformats.org/officeDocument/2006/relationships/hyperlink" Target="https://creativecommons.org/licenses/by-nc/3.0/" TargetMode="External"/><Relationship Id="rId21" Type="http://schemas.openxmlformats.org/officeDocument/2006/relationships/hyperlink" Target="https://www.javascript.com" TargetMode="External"/><Relationship Id="rId7" Type="http://schemas.openxmlformats.org/officeDocument/2006/relationships/hyperlink" Target="https://www.kindpng.com/picc/m/412-4120253_graph-up-graph-symbol-png-transparent-png.png" TargetMode="External"/><Relationship Id="rId12" Type="http://schemas.openxmlformats.org/officeDocument/2006/relationships/hyperlink" Target="https://www.raspberrypi.org/app/uploads/2018/03/RPi-Logo-Reg-SCREEN.png" TargetMode="External"/><Relationship Id="rId17" Type="http://schemas.openxmlformats.org/officeDocument/2006/relationships/hyperlink" Target="https://www.edgica.com/wp-content/files/django-logo-big.jpg" TargetMode="External"/><Relationship Id="rId25" Type="http://schemas.openxmlformats.org/officeDocument/2006/relationships/image" Target="../media/image2.tiff"/><Relationship Id="rId2" Type="http://schemas.openxmlformats.org/officeDocument/2006/relationships/hyperlink" Target="https://png.pngtree.com/png-vector/20190809/ourlarge/pngtree-vector-server-icon-png-image_1658823.jpg" TargetMode="External"/><Relationship Id="rId16" Type="http://schemas.openxmlformats.org/officeDocument/2006/relationships/hyperlink" Target="https://upload.wikimedia.org/wikipedia/commons/thumb/3/38/SQLite370.svg/764px-SQLite370.svg.png" TargetMode="External"/><Relationship Id="rId20" Type="http://schemas.openxmlformats.org/officeDocument/2006/relationships/hyperlink" Target="https://upload.wikimedia.org/Wikipedia/en/thumb/9/9e/JQuery_1ogo.svg/524px-JQuery_logo.svg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uploads/server/server_PNG29.png" TargetMode="External"/><Relationship Id="rId11" Type="http://schemas.openxmlformats.org/officeDocument/2006/relationships/hyperlink" Target="https://creativecommons.org/licenses/by-nc-sa/3.0/" TargetMode="External"/><Relationship Id="rId24" Type="http://schemas.openxmlformats.org/officeDocument/2006/relationships/image" Target="../media/image3.png"/><Relationship Id="rId5" Type="http://schemas.openxmlformats.org/officeDocument/2006/relationships/hyperlink" Target="https://creativecommons.org/licenses/by-sa/3.0/" TargetMode="External"/><Relationship Id="rId15" Type="http://schemas.openxmlformats.org/officeDocument/2006/relationships/hyperlink" Target="http://c93fea60bb98e121740fc38ff31162a8.s3.amazonaws.com/wp-content/uploads/2015/06/senet.png" TargetMode="External"/><Relationship Id="rId23" Type="http://schemas.openxmlformats.org/officeDocument/2006/relationships/hyperlink" Target="https://cdn2.hubspot.net/hubfs/80068/iotplanning%20%282%29.png" TargetMode="External"/><Relationship Id="rId10" Type="http://schemas.openxmlformats.org/officeDocument/2006/relationships/hyperlink" Target="https://satwa-jaydenmuzzin.github.io/img/database.png" TargetMode="External"/><Relationship Id="rId19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upload.wikimedia.org/wikipedia/commons/thumb/2/2d/Raspberry-Pi-2-Bare-FL.jpg/220px-Raspberry-Pi-2-Bare-FL.jpg" TargetMode="External"/><Relationship Id="rId9" Type="http://schemas.openxmlformats.org/officeDocument/2006/relationships/hyperlink" Target="https://cdn.pixabay.com/photo/2016/11/30/17/10/web-1873373_960_720.png" TargetMode="External"/><Relationship Id="rId14" Type="http://schemas.openxmlformats.org/officeDocument/2006/relationships/hyperlink" Target="https://atos.net/wp-content/uploads/2018/02/New_Senet_logo-2.jpg" TargetMode="External"/><Relationship Id="rId22" Type="http://schemas.openxmlformats.org/officeDocument/2006/relationships/hyperlink" Target="https://www.senetco.com/us-coverag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memicro.com/arduino-timer-interrupt-tutorial/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12" Type="http://schemas.openxmlformats.org/officeDocument/2006/relationships/hyperlink" Target="http://pngimg.com/download/2593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vectors/web-address-website-internet-1873373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hyperlink" Target="https://en.wikipedia.org/wiki/Raspberry_Pi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7.jpeg"/><Relationship Id="rId14" Type="http://schemas.openxmlformats.org/officeDocument/2006/relationships/hyperlink" Target="http://mathematica.stackexchange.com/questions/124717/plot-point-symbols-at-equispaced-distance-on-a-graph/12475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3.png"/><Relationship Id="rId4" Type="http://schemas.openxmlformats.org/officeDocument/2006/relationships/hyperlink" Target="https://www.jeffreykopcak.com/2014/03/17/dongle-bits-raspberry-pi-and-arduino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2.png"/><Relationship Id="rId3" Type="http://schemas.openxmlformats.org/officeDocument/2006/relationships/hyperlink" Target="https://en.wikipedia.org/wiki/SQLite" TargetMode="External"/><Relationship Id="rId7" Type="http://schemas.openxmlformats.org/officeDocument/2006/relationships/image" Target="../media/image2.tiff"/><Relationship Id="rId12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hyperlink" Target="https://artandlogic.com/2014/12/2014-review-day-4/" TargetMode="External"/><Relationship Id="rId10" Type="http://schemas.openxmlformats.org/officeDocument/2006/relationships/hyperlink" Target="http://pngimg.com/download/25937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9A996-81F0-3544-A05A-C740D01CB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734" y="1658173"/>
            <a:ext cx="11454531" cy="484182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Wireless Data Processing System</a:t>
            </a:r>
            <a:b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for IoT-Enabled Devices</a:t>
            </a:r>
            <a:b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Samuel Mercer, </a:t>
            </a:r>
            <a:r>
              <a:rPr lang="en-US" sz="27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 Phuong, Eli Duggan, </a:t>
            </a:r>
            <a:r>
              <a:rPr lang="en-US" sz="270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Orianne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 Sinclair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Mentors: Timothy Carlin and Jeff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Lapak</a:t>
            </a: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Innovation Scholars</a:t>
            </a: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13C66-DFCB-4A8D-AC63-166C8A8A8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493" y="-206774"/>
            <a:ext cx="3195772" cy="16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2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"/>
    </mc:Choice>
    <mc:Fallback xmlns="">
      <p:transition spd="slow" advTm="519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CF70-6DC5-46AC-958C-54C8FFA96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F8B8D-8C68-4A67-A6BC-30AAA3A54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3" y="1828801"/>
            <a:ext cx="3419128" cy="43376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Wide range of coverage</a:t>
            </a:r>
          </a:p>
          <a:p>
            <a:r>
              <a:rPr lang="en-US" sz="2000"/>
              <a:t>Instant sensor feedback</a:t>
            </a:r>
          </a:p>
          <a:p>
            <a:r>
              <a:rPr lang="en-US" sz="2000"/>
              <a:t>Low-cost</a:t>
            </a:r>
          </a:p>
          <a:p>
            <a:r>
              <a:rPr lang="en-US" sz="2000"/>
              <a:t>Modular</a:t>
            </a:r>
          </a:p>
          <a:p>
            <a:r>
              <a:rPr lang="en-US" sz="2000"/>
              <a:t>Organized data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B0EA0-9D04-6843-A6CC-8A4D42D2A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3079A-2757-7D43-809F-5BE8660B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9C578-DC55-428D-9A39-1D4D883216C7}"/>
              </a:ext>
            </a:extLst>
          </p:cNvPr>
          <p:cNvSpPr txBox="1"/>
          <p:nvPr/>
        </p:nvSpPr>
        <p:spPr>
          <a:xfrm>
            <a:off x="5830984" y="4755264"/>
            <a:ext cx="2981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Figure 11. Senet Network coverage [13]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D524B67D-7E02-4AFE-942C-B12FA9CD9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84" y="1109194"/>
            <a:ext cx="4055030" cy="351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88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B4B2-EC40-4F2C-A80E-9F80907D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06B43-E236-4A28-8692-26C1E78DE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4561078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Develop an application for project-specific designs</a:t>
            </a:r>
          </a:p>
          <a:p>
            <a:r>
              <a:rPr lang="en-US" sz="2000">
                <a:ea typeface="+mn-lt"/>
                <a:cs typeface="+mn-lt"/>
              </a:rPr>
              <a:t>Enhance usability for inexperienced programmers</a:t>
            </a:r>
            <a:endParaRPr lang="en-US" sz="2000"/>
          </a:p>
          <a:p>
            <a:r>
              <a:rPr lang="en-US" sz="2000"/>
              <a:t>Consider alternative </a:t>
            </a:r>
            <a:r>
              <a:rPr lang="en-US" sz="2000" err="1"/>
              <a:t>LoRa</a:t>
            </a:r>
            <a:r>
              <a:rPr lang="en-US" sz="2000"/>
              <a:t> services to enhance coverage</a:t>
            </a:r>
          </a:p>
          <a:p>
            <a:r>
              <a:rPr lang="en-US" sz="2000">
                <a:ea typeface="+mn-lt"/>
                <a:cs typeface="+mn-lt"/>
              </a:rPr>
              <a:t>Improve website</a:t>
            </a:r>
            <a:endParaRPr lang="en-US" sz="2000" b="1" u="sng"/>
          </a:p>
          <a:p>
            <a:pPr marL="0" indent="0">
              <a:buNone/>
            </a:pPr>
            <a:r>
              <a:rPr lang="en-US" sz="2000" b="1" u="sng"/>
              <a:t>End Goal</a:t>
            </a:r>
            <a:r>
              <a:rPr lang="en-US" sz="2000" b="1"/>
              <a:t>: </a:t>
            </a:r>
            <a:r>
              <a:rPr lang="en-US" sz="2000"/>
              <a:t>Make system available to UNH researchers</a:t>
            </a:r>
          </a:p>
          <a:p>
            <a:endParaRPr lang="en-US" sz="2000"/>
          </a:p>
          <a:p>
            <a:pPr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E15F9-BCC2-7C4D-A6A6-5E877C602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5BFDD5-D319-FD4E-ACA7-FFB0BBC9A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  <p:pic>
        <p:nvPicPr>
          <p:cNvPr id="8" name="Picture 4" descr="6 Tips for Preparing Your Wireless Network for the Internet of Things">
            <a:extLst>
              <a:ext uri="{FF2B5EF4-FFF2-40B4-BE49-F238E27FC236}">
                <a16:creationId xmlns:a16="http://schemas.microsoft.com/office/drawing/2014/main" id="{127895EE-C9B4-490C-ACBD-023FCAE07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24" y="2179918"/>
            <a:ext cx="4712604" cy="22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6AA0DD-303B-473E-B839-01E13112F37A}"/>
              </a:ext>
            </a:extLst>
          </p:cNvPr>
          <p:cNvSpPr txBox="1"/>
          <p:nvPr/>
        </p:nvSpPr>
        <p:spPr>
          <a:xfrm>
            <a:off x="7985017" y="4141406"/>
            <a:ext cx="1260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Figure 12. [14]</a:t>
            </a:r>
          </a:p>
        </p:txBody>
      </p:sp>
    </p:spTree>
    <p:extLst>
      <p:ext uri="{BB962C8B-B14F-4D97-AF65-F5344CB8AC3E}">
        <p14:creationId xmlns:p14="http://schemas.microsoft.com/office/powerpoint/2010/main" val="1057750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73A1-EBA5-41C7-A837-E66F5271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09291-0776-4299-A44A-EEBF31F5E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/>
              <a:t>Thank you to UNH, the UNH-IOL, and the UNH Department of Ocean Engineering for supporting our research. 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Further thanks to our advisors, Timothy Carlin and Jeff </a:t>
            </a:r>
            <a:r>
              <a:rPr lang="en-US" sz="2000" err="1"/>
              <a:t>Lapak</a:t>
            </a:r>
            <a:r>
              <a:rPr lang="en-US" sz="2000"/>
              <a:t>, and to Kyle Ouellette and Anthony </a:t>
            </a:r>
            <a:r>
              <a:rPr lang="en-US" sz="2000" err="1"/>
              <a:t>Pilotte</a:t>
            </a:r>
            <a:r>
              <a:rPr lang="en-US" sz="2000"/>
              <a:t> for guiding us through our research and development. 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We appreciate the chance to collaborate with the </a:t>
            </a:r>
            <a:r>
              <a:rPr lang="en-US" sz="2000" i="1"/>
              <a:t>Surging Water in Durham </a:t>
            </a:r>
            <a:r>
              <a:rPr lang="en-US" sz="2000"/>
              <a:t>team: Katherine Metzger, Garrett Mallard, Anna </a:t>
            </a:r>
            <a:r>
              <a:rPr lang="en-US" sz="2000" err="1"/>
              <a:t>Gombas</a:t>
            </a:r>
            <a:r>
              <a:rPr lang="en-US" sz="2000"/>
              <a:t>, and Isabel Medeiros.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2D916-55A9-3F42-A944-FF59ACC3B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388238-FCE2-EB49-9C1A-B837C9517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52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97D3C-EBA8-4AF1-BAC2-B9248889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DB876-913B-4CD1-B0B4-8F1FF4D3D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1"/>
            <a:ext cx="8595360" cy="4296302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28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 </a:t>
            </a:r>
            <a:r>
              <a:rPr lang="it-IT" sz="2800" i="1"/>
              <a:t>Arduino Uno</a:t>
            </a:r>
            <a:r>
              <a:rPr lang="it-IT" sz="2800"/>
              <a:t>. (n.d.). Retrieved from https://www.teachmemicro.com/wp-content/uploads/2018/06/arduino_uno_r3_top.jpg. Reprinted with permission as per </a:t>
            </a:r>
            <a:r>
              <a:rPr lang="en-US" sz="2800">
                <a:hlinkClick r:id="rId3" tooltip="https://creativecommons.org/licenses/by-nc/3.0/"/>
              </a:rPr>
              <a:t>CC BY-NC</a:t>
            </a:r>
            <a:r>
              <a:rPr lang="en-US" sz="2800"/>
              <a:t>.</a:t>
            </a:r>
            <a:endParaRPr lang="it-IT" sz="2800"/>
          </a:p>
          <a:p>
            <a:r>
              <a:rPr lang="en-US" sz="28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[2</a:t>
            </a:r>
            <a:r>
              <a:rPr lang="en-US" sz="2800"/>
              <a:t>]</a:t>
            </a:r>
            <a:r>
              <a:rPr lang="en-US" sz="2800" i="1"/>
              <a:t> Raspberry Pi</a:t>
            </a:r>
            <a:r>
              <a:rPr lang="en-US" sz="2800"/>
              <a:t>. (n.d.). Retrieved from </a:t>
            </a:r>
            <a:r>
              <a:rPr lang="en-US" sz="2800">
                <a:hlinkClick r:id="rId4"/>
              </a:rPr>
              <a:t>https://upload.wikimedia.org/wikipedia/commons/thumb/2/2d/Raspberry-Pi-2-Bare-FL.jpg/220px-Raspberry-Pi-2-Bare-FL.jpg</a:t>
            </a:r>
            <a:r>
              <a:rPr lang="en-US" sz="2800"/>
              <a:t>. Reprinted with permission as per </a:t>
            </a:r>
            <a:r>
              <a:rPr lang="en-US" sz="2800">
                <a:hlinkClick r:id="rId5" tooltip="https://creativecommons.org/licenses/by-sa/3.0/"/>
              </a:rPr>
              <a:t>CC BY-SA</a:t>
            </a:r>
            <a:r>
              <a:rPr lang="en-US" sz="2800"/>
              <a:t>.</a:t>
            </a:r>
            <a:endParaRPr lang="en-US" sz="280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8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[3] </a:t>
            </a:r>
            <a:r>
              <a:rPr lang="en-US" sz="2800" i="1"/>
              <a:t>Web Server Icon</a:t>
            </a:r>
            <a:r>
              <a:rPr lang="en-US" sz="2800"/>
              <a:t>. (n.d.). Retrieved from </a:t>
            </a:r>
            <a:r>
              <a:rPr lang="en-US" sz="2800">
                <a:hlinkClick r:id="rId6"/>
              </a:rPr>
              <a:t>http://pngimg.com/uploads/server/server_PNG29.png</a:t>
            </a:r>
            <a:r>
              <a:rPr lang="en-US" sz="2800"/>
              <a:t>. Reprinted with permission as per </a:t>
            </a:r>
            <a:r>
              <a:rPr lang="en-US" sz="2800">
                <a:hlinkClick r:id="rId3" tooltip="https://creativecommons.org/licenses/by-nc/3.0/"/>
              </a:rPr>
              <a:t>CC BY-NC</a:t>
            </a:r>
            <a:r>
              <a:rPr lang="en-US" sz="2800"/>
              <a:t>.</a:t>
            </a:r>
          </a:p>
          <a:p>
            <a:r>
              <a:rPr lang="en-US" sz="280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[4] </a:t>
            </a:r>
            <a:r>
              <a:rPr lang="en-US" sz="2800" i="1"/>
              <a:t>Graph</a:t>
            </a:r>
            <a:r>
              <a:rPr lang="en-US" sz="2800"/>
              <a:t>. (n.d.). Retrieved from https://i.stack.imgur.com/OGG9j.png. Reprinted with permission as per </a:t>
            </a:r>
            <a:r>
              <a:rPr lang="en-US" sz="2800">
                <a:hlinkClick r:id="rId5" tooltip="https://creativecommons.org/licenses/by-sa/3.0/"/>
              </a:rPr>
              <a:t>CC BY-SA</a:t>
            </a:r>
            <a:r>
              <a:rPr lang="en-US" sz="2800"/>
              <a:t>. </a:t>
            </a:r>
          </a:p>
          <a:p>
            <a:r>
              <a:rPr lang="en-US" sz="280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[5] </a:t>
            </a:r>
            <a:r>
              <a:rPr lang="en-US" sz="2800" i="1"/>
              <a:t>Website Icon</a:t>
            </a:r>
            <a:r>
              <a:rPr lang="en-US" sz="2800"/>
              <a:t>. (n.d.). Retrieved from </a:t>
            </a:r>
            <a:r>
              <a:rPr lang="en-US" sz="2800">
                <a:hlinkClick r:id="rId9"/>
              </a:rPr>
              <a:t>https://cdn.pixabay.com/photo/2016/11/30/17/10/web-1873373_960_720.png</a:t>
            </a:r>
            <a:r>
              <a:rPr lang="en-US" sz="2800"/>
              <a:t>. Reprinted with permission as per CC BY-SA.</a:t>
            </a:r>
          </a:p>
          <a:p>
            <a:r>
              <a:rPr lang="en-US" sz="2800"/>
              <a:t>[6] Muzzin, J. (2017). </a:t>
            </a:r>
            <a:r>
              <a:rPr lang="en-US" sz="2800" i="1"/>
              <a:t>Database Icon</a:t>
            </a:r>
            <a:r>
              <a:rPr lang="en-US" sz="2800"/>
              <a:t>. Retrieved from </a:t>
            </a:r>
            <a:r>
              <a:rPr lang="en-US" sz="280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https://satwa-jaydenmuzzin.github.io/img/database.png</a:t>
            </a:r>
            <a:r>
              <a:rPr lang="en-US" sz="2800"/>
              <a:t>. Reprinted with permission as per </a:t>
            </a:r>
            <a:r>
              <a:rPr lang="en-US" sz="2800">
                <a:hlinkClick r:id="rId11" tooltip="https://creativecommons.org/licenses/by-nc-sa/3.0/"/>
              </a:rPr>
              <a:t>CC BY-SA-NC</a:t>
            </a:r>
            <a:r>
              <a:rPr lang="en-US" sz="2800"/>
              <a:t>.</a:t>
            </a:r>
          </a:p>
          <a:p>
            <a:r>
              <a:rPr lang="en-US" sz="280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[7] </a:t>
            </a:r>
            <a:r>
              <a:rPr lang="en-US" sz="2800" i="1"/>
              <a:t>Raspberry Pi Logo</a:t>
            </a:r>
            <a:r>
              <a:rPr lang="en-US" sz="2800"/>
              <a:t>. (2012). Retrieved from </a:t>
            </a:r>
            <a:r>
              <a:rPr lang="en-US" sz="280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https://www.raspberrypi.org/app/uploads/2012/03/Raspi_Colour_R.png</a:t>
            </a:r>
            <a:r>
              <a:rPr lang="en-US" sz="2800"/>
              <a:t>. Reprinted with permissions as per </a:t>
            </a:r>
            <a:r>
              <a:rPr lang="en-US" sz="2800">
                <a:hlinkClick r:id="rId3" tooltip="https://creativecommons.org/licenses/by-nc/3.0/"/>
              </a:rPr>
              <a:t>CC BY-NC</a:t>
            </a:r>
            <a:r>
              <a:rPr lang="en-US" sz="2800"/>
              <a:t>.</a:t>
            </a:r>
          </a:p>
          <a:p>
            <a:r>
              <a:rPr lang="en-US" sz="2800">
                <a:hlinkClick r:id="rId14"/>
              </a:rPr>
              <a:t>[8] </a:t>
            </a:r>
            <a:r>
              <a:rPr lang="en-US" sz="2800" i="1"/>
              <a:t>Senet Network Logo</a:t>
            </a:r>
            <a:r>
              <a:rPr lang="en-US" sz="2800"/>
              <a:t>. (2015). Retrieved from </a:t>
            </a:r>
            <a:r>
              <a:rPr lang="en-US" sz="2800">
                <a:hlinkClick r:id="rId15"/>
              </a:rPr>
              <a:t>http://c93fea60bb98e121740fc38ff31162a8.s3.amazonaws.com/wp-content/uploads/2015/06/senet.png</a:t>
            </a:r>
            <a:r>
              <a:rPr lang="en-US" sz="2800"/>
              <a:t>. Reprinted with permission as per </a:t>
            </a:r>
            <a:r>
              <a:rPr lang="en-US" sz="2800">
                <a:hlinkClick r:id="rId5" tooltip="https://creativecommons.org/licenses/by-sa/3.0/"/>
              </a:rPr>
              <a:t>CC BY-SA</a:t>
            </a:r>
            <a:r>
              <a:rPr lang="en-US" sz="2800"/>
              <a:t>. </a:t>
            </a:r>
          </a:p>
          <a:p>
            <a:r>
              <a:rPr lang="en-US" sz="2800">
                <a:hlinkClick r:id="rId16"/>
              </a:rPr>
              <a:t>[9] </a:t>
            </a:r>
            <a:r>
              <a:rPr lang="en-US" sz="2800" i="1"/>
              <a:t>SQLite Logo</a:t>
            </a:r>
            <a:r>
              <a:rPr lang="en-US" sz="2800"/>
              <a:t>. (n.d.). Retrieved from https://upload.wikimedia.org/wikipedia/commons/thumb/3/38/SQLite370.svg/1200px-SQLite370.svg.png. Reprinted with permission as per </a:t>
            </a:r>
            <a:r>
              <a:rPr lang="en-US" sz="2800">
                <a:hlinkClick r:id="rId5" tooltip="https://creativecommons.org/licenses/by-sa/3.0/"/>
              </a:rPr>
              <a:t>CC BY-SA</a:t>
            </a:r>
            <a:r>
              <a:rPr lang="en-US" sz="2800"/>
              <a:t>. </a:t>
            </a:r>
          </a:p>
          <a:p>
            <a:r>
              <a:rPr lang="en-US" sz="2800">
                <a:hlinkClick r:id="rId17"/>
              </a:rPr>
              <a:t>[10] </a:t>
            </a:r>
            <a:r>
              <a:rPr lang="en-US" sz="2800" i="1"/>
              <a:t>Django Logo</a:t>
            </a:r>
            <a:r>
              <a:rPr lang="en-US" sz="2800"/>
              <a:t>. (n.d.). Retrieved from </a:t>
            </a:r>
            <a:r>
              <a:rPr lang="en-US" sz="2800">
                <a:hlinkClick r:id="rId18"/>
              </a:rPr>
              <a:t>https://markusholtermann.eu/images/thumb/django-logo-1280x375.jpg</a:t>
            </a:r>
            <a:r>
              <a:rPr lang="en-US" sz="2800"/>
              <a:t>. Reprinted with permission as per </a:t>
            </a:r>
            <a:r>
              <a:rPr lang="en-US" sz="2800">
                <a:hlinkClick r:id="rId19" tooltip="https://creativecommons.org/licenses/by-nc-nd/3.0/"/>
              </a:rPr>
              <a:t>CC BY-NC-ND</a:t>
            </a:r>
            <a:r>
              <a:rPr lang="en-US" sz="2800"/>
              <a:t>.</a:t>
            </a:r>
          </a:p>
          <a:p>
            <a:r>
              <a:rPr lang="en-US" sz="2800"/>
              <a:t>[11] </a:t>
            </a:r>
            <a:r>
              <a:rPr lang="en-US" sz="2800" i="1" err="1"/>
              <a:t>JQuery</a:t>
            </a:r>
            <a:r>
              <a:rPr lang="en-US" sz="2800" i="1"/>
              <a:t> Logo</a:t>
            </a:r>
            <a:r>
              <a:rPr lang="en-US" sz="2800"/>
              <a:t>. (n.d.). Retrieved from </a:t>
            </a:r>
            <a:r>
              <a:rPr lang="en-US" sz="2800">
                <a:hlinkClick r:id="rId20"/>
              </a:rPr>
              <a:t>https://upload.Wikimedia.org/Wikipedia/en/thumb/9/9e/JQuery_1ogo.svg/524px-JQuery_logo.svg.png</a:t>
            </a:r>
            <a:r>
              <a:rPr lang="en-US" sz="2800"/>
              <a:t>. Reprinted with permission as per </a:t>
            </a:r>
            <a:r>
              <a:rPr lang="en-US" sz="2800">
                <a:ea typeface="+mn-lt"/>
                <a:cs typeface="+mn-lt"/>
                <a:hlinkClick r:id="rId19"/>
              </a:rPr>
              <a:t>CC BY-NC-ND</a:t>
            </a:r>
            <a:r>
              <a:rPr lang="en-US" sz="2800">
                <a:ea typeface="+mn-lt"/>
                <a:cs typeface="+mn-lt"/>
              </a:rPr>
              <a:t>.</a:t>
            </a:r>
            <a:endParaRPr lang="en-US" sz="2800"/>
          </a:p>
          <a:p>
            <a:r>
              <a:rPr lang="en-US" sz="2800"/>
              <a:t>[12] </a:t>
            </a:r>
            <a:r>
              <a:rPr lang="en-US" sz="2800" i="1"/>
              <a:t>JavaScript Logo. </a:t>
            </a:r>
            <a:r>
              <a:rPr lang="en-US" sz="2800"/>
              <a:t>(n.d.) Retrieved from </a:t>
            </a:r>
            <a:r>
              <a:rPr lang="en-US" sz="2800">
                <a:ea typeface="+mn-lt"/>
                <a:cs typeface="+mn-lt"/>
                <a:hlinkClick r:id="rId21"/>
              </a:rPr>
              <a:t>https://www.javascript.com</a:t>
            </a:r>
            <a:r>
              <a:rPr lang="en-US" sz="2800">
                <a:ea typeface="+mn-lt"/>
                <a:cs typeface="+mn-lt"/>
              </a:rPr>
              <a:t>. Reprinted with permission as per </a:t>
            </a:r>
            <a:r>
              <a:rPr lang="en-US" sz="2800">
                <a:ea typeface="+mn-lt"/>
                <a:cs typeface="+mn-lt"/>
                <a:hlinkClick r:id="rId19"/>
              </a:rPr>
              <a:t>CC BY-NC-ND</a:t>
            </a:r>
            <a:r>
              <a:rPr lang="en-US" sz="2800">
                <a:ea typeface="+mn-lt"/>
                <a:cs typeface="+mn-lt"/>
              </a:rPr>
              <a:t>.</a:t>
            </a:r>
          </a:p>
          <a:p>
            <a:r>
              <a:rPr lang="en-US" sz="2800">
                <a:hlinkClick r:id="rId22"/>
              </a:rPr>
              <a:t>[13] </a:t>
            </a:r>
            <a:r>
              <a:rPr lang="en-US" sz="2800" i="1"/>
              <a:t>Senet Network Coverage</a:t>
            </a:r>
            <a:r>
              <a:rPr lang="en-US" sz="2800"/>
              <a:t>. (n.d.). Retrieved from </a:t>
            </a:r>
            <a:r>
              <a:rPr lang="en-US" sz="2800">
                <a:hlinkClick r:id="rId22"/>
              </a:rPr>
              <a:t>https://www.senetco.com/us-coverage/</a:t>
            </a:r>
            <a:endParaRPr lang="en-US" sz="2800"/>
          </a:p>
          <a:p>
            <a:r>
              <a:rPr lang="en-US" sz="2800">
                <a:hlinkClick r:id="rId23"/>
              </a:rPr>
              <a:t>[14] </a:t>
            </a:r>
            <a:r>
              <a:rPr lang="en-US" sz="2800" i="1" err="1"/>
              <a:t>Iot</a:t>
            </a:r>
            <a:r>
              <a:rPr lang="en-US" sz="2800" i="1"/>
              <a:t> Image</a:t>
            </a:r>
            <a:r>
              <a:rPr lang="en-US" sz="2800"/>
              <a:t>. (n.d.). Retrieved from https://cdn2.hubspot.net/hubfs/80068/iotplanning (2).png </a:t>
            </a:r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63FB2-7126-42E6-BE21-82B6A871C0A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05778-FC76-48E3-A921-73E5B9226AF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06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6DBC0-DD2F-46AA-89FB-6742868B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/>
          <a:lstStyle/>
          <a:p>
            <a:r>
              <a:rPr lang="en-US" u="sng"/>
              <a:t>Motivation</a:t>
            </a:r>
            <a:r>
              <a:rPr lang="en-US"/>
              <a:t>	</a:t>
            </a:r>
            <a:endParaRPr lang="en-US" u="sn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72B9C-6C4D-4F43-A8A4-734D4D187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ABFFEF-0184-3C48-AA82-80A41714E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F0DF9D-2D27-4B71-B664-25342FE70402}"/>
              </a:ext>
            </a:extLst>
          </p:cNvPr>
          <p:cNvSpPr/>
          <p:nvPr/>
        </p:nvSpPr>
        <p:spPr>
          <a:xfrm>
            <a:off x="1261872" y="1900190"/>
            <a:ext cx="4440492" cy="2953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 defTabSz="91440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</a:pPr>
            <a:r>
              <a:rPr lang="en-US" sz="2000" spc="10">
                <a:solidFill>
                  <a:srgbClr val="000000"/>
                </a:solidFill>
              </a:rPr>
              <a:t>Researchers employ sensors to collect data</a:t>
            </a:r>
          </a:p>
          <a:p>
            <a:pPr marL="182880" lvl="0" indent="-182880" defTabSz="91440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</a:pPr>
            <a:r>
              <a:rPr lang="en-US" sz="2000" spc="10">
                <a:solidFill>
                  <a:srgbClr val="000000"/>
                </a:solidFill>
              </a:rPr>
              <a:t>Issues with manual data retrieval</a:t>
            </a:r>
          </a:p>
          <a:p>
            <a:pPr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rgbClr val="000000">
                    <a:lumMod val="85000"/>
                    <a:lumOff val="15000"/>
                  </a:srgbClr>
                </a:solidFill>
              </a:rPr>
              <a:t>Time and resource cost</a:t>
            </a:r>
          </a:p>
          <a:p>
            <a:pPr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rgbClr val="000000">
                    <a:lumMod val="85000"/>
                    <a:lumOff val="15000"/>
                  </a:srgbClr>
                </a:solidFill>
              </a:rPr>
              <a:t>Corrupted or lost data</a:t>
            </a:r>
          </a:p>
          <a:p>
            <a:pPr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rgbClr val="000000">
                    <a:lumMod val="85000"/>
                    <a:lumOff val="15000"/>
                  </a:srgbClr>
                </a:solidFill>
              </a:rPr>
              <a:t>Disturbed sensors</a:t>
            </a:r>
          </a:p>
          <a:p>
            <a:pPr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rgbClr val="000000">
                    <a:lumMod val="85000"/>
                    <a:lumOff val="15000"/>
                  </a:srgbClr>
                </a:solidFill>
              </a:rPr>
              <a:t>Lagging response</a:t>
            </a:r>
            <a:endParaRPr lang="en-US" sz="2000" spc="10">
              <a:solidFill>
                <a:srgbClr val="000000"/>
              </a:solidFill>
            </a:endParaRPr>
          </a:p>
          <a:p>
            <a:pPr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Wingdings 2" pitchFamily="18" charset="2"/>
              <a:buChar char=""/>
            </a:pPr>
            <a:endParaRPr lang="en-US" sz="160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Wingdings 2" pitchFamily="18" charset="2"/>
              <a:buChar char=""/>
            </a:pPr>
            <a:endParaRPr lang="en-US" sz="160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67684-33C1-43A9-B42B-9F7B1DA3580A}"/>
              </a:ext>
            </a:extLst>
          </p:cNvPr>
          <p:cNvSpPr txBox="1"/>
          <p:nvPr/>
        </p:nvSpPr>
        <p:spPr>
          <a:xfrm>
            <a:off x="5702364" y="1900190"/>
            <a:ext cx="5192321" cy="2076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 defTabSz="91440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</a:pPr>
            <a:r>
              <a:rPr lang="en-US" sz="2000" spc="10">
                <a:solidFill>
                  <a:srgbClr val="000000"/>
                </a:solidFill>
              </a:rPr>
              <a:t>Wireless Transmission System (</a:t>
            </a:r>
            <a:r>
              <a:rPr lang="en-US" sz="2000" spc="10" err="1">
                <a:solidFill>
                  <a:srgbClr val="000000"/>
                </a:solidFill>
              </a:rPr>
              <a:t>WiTS</a:t>
            </a:r>
            <a:r>
              <a:rPr lang="en-US" sz="2000" spc="10">
                <a:solidFill>
                  <a:srgbClr val="000000"/>
                </a:solidFill>
              </a:rPr>
              <a:t>)</a:t>
            </a:r>
          </a:p>
          <a:p>
            <a:pPr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rgbClr val="000000">
                    <a:lumMod val="85000"/>
                    <a:lumOff val="15000"/>
                  </a:srgbClr>
                </a:solidFill>
              </a:rPr>
              <a:t>Inexpensive</a:t>
            </a:r>
          </a:p>
          <a:p>
            <a:pPr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rgbClr val="000000">
                    <a:lumMod val="85000"/>
                    <a:lumOff val="15000"/>
                  </a:srgbClr>
                </a:solidFill>
              </a:rPr>
              <a:t>Flexible</a:t>
            </a:r>
          </a:p>
          <a:p>
            <a:pPr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rgbClr val="000000">
                    <a:lumMod val="85000"/>
                    <a:lumOff val="15000"/>
                  </a:srgbClr>
                </a:solidFill>
              </a:rPr>
              <a:t>Wide range</a:t>
            </a:r>
          </a:p>
          <a:p>
            <a:pPr lvl="1" indent="-18288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rgbClr val="000000">
                    <a:lumMod val="85000"/>
                    <a:lumOff val="15000"/>
                  </a:srgbClr>
                </a:solidFill>
              </a:rPr>
              <a:t>Easy to implement</a:t>
            </a:r>
            <a:endParaRPr lang="en-US" sz="2000" spc="10">
              <a:solidFill>
                <a:srgbClr val="000000"/>
              </a:solidFill>
            </a:endParaRPr>
          </a:p>
          <a:p>
            <a:pPr marL="182880" lvl="0" indent="-182880" defTabSz="91440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</a:pPr>
            <a:r>
              <a:rPr lang="en-US" sz="2000" spc="10">
                <a:solidFill>
                  <a:srgbClr val="000000"/>
                </a:solidFill>
              </a:rPr>
              <a:t>Database storage and analysis</a:t>
            </a:r>
          </a:p>
        </p:txBody>
      </p:sp>
    </p:spTree>
    <p:extLst>
      <p:ext uri="{BB962C8B-B14F-4D97-AF65-F5344CB8AC3E}">
        <p14:creationId xmlns:p14="http://schemas.microsoft.com/office/powerpoint/2010/main" val="214893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58C32-AAD3-4805-9305-437CACFD2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System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A7D3A-E677-B94E-85A5-5B949C06F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61F87-FAB6-8844-BCC4-E4B3F4D8E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  <p:pic>
        <p:nvPicPr>
          <p:cNvPr id="1030" name="Picture 6" descr="Database Icon - Free Download, PNG and Vector">
            <a:extLst>
              <a:ext uri="{FF2B5EF4-FFF2-40B4-BE49-F238E27FC236}">
                <a16:creationId xmlns:a16="http://schemas.microsoft.com/office/drawing/2014/main" id="{1A2871FE-B52C-40FD-8875-BA8F6C1E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583" y="1948308"/>
            <a:ext cx="1412004" cy="141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A66B405-2704-4F7D-8A1B-5349CFCF18A6}"/>
              </a:ext>
            </a:extLst>
          </p:cNvPr>
          <p:cNvSpPr/>
          <p:nvPr/>
        </p:nvSpPr>
        <p:spPr>
          <a:xfrm>
            <a:off x="2387673" y="2474330"/>
            <a:ext cx="948969" cy="3905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B3D2E44A-B673-4C79-91EA-E3605F071FEF}"/>
              </a:ext>
            </a:extLst>
          </p:cNvPr>
          <p:cNvSpPr/>
          <p:nvPr/>
        </p:nvSpPr>
        <p:spPr>
          <a:xfrm>
            <a:off x="8651201" y="2459023"/>
            <a:ext cx="948969" cy="39057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9115A7-B7E3-4A92-8FF7-E3FBD15ED456}"/>
              </a:ext>
            </a:extLst>
          </p:cNvPr>
          <p:cNvSpPr txBox="1"/>
          <p:nvPr/>
        </p:nvSpPr>
        <p:spPr>
          <a:xfrm>
            <a:off x="924041" y="3321449"/>
            <a:ext cx="1235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/>
              <a:t>IoT Sensor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D7311-17F6-4FCA-B78D-319B54933423}"/>
              </a:ext>
            </a:extLst>
          </p:cNvPr>
          <p:cNvSpPr txBox="1"/>
          <p:nvPr/>
        </p:nvSpPr>
        <p:spPr>
          <a:xfrm>
            <a:off x="3676775" y="3318972"/>
            <a:ext cx="1426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/>
              <a:t>Raspberry Pi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8C6C11-8D16-4E61-A5B6-7DD6DEAB53A6}"/>
              </a:ext>
            </a:extLst>
          </p:cNvPr>
          <p:cNvSpPr txBox="1"/>
          <p:nvPr/>
        </p:nvSpPr>
        <p:spPr>
          <a:xfrm>
            <a:off x="5321112" y="3318972"/>
            <a:ext cx="1549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/>
              <a:t>Senet Network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34333D-07A5-4B40-87B5-3E839B3DF2C4}"/>
              </a:ext>
            </a:extLst>
          </p:cNvPr>
          <p:cNvSpPr txBox="1"/>
          <p:nvPr/>
        </p:nvSpPr>
        <p:spPr>
          <a:xfrm>
            <a:off x="7140999" y="1640831"/>
            <a:ext cx="1196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/>
              <a:t>Web Server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4F1282-AD5D-409E-AA8B-E76B81DAFE17}"/>
              </a:ext>
            </a:extLst>
          </p:cNvPr>
          <p:cNvSpPr txBox="1"/>
          <p:nvPr/>
        </p:nvSpPr>
        <p:spPr>
          <a:xfrm>
            <a:off x="9950809" y="3318972"/>
            <a:ext cx="104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/>
              <a:t>Database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107336-88A5-4BED-BD9C-53A1ABFD5C32}"/>
              </a:ext>
            </a:extLst>
          </p:cNvPr>
          <p:cNvSpPr txBox="1"/>
          <p:nvPr/>
        </p:nvSpPr>
        <p:spPr>
          <a:xfrm>
            <a:off x="6951026" y="5430613"/>
            <a:ext cx="1721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/>
              <a:t>End Application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5139453-C317-47DE-8D0B-70AAF2E5EDCF}"/>
              </a:ext>
            </a:extLst>
          </p:cNvPr>
          <p:cNvSpPr/>
          <p:nvPr/>
        </p:nvSpPr>
        <p:spPr>
          <a:xfrm rot="5400000">
            <a:off x="7337106" y="3600647"/>
            <a:ext cx="948969" cy="3905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2CC2DD-C4CC-49D8-90D7-CC958B609BB1}"/>
              </a:ext>
            </a:extLst>
          </p:cNvPr>
          <p:cNvSpPr txBox="1"/>
          <p:nvPr/>
        </p:nvSpPr>
        <p:spPr>
          <a:xfrm>
            <a:off x="851791" y="3777929"/>
            <a:ext cx="393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Figure 1. </a:t>
            </a:r>
            <a:r>
              <a:rPr lang="en-US" sz="1200" i="1" err="1"/>
              <a:t>WiTS</a:t>
            </a:r>
            <a:r>
              <a:rPr lang="en-US" sz="1200" i="1"/>
              <a:t> System Design [1][2][3][4][5][6] 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FB13151-E83E-4FD6-9C28-54FB906BA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909619" y="4508672"/>
            <a:ext cx="800749" cy="800749"/>
          </a:xfrm>
          <a:prstGeom prst="rect">
            <a:avLst/>
          </a:prstGeom>
        </p:spPr>
      </p:pic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534445BE-F855-484A-9164-2C4BE48CD6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1889" y="1983203"/>
            <a:ext cx="1739558" cy="1304668"/>
          </a:xfrm>
          <a:prstGeom prst="rect">
            <a:avLst/>
          </a:prstGeom>
        </p:spPr>
      </p:pic>
      <p:pic>
        <p:nvPicPr>
          <p:cNvPr id="14" name="Picture 13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DB80EC57-00CF-46F6-8B5B-782CFE61C7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603227" y="2133477"/>
            <a:ext cx="1573875" cy="1158944"/>
          </a:xfrm>
          <a:prstGeom prst="rect">
            <a:avLst/>
          </a:prstGeom>
        </p:spPr>
      </p:pic>
      <p:pic>
        <p:nvPicPr>
          <p:cNvPr id="17" name="Picture 16" descr="A close up of a computer&#10;&#10;Description automatically generated">
            <a:extLst>
              <a:ext uri="{FF2B5EF4-FFF2-40B4-BE49-F238E27FC236}">
                <a16:creationId xmlns:a16="http://schemas.microsoft.com/office/drawing/2014/main" id="{B5612CD7-18ED-4BD3-861C-6285DD8DA0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159440" y="2041880"/>
            <a:ext cx="1160949" cy="1177775"/>
          </a:xfrm>
          <a:prstGeom prst="rect">
            <a:avLst/>
          </a:prstGeom>
        </p:spPr>
      </p:pic>
      <p:pic>
        <p:nvPicPr>
          <p:cNvPr id="31" name="Picture 30" descr="A picture containing necklace, air&#10;&#10;Description automatically generated">
            <a:extLst>
              <a:ext uri="{FF2B5EF4-FFF2-40B4-BE49-F238E27FC236}">
                <a16:creationId xmlns:a16="http://schemas.microsoft.com/office/drawing/2014/main" id="{D2AA0E1E-8CBB-460C-B9FA-9132E601AC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006877" y="4470540"/>
            <a:ext cx="917700" cy="9126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59AEE7-0979-4ECE-9057-312EC1F95CAE}"/>
              </a:ext>
            </a:extLst>
          </p:cNvPr>
          <p:cNvGrpSpPr/>
          <p:nvPr/>
        </p:nvGrpSpPr>
        <p:grpSpPr>
          <a:xfrm>
            <a:off x="5640898" y="2373767"/>
            <a:ext cx="966439" cy="678365"/>
            <a:chOff x="9340593" y="3339623"/>
            <a:chExt cx="966439" cy="678365"/>
          </a:xfrm>
        </p:grpSpPr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5FB0A800-8F17-4E82-A391-10AB3692A715}"/>
                </a:ext>
              </a:extLst>
            </p:cNvPr>
            <p:cNvSpPr/>
            <p:nvPr/>
          </p:nvSpPr>
          <p:spPr>
            <a:xfrm>
              <a:off x="9340593" y="3339623"/>
              <a:ext cx="966439" cy="678365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3" name="Picture 22" descr="A picture containing room, clock, drawing&#10;&#10;Description generated with very high confidence">
              <a:extLst>
                <a:ext uri="{FF2B5EF4-FFF2-40B4-BE49-F238E27FC236}">
                  <a16:creationId xmlns:a16="http://schemas.microsoft.com/office/drawing/2014/main" id="{6342BE25-524C-498B-A16A-670EB8613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340593" y="3478127"/>
              <a:ext cx="921836" cy="401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443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98FB2-7BF9-493E-AAD9-C484FECC0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694F3-BB0A-40C0-A57D-018E490AE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337" y="2027159"/>
            <a:ext cx="5106296" cy="4351337"/>
          </a:xfrm>
        </p:spPr>
        <p:txBody>
          <a:bodyPr/>
          <a:lstStyle/>
          <a:p>
            <a:r>
              <a:rPr lang="en-US" sz="2000"/>
              <a:t>Partnered with the ‘</a:t>
            </a:r>
            <a:r>
              <a:rPr lang="en-US" sz="2000" i="1"/>
              <a:t>Surging Waters in Durham’</a:t>
            </a:r>
            <a:r>
              <a:rPr lang="en-US" sz="2000"/>
              <a:t> Innovation Scholars team</a:t>
            </a:r>
          </a:p>
          <a:p>
            <a:r>
              <a:rPr lang="en-US" sz="2000"/>
              <a:t>Utilized system with an Arduino sensor as an IoT device </a:t>
            </a:r>
          </a:p>
          <a:p>
            <a:r>
              <a:rPr lang="en-US" sz="2000"/>
              <a:t>Deployment interrupted, but test data gathered and displayed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ED6EA-1139-446F-9B12-95F2B84DD666}"/>
              </a:ext>
            </a:extLst>
          </p:cNvPr>
          <p:cNvGrpSpPr/>
          <p:nvPr/>
        </p:nvGrpSpPr>
        <p:grpSpPr>
          <a:xfrm>
            <a:off x="169535" y="5738390"/>
            <a:ext cx="4511465" cy="1357272"/>
            <a:chOff x="169535" y="5738390"/>
            <a:chExt cx="4511465" cy="13572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86C896-C51E-A941-BF50-A5F3895E5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35" y="6256897"/>
              <a:ext cx="1801156" cy="4706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6571B8-54B8-3C47-A1DA-079319348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7489" y="5738390"/>
              <a:ext cx="2593511" cy="135727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221193-E268-4C9D-9DDA-B37A46FA330A}"/>
              </a:ext>
            </a:extLst>
          </p:cNvPr>
          <p:cNvSpPr txBox="1"/>
          <p:nvPr/>
        </p:nvSpPr>
        <p:spPr>
          <a:xfrm>
            <a:off x="1308401" y="5409828"/>
            <a:ext cx="393593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i="1"/>
              <a:t>Figure 2. Arduino-Pi serial USB connection.</a:t>
            </a:r>
          </a:p>
        </p:txBody>
      </p:sp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516E15FA-07C9-D14A-B237-9A18B476A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01" y="2027159"/>
            <a:ext cx="3440723" cy="31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32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67D982-25C5-4CC2-AA64-276BE3B2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61ADE-3A7F-CF45-826B-81FFE4641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0792"/>
          <a:stretch/>
        </p:blipFill>
        <p:spPr>
          <a:xfrm>
            <a:off x="5501137" y="203186"/>
            <a:ext cx="5427061" cy="4581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CE5FFF-7BCE-4CD0-907D-6515C9DF2716}"/>
              </a:ext>
            </a:extLst>
          </p:cNvPr>
          <p:cNvSpPr txBox="1"/>
          <p:nvPr/>
        </p:nvSpPr>
        <p:spPr>
          <a:xfrm>
            <a:off x="5501137" y="4784271"/>
            <a:ext cx="393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Figure 3. ‘Surging Water’ Arduino Sensor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6A3CCE-D9CB-BC4C-A8A0-D22CB4478F6C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94A3C-818D-4124-94CC-9CF0B2EC6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64B1A-BD37-47D1-BE2C-E25C59402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33100-4C9F-4BA8-92A8-F9BC2CB3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186"/>
            <a:ext cx="4336899" cy="1325562"/>
          </a:xfrm>
        </p:spPr>
        <p:txBody>
          <a:bodyPr>
            <a:noAutofit/>
          </a:bodyPr>
          <a:lstStyle/>
          <a:p>
            <a:r>
              <a:rPr lang="en-US" u="sng"/>
              <a:t>Phase 1: </a:t>
            </a:r>
            <a:br>
              <a:rPr lang="en-US" u="sng"/>
            </a:br>
            <a:r>
              <a:rPr lang="en-US"/>
              <a:t>Data Collection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B6D2D-1974-2340-9AA9-43F56D6EB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96" y="1387053"/>
            <a:ext cx="4800600" cy="4351337"/>
          </a:xfrm>
        </p:spPr>
        <p:txBody>
          <a:bodyPr/>
          <a:lstStyle/>
          <a:p>
            <a:endParaRPr lang="en-US" sz="2000"/>
          </a:p>
          <a:p>
            <a:r>
              <a:rPr lang="en-US" sz="2000"/>
              <a:t>IoT device collects data</a:t>
            </a:r>
          </a:p>
          <a:p>
            <a:r>
              <a:rPr lang="en-US" sz="2000"/>
              <a:t>Connected to the Raspberry Pi</a:t>
            </a:r>
          </a:p>
        </p:txBody>
      </p:sp>
    </p:spTree>
    <p:extLst>
      <p:ext uri="{BB962C8B-B14F-4D97-AF65-F5344CB8AC3E}">
        <p14:creationId xmlns:p14="http://schemas.microsoft.com/office/powerpoint/2010/main" val="291463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B67D982-25C5-4CC2-AA64-276BE3B2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A circuit board&#10;&#10;Description automatically generated">
            <a:extLst>
              <a:ext uri="{FF2B5EF4-FFF2-40B4-BE49-F238E27FC236}">
                <a16:creationId xmlns:a16="http://schemas.microsoft.com/office/drawing/2014/main" id="{8484097D-A583-1D48-8EB3-AC304A76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401" y="123374"/>
            <a:ext cx="5450559" cy="39799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E7F900-FAC8-4E90-A3AD-E3820F603709}"/>
              </a:ext>
            </a:extLst>
          </p:cNvPr>
          <p:cNvSpPr txBox="1"/>
          <p:nvPr/>
        </p:nvSpPr>
        <p:spPr>
          <a:xfrm>
            <a:off x="5597526" y="4201118"/>
            <a:ext cx="5068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Figure 4. Raspberry Pi equipped with a </a:t>
            </a:r>
            <a:r>
              <a:rPr lang="en-US" sz="1200" i="1" err="1"/>
              <a:t>LoRa</a:t>
            </a:r>
            <a:r>
              <a:rPr lang="en-US" sz="1200" i="1"/>
              <a:t> antenna.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4A7A487-F7A9-4861-A88B-8C85A6800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88559" y="4852922"/>
            <a:ext cx="1477848" cy="17814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B4406D-5AA8-43C3-B530-976BE943081C}"/>
              </a:ext>
            </a:extLst>
          </p:cNvPr>
          <p:cNvSpPr txBox="1"/>
          <p:nvPr/>
        </p:nvSpPr>
        <p:spPr>
          <a:xfrm>
            <a:off x="7698984" y="6457627"/>
            <a:ext cx="105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Figure 5. [7]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EACEF0-A3EE-4F4D-8EA4-D3E967CE6195}"/>
              </a:ext>
            </a:extLst>
          </p:cNvPr>
          <p:cNvSpPr/>
          <p:nvPr/>
        </p:nvSpPr>
        <p:spPr>
          <a:xfrm>
            <a:off x="0" y="4908"/>
            <a:ext cx="91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626F81-9F9F-4148-98D4-589C694DA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CC7F03-0D9B-40C9-BF6C-EB689330A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33100-4C9F-4BA8-92A8-F9BC2CB3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9917"/>
            <a:ext cx="4407230" cy="1325562"/>
          </a:xfrm>
        </p:spPr>
        <p:txBody>
          <a:bodyPr>
            <a:noAutofit/>
          </a:bodyPr>
          <a:lstStyle/>
          <a:p>
            <a:r>
              <a:rPr lang="en-US" u="sng"/>
              <a:t>Phase 2: </a:t>
            </a:r>
            <a:br>
              <a:rPr lang="en-US" u="sng"/>
            </a:br>
            <a:r>
              <a:rPr lang="en-US"/>
              <a:t>IoT Device to Pi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BE31D9-A0B8-CE4E-817E-D414109F7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67" y="1829676"/>
            <a:ext cx="5106296" cy="4351337"/>
          </a:xfrm>
        </p:spPr>
        <p:txBody>
          <a:bodyPr/>
          <a:lstStyle/>
          <a:p>
            <a:endParaRPr lang="en-US" sz="2000"/>
          </a:p>
          <a:p>
            <a:r>
              <a:rPr lang="en-US" sz="2000"/>
              <a:t>Pi synthesizes data from the IoT device</a:t>
            </a:r>
          </a:p>
          <a:p>
            <a:r>
              <a:rPr lang="en-US" sz="2000"/>
              <a:t>Converts the data to a JSON file format</a:t>
            </a:r>
          </a:p>
          <a:p>
            <a:r>
              <a:rPr lang="en-US" sz="2000"/>
              <a:t>Encodes the data into bytes for Long-Range (</a:t>
            </a:r>
            <a:r>
              <a:rPr lang="en-US" sz="2000" err="1"/>
              <a:t>LoRa</a:t>
            </a:r>
            <a:r>
              <a:rPr lang="en-US" sz="2000"/>
              <a:t>) transmission</a:t>
            </a:r>
          </a:p>
        </p:txBody>
      </p:sp>
    </p:spTree>
    <p:extLst>
      <p:ext uri="{BB962C8B-B14F-4D97-AF65-F5344CB8AC3E}">
        <p14:creationId xmlns:p14="http://schemas.microsoft.com/office/powerpoint/2010/main" val="1140504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0B67D982-25C5-4CC2-AA64-276BE3B2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806F55-5DAE-3E42-B241-164546FB17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5" r="2598" b="-1"/>
          <a:stretch/>
        </p:blipFill>
        <p:spPr>
          <a:xfrm>
            <a:off x="6760540" y="107115"/>
            <a:ext cx="4409367" cy="3400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9AD4C5-D851-468F-BB41-802DCA9F4ECF}"/>
              </a:ext>
            </a:extLst>
          </p:cNvPr>
          <p:cNvSpPr txBox="1"/>
          <p:nvPr/>
        </p:nvSpPr>
        <p:spPr>
          <a:xfrm>
            <a:off x="6760540" y="3540431"/>
            <a:ext cx="393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Figure 6. Raspberry Pi with enabled </a:t>
            </a:r>
            <a:r>
              <a:rPr lang="en-US" sz="1200" i="1" err="1"/>
              <a:t>LoRa</a:t>
            </a:r>
            <a:r>
              <a:rPr lang="en-US" sz="1200" i="1"/>
              <a:t> antenna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71C89C-9196-DD41-83B4-E8AEBB913D80}"/>
              </a:ext>
            </a:extLst>
          </p:cNvPr>
          <p:cNvSpPr/>
          <p:nvPr/>
        </p:nvSpPr>
        <p:spPr>
          <a:xfrm>
            <a:off x="8983" y="0"/>
            <a:ext cx="91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F1D078-5863-483A-B40B-1DBB13B3D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1995AF6-282E-4FE8-BA3F-62AE5E7AE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33100-4C9F-4BA8-92A8-F9BC2CB3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38" y="313508"/>
            <a:ext cx="5245906" cy="1325562"/>
          </a:xfrm>
        </p:spPr>
        <p:txBody>
          <a:bodyPr>
            <a:noAutofit/>
          </a:bodyPr>
          <a:lstStyle/>
          <a:p>
            <a:r>
              <a:rPr lang="en-US" u="sng"/>
              <a:t>Phase 3: </a:t>
            </a:r>
            <a:br>
              <a:rPr lang="en-US" u="sng"/>
            </a:br>
            <a:r>
              <a:rPr lang="en-US"/>
              <a:t>Data Transmission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11534B-B7A2-9746-A438-586E673EDDC9}"/>
              </a:ext>
            </a:extLst>
          </p:cNvPr>
          <p:cNvSpPr txBox="1"/>
          <p:nvPr/>
        </p:nvSpPr>
        <p:spPr>
          <a:xfrm>
            <a:off x="6760539" y="6478743"/>
            <a:ext cx="4359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Figure 7. Data transmission from Pi to Senet Network [8]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A11E4E-C08F-48A0-85E4-83A732F442E0}"/>
              </a:ext>
            </a:extLst>
          </p:cNvPr>
          <p:cNvGrpSpPr/>
          <p:nvPr/>
        </p:nvGrpSpPr>
        <p:grpSpPr>
          <a:xfrm>
            <a:off x="6760539" y="3905729"/>
            <a:ext cx="4409369" cy="2555645"/>
            <a:chOff x="372923" y="3265454"/>
            <a:chExt cx="4798886" cy="2585955"/>
          </a:xfrm>
        </p:grpSpPr>
        <p:sp>
          <p:nvSpPr>
            <p:cNvPr id="18" name="Down Arrow 108">
              <a:extLst>
                <a:ext uri="{FF2B5EF4-FFF2-40B4-BE49-F238E27FC236}">
                  <a16:creationId xmlns:a16="http://schemas.microsoft.com/office/drawing/2014/main" id="{9DFA436C-23E6-6744-AC70-7E8995084FB8}"/>
                </a:ext>
              </a:extLst>
            </p:cNvPr>
            <p:cNvSpPr/>
            <p:nvPr/>
          </p:nvSpPr>
          <p:spPr>
            <a:xfrm rot="16200000">
              <a:off x="2290957" y="4054009"/>
              <a:ext cx="956669" cy="10088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047BD55-EA93-4348-89CF-D3BB8BFA2DCE}"/>
                </a:ext>
              </a:extLst>
            </p:cNvPr>
            <p:cNvGrpSpPr/>
            <p:nvPr/>
          </p:nvGrpSpPr>
          <p:grpSpPr>
            <a:xfrm>
              <a:off x="3532167" y="3265454"/>
              <a:ext cx="1639642" cy="2585955"/>
              <a:chOff x="39388162" y="33946938"/>
              <a:chExt cx="2743200" cy="41148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C2AE55C-CCCE-0B45-89E1-FBC8B89107FB}"/>
                  </a:ext>
                </a:extLst>
              </p:cNvPr>
              <p:cNvSpPr/>
              <p:nvPr/>
            </p:nvSpPr>
            <p:spPr>
              <a:xfrm>
                <a:off x="39388162" y="33946938"/>
                <a:ext cx="2743200" cy="41148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126F165-7A8E-3544-9B56-5834CBFFA27F}"/>
                  </a:ext>
                </a:extLst>
              </p:cNvPr>
              <p:cNvSpPr/>
              <p:nvPr/>
            </p:nvSpPr>
            <p:spPr>
              <a:xfrm>
                <a:off x="39479602" y="34038378"/>
                <a:ext cx="2560320" cy="393192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9" name="Picture 4" descr="Atos and Senet announce partnership to provide overall security to ...">
              <a:extLst>
                <a:ext uri="{FF2B5EF4-FFF2-40B4-BE49-F238E27FC236}">
                  <a16:creationId xmlns:a16="http://schemas.microsoft.com/office/drawing/2014/main" id="{0982D3D3-6A9E-4BFE-BE6A-D09C34957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651" y="3476203"/>
              <a:ext cx="1253412" cy="628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A close up of a building&#10;&#10;Description generated with high confidence">
              <a:extLst>
                <a:ext uri="{FF2B5EF4-FFF2-40B4-BE49-F238E27FC236}">
                  <a16:creationId xmlns:a16="http://schemas.microsoft.com/office/drawing/2014/main" id="{44D6040D-E6E0-BF41-B9A0-3D103D2A2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6822" y="4155139"/>
              <a:ext cx="1532462" cy="1514475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9FE7870-C801-9D4A-9CAD-DFB9E5ECED50}"/>
                </a:ext>
              </a:extLst>
            </p:cNvPr>
            <p:cNvGrpSpPr/>
            <p:nvPr/>
          </p:nvGrpSpPr>
          <p:grpSpPr>
            <a:xfrm>
              <a:off x="372923" y="3265454"/>
              <a:ext cx="1639642" cy="2585955"/>
              <a:chOff x="39388162" y="33946938"/>
              <a:chExt cx="2743200" cy="41148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A98809-7560-484B-93FA-6C5045FC363A}"/>
                  </a:ext>
                </a:extLst>
              </p:cNvPr>
              <p:cNvSpPr/>
              <p:nvPr/>
            </p:nvSpPr>
            <p:spPr>
              <a:xfrm>
                <a:off x="39388162" y="33946938"/>
                <a:ext cx="2743200" cy="41148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E1B361A-0774-7343-840A-992C28F82AE8}"/>
                  </a:ext>
                </a:extLst>
              </p:cNvPr>
              <p:cNvSpPr/>
              <p:nvPr/>
            </p:nvSpPr>
            <p:spPr>
              <a:xfrm>
                <a:off x="39479602" y="34038378"/>
                <a:ext cx="2560320" cy="393192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pic>
            <p:nvPicPr>
              <p:cNvPr id="16" name="Picture 8" descr="Raspberry Pi 3 B+ - DEV-14643 - SparkFun Electronics">
                <a:extLst>
                  <a:ext uri="{FF2B5EF4-FFF2-40B4-BE49-F238E27FC236}">
                    <a16:creationId xmlns:a16="http://schemas.microsoft.com/office/drawing/2014/main" id="{37CBAE15-B875-E746-8AC3-F1E2E27B36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40351" y="34222365"/>
                <a:ext cx="2468880" cy="24688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 descr="A picture containing room, clock, drawing&#10;&#10;Description generated with very high confidence">
                <a:extLst>
                  <a:ext uri="{FF2B5EF4-FFF2-40B4-BE49-F238E27FC236}">
                    <a16:creationId xmlns:a16="http://schemas.microsoft.com/office/drawing/2014/main" id="{14D18E3C-A280-E343-9F02-88F5BC4DB3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494631" y="36435347"/>
                <a:ext cx="2560320" cy="1114741"/>
              </a:xfrm>
              <a:prstGeom prst="rect">
                <a:avLst/>
              </a:prstGeom>
            </p:spPr>
          </p:pic>
        </p:grp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EB55602-0EE9-6C49-97B8-73825E772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57" y="1875156"/>
            <a:ext cx="4958625" cy="3193101"/>
          </a:xfrm>
        </p:spPr>
        <p:txBody>
          <a:bodyPr/>
          <a:lstStyle/>
          <a:p>
            <a:endParaRPr lang="en-US" sz="2000"/>
          </a:p>
          <a:p>
            <a:r>
              <a:rPr lang="en-US" sz="2000" err="1"/>
              <a:t>LoRa</a:t>
            </a:r>
            <a:r>
              <a:rPr lang="en-US" sz="2000"/>
              <a:t> antenna transmits the data packet from the Raspberry Pi to the Senet Network</a:t>
            </a:r>
          </a:p>
          <a:p>
            <a:r>
              <a:rPr lang="en-US" sz="2000"/>
              <a:t>Senet Network relays the data packet from their system to our server</a:t>
            </a:r>
          </a:p>
        </p:txBody>
      </p:sp>
    </p:spTree>
    <p:extLst>
      <p:ext uri="{BB962C8B-B14F-4D97-AF65-F5344CB8AC3E}">
        <p14:creationId xmlns:p14="http://schemas.microsoft.com/office/powerpoint/2010/main" val="1641890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426EB9-13C4-49A9-AEF8-D6A3966B8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60642" y="3578744"/>
            <a:ext cx="2229063" cy="1042677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DF9EF4-F4A0-4D19-A1EE-8088044D6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533763" y="5884601"/>
            <a:ext cx="1981928" cy="898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F57106-7801-4F6C-A53A-279FBE9E63A5}"/>
              </a:ext>
            </a:extLst>
          </p:cNvPr>
          <p:cNvSpPr txBox="1"/>
          <p:nvPr/>
        </p:nvSpPr>
        <p:spPr>
          <a:xfrm>
            <a:off x="13126365" y="2211361"/>
            <a:ext cx="1220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Figure 9. [10]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53500D-72BA-124F-B147-F1FAE691C5DA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C895B8-DDD8-4ED1-8408-00A395977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BE6D50-A8EC-43D6-9F85-995795D0F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33100-4C9F-4BA8-92A8-F9BC2CB3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97" y="661077"/>
            <a:ext cx="4534047" cy="1550284"/>
          </a:xfrm>
        </p:spPr>
        <p:txBody>
          <a:bodyPr>
            <a:noAutofit/>
          </a:bodyPr>
          <a:lstStyle/>
          <a:p>
            <a:r>
              <a:rPr lang="en-US" u="sng"/>
              <a:t>Phase 4: </a:t>
            </a:r>
            <a:br>
              <a:rPr lang="en-US" u="sng"/>
            </a:br>
            <a:r>
              <a:rPr lang="en-US"/>
              <a:t>Data Retrieval and Storage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CDA294-8AD0-9043-850A-E21381F9642F}"/>
              </a:ext>
            </a:extLst>
          </p:cNvPr>
          <p:cNvSpPr/>
          <p:nvPr/>
        </p:nvSpPr>
        <p:spPr>
          <a:xfrm>
            <a:off x="6461095" y="3286617"/>
            <a:ext cx="2138978" cy="3161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2B04FE-AFFB-2644-92F7-EDFD13073781}"/>
              </a:ext>
            </a:extLst>
          </p:cNvPr>
          <p:cNvSpPr txBox="1"/>
          <p:nvPr/>
        </p:nvSpPr>
        <p:spPr>
          <a:xfrm>
            <a:off x="-6768643" y="6304991"/>
            <a:ext cx="48017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 IMAGE:</a:t>
            </a:r>
          </a:p>
          <a:p>
            <a:r>
              <a:rPr lang="en-US"/>
              <a:t>Senet &gt; Server &gt; Database</a:t>
            </a:r>
          </a:p>
          <a:p>
            <a:endParaRPr lang="en-US"/>
          </a:p>
          <a:p>
            <a:r>
              <a:rPr lang="en-US"/>
              <a:t>Then, the Ubuntu server acts as an intermediate between Phase 4 and Phase 5. </a:t>
            </a:r>
          </a:p>
          <a:p>
            <a:endParaRPr lang="en-US"/>
          </a:p>
          <a:p>
            <a:r>
              <a:rPr lang="en-US"/>
              <a:t>Website calls database through </a:t>
            </a:r>
          </a:p>
          <a:p>
            <a:r>
              <a:rPr lang="en-US"/>
              <a:t>JavaScript &gt; Server &gt; Database</a:t>
            </a:r>
          </a:p>
          <a:p>
            <a:endParaRPr lang="en-US"/>
          </a:p>
          <a:p>
            <a:r>
              <a:rPr lang="en-US"/>
              <a:t>This echoes the data for the graph Database &gt; JSON &gt; HTML &gt; Data Display</a:t>
            </a:r>
          </a:p>
          <a:p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C1BC1FA-2E5C-C640-9B6C-8B892AA9E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71" y="2211361"/>
            <a:ext cx="5106296" cy="4351337"/>
          </a:xfrm>
        </p:spPr>
        <p:txBody>
          <a:bodyPr/>
          <a:lstStyle/>
          <a:p>
            <a:endParaRPr lang="en-US" sz="2000"/>
          </a:p>
          <a:p>
            <a:r>
              <a:rPr lang="en-US" sz="2000"/>
              <a:t>Server accepts the data from Senet</a:t>
            </a:r>
          </a:p>
          <a:p>
            <a:r>
              <a:rPr lang="en-US" sz="2000"/>
              <a:t>Server decodes the data for storage within an SQLite database</a:t>
            </a:r>
          </a:p>
          <a:p>
            <a:r>
              <a:rPr lang="en-US" sz="2000"/>
              <a:t>Server communicates through backend (the database) and the frontend (the website)</a:t>
            </a:r>
          </a:p>
          <a:p>
            <a:endParaRPr lang="en-US" sz="2000"/>
          </a:p>
        </p:txBody>
      </p:sp>
      <p:pic>
        <p:nvPicPr>
          <p:cNvPr id="5" name="Picture 4" descr="Atos and Senet announce partnership to provide overall security to ...">
            <a:extLst>
              <a:ext uri="{FF2B5EF4-FFF2-40B4-BE49-F238E27FC236}">
                <a16:creationId xmlns:a16="http://schemas.microsoft.com/office/drawing/2014/main" id="{3469BF1C-7338-4504-B8D5-842337382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946" y="971315"/>
            <a:ext cx="2138979" cy="105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close up of a computer&#10;&#10;Description automatically generated">
            <a:extLst>
              <a:ext uri="{FF2B5EF4-FFF2-40B4-BE49-F238E27FC236}">
                <a16:creationId xmlns:a16="http://schemas.microsoft.com/office/drawing/2014/main" id="{97A970EC-6C76-4EB3-8CDF-EA09B5951F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501700" y="1094432"/>
            <a:ext cx="1160949" cy="1177775"/>
          </a:xfrm>
          <a:prstGeom prst="rect">
            <a:avLst/>
          </a:prstGeom>
        </p:spPr>
      </p:pic>
      <p:pic>
        <p:nvPicPr>
          <p:cNvPr id="32" name="Picture 31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E4D9A136-0E55-FC48-9A70-CA5541A9D8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2458" y="43060"/>
            <a:ext cx="1146517" cy="1133060"/>
          </a:xfrm>
          <a:prstGeom prst="rect">
            <a:avLst/>
          </a:prstGeom>
        </p:spPr>
      </p:pic>
      <p:pic>
        <p:nvPicPr>
          <p:cNvPr id="33" name="Picture 3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2335C01-D8F2-A545-9274-4FB5CB6500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4394" y="5208901"/>
            <a:ext cx="1034392" cy="1062607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B8F18C57-AE53-4753-A866-67A3C06C95B1}"/>
              </a:ext>
            </a:extLst>
          </p:cNvPr>
          <p:cNvSpPr/>
          <p:nvPr/>
        </p:nvSpPr>
        <p:spPr>
          <a:xfrm rot="1245724">
            <a:off x="7750401" y="1146184"/>
            <a:ext cx="1617897" cy="21896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picture containing graphics, drawing&#10;&#10;Description generated with very high confidence">
            <a:extLst>
              <a:ext uri="{FF2B5EF4-FFF2-40B4-BE49-F238E27FC236}">
                <a16:creationId xmlns:a16="http://schemas.microsoft.com/office/drawing/2014/main" id="{73BC5B39-2D7B-7D4D-9EF1-6BDF05968B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3685" y="3494406"/>
            <a:ext cx="1765955" cy="579471"/>
          </a:xfrm>
          <a:prstGeom prst="rect">
            <a:avLst/>
          </a:prstGeom>
        </p:spPr>
      </p:pic>
      <p:sp>
        <p:nvSpPr>
          <p:cNvPr id="39" name="Arrow: Left-Right 38">
            <a:extLst>
              <a:ext uri="{FF2B5EF4-FFF2-40B4-BE49-F238E27FC236}">
                <a16:creationId xmlns:a16="http://schemas.microsoft.com/office/drawing/2014/main" id="{D34A9716-27F1-4892-8F02-9888FD5B1430}"/>
              </a:ext>
            </a:extLst>
          </p:cNvPr>
          <p:cNvSpPr/>
          <p:nvPr/>
        </p:nvSpPr>
        <p:spPr>
          <a:xfrm rot="19056825">
            <a:off x="8181483" y="2478880"/>
            <a:ext cx="1330008" cy="265782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3EBD2F74-F64F-41BA-A298-EB8E375D2658}"/>
              </a:ext>
            </a:extLst>
          </p:cNvPr>
          <p:cNvSpPr/>
          <p:nvPr/>
        </p:nvSpPr>
        <p:spPr>
          <a:xfrm>
            <a:off x="12473022" y="3005823"/>
            <a:ext cx="948969" cy="3905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42178096-B262-47FE-B0D6-F51AA0FF43DB}"/>
              </a:ext>
            </a:extLst>
          </p:cNvPr>
          <p:cNvSpPr/>
          <p:nvPr/>
        </p:nvSpPr>
        <p:spPr>
          <a:xfrm>
            <a:off x="12625422" y="3158223"/>
            <a:ext cx="948969" cy="3905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6D8577B8-B0EE-498C-87D4-3B13AFA5945C}"/>
              </a:ext>
            </a:extLst>
          </p:cNvPr>
          <p:cNvSpPr/>
          <p:nvPr/>
        </p:nvSpPr>
        <p:spPr>
          <a:xfrm>
            <a:off x="12777822" y="3310623"/>
            <a:ext cx="948969" cy="39057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Left-Right 44">
            <a:extLst>
              <a:ext uri="{FF2B5EF4-FFF2-40B4-BE49-F238E27FC236}">
                <a16:creationId xmlns:a16="http://schemas.microsoft.com/office/drawing/2014/main" id="{9FA1B5CD-4BC6-40F7-9708-FF6658BA5F19}"/>
              </a:ext>
            </a:extLst>
          </p:cNvPr>
          <p:cNvSpPr/>
          <p:nvPr/>
        </p:nvSpPr>
        <p:spPr>
          <a:xfrm>
            <a:off x="12303337" y="789632"/>
            <a:ext cx="948969" cy="39057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Left-Right 45">
            <a:extLst>
              <a:ext uri="{FF2B5EF4-FFF2-40B4-BE49-F238E27FC236}">
                <a16:creationId xmlns:a16="http://schemas.microsoft.com/office/drawing/2014/main" id="{B46AA3F4-EFD5-4ECA-B98A-6F660D8C7B08}"/>
              </a:ext>
            </a:extLst>
          </p:cNvPr>
          <p:cNvSpPr/>
          <p:nvPr/>
        </p:nvSpPr>
        <p:spPr>
          <a:xfrm>
            <a:off x="12455737" y="942032"/>
            <a:ext cx="948969" cy="39057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Left-Right 46">
            <a:extLst>
              <a:ext uri="{FF2B5EF4-FFF2-40B4-BE49-F238E27FC236}">
                <a16:creationId xmlns:a16="http://schemas.microsoft.com/office/drawing/2014/main" id="{C840DEA6-BB69-4329-AACD-441AD12E5C38}"/>
              </a:ext>
            </a:extLst>
          </p:cNvPr>
          <p:cNvSpPr/>
          <p:nvPr/>
        </p:nvSpPr>
        <p:spPr>
          <a:xfrm>
            <a:off x="12608137" y="1094432"/>
            <a:ext cx="948969" cy="39057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Left-Right 47">
            <a:extLst>
              <a:ext uri="{FF2B5EF4-FFF2-40B4-BE49-F238E27FC236}">
                <a16:creationId xmlns:a16="http://schemas.microsoft.com/office/drawing/2014/main" id="{828F6C57-7371-49B1-A2A2-95215D7CF303}"/>
              </a:ext>
            </a:extLst>
          </p:cNvPr>
          <p:cNvSpPr/>
          <p:nvPr/>
        </p:nvSpPr>
        <p:spPr>
          <a:xfrm rot="5400000">
            <a:off x="9682701" y="2806587"/>
            <a:ext cx="948969" cy="293826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798115-1349-4448-A6DB-E5F507BE0047}"/>
              </a:ext>
            </a:extLst>
          </p:cNvPr>
          <p:cNvSpPr txBox="1"/>
          <p:nvPr/>
        </p:nvSpPr>
        <p:spPr>
          <a:xfrm>
            <a:off x="6329725" y="1803749"/>
            <a:ext cx="121702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i="1"/>
              <a:t>Figure 8. [8]</a:t>
            </a:r>
          </a:p>
        </p:txBody>
      </p:sp>
      <p:sp>
        <p:nvSpPr>
          <p:cNvPr id="54" name="Arrow: Left-Right 53">
            <a:extLst>
              <a:ext uri="{FF2B5EF4-FFF2-40B4-BE49-F238E27FC236}">
                <a16:creationId xmlns:a16="http://schemas.microsoft.com/office/drawing/2014/main" id="{0BAAE1DB-1C18-42DA-A343-2FF719785022}"/>
              </a:ext>
            </a:extLst>
          </p:cNvPr>
          <p:cNvSpPr/>
          <p:nvPr/>
        </p:nvSpPr>
        <p:spPr>
          <a:xfrm>
            <a:off x="12760537" y="1246832"/>
            <a:ext cx="948969" cy="39057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Left-Right 54">
            <a:extLst>
              <a:ext uri="{FF2B5EF4-FFF2-40B4-BE49-F238E27FC236}">
                <a16:creationId xmlns:a16="http://schemas.microsoft.com/office/drawing/2014/main" id="{CECEB6F3-5864-4A42-ADAB-F741486C0AFD}"/>
              </a:ext>
            </a:extLst>
          </p:cNvPr>
          <p:cNvSpPr/>
          <p:nvPr/>
        </p:nvSpPr>
        <p:spPr>
          <a:xfrm>
            <a:off x="12912937" y="1399232"/>
            <a:ext cx="948969" cy="39057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Left-Right 55">
            <a:extLst>
              <a:ext uri="{FF2B5EF4-FFF2-40B4-BE49-F238E27FC236}">
                <a16:creationId xmlns:a16="http://schemas.microsoft.com/office/drawing/2014/main" id="{0031E773-B206-40AC-A2AA-5E5EFAC0E954}"/>
              </a:ext>
            </a:extLst>
          </p:cNvPr>
          <p:cNvSpPr/>
          <p:nvPr/>
        </p:nvSpPr>
        <p:spPr>
          <a:xfrm>
            <a:off x="13065337" y="1551632"/>
            <a:ext cx="948969" cy="39057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F33C1C39-FD31-7D46-A274-4DCDE2380711}"/>
              </a:ext>
            </a:extLst>
          </p:cNvPr>
          <p:cNvSpPr txBox="1">
            <a:spLocks/>
          </p:cNvSpPr>
          <p:nvPr/>
        </p:nvSpPr>
        <p:spPr>
          <a:xfrm>
            <a:off x="14049821" y="4523999"/>
            <a:ext cx="1374165" cy="431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As JSON</a:t>
            </a:r>
          </a:p>
          <a:p>
            <a:endParaRPr lang="en-US" sz="2000"/>
          </a:p>
        </p:txBody>
      </p:sp>
      <p:pic>
        <p:nvPicPr>
          <p:cNvPr id="58" name="Picture 5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0ED22E4-760A-A247-997A-8521D715C5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5462" y="3704982"/>
            <a:ext cx="2691307" cy="203340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6A231E3-A522-44CF-9303-8ECA6145566E}"/>
              </a:ext>
            </a:extLst>
          </p:cNvPr>
          <p:cNvSpPr txBox="1"/>
          <p:nvPr/>
        </p:nvSpPr>
        <p:spPr>
          <a:xfrm>
            <a:off x="9605268" y="2217644"/>
            <a:ext cx="121702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i="1"/>
              <a:t>Figure 9. [3]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AEF9448-5EA3-4A0A-84F1-16AC95531630}"/>
              </a:ext>
            </a:extLst>
          </p:cNvPr>
          <p:cNvSpPr txBox="1"/>
          <p:nvPr/>
        </p:nvSpPr>
        <p:spPr>
          <a:xfrm>
            <a:off x="8960642" y="4691579"/>
            <a:ext cx="121702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i="1"/>
              <a:t>Figure 9. [9]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48B759-7F4E-4BBC-A317-D0B4A1E1E433}"/>
              </a:ext>
            </a:extLst>
          </p:cNvPr>
          <p:cNvSpPr txBox="1"/>
          <p:nvPr/>
        </p:nvSpPr>
        <p:spPr>
          <a:xfrm>
            <a:off x="6461095" y="6562698"/>
            <a:ext cx="213897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i="1"/>
              <a:t>Figure 10. [10][11][12]</a:t>
            </a:r>
          </a:p>
        </p:txBody>
      </p:sp>
    </p:spTree>
    <p:extLst>
      <p:ext uri="{BB962C8B-B14F-4D97-AF65-F5344CB8AC3E}">
        <p14:creationId xmlns:p14="http://schemas.microsoft.com/office/powerpoint/2010/main" val="2795026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7B230FD-B57B-EC4D-AABF-C9836AED0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39" y="-4570176"/>
            <a:ext cx="7644624" cy="4301651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32A4BF-5FFE-2649-A2BB-70C73C43407A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3CA3AD-B629-41D4-81AF-5D0147B9C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5" y="6256897"/>
            <a:ext cx="1801156" cy="4706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388D4D-64B7-400A-ADB6-527AFFD2F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489" y="5738390"/>
            <a:ext cx="2593511" cy="1357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33100-4C9F-4BA8-92A8-F9BC2CB3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35" y="130418"/>
            <a:ext cx="4534047" cy="1550284"/>
          </a:xfrm>
        </p:spPr>
        <p:txBody>
          <a:bodyPr>
            <a:normAutofit/>
          </a:bodyPr>
          <a:lstStyle/>
          <a:p>
            <a:r>
              <a:rPr lang="en-US" u="sng"/>
              <a:t>Phase 5: </a:t>
            </a:r>
            <a:br>
              <a:rPr lang="en-US" u="sng"/>
            </a:br>
            <a:r>
              <a:rPr lang="en-US"/>
              <a:t>Data Display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6A3A0E7-3BFA-5D49-9E65-7E7D0AD1E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4" y="3429000"/>
            <a:ext cx="10971941" cy="2465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D7B06-5018-4217-BA54-F09F81AC3E77}"/>
              </a:ext>
            </a:extLst>
          </p:cNvPr>
          <p:cNvSpPr txBox="1"/>
          <p:nvPr/>
        </p:nvSpPr>
        <p:spPr>
          <a:xfrm>
            <a:off x="5772002" y="5983939"/>
            <a:ext cx="5369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Figure 10. Temperature vs. Time graph. Generated on website.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83FD5DB-9984-5540-BA71-7D41CF9229E4}"/>
              </a:ext>
            </a:extLst>
          </p:cNvPr>
          <p:cNvSpPr txBox="1">
            <a:spLocks/>
          </p:cNvSpPr>
          <p:nvPr/>
        </p:nvSpPr>
        <p:spPr>
          <a:xfrm>
            <a:off x="5655505" y="286327"/>
            <a:ext cx="5106296" cy="4175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Database stores entire website architecture</a:t>
            </a:r>
          </a:p>
          <a:p>
            <a:r>
              <a:rPr lang="en-US" sz="2000"/>
              <a:t>Dynamic JavaScript design plots live graphs through </a:t>
            </a:r>
            <a:r>
              <a:rPr lang="en-US" sz="2000" err="1"/>
              <a:t>JQuery</a:t>
            </a:r>
            <a:r>
              <a:rPr lang="en-US" sz="2000"/>
              <a:t> and HTML data echoing</a:t>
            </a:r>
          </a:p>
          <a:p>
            <a:r>
              <a:rPr lang="en-US" sz="2000"/>
              <a:t>Graph updates on webpage when new data is transmitted</a:t>
            </a:r>
          </a:p>
        </p:txBody>
      </p:sp>
    </p:spTree>
    <p:extLst>
      <p:ext uri="{BB962C8B-B14F-4D97-AF65-F5344CB8AC3E}">
        <p14:creationId xmlns:p14="http://schemas.microsoft.com/office/powerpoint/2010/main" val="310750695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UNH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NH 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_bluecover_1280x720 (1)" id="{FBE4B374-F90F-6940-9659-2F3D4B211C1B}" vid="{2F9616D3-07D0-C748-835B-9E32E23AA1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F565DC475A74087EAEAAEAC9B5D15" ma:contentTypeVersion="13" ma:contentTypeDescription="Create a new document." ma:contentTypeScope="" ma:versionID="1a86da21643c09aa590386130e758b6b">
  <xsd:schema xmlns:xsd="http://www.w3.org/2001/XMLSchema" xmlns:xs="http://www.w3.org/2001/XMLSchema" xmlns:p="http://schemas.microsoft.com/office/2006/metadata/properties" xmlns:ns3="b02b4ed1-35dd-4b7d-b380-55a386e8440d" xmlns:ns4="4c550dc8-3304-4829-b3b4-12754cf3c9de" targetNamespace="http://schemas.microsoft.com/office/2006/metadata/properties" ma:root="true" ma:fieldsID="d4fe55d2b26a5d7ff52e6c633446a662" ns3:_="" ns4:_="">
    <xsd:import namespace="b02b4ed1-35dd-4b7d-b380-55a386e8440d"/>
    <xsd:import namespace="4c550dc8-3304-4829-b3b4-12754cf3c9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b4ed1-35dd-4b7d-b380-55a386e844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550dc8-3304-4829-b3b4-12754cf3c9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383801-BDE4-423E-BC5C-A4EFCDA5D0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5F8A9-A0D5-4654-ACBC-32D6FBAB2E33}">
  <ds:schemaRefs>
    <ds:schemaRef ds:uri="4c550dc8-3304-4829-b3b4-12754cf3c9de"/>
    <ds:schemaRef ds:uri="b02b4ed1-35dd-4b7d-b380-55a386e844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CBEA75B-9B43-43CE-9200-147065B793F9}">
  <ds:schemaRefs>
    <ds:schemaRef ds:uri="http://purl.org/dc/terms/"/>
    <ds:schemaRef ds:uri="http://purl.org/dc/elements/1.1/"/>
    <ds:schemaRef ds:uri="http://www.w3.org/XML/1998/namespace"/>
    <ds:schemaRef ds:uri="http://purl.org/dc/dcmitype/"/>
    <ds:schemaRef ds:uri="b02b4ed1-35dd-4b7d-b380-55a386e8440d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c550dc8-3304-4829-b3b4-12754cf3c9d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1117</Words>
  <Application>Microsoft Macintosh PowerPoint</Application>
  <PresentationFormat>Widescreen</PresentationFormat>
  <Paragraphs>105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 Schoolbook</vt:lpstr>
      <vt:lpstr>Myriad Pro</vt:lpstr>
      <vt:lpstr>Times New Roman</vt:lpstr>
      <vt:lpstr>Wingdings 2</vt:lpstr>
      <vt:lpstr>View</vt:lpstr>
      <vt:lpstr>UNH Template</vt:lpstr>
      <vt:lpstr>Wireless Data Processing System for IoT-Enabled Devices  Samuel Mercer, Tinh Phuong, Eli Duggan, Orianne Sinclair   Mentors: Timothy Carlin and Jeff Lapak Innovation Scholars  </vt:lpstr>
      <vt:lpstr>Motivation </vt:lpstr>
      <vt:lpstr>System Design</vt:lpstr>
      <vt:lpstr>Implementation</vt:lpstr>
      <vt:lpstr>Phase 1:  Data Collection</vt:lpstr>
      <vt:lpstr>Phase 2:  IoT Device to Pi</vt:lpstr>
      <vt:lpstr>Phase 3:  Data Transmission</vt:lpstr>
      <vt:lpstr>Phase 4:  Data Retrieval and Storage</vt:lpstr>
      <vt:lpstr>Phase 5:  Data Display</vt:lpstr>
      <vt:lpstr>Advantages</vt:lpstr>
      <vt:lpstr>Future Plans</vt:lpstr>
      <vt:lpstr>Acknowledgements</vt:lpstr>
      <vt:lpstr>Image Citations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Data Processing for IoT-Enabled Devices</dc:title>
  <dc:creator>Mercer, Samuel (Sam) P</dc:creator>
  <cp:lastModifiedBy>Mercer, Samuel (Sam) P</cp:lastModifiedBy>
  <cp:revision>2</cp:revision>
  <dcterms:created xsi:type="dcterms:W3CDTF">2020-04-30T02:47:14Z</dcterms:created>
  <dcterms:modified xsi:type="dcterms:W3CDTF">2020-05-02T03:52:52Z</dcterms:modified>
</cp:coreProperties>
</file>