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68" r:id="rId5"/>
  </p:sldIdLst>
  <p:sldSz cx="43891200" cy="32918400"/>
  <p:notesSz cx="6858000" cy="9144000"/>
  <p:defaultText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6"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5" algn="l" defTabSz="457145" rtl="0" eaLnBrk="1" latinLnBrk="0" hangingPunct="1">
      <a:defRPr sz="1800" kern="1200">
        <a:solidFill>
          <a:schemeClr val="tx1"/>
        </a:solidFill>
        <a:latin typeface="+mn-lt"/>
        <a:ea typeface="+mn-ea"/>
        <a:cs typeface="+mn-cs"/>
      </a:defRPr>
    </a:lvl6pPr>
    <a:lvl7pPr marL="2742870"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04" userDrawn="1">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04DF22-DB25-50B7-0C3A-535A0E501E56}" v="551" dt="2020-05-01T22:45:09.829"/>
    <p1510:client id="{2B2AB6DA-6654-42D0-81F1-DDF4F6876BEB}" v="52" dt="2020-05-02T03:41:08.321"/>
    <p1510:client id="{2B9A42A2-4EAB-764F-9C29-E971FD74E6A6}" v="4476" dt="2020-05-02T03:29:05.661"/>
    <p1510:client id="{3F6E7ECA-0C24-4A8E-B32F-A35C38EE53CD}" v="5552" dt="2020-05-02T03:31:31.144"/>
    <p1510:client id="{79EAB061-B052-4D76-AC92-2207A7C90E42}" v="3" dt="2020-05-02T03:24:47.094"/>
    <p1510:client id="{B5608BC5-30B7-5A40-93DD-44F1FCCDB4E0}" v="106" dt="2020-05-02T03:43:32.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1461"/>
  </p:normalViewPr>
  <p:slideViewPr>
    <p:cSldViewPr snapToGrid="0">
      <p:cViewPr>
        <p:scale>
          <a:sx n="22" d="100"/>
          <a:sy n="22" d="100"/>
        </p:scale>
        <p:origin x="1864" y="-1104"/>
      </p:cViewPr>
      <p:guideLst>
        <p:guide orient="horz" pos="16104"/>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C184-1656-4B5D-92D2-831E10D4DE3E}" type="datetimeFigureOut">
              <a:rPr lang="en-US" smtClean="0"/>
              <a:t>5/1/20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1C547-4E9B-4936-9981-92AAC6EDF4C6}" type="slidenum">
              <a:rPr lang="en-US" smtClean="0"/>
              <a:t>‹#›</a:t>
            </a:fld>
            <a:endParaRPr lang="en-US"/>
          </a:p>
        </p:txBody>
      </p:sp>
    </p:spTree>
    <p:extLst>
      <p:ext uri="{BB962C8B-B14F-4D97-AF65-F5344CB8AC3E}">
        <p14:creationId xmlns:p14="http://schemas.microsoft.com/office/powerpoint/2010/main" val="309886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C1C547-4E9B-4936-9981-92AAC6EDF4C6}" type="slidenum">
              <a:rPr lang="en-US" smtClean="0"/>
              <a:t>1</a:t>
            </a:fld>
            <a:endParaRPr lang="en-US"/>
          </a:p>
        </p:txBody>
      </p:sp>
    </p:spTree>
    <p:extLst>
      <p:ext uri="{BB962C8B-B14F-4D97-AF65-F5344CB8AC3E}">
        <p14:creationId xmlns:p14="http://schemas.microsoft.com/office/powerpoint/2010/main" val="425460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7289782"/>
            <a:ext cx="32918400" cy="7947659"/>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D6ED9CA2-9A82-4409-BC6A-1AB833E4B22D}"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B525F-D65E-421B-BAFC-100CC916ECB2}" type="slidenum">
              <a:rPr lang="en-US" smtClean="0"/>
              <a:t>‹#›</a:t>
            </a:fld>
            <a:endParaRPr lang="en-US"/>
          </a:p>
        </p:txBody>
      </p:sp>
    </p:spTree>
    <p:extLst>
      <p:ext uri="{BB962C8B-B14F-4D97-AF65-F5344CB8AC3E}">
        <p14:creationId xmlns:p14="http://schemas.microsoft.com/office/powerpoint/2010/main" val="154040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D9CA2-9A82-4409-BC6A-1AB833E4B22D}"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B525F-D65E-421B-BAFC-100CC916ECB2}" type="slidenum">
              <a:rPr lang="en-US" smtClean="0"/>
              <a:t>‹#›</a:t>
            </a:fld>
            <a:endParaRPr lang="en-US"/>
          </a:p>
        </p:txBody>
      </p:sp>
    </p:spTree>
    <p:extLst>
      <p:ext uri="{BB962C8B-B14F-4D97-AF65-F5344CB8AC3E}">
        <p14:creationId xmlns:p14="http://schemas.microsoft.com/office/powerpoint/2010/main" val="2892995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3" y="1752601"/>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3" y="1752601"/>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D9CA2-9A82-4409-BC6A-1AB833E4B22D}"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B525F-D65E-421B-BAFC-100CC916ECB2}" type="slidenum">
              <a:rPr lang="en-US" smtClean="0"/>
              <a:t>‹#›</a:t>
            </a:fld>
            <a:endParaRPr lang="en-US"/>
          </a:p>
        </p:txBody>
      </p:sp>
    </p:spTree>
    <p:extLst>
      <p:ext uri="{BB962C8B-B14F-4D97-AF65-F5344CB8AC3E}">
        <p14:creationId xmlns:p14="http://schemas.microsoft.com/office/powerpoint/2010/main" val="2830187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D9CA2-9A82-4409-BC6A-1AB833E4B22D}"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B525F-D65E-421B-BAFC-100CC916ECB2}" type="slidenum">
              <a:rPr lang="en-US" smtClean="0"/>
              <a:t>‹#›</a:t>
            </a:fld>
            <a:endParaRPr lang="en-US"/>
          </a:p>
        </p:txBody>
      </p:sp>
    </p:spTree>
    <p:extLst>
      <p:ext uri="{BB962C8B-B14F-4D97-AF65-F5344CB8AC3E}">
        <p14:creationId xmlns:p14="http://schemas.microsoft.com/office/powerpoint/2010/main" val="3309462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3" y="8206750"/>
            <a:ext cx="37856160" cy="13693139"/>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3" y="22029430"/>
            <a:ext cx="37856160" cy="7200899"/>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ED9CA2-9A82-4409-BC6A-1AB833E4B22D}"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B525F-D65E-421B-BAFC-100CC916ECB2}" type="slidenum">
              <a:rPr lang="en-US" smtClean="0"/>
              <a:t>‹#›</a:t>
            </a:fld>
            <a:endParaRPr lang="en-US"/>
          </a:p>
        </p:txBody>
      </p:sp>
    </p:spTree>
    <p:extLst>
      <p:ext uri="{BB962C8B-B14F-4D97-AF65-F5344CB8AC3E}">
        <p14:creationId xmlns:p14="http://schemas.microsoft.com/office/powerpoint/2010/main" val="435456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1"/>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1"/>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ED9CA2-9A82-4409-BC6A-1AB833E4B22D}" type="datetimeFigureOut">
              <a:rPr lang="en-US" smtClean="0"/>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B525F-D65E-421B-BAFC-100CC916ECB2}" type="slidenum">
              <a:rPr lang="en-US" smtClean="0"/>
              <a:t>‹#›</a:t>
            </a:fld>
            <a:endParaRPr lang="en-US"/>
          </a:p>
        </p:txBody>
      </p:sp>
    </p:spTree>
    <p:extLst>
      <p:ext uri="{BB962C8B-B14F-4D97-AF65-F5344CB8AC3E}">
        <p14:creationId xmlns:p14="http://schemas.microsoft.com/office/powerpoint/2010/main" val="94083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8"/>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3" y="8069582"/>
            <a:ext cx="18568032" cy="3954779"/>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3" y="12024361"/>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3" y="8069582"/>
            <a:ext cx="18659477" cy="3954779"/>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3" y="12024361"/>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ED9CA2-9A82-4409-BC6A-1AB833E4B22D}" type="datetimeFigureOut">
              <a:rPr lang="en-US" smtClean="0"/>
              <a:t>5/1/20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2B525F-D65E-421B-BAFC-100CC916ECB2}" type="slidenum">
              <a:rPr lang="en-US" smtClean="0"/>
              <a:t>‹#›</a:t>
            </a:fld>
            <a:endParaRPr lang="en-US"/>
          </a:p>
        </p:txBody>
      </p:sp>
    </p:spTree>
    <p:extLst>
      <p:ext uri="{BB962C8B-B14F-4D97-AF65-F5344CB8AC3E}">
        <p14:creationId xmlns:p14="http://schemas.microsoft.com/office/powerpoint/2010/main" val="1103241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ED9CA2-9A82-4409-BC6A-1AB833E4B22D}" type="datetimeFigureOut">
              <a:rPr lang="en-US" smtClean="0"/>
              <a:t>5/1/20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2B525F-D65E-421B-BAFC-100CC916ECB2}" type="slidenum">
              <a:rPr lang="en-US" smtClean="0"/>
              <a:t>‹#›</a:t>
            </a:fld>
            <a:endParaRPr lang="en-US"/>
          </a:p>
        </p:txBody>
      </p:sp>
    </p:spTree>
    <p:extLst>
      <p:ext uri="{BB962C8B-B14F-4D97-AF65-F5344CB8AC3E}">
        <p14:creationId xmlns:p14="http://schemas.microsoft.com/office/powerpoint/2010/main" val="492861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D9CA2-9A82-4409-BC6A-1AB833E4B22D}" type="datetimeFigureOut">
              <a:rPr lang="en-US" smtClean="0"/>
              <a:t>5/1/20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2B525F-D65E-421B-BAFC-100CC916ECB2}" type="slidenum">
              <a:rPr lang="en-US" smtClean="0"/>
              <a:t>‹#›</a:t>
            </a:fld>
            <a:endParaRPr lang="en-US"/>
          </a:p>
        </p:txBody>
      </p:sp>
    </p:spTree>
    <p:extLst>
      <p:ext uri="{BB962C8B-B14F-4D97-AF65-F5344CB8AC3E}">
        <p14:creationId xmlns:p14="http://schemas.microsoft.com/office/powerpoint/2010/main" val="1175634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8" y="2194560"/>
            <a:ext cx="14156055" cy="768096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4739648"/>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8" y="9875521"/>
            <a:ext cx="14156055"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D6ED9CA2-9A82-4409-BC6A-1AB833E4B22D}" type="datetimeFigureOut">
              <a:rPr lang="en-US" smtClean="0"/>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B525F-D65E-421B-BAFC-100CC916ECB2}" type="slidenum">
              <a:rPr lang="en-US" smtClean="0"/>
              <a:t>‹#›</a:t>
            </a:fld>
            <a:endParaRPr lang="en-US"/>
          </a:p>
        </p:txBody>
      </p:sp>
    </p:spTree>
    <p:extLst>
      <p:ext uri="{BB962C8B-B14F-4D97-AF65-F5344CB8AC3E}">
        <p14:creationId xmlns:p14="http://schemas.microsoft.com/office/powerpoint/2010/main" val="2675255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8" y="2194560"/>
            <a:ext cx="14156055" cy="768096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3023238" y="9875521"/>
            <a:ext cx="14156055"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D6ED9CA2-9A82-4409-BC6A-1AB833E4B22D}" type="datetimeFigureOut">
              <a:rPr lang="en-US" smtClean="0"/>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B525F-D65E-421B-BAFC-100CC916ECB2}" type="slidenum">
              <a:rPr lang="en-US" smtClean="0"/>
              <a:t>‹#›</a:t>
            </a:fld>
            <a:endParaRPr lang="en-US"/>
          </a:p>
        </p:txBody>
      </p:sp>
    </p:spTree>
    <p:extLst>
      <p:ext uri="{BB962C8B-B14F-4D97-AF65-F5344CB8AC3E}">
        <p14:creationId xmlns:p14="http://schemas.microsoft.com/office/powerpoint/2010/main" val="2765820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8"/>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1"/>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8"/>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6ED9CA2-9A82-4409-BC6A-1AB833E4B22D}" type="datetimeFigureOut">
              <a:rPr lang="en-US" smtClean="0"/>
              <a:t>5/1/20</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B22B525F-D65E-421B-BAFC-100CC916ECB2}" type="slidenum">
              <a:rPr lang="en-US" smtClean="0"/>
              <a:t>‹#›</a:t>
            </a:fld>
            <a:endParaRPr lang="en-US"/>
          </a:p>
        </p:txBody>
      </p:sp>
    </p:spTree>
    <p:extLst>
      <p:ext uri="{BB962C8B-B14F-4D97-AF65-F5344CB8AC3E}">
        <p14:creationId xmlns:p14="http://schemas.microsoft.com/office/powerpoint/2010/main" val="2826815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hyperlink" Target="http://pngimg.com/download/25937" TargetMode="External"/><Relationship Id="rId26" Type="http://schemas.openxmlformats.org/officeDocument/2006/relationships/image" Target="../media/image21.png"/><Relationship Id="rId3" Type="http://schemas.openxmlformats.org/officeDocument/2006/relationships/image" Target="../media/image1.tiff"/><Relationship Id="rId21" Type="http://schemas.openxmlformats.org/officeDocument/2006/relationships/image" Target="../media/image18.png"/><Relationship Id="rId7" Type="http://schemas.openxmlformats.org/officeDocument/2006/relationships/image" Target="../media/image5.jpeg"/><Relationship Id="rId12" Type="http://schemas.openxmlformats.org/officeDocument/2006/relationships/image" Target="../media/image10.tiff"/><Relationship Id="rId17" Type="http://schemas.openxmlformats.org/officeDocument/2006/relationships/image" Target="../media/image15.png"/><Relationship Id="rId25" Type="http://schemas.openxmlformats.org/officeDocument/2006/relationships/hyperlink" Target="https://www.jeffreykopcak.com/2014/03/17/dongle-bits-raspberry-pi-and-arduino/" TargetMode="External"/><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24" Type="http://schemas.openxmlformats.org/officeDocument/2006/relationships/image" Target="../media/image20.png"/><Relationship Id="rId32" Type="http://schemas.openxmlformats.org/officeDocument/2006/relationships/image" Target="../media/image26.png"/><Relationship Id="rId5" Type="http://schemas.openxmlformats.org/officeDocument/2006/relationships/image" Target="../media/image3.png"/><Relationship Id="rId15" Type="http://schemas.openxmlformats.org/officeDocument/2006/relationships/image" Target="../media/image13.jpeg"/><Relationship Id="rId23" Type="http://schemas.openxmlformats.org/officeDocument/2006/relationships/hyperlink" Target="https://en.wikipedia.org/wiki/SQLite" TargetMode="External"/><Relationship Id="rId28" Type="http://schemas.openxmlformats.org/officeDocument/2006/relationships/image" Target="../media/image23.jpeg"/><Relationship Id="rId10" Type="http://schemas.openxmlformats.org/officeDocument/2006/relationships/image" Target="../media/image8.png"/><Relationship Id="rId19" Type="http://schemas.openxmlformats.org/officeDocument/2006/relationships/image" Target="../media/image16.png"/><Relationship Id="rId31" Type="http://schemas.openxmlformats.org/officeDocument/2006/relationships/image" Target="../media/image25.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png"/><Relationship Id="rId22" Type="http://schemas.openxmlformats.org/officeDocument/2006/relationships/image" Target="../media/image19.png"/><Relationship Id="rId27" Type="http://schemas.openxmlformats.org/officeDocument/2006/relationships/image" Target="../media/image22.png"/><Relationship Id="rId30" Type="http://schemas.openxmlformats.org/officeDocument/2006/relationships/hyperlink" Target="https://pixabay.com/en/web-address-website-internet-187337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 name="Rectangle 161">
            <a:extLst>
              <a:ext uri="{FF2B5EF4-FFF2-40B4-BE49-F238E27FC236}">
                <a16:creationId xmlns:a16="http://schemas.microsoft.com/office/drawing/2014/main" id="{CEE97027-B39E-4D47-8EE1-1E9198AA329D}"/>
              </a:ext>
            </a:extLst>
          </p:cNvPr>
          <p:cNvSpPr/>
          <p:nvPr/>
        </p:nvSpPr>
        <p:spPr>
          <a:xfrm>
            <a:off x="15782" y="0"/>
            <a:ext cx="43934224" cy="32918400"/>
          </a:xfrm>
          <a:prstGeom prst="rect">
            <a:avLst/>
          </a:prstGeom>
          <a:gradFill flip="none" rotWithShape="1">
            <a:gsLst>
              <a:gs pos="0">
                <a:schemeClr val="accent5">
                  <a:lumMod val="20000"/>
                  <a:lumOff val="80000"/>
                  <a:shade val="30000"/>
                  <a:satMod val="115000"/>
                </a:schemeClr>
              </a:gs>
              <a:gs pos="1000">
                <a:schemeClr val="accent5">
                  <a:lumMod val="20000"/>
                  <a:lumOff val="80000"/>
                  <a:shade val="67500"/>
                  <a:satMod val="115000"/>
                </a:schemeClr>
              </a:gs>
              <a:gs pos="13000">
                <a:schemeClr val="accent5">
                  <a:lumMod val="20000"/>
                  <a:lumOff val="80000"/>
                  <a:shade val="100000"/>
                  <a:satMod val="115000"/>
                </a:schemeClr>
              </a:gs>
            </a:gsLst>
            <a:lin ang="16200000" scaled="1"/>
            <a:tileRect/>
          </a:gra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sp>
        <p:nvSpPr>
          <p:cNvPr id="101" name="Rectangle 100">
            <a:extLst>
              <a:ext uri="{FF2B5EF4-FFF2-40B4-BE49-F238E27FC236}">
                <a16:creationId xmlns:a16="http://schemas.microsoft.com/office/drawing/2014/main" id="{F0E7FF68-CF07-7149-91B8-400F51976E0A}"/>
              </a:ext>
            </a:extLst>
          </p:cNvPr>
          <p:cNvSpPr/>
          <p:nvPr/>
        </p:nvSpPr>
        <p:spPr>
          <a:xfrm>
            <a:off x="14630400" y="11612880"/>
            <a:ext cx="28346400" cy="20756879"/>
          </a:xfrm>
          <a:prstGeom prst="rect">
            <a:avLst/>
          </a:pr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sp>
        <p:nvSpPr>
          <p:cNvPr id="5" name="TextBox 4">
            <a:extLst>
              <a:ext uri="{FF2B5EF4-FFF2-40B4-BE49-F238E27FC236}">
                <a16:creationId xmlns:a16="http://schemas.microsoft.com/office/drawing/2014/main" id="{6D12CBE0-663C-3F4E-B2BA-1732243487F6}"/>
              </a:ext>
            </a:extLst>
          </p:cNvPr>
          <p:cNvSpPr txBox="1"/>
          <p:nvPr/>
        </p:nvSpPr>
        <p:spPr>
          <a:xfrm>
            <a:off x="9987982" y="572520"/>
            <a:ext cx="24691518" cy="1107996"/>
          </a:xfrm>
          <a:prstGeom prst="rect">
            <a:avLst/>
          </a:prstGeom>
          <a:noFill/>
        </p:spPr>
        <p:txBody>
          <a:bodyPr wrap="square" rtlCol="0">
            <a:spAutoFit/>
          </a:bodyPr>
          <a:lstStyle/>
          <a:p>
            <a:pPr algn="ctr"/>
            <a:r>
              <a:rPr lang="en-US" sz="6600" b="1"/>
              <a:t>Wireless Data Processing System for IoT-Enabled Devices</a:t>
            </a:r>
          </a:p>
        </p:txBody>
      </p:sp>
      <p:pic>
        <p:nvPicPr>
          <p:cNvPr id="7" name="Picture 6">
            <a:extLst>
              <a:ext uri="{FF2B5EF4-FFF2-40B4-BE49-F238E27FC236}">
                <a16:creationId xmlns:a16="http://schemas.microsoft.com/office/drawing/2014/main" id="{13C1B64F-2260-A240-B874-371B7FFD9D03}"/>
              </a:ext>
            </a:extLst>
          </p:cNvPr>
          <p:cNvPicPr>
            <a:picLocks noChangeAspect="1"/>
          </p:cNvPicPr>
          <p:nvPr/>
        </p:nvPicPr>
        <p:blipFill>
          <a:blip r:embed="rId3"/>
          <a:stretch>
            <a:fillRect/>
          </a:stretch>
        </p:blipFill>
        <p:spPr>
          <a:xfrm>
            <a:off x="35677714" y="-466456"/>
            <a:ext cx="7543308" cy="3947668"/>
          </a:xfrm>
          <a:prstGeom prst="rect">
            <a:avLst/>
          </a:prstGeom>
        </p:spPr>
      </p:pic>
      <p:sp>
        <p:nvSpPr>
          <p:cNvPr id="8" name="TextBox 7">
            <a:extLst>
              <a:ext uri="{FF2B5EF4-FFF2-40B4-BE49-F238E27FC236}">
                <a16:creationId xmlns:a16="http://schemas.microsoft.com/office/drawing/2014/main" id="{B005B5C9-463F-2947-9C41-5FF7F33D4538}"/>
              </a:ext>
            </a:extLst>
          </p:cNvPr>
          <p:cNvSpPr txBox="1"/>
          <p:nvPr/>
        </p:nvSpPr>
        <p:spPr>
          <a:xfrm>
            <a:off x="14177339" y="1699194"/>
            <a:ext cx="16528213" cy="769441"/>
          </a:xfrm>
          <a:prstGeom prst="rect">
            <a:avLst/>
          </a:prstGeom>
          <a:noFill/>
        </p:spPr>
        <p:txBody>
          <a:bodyPr wrap="square" rtlCol="0">
            <a:spAutoFit/>
          </a:bodyPr>
          <a:lstStyle/>
          <a:p>
            <a:pPr algn="ctr"/>
            <a:r>
              <a:rPr lang="en-US" sz="4400"/>
              <a:t>Samuel Mercer, Tinh Phuong, Eli Duggan, Orianne Sinclair</a:t>
            </a:r>
          </a:p>
        </p:txBody>
      </p:sp>
      <p:sp>
        <p:nvSpPr>
          <p:cNvPr id="9" name="TextBox 8">
            <a:extLst>
              <a:ext uri="{FF2B5EF4-FFF2-40B4-BE49-F238E27FC236}">
                <a16:creationId xmlns:a16="http://schemas.microsoft.com/office/drawing/2014/main" id="{D75611FA-1DCE-9D47-A9A6-6FDA92622C3D}"/>
              </a:ext>
            </a:extLst>
          </p:cNvPr>
          <p:cNvSpPr txBox="1"/>
          <p:nvPr/>
        </p:nvSpPr>
        <p:spPr>
          <a:xfrm>
            <a:off x="18301659" y="2611452"/>
            <a:ext cx="7675643" cy="559833"/>
          </a:xfrm>
          <a:prstGeom prst="rect">
            <a:avLst/>
          </a:prstGeom>
          <a:noFill/>
        </p:spPr>
        <p:txBody>
          <a:bodyPr wrap="square" rtlCol="0">
            <a:spAutoFit/>
          </a:bodyPr>
          <a:lstStyle/>
          <a:p>
            <a:pPr algn="ctr"/>
            <a:r>
              <a:rPr lang="en-US" sz="3038" b="1"/>
              <a:t>Advisors: Timothy Carlin, Jeffrey </a:t>
            </a:r>
            <a:r>
              <a:rPr lang="en-US" sz="3038" b="1" err="1"/>
              <a:t>Lapak</a:t>
            </a:r>
            <a:endParaRPr lang="en-US" sz="3038" b="1"/>
          </a:p>
        </p:txBody>
      </p:sp>
      <p:cxnSp>
        <p:nvCxnSpPr>
          <p:cNvPr id="60" name="Straight Connector 59">
            <a:extLst>
              <a:ext uri="{FF2B5EF4-FFF2-40B4-BE49-F238E27FC236}">
                <a16:creationId xmlns:a16="http://schemas.microsoft.com/office/drawing/2014/main" id="{B8CE2853-301E-0242-AF97-CDD078910E87}"/>
              </a:ext>
            </a:extLst>
          </p:cNvPr>
          <p:cNvCxnSpPr>
            <a:cxnSpLocks/>
          </p:cNvCxnSpPr>
          <p:nvPr/>
        </p:nvCxnSpPr>
        <p:spPr>
          <a:xfrm>
            <a:off x="472982" y="0"/>
            <a:ext cx="0" cy="3291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2E97D05-70A3-2E49-86E4-4F3504C8AEF1}"/>
              </a:ext>
            </a:extLst>
          </p:cNvPr>
          <p:cNvCxnSpPr>
            <a:cxnSpLocks/>
          </p:cNvCxnSpPr>
          <p:nvPr/>
        </p:nvCxnSpPr>
        <p:spPr>
          <a:xfrm>
            <a:off x="43418218" y="0"/>
            <a:ext cx="0" cy="32918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DCEDFDB-6874-A142-9485-E3D01704D25A}"/>
              </a:ext>
            </a:extLst>
          </p:cNvPr>
          <p:cNvCxnSpPr>
            <a:cxnSpLocks/>
          </p:cNvCxnSpPr>
          <p:nvPr/>
        </p:nvCxnSpPr>
        <p:spPr>
          <a:xfrm flipH="1">
            <a:off x="1" y="413176"/>
            <a:ext cx="438911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0CD3E45-B473-5048-AC97-68DEF8C5EA9C}"/>
              </a:ext>
            </a:extLst>
          </p:cNvPr>
          <p:cNvCxnSpPr>
            <a:cxnSpLocks/>
          </p:cNvCxnSpPr>
          <p:nvPr/>
        </p:nvCxnSpPr>
        <p:spPr>
          <a:xfrm flipH="1">
            <a:off x="0" y="3859028"/>
            <a:ext cx="43891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CDA41932-FC90-8D4A-AA5B-2986F2FEC008}"/>
              </a:ext>
            </a:extLst>
          </p:cNvPr>
          <p:cNvSpPr txBox="1"/>
          <p:nvPr/>
        </p:nvSpPr>
        <p:spPr>
          <a:xfrm>
            <a:off x="16983142" y="3122048"/>
            <a:ext cx="9924916" cy="611386"/>
          </a:xfrm>
          <a:prstGeom prst="rect">
            <a:avLst/>
          </a:prstGeom>
          <a:noFill/>
        </p:spPr>
        <p:txBody>
          <a:bodyPr wrap="square" rtlCol="0">
            <a:spAutoFit/>
          </a:bodyPr>
          <a:lstStyle/>
          <a:p>
            <a:pPr algn="ctr"/>
            <a:r>
              <a:rPr lang="en-US" sz="3373" i="1"/>
              <a:t>University of New Hampshire Innovation Scholars 2020</a:t>
            </a:r>
          </a:p>
        </p:txBody>
      </p:sp>
      <p:sp>
        <p:nvSpPr>
          <p:cNvPr id="96" name="Rectangle 95">
            <a:extLst>
              <a:ext uri="{FF2B5EF4-FFF2-40B4-BE49-F238E27FC236}">
                <a16:creationId xmlns:a16="http://schemas.microsoft.com/office/drawing/2014/main" id="{A0CE8F8C-6A7B-2A47-B575-CD0519631C42}"/>
              </a:ext>
            </a:extLst>
          </p:cNvPr>
          <p:cNvSpPr/>
          <p:nvPr/>
        </p:nvSpPr>
        <p:spPr>
          <a:xfrm>
            <a:off x="14626133" y="4023360"/>
            <a:ext cx="28346400" cy="7132320"/>
          </a:xfrm>
          <a:prstGeom prst="rect">
            <a:avLst/>
          </a:prstGeom>
          <a:solidFill>
            <a:schemeClr val="accent1">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sp>
        <p:nvSpPr>
          <p:cNvPr id="102" name="Rectangle 101">
            <a:extLst>
              <a:ext uri="{FF2B5EF4-FFF2-40B4-BE49-F238E27FC236}">
                <a16:creationId xmlns:a16="http://schemas.microsoft.com/office/drawing/2014/main" id="{60FE612C-3652-6D4C-ABA1-FF561C1133AD}"/>
              </a:ext>
            </a:extLst>
          </p:cNvPr>
          <p:cNvSpPr/>
          <p:nvPr/>
        </p:nvSpPr>
        <p:spPr>
          <a:xfrm>
            <a:off x="14630400" y="11612880"/>
            <a:ext cx="28346400" cy="914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Design</a:t>
            </a:r>
          </a:p>
        </p:txBody>
      </p:sp>
      <p:sp>
        <p:nvSpPr>
          <p:cNvPr id="109" name="Down Arrow 108">
            <a:extLst>
              <a:ext uri="{FF2B5EF4-FFF2-40B4-BE49-F238E27FC236}">
                <a16:creationId xmlns:a16="http://schemas.microsoft.com/office/drawing/2014/main" id="{2E4E31D6-C2F1-E948-B6CD-6DDA7E8B4345}"/>
              </a:ext>
            </a:extLst>
          </p:cNvPr>
          <p:cNvSpPr/>
          <p:nvPr/>
        </p:nvSpPr>
        <p:spPr>
          <a:xfrm rot="16200000">
            <a:off x="28803600" y="14173200"/>
            <a:ext cx="1371600" cy="1463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TextBox 85">
            <a:extLst>
              <a:ext uri="{FF2B5EF4-FFF2-40B4-BE49-F238E27FC236}">
                <a16:creationId xmlns:a16="http://schemas.microsoft.com/office/drawing/2014/main" id="{F89A8965-9D14-824C-812B-00AB903B0834}"/>
              </a:ext>
            </a:extLst>
          </p:cNvPr>
          <p:cNvSpPr txBox="1"/>
          <p:nvPr/>
        </p:nvSpPr>
        <p:spPr>
          <a:xfrm>
            <a:off x="30632399" y="17175841"/>
            <a:ext cx="5486400" cy="831253"/>
          </a:xfrm>
          <a:prstGeom prst="rect">
            <a:avLst/>
          </a:prstGeom>
          <a:noFill/>
        </p:spPr>
        <p:txBody>
          <a:bodyPr wrap="square" rtlCol="0">
            <a:spAutoFit/>
          </a:bodyPr>
          <a:lstStyle/>
          <a:p>
            <a:r>
              <a:rPr lang="en-US" sz="2401" b="1">
                <a:cs typeface="Times New Roman" panose="02020603050405020304" pitchFamily="18" charset="0"/>
              </a:rPr>
              <a:t>Figure 6</a:t>
            </a:r>
            <a:r>
              <a:rPr lang="en-US" sz="2401" i="1">
                <a:cs typeface="Times New Roman" panose="02020603050405020304" pitchFamily="18" charset="0"/>
              </a:rPr>
              <a:t>. Activated </a:t>
            </a:r>
            <a:r>
              <a:rPr lang="en-US" sz="2401" i="1" err="1">
                <a:cs typeface="Times New Roman" panose="02020603050405020304" pitchFamily="18" charset="0"/>
              </a:rPr>
              <a:t>LoRa</a:t>
            </a:r>
            <a:r>
              <a:rPr lang="en-US" sz="2401" i="1">
                <a:cs typeface="Times New Roman" panose="02020603050405020304" pitchFamily="18" charset="0"/>
              </a:rPr>
              <a:t> connection.</a:t>
            </a:r>
            <a:endParaRPr lang="en-US" sz="2401">
              <a:cs typeface="Times New Roman" panose="02020603050405020304" pitchFamily="18" charset="0"/>
            </a:endParaRPr>
          </a:p>
          <a:p>
            <a:endParaRPr lang="en-US" sz="2401">
              <a:cs typeface="Times New Roman" panose="02020603050405020304" pitchFamily="18" charset="0"/>
            </a:endParaRPr>
          </a:p>
        </p:txBody>
      </p:sp>
      <p:grpSp>
        <p:nvGrpSpPr>
          <p:cNvPr id="17" name="Group 16">
            <a:extLst>
              <a:ext uri="{FF2B5EF4-FFF2-40B4-BE49-F238E27FC236}">
                <a16:creationId xmlns:a16="http://schemas.microsoft.com/office/drawing/2014/main" id="{794CA2AF-934B-4FAB-82FB-2D47CFF6FA6F}"/>
              </a:ext>
            </a:extLst>
          </p:cNvPr>
          <p:cNvGrpSpPr/>
          <p:nvPr/>
        </p:nvGrpSpPr>
        <p:grpSpPr>
          <a:xfrm>
            <a:off x="30632400" y="12893040"/>
            <a:ext cx="5486400" cy="4114800"/>
            <a:chOff x="2987294" y="41107858"/>
            <a:chExt cx="6858000" cy="4114800"/>
          </a:xfrm>
        </p:grpSpPr>
        <p:sp>
          <p:nvSpPr>
            <p:cNvPr id="115" name="Rectangle 114">
              <a:extLst>
                <a:ext uri="{FF2B5EF4-FFF2-40B4-BE49-F238E27FC236}">
                  <a16:creationId xmlns:a16="http://schemas.microsoft.com/office/drawing/2014/main" id="{1C1C7859-B711-1146-B367-28619F5E58F5}"/>
                </a:ext>
              </a:extLst>
            </p:cNvPr>
            <p:cNvSpPr/>
            <p:nvPr/>
          </p:nvSpPr>
          <p:spPr>
            <a:xfrm>
              <a:off x="2987294" y="41107858"/>
              <a:ext cx="6858000" cy="41148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95000"/>
                    <a:lumOff val="5000"/>
                  </a:schemeClr>
                </a:solidFill>
              </a:endParaRPr>
            </a:p>
          </p:txBody>
        </p:sp>
        <p:pic>
          <p:nvPicPr>
            <p:cNvPr id="33" name="Picture 32">
              <a:extLst>
                <a:ext uri="{FF2B5EF4-FFF2-40B4-BE49-F238E27FC236}">
                  <a16:creationId xmlns:a16="http://schemas.microsoft.com/office/drawing/2014/main" id="{59629752-E982-3A40-BA09-BF1322658387}"/>
                </a:ext>
              </a:extLst>
            </p:cNvPr>
            <p:cNvPicPr>
              <a:picLocks/>
            </p:cNvPicPr>
            <p:nvPr/>
          </p:nvPicPr>
          <p:blipFill>
            <a:blip r:embed="rId4"/>
            <a:stretch>
              <a:fillRect/>
            </a:stretch>
          </p:blipFill>
          <p:spPr>
            <a:xfrm>
              <a:off x="3078734" y="41199298"/>
              <a:ext cx="6675120" cy="3931920"/>
            </a:xfrm>
            <a:prstGeom prst="rect">
              <a:avLst/>
            </a:prstGeom>
          </p:spPr>
        </p:pic>
      </p:grpSp>
      <p:grpSp>
        <p:nvGrpSpPr>
          <p:cNvPr id="25" name="Group 24">
            <a:extLst>
              <a:ext uri="{FF2B5EF4-FFF2-40B4-BE49-F238E27FC236}">
                <a16:creationId xmlns:a16="http://schemas.microsoft.com/office/drawing/2014/main" id="{81D6F943-651C-44E5-B46C-E2DD1858D59E}"/>
              </a:ext>
            </a:extLst>
          </p:cNvPr>
          <p:cNvGrpSpPr/>
          <p:nvPr/>
        </p:nvGrpSpPr>
        <p:grpSpPr>
          <a:xfrm>
            <a:off x="1005839" y="4023360"/>
            <a:ext cx="12984481" cy="6126480"/>
            <a:chOff x="1005839" y="4023360"/>
            <a:chExt cx="12984481" cy="6126480"/>
          </a:xfrm>
        </p:grpSpPr>
        <p:sp>
          <p:nvSpPr>
            <p:cNvPr id="91" name="Rectangle 90">
              <a:extLst>
                <a:ext uri="{FF2B5EF4-FFF2-40B4-BE49-F238E27FC236}">
                  <a16:creationId xmlns:a16="http://schemas.microsoft.com/office/drawing/2014/main" id="{1076B89E-F73D-2442-BAA5-64CAB0B1EFBA}"/>
                </a:ext>
              </a:extLst>
            </p:cNvPr>
            <p:cNvSpPr/>
            <p:nvPr/>
          </p:nvSpPr>
          <p:spPr>
            <a:xfrm>
              <a:off x="1005840" y="4023360"/>
              <a:ext cx="12984480" cy="6126480"/>
            </a:xfrm>
            <a:prstGeom prst="rect">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sp>
          <p:nvSpPr>
            <p:cNvPr id="99" name="Rectangle 98">
              <a:extLst>
                <a:ext uri="{FF2B5EF4-FFF2-40B4-BE49-F238E27FC236}">
                  <a16:creationId xmlns:a16="http://schemas.microsoft.com/office/drawing/2014/main" id="{84204850-EC70-1B41-840A-07EB4E24EBD5}"/>
                </a:ext>
              </a:extLst>
            </p:cNvPr>
            <p:cNvSpPr/>
            <p:nvPr/>
          </p:nvSpPr>
          <p:spPr>
            <a:xfrm>
              <a:off x="1005839" y="4023360"/>
              <a:ext cx="12984480" cy="914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Introduction</a:t>
              </a:r>
            </a:p>
          </p:txBody>
        </p:sp>
        <p:sp>
          <p:nvSpPr>
            <p:cNvPr id="130" name="TextBox 129">
              <a:extLst>
                <a:ext uri="{FF2B5EF4-FFF2-40B4-BE49-F238E27FC236}">
                  <a16:creationId xmlns:a16="http://schemas.microsoft.com/office/drawing/2014/main" id="{8C52460D-1B23-D848-9334-565014AC617C}"/>
                </a:ext>
              </a:extLst>
            </p:cNvPr>
            <p:cNvSpPr txBox="1"/>
            <p:nvPr/>
          </p:nvSpPr>
          <p:spPr>
            <a:xfrm>
              <a:off x="1280160" y="5120640"/>
              <a:ext cx="12437263" cy="5016758"/>
            </a:xfrm>
            <a:prstGeom prst="rect">
              <a:avLst/>
            </a:prstGeom>
            <a:solidFill>
              <a:schemeClr val="accent1">
                <a:lumMod val="40000"/>
                <a:lumOff val="60000"/>
              </a:schemeClr>
            </a:solidFill>
          </p:spPr>
          <p:txBody>
            <a:bodyPr wrap="square" rtlCol="0">
              <a:spAutoFit/>
            </a:bodyPr>
            <a:lstStyle/>
            <a:p>
              <a:pPr algn="just"/>
              <a:r>
                <a:rPr lang="en-US" sz="4000" dirty="0">
                  <a:cs typeface="Times New Roman" panose="02020603050405020304" pitchFamily="18" charset="0"/>
                </a:rPr>
                <a:t>Researchers often spend their time and resources to retrieve data manually. Doing so may disturb delicate sensors and risk data loss or corruption.  </a:t>
              </a:r>
            </a:p>
            <a:p>
              <a:pPr algn="just"/>
              <a:br>
                <a:rPr lang="en-US" sz="4000" dirty="0">
                  <a:cs typeface="Times New Roman" panose="02020603050405020304" pitchFamily="18" charset="0"/>
                </a:rPr>
              </a:br>
              <a:r>
                <a:rPr lang="en-US" sz="4000" dirty="0">
                  <a:cs typeface="Times New Roman" panose="02020603050405020304" pitchFamily="18" charset="0"/>
                </a:rPr>
                <a:t>Our project addresses these issues with an inexpensive, flexible wireless transmission system that transmits data from anywhere within 40 miles of a Senet tower and stores it in a database for end-use applications.</a:t>
              </a:r>
            </a:p>
          </p:txBody>
        </p:sp>
      </p:grpSp>
      <p:sp>
        <p:nvSpPr>
          <p:cNvPr id="135" name="TextBox 134">
            <a:extLst>
              <a:ext uri="{FF2B5EF4-FFF2-40B4-BE49-F238E27FC236}">
                <a16:creationId xmlns:a16="http://schemas.microsoft.com/office/drawing/2014/main" id="{DA5B4076-3A96-6043-B952-B23F262530E8}"/>
              </a:ext>
            </a:extLst>
          </p:cNvPr>
          <p:cNvSpPr txBox="1"/>
          <p:nvPr/>
        </p:nvSpPr>
        <p:spPr>
          <a:xfrm>
            <a:off x="15087601" y="17739360"/>
            <a:ext cx="6056138" cy="3170099"/>
          </a:xfrm>
          <a:prstGeom prst="rect">
            <a:avLst/>
          </a:prstGeom>
          <a:noFill/>
        </p:spPr>
        <p:txBody>
          <a:bodyPr wrap="square" rtlCol="0">
            <a:spAutoFit/>
          </a:bodyPr>
          <a:lstStyle/>
          <a:p>
            <a:pPr algn="just"/>
            <a:r>
              <a:rPr lang="en-US" sz="4000" b="1" u="sng">
                <a:cs typeface="Times New Roman" panose="02020603050405020304" pitchFamily="18" charset="0"/>
              </a:rPr>
              <a:t>Phase 1: IoT Device</a:t>
            </a:r>
          </a:p>
          <a:p>
            <a:pPr lvl="1"/>
            <a:r>
              <a:rPr lang="en-US" sz="4000">
                <a:cs typeface="Times New Roman" panose="02020603050405020304" pitchFamily="18" charset="0"/>
              </a:rPr>
              <a:t>Device collects data and sends it to Pi for character conversion and splicing for Python-based files. </a:t>
            </a:r>
          </a:p>
        </p:txBody>
      </p:sp>
      <p:sp>
        <p:nvSpPr>
          <p:cNvPr id="136" name="TextBox 135">
            <a:extLst>
              <a:ext uri="{FF2B5EF4-FFF2-40B4-BE49-F238E27FC236}">
                <a16:creationId xmlns:a16="http://schemas.microsoft.com/office/drawing/2014/main" id="{DF3F2D8C-38C5-C64C-BDD6-B6D7344702AF}"/>
              </a:ext>
            </a:extLst>
          </p:cNvPr>
          <p:cNvSpPr txBox="1"/>
          <p:nvPr/>
        </p:nvSpPr>
        <p:spPr>
          <a:xfrm>
            <a:off x="22859999" y="17830800"/>
            <a:ext cx="5897879" cy="3170099"/>
          </a:xfrm>
          <a:prstGeom prst="rect">
            <a:avLst/>
          </a:prstGeom>
          <a:noFill/>
        </p:spPr>
        <p:txBody>
          <a:bodyPr wrap="square" rtlCol="0">
            <a:spAutoFit/>
          </a:bodyPr>
          <a:lstStyle/>
          <a:p>
            <a:pPr algn="just"/>
            <a:r>
              <a:rPr lang="en-US" sz="4000" b="1" u="sng" dirty="0">
                <a:cs typeface="Times New Roman" panose="02020603050405020304" pitchFamily="18" charset="0"/>
              </a:rPr>
              <a:t>Phase 2: File Conversion</a:t>
            </a:r>
          </a:p>
          <a:p>
            <a:pPr lvl="1"/>
            <a:r>
              <a:rPr lang="en-US" sz="4000" dirty="0">
                <a:cs typeface="Times New Roman" panose="02020603050405020304" pitchFamily="18" charset="0"/>
              </a:rPr>
              <a:t>Data is written to a JSON file. Most recent line on the JSON file is read and encoded in bytes on Pi.</a:t>
            </a:r>
          </a:p>
        </p:txBody>
      </p:sp>
      <p:sp>
        <p:nvSpPr>
          <p:cNvPr id="37" name="TextBox 36">
            <a:extLst>
              <a:ext uri="{FF2B5EF4-FFF2-40B4-BE49-F238E27FC236}">
                <a16:creationId xmlns:a16="http://schemas.microsoft.com/office/drawing/2014/main" id="{2D855A21-6862-1146-9AC0-701E1D8E600A}"/>
              </a:ext>
            </a:extLst>
          </p:cNvPr>
          <p:cNvSpPr txBox="1"/>
          <p:nvPr/>
        </p:nvSpPr>
        <p:spPr>
          <a:xfrm>
            <a:off x="30632400" y="17830800"/>
            <a:ext cx="8380004" cy="2554545"/>
          </a:xfrm>
          <a:prstGeom prst="rect">
            <a:avLst/>
          </a:prstGeom>
          <a:noFill/>
        </p:spPr>
        <p:txBody>
          <a:bodyPr wrap="square" rtlCol="0">
            <a:spAutoFit/>
          </a:bodyPr>
          <a:lstStyle/>
          <a:p>
            <a:pPr algn="just"/>
            <a:r>
              <a:rPr lang="en-US" sz="4000" b="1" u="sng" dirty="0">
                <a:cs typeface="Times New Roman" panose="02020603050405020304" pitchFamily="18" charset="0"/>
              </a:rPr>
              <a:t>Phase 3: Transmission</a:t>
            </a:r>
            <a:endParaRPr lang="en-US" sz="4000" u="sng" dirty="0">
              <a:cs typeface="Times New Roman" panose="02020603050405020304" pitchFamily="18" charset="0"/>
            </a:endParaRPr>
          </a:p>
          <a:p>
            <a:pPr lvl="1"/>
            <a:r>
              <a:rPr lang="en-US" sz="4000" dirty="0">
                <a:cs typeface="Times New Roman" panose="02020603050405020304" pitchFamily="18" charset="0"/>
              </a:rPr>
              <a:t>Pi sends data package to the server from its location over the Senet Network using </a:t>
            </a:r>
            <a:r>
              <a:rPr lang="en-US" sz="4000" dirty="0" err="1">
                <a:cs typeface="Times New Roman" panose="02020603050405020304" pitchFamily="18" charset="0"/>
              </a:rPr>
              <a:t>LoRa</a:t>
            </a:r>
            <a:r>
              <a:rPr lang="en-US" sz="4000" dirty="0">
                <a:cs typeface="Times New Roman" panose="02020603050405020304" pitchFamily="18" charset="0"/>
              </a:rPr>
              <a:t>. </a:t>
            </a:r>
          </a:p>
        </p:txBody>
      </p:sp>
      <p:sp>
        <p:nvSpPr>
          <p:cNvPr id="137" name="TextBox 136">
            <a:extLst>
              <a:ext uri="{FF2B5EF4-FFF2-40B4-BE49-F238E27FC236}">
                <a16:creationId xmlns:a16="http://schemas.microsoft.com/office/drawing/2014/main" id="{35AC32B7-94A0-AF4A-833A-9A898919FE53}"/>
              </a:ext>
            </a:extLst>
          </p:cNvPr>
          <p:cNvSpPr txBox="1"/>
          <p:nvPr/>
        </p:nvSpPr>
        <p:spPr>
          <a:xfrm>
            <a:off x="29180393" y="29642054"/>
            <a:ext cx="13697423" cy="2554545"/>
          </a:xfrm>
          <a:prstGeom prst="rect">
            <a:avLst/>
          </a:prstGeom>
          <a:noFill/>
        </p:spPr>
        <p:txBody>
          <a:bodyPr wrap="square" rtlCol="0">
            <a:spAutoFit/>
          </a:bodyPr>
          <a:lstStyle/>
          <a:p>
            <a:pPr algn="just"/>
            <a:r>
              <a:rPr lang="en-US" sz="4000" b="1">
                <a:latin typeface="Calibri" panose="020F0502020204030204" pitchFamily="34" charset="0"/>
                <a:cs typeface="Times New Roman" panose="02020603050405020304" pitchFamily="18" charset="0"/>
              </a:rPr>
              <a:t>Phase 4: Server Framework and Database</a:t>
            </a:r>
            <a:endParaRPr lang="en-US" sz="4000">
              <a:latin typeface="Calibri" panose="020F0502020204030204" pitchFamily="34" charset="0"/>
              <a:cs typeface="Times New Roman" panose="02020603050405020304" pitchFamily="18" charset="0"/>
            </a:endParaRPr>
          </a:p>
          <a:p>
            <a:pPr lvl="1" algn="just"/>
            <a:r>
              <a:rPr lang="en-US" sz="4000">
                <a:latin typeface="Calibri" panose="020F0502020204030204" pitchFamily="34" charset="0"/>
                <a:cs typeface="Times New Roman" panose="02020603050405020304" pitchFamily="18" charset="0"/>
              </a:rPr>
              <a:t>Server collects the data package, decodes it, and appends it to an SQL database. From here, the website calls the backend of the server to echo the data between the two phases.</a:t>
            </a:r>
          </a:p>
        </p:txBody>
      </p:sp>
      <p:sp>
        <p:nvSpPr>
          <p:cNvPr id="138" name="TextBox 137">
            <a:extLst>
              <a:ext uri="{FF2B5EF4-FFF2-40B4-BE49-F238E27FC236}">
                <a16:creationId xmlns:a16="http://schemas.microsoft.com/office/drawing/2014/main" id="{72AA2E95-6196-9F48-B059-006697E17EE5}"/>
              </a:ext>
            </a:extLst>
          </p:cNvPr>
          <p:cNvSpPr txBox="1"/>
          <p:nvPr/>
        </p:nvSpPr>
        <p:spPr>
          <a:xfrm>
            <a:off x="15087600" y="29533225"/>
            <a:ext cx="11887200" cy="2560320"/>
          </a:xfrm>
          <a:prstGeom prst="rect">
            <a:avLst/>
          </a:prstGeom>
          <a:noFill/>
        </p:spPr>
        <p:txBody>
          <a:bodyPr wrap="square" rtlCol="0">
            <a:spAutoFit/>
          </a:bodyPr>
          <a:lstStyle/>
          <a:p>
            <a:pPr algn="just"/>
            <a:r>
              <a:rPr lang="en-US" sz="4000" b="1" dirty="0">
                <a:cs typeface="Times New Roman" panose="02020603050405020304" pitchFamily="18" charset="0"/>
              </a:rPr>
              <a:t>Phase 5: Website Display</a:t>
            </a:r>
            <a:endParaRPr lang="en-US" sz="4000" dirty="0">
              <a:cs typeface="Times New Roman" panose="02020603050405020304" pitchFamily="18" charset="0"/>
            </a:endParaRPr>
          </a:p>
          <a:p>
            <a:pPr lvl="1" algn="just"/>
            <a:r>
              <a:rPr lang="en-US" sz="4000" dirty="0">
                <a:cs typeface="Times New Roman" panose="02020603050405020304" pitchFamily="18" charset="0"/>
              </a:rPr>
              <a:t>Using jQuery, our website retrieves JSON data from the database while concurrently generating graphs on the server with HTML and JavaScript.</a:t>
            </a:r>
          </a:p>
        </p:txBody>
      </p:sp>
      <p:grpSp>
        <p:nvGrpSpPr>
          <p:cNvPr id="35" name="Group 34">
            <a:extLst>
              <a:ext uri="{FF2B5EF4-FFF2-40B4-BE49-F238E27FC236}">
                <a16:creationId xmlns:a16="http://schemas.microsoft.com/office/drawing/2014/main" id="{CA3907D8-6C34-40AC-843C-C11FF8065DDD}"/>
              </a:ext>
            </a:extLst>
          </p:cNvPr>
          <p:cNvGrpSpPr/>
          <p:nvPr/>
        </p:nvGrpSpPr>
        <p:grpSpPr>
          <a:xfrm>
            <a:off x="1005839" y="23042880"/>
            <a:ext cx="12984481" cy="4572000"/>
            <a:chOff x="1005839" y="23042880"/>
            <a:chExt cx="12984481" cy="4572000"/>
          </a:xfrm>
        </p:grpSpPr>
        <p:sp>
          <p:nvSpPr>
            <p:cNvPr id="120" name="Rectangle 119">
              <a:extLst>
                <a:ext uri="{FF2B5EF4-FFF2-40B4-BE49-F238E27FC236}">
                  <a16:creationId xmlns:a16="http://schemas.microsoft.com/office/drawing/2014/main" id="{73E3BA43-F2E8-7C48-B77C-0D1B2E080DBB}"/>
                </a:ext>
              </a:extLst>
            </p:cNvPr>
            <p:cNvSpPr/>
            <p:nvPr/>
          </p:nvSpPr>
          <p:spPr>
            <a:xfrm>
              <a:off x="1005840" y="23042880"/>
              <a:ext cx="12984480" cy="4572000"/>
            </a:xfrm>
            <a:prstGeom prst="rect">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sp>
          <p:nvSpPr>
            <p:cNvPr id="68" name="TextBox 67">
              <a:extLst>
                <a:ext uri="{FF2B5EF4-FFF2-40B4-BE49-F238E27FC236}">
                  <a16:creationId xmlns:a16="http://schemas.microsoft.com/office/drawing/2014/main" id="{07789C66-3472-8F4C-BB29-1D8ED35294B9}"/>
                </a:ext>
              </a:extLst>
            </p:cNvPr>
            <p:cNvSpPr txBox="1"/>
            <p:nvPr/>
          </p:nvSpPr>
          <p:spPr>
            <a:xfrm>
              <a:off x="1280159" y="24140160"/>
              <a:ext cx="12342759" cy="3247043"/>
            </a:xfrm>
            <a:prstGeom prst="rect">
              <a:avLst/>
            </a:prstGeom>
            <a:noFill/>
          </p:spPr>
          <p:txBody>
            <a:bodyPr wrap="square" rtlCol="0">
              <a:spAutoFit/>
            </a:bodyPr>
            <a:lstStyle/>
            <a:p>
              <a:pPr marL="428555" indent="-428555" algn="just">
                <a:spcAft>
                  <a:spcPts val="1800"/>
                </a:spcAft>
                <a:buFont typeface="Arial" panose="020B0604020202020204" pitchFamily="34" charset="0"/>
                <a:buChar char="•"/>
              </a:pPr>
              <a:r>
                <a:rPr lang="en-US" sz="4000">
                  <a:cs typeface="Times New Roman" panose="02020603050405020304" pitchFamily="18" charset="0"/>
                </a:rPr>
                <a:t> Enhance usability for inexperienced programmers</a:t>
              </a:r>
            </a:p>
            <a:p>
              <a:pPr marL="428555" indent="-428555" algn="just">
                <a:spcAft>
                  <a:spcPts val="1800"/>
                </a:spcAft>
                <a:buFont typeface="Arial" panose="020B0604020202020204" pitchFamily="34" charset="0"/>
                <a:buChar char="•"/>
              </a:pPr>
              <a:r>
                <a:rPr lang="en-US" sz="4000">
                  <a:cs typeface="Times New Roman" panose="02020603050405020304" pitchFamily="18" charset="0"/>
                </a:rPr>
                <a:t> Create an application for project-specific designs</a:t>
              </a:r>
            </a:p>
            <a:p>
              <a:pPr marL="428555" indent="-428555" algn="just">
                <a:spcAft>
                  <a:spcPts val="1800"/>
                </a:spcAft>
                <a:buFont typeface="Arial" panose="020B0604020202020204" pitchFamily="34" charset="0"/>
                <a:buChar char="•"/>
              </a:pPr>
              <a:r>
                <a:rPr lang="en-US" sz="4000">
                  <a:cs typeface="Times New Roman" panose="02020603050405020304" pitchFamily="18" charset="0"/>
                </a:rPr>
                <a:t> Expand networking range</a:t>
              </a:r>
            </a:p>
            <a:p>
              <a:pPr marL="428555" indent="-428555" algn="just">
                <a:spcAft>
                  <a:spcPts val="1800"/>
                </a:spcAft>
                <a:buFont typeface="Arial" panose="020B0604020202020204" pitchFamily="34" charset="0"/>
                <a:buChar char="•"/>
              </a:pPr>
              <a:r>
                <a:rPr lang="en-US" sz="4000">
                  <a:cs typeface="Times New Roman" panose="02020603050405020304" pitchFamily="18" charset="0"/>
                </a:rPr>
                <a:t> Offer use of system to UNH researchers</a:t>
              </a:r>
            </a:p>
          </p:txBody>
        </p:sp>
        <p:sp>
          <p:nvSpPr>
            <p:cNvPr id="110" name="Rectangle 109">
              <a:extLst>
                <a:ext uri="{FF2B5EF4-FFF2-40B4-BE49-F238E27FC236}">
                  <a16:creationId xmlns:a16="http://schemas.microsoft.com/office/drawing/2014/main" id="{61352E06-CE8D-0546-A98E-45C28A0F0DBC}"/>
                </a:ext>
              </a:extLst>
            </p:cNvPr>
            <p:cNvSpPr/>
            <p:nvPr/>
          </p:nvSpPr>
          <p:spPr>
            <a:xfrm>
              <a:off x="1005839" y="23042880"/>
              <a:ext cx="12984480" cy="914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Next Steps</a:t>
              </a:r>
            </a:p>
          </p:txBody>
        </p:sp>
      </p:grpSp>
      <p:grpSp>
        <p:nvGrpSpPr>
          <p:cNvPr id="39" name="Group 38">
            <a:extLst>
              <a:ext uri="{FF2B5EF4-FFF2-40B4-BE49-F238E27FC236}">
                <a16:creationId xmlns:a16="http://schemas.microsoft.com/office/drawing/2014/main" id="{2B7C5789-AFC8-4404-9020-2F4048826FED}"/>
              </a:ext>
            </a:extLst>
          </p:cNvPr>
          <p:cNvGrpSpPr/>
          <p:nvPr/>
        </p:nvGrpSpPr>
        <p:grpSpPr>
          <a:xfrm>
            <a:off x="1005839" y="28072079"/>
            <a:ext cx="12984481" cy="4297680"/>
            <a:chOff x="1005839" y="28072079"/>
            <a:chExt cx="12984481" cy="4297680"/>
          </a:xfrm>
        </p:grpSpPr>
        <p:sp>
          <p:nvSpPr>
            <p:cNvPr id="112" name="Rectangle 111">
              <a:extLst>
                <a:ext uri="{FF2B5EF4-FFF2-40B4-BE49-F238E27FC236}">
                  <a16:creationId xmlns:a16="http://schemas.microsoft.com/office/drawing/2014/main" id="{18E3F046-1109-764D-A516-5E48CEA42733}"/>
                </a:ext>
              </a:extLst>
            </p:cNvPr>
            <p:cNvSpPr/>
            <p:nvPr/>
          </p:nvSpPr>
          <p:spPr>
            <a:xfrm>
              <a:off x="1005839" y="28072079"/>
              <a:ext cx="12984480" cy="4297680"/>
            </a:xfrm>
            <a:prstGeom prst="rect">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sp>
          <p:nvSpPr>
            <p:cNvPr id="38" name="TextBox 37">
              <a:extLst>
                <a:ext uri="{FF2B5EF4-FFF2-40B4-BE49-F238E27FC236}">
                  <a16:creationId xmlns:a16="http://schemas.microsoft.com/office/drawing/2014/main" id="{7BD7D608-68A8-8B4E-B654-3F0DC31F4C90}"/>
                </a:ext>
              </a:extLst>
            </p:cNvPr>
            <p:cNvSpPr txBox="1"/>
            <p:nvPr/>
          </p:nvSpPr>
          <p:spPr>
            <a:xfrm>
              <a:off x="1280160" y="29169360"/>
              <a:ext cx="12342759" cy="3170099"/>
            </a:xfrm>
            <a:prstGeom prst="rect">
              <a:avLst/>
            </a:prstGeom>
            <a:noFill/>
          </p:spPr>
          <p:txBody>
            <a:bodyPr wrap="square" rtlCol="0">
              <a:spAutoFit/>
            </a:bodyPr>
            <a:lstStyle/>
            <a:p>
              <a:r>
                <a:rPr lang="en-US" sz="4000">
                  <a:cs typeface="Times New Roman" panose="02020603050405020304" pitchFamily="18" charset="0"/>
                </a:rPr>
                <a:t>Thank you to UNH, the UNH-IOL, and the Department of Ocean Engineering for their commitment to our research. </a:t>
              </a:r>
            </a:p>
            <a:p>
              <a:endParaRPr lang="en-US" sz="4000">
                <a:cs typeface="Times New Roman" panose="02020603050405020304" pitchFamily="18" charset="0"/>
              </a:endParaRPr>
            </a:p>
            <a:p>
              <a:r>
                <a:rPr lang="en-US" sz="4000">
                  <a:cs typeface="Times New Roman" panose="02020603050405020304" pitchFamily="18" charset="0"/>
                </a:rPr>
                <a:t>Further thanks to Kyle Ouellette and Anthony </a:t>
              </a:r>
              <a:r>
                <a:rPr lang="en-US" sz="4000" err="1">
                  <a:cs typeface="Times New Roman" panose="02020603050405020304" pitchFamily="18" charset="0"/>
                </a:rPr>
                <a:t>Pilotte</a:t>
              </a:r>
              <a:r>
                <a:rPr lang="en-US" sz="4000">
                  <a:cs typeface="Times New Roman" panose="02020603050405020304" pitchFamily="18" charset="0"/>
                </a:rPr>
                <a:t> for guiding us through our research.</a:t>
              </a:r>
            </a:p>
          </p:txBody>
        </p:sp>
        <p:sp>
          <p:nvSpPr>
            <p:cNvPr id="113" name="Rectangle 112">
              <a:extLst>
                <a:ext uri="{FF2B5EF4-FFF2-40B4-BE49-F238E27FC236}">
                  <a16:creationId xmlns:a16="http://schemas.microsoft.com/office/drawing/2014/main" id="{9C3B03FC-EC55-CF42-9C01-81911DE2294B}"/>
                </a:ext>
              </a:extLst>
            </p:cNvPr>
            <p:cNvSpPr/>
            <p:nvPr/>
          </p:nvSpPr>
          <p:spPr>
            <a:xfrm>
              <a:off x="1005840" y="28072080"/>
              <a:ext cx="12984480" cy="914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Acknowledgments</a:t>
              </a:r>
            </a:p>
          </p:txBody>
        </p:sp>
      </p:grpSp>
      <p:grpSp>
        <p:nvGrpSpPr>
          <p:cNvPr id="27" name="Group 26">
            <a:extLst>
              <a:ext uri="{FF2B5EF4-FFF2-40B4-BE49-F238E27FC236}">
                <a16:creationId xmlns:a16="http://schemas.microsoft.com/office/drawing/2014/main" id="{B11C8127-8476-4358-BCB8-892814C4D3CF}"/>
              </a:ext>
            </a:extLst>
          </p:cNvPr>
          <p:cNvGrpSpPr/>
          <p:nvPr/>
        </p:nvGrpSpPr>
        <p:grpSpPr>
          <a:xfrm>
            <a:off x="1005839" y="16550640"/>
            <a:ext cx="12984481" cy="6037094"/>
            <a:chOff x="1005839" y="16550640"/>
            <a:chExt cx="12984481" cy="6037094"/>
          </a:xfrm>
        </p:grpSpPr>
        <p:sp>
          <p:nvSpPr>
            <p:cNvPr id="95" name="Rectangle 94">
              <a:extLst>
                <a:ext uri="{FF2B5EF4-FFF2-40B4-BE49-F238E27FC236}">
                  <a16:creationId xmlns:a16="http://schemas.microsoft.com/office/drawing/2014/main" id="{80DF6C88-0C30-CC46-8C1D-D2973011684A}"/>
                </a:ext>
              </a:extLst>
            </p:cNvPr>
            <p:cNvSpPr/>
            <p:nvPr/>
          </p:nvSpPr>
          <p:spPr>
            <a:xfrm>
              <a:off x="1005839" y="16550640"/>
              <a:ext cx="12984480" cy="6035040"/>
            </a:xfrm>
            <a:prstGeom prst="rect">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sp>
          <p:nvSpPr>
            <p:cNvPr id="100" name="Rectangle 99">
              <a:extLst>
                <a:ext uri="{FF2B5EF4-FFF2-40B4-BE49-F238E27FC236}">
                  <a16:creationId xmlns:a16="http://schemas.microsoft.com/office/drawing/2014/main" id="{4AC7EBF8-97C0-5843-AE8E-142F62D031DF}"/>
                </a:ext>
              </a:extLst>
            </p:cNvPr>
            <p:cNvSpPr/>
            <p:nvPr/>
          </p:nvSpPr>
          <p:spPr>
            <a:xfrm>
              <a:off x="1005840" y="16550640"/>
              <a:ext cx="12984480" cy="914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Advantages</a:t>
              </a:r>
            </a:p>
          </p:txBody>
        </p:sp>
        <p:sp>
          <p:nvSpPr>
            <p:cNvPr id="132" name="TextBox 131">
              <a:extLst>
                <a:ext uri="{FF2B5EF4-FFF2-40B4-BE49-F238E27FC236}">
                  <a16:creationId xmlns:a16="http://schemas.microsoft.com/office/drawing/2014/main" id="{E524FBB2-5955-3748-AE9F-1ED0A1F17BE2}"/>
                </a:ext>
              </a:extLst>
            </p:cNvPr>
            <p:cNvSpPr txBox="1"/>
            <p:nvPr/>
          </p:nvSpPr>
          <p:spPr>
            <a:xfrm>
              <a:off x="8157950" y="22099301"/>
              <a:ext cx="4647174" cy="461793"/>
            </a:xfrm>
            <a:prstGeom prst="rect">
              <a:avLst/>
            </a:prstGeom>
            <a:noFill/>
          </p:spPr>
          <p:txBody>
            <a:bodyPr wrap="square" rtlCol="0">
              <a:spAutoFit/>
            </a:bodyPr>
            <a:lstStyle/>
            <a:p>
              <a:pPr algn="just"/>
              <a:r>
                <a:rPr lang="en-US" sz="2401" b="1">
                  <a:cs typeface="Times New Roman" panose="02020603050405020304" pitchFamily="18" charset="0"/>
                </a:rPr>
                <a:t>Figure 2:</a:t>
              </a:r>
              <a:r>
                <a:rPr lang="en-US" sz="2401" b="1" i="1">
                  <a:cs typeface="Times New Roman" panose="02020603050405020304" pitchFamily="18" charset="0"/>
                </a:rPr>
                <a:t> </a:t>
              </a:r>
              <a:r>
                <a:rPr lang="en-US" sz="2401" i="1">
                  <a:cs typeface="Times New Roman" panose="02020603050405020304" pitchFamily="18" charset="0"/>
                </a:rPr>
                <a:t>Senet Network coverage</a:t>
              </a:r>
              <a:endParaRPr lang="en-US" sz="2401" b="1">
                <a:cs typeface="Times New Roman" panose="02020603050405020304" pitchFamily="18" charset="0"/>
              </a:endParaRPr>
            </a:p>
          </p:txBody>
        </p:sp>
        <p:sp>
          <p:nvSpPr>
            <p:cNvPr id="139" name="TextBox 138">
              <a:extLst>
                <a:ext uri="{FF2B5EF4-FFF2-40B4-BE49-F238E27FC236}">
                  <a16:creationId xmlns:a16="http://schemas.microsoft.com/office/drawing/2014/main" id="{776A5B01-847E-DC42-A012-0FC57187566A}"/>
                </a:ext>
              </a:extLst>
            </p:cNvPr>
            <p:cNvSpPr txBox="1"/>
            <p:nvPr/>
          </p:nvSpPr>
          <p:spPr>
            <a:xfrm>
              <a:off x="1280160" y="17647920"/>
              <a:ext cx="6114526" cy="4939814"/>
            </a:xfrm>
            <a:prstGeom prst="rect">
              <a:avLst/>
            </a:prstGeom>
            <a:noFill/>
          </p:spPr>
          <p:txBody>
            <a:bodyPr wrap="square" rtlCol="0">
              <a:spAutoFit/>
            </a:bodyPr>
            <a:lstStyle/>
            <a:p>
              <a:pPr marL="571500" indent="-571500" algn="just">
                <a:spcAft>
                  <a:spcPts val="1800"/>
                </a:spcAft>
                <a:buFont typeface="Arial" panose="020B0604020202020204" pitchFamily="34" charset="0"/>
                <a:buChar char="•"/>
              </a:pPr>
              <a:r>
                <a:rPr lang="en-US" sz="4000">
                  <a:cs typeface="Times New Roman" panose="02020603050405020304" pitchFamily="18" charset="0"/>
                </a:rPr>
                <a:t>Wide range of coverage</a:t>
              </a:r>
            </a:p>
            <a:p>
              <a:pPr marL="428555" indent="-428555" algn="just">
                <a:spcAft>
                  <a:spcPts val="1800"/>
                </a:spcAft>
                <a:buFont typeface="Arial" panose="020B0604020202020204" pitchFamily="34" charset="0"/>
                <a:buChar char="•"/>
              </a:pPr>
              <a:r>
                <a:rPr lang="en-US" sz="4000">
                  <a:cs typeface="Times New Roman" panose="02020603050405020304" pitchFamily="18" charset="0"/>
                </a:rPr>
                <a:t> Instant sensor feedback</a:t>
              </a:r>
            </a:p>
            <a:p>
              <a:pPr marL="428555" indent="-428555" algn="just">
                <a:spcAft>
                  <a:spcPts val="1800"/>
                </a:spcAft>
                <a:buFont typeface="Arial" panose="020B0604020202020204" pitchFamily="34" charset="0"/>
                <a:buChar char="•"/>
              </a:pPr>
              <a:r>
                <a:rPr lang="en-US" sz="4000">
                  <a:cs typeface="Times New Roman" panose="02020603050405020304" pitchFamily="18" charset="0"/>
                </a:rPr>
                <a:t> Cheap and customizable</a:t>
              </a:r>
            </a:p>
            <a:p>
              <a:pPr marL="428555" indent="-428555" algn="just">
                <a:spcAft>
                  <a:spcPts val="1800"/>
                </a:spcAft>
                <a:buFont typeface="Arial" panose="020B0604020202020204" pitchFamily="34" charset="0"/>
                <a:buChar char="•"/>
              </a:pPr>
              <a:r>
                <a:rPr lang="en-US" sz="4000">
                  <a:cs typeface="Times New Roman" panose="02020603050405020304" pitchFamily="18" charset="0"/>
                </a:rPr>
                <a:t> Modular</a:t>
              </a:r>
            </a:p>
            <a:p>
              <a:pPr marL="428555" indent="-428555" algn="just">
                <a:spcAft>
                  <a:spcPts val="1800"/>
                </a:spcAft>
                <a:buFont typeface="Arial" panose="020B0604020202020204" pitchFamily="34" charset="0"/>
                <a:buChar char="•"/>
              </a:pPr>
              <a:r>
                <a:rPr lang="en-US" sz="4000">
                  <a:cs typeface="Times New Roman" panose="02020603050405020304" pitchFamily="18" charset="0"/>
                </a:rPr>
                <a:t> Organized data</a:t>
              </a:r>
            </a:p>
            <a:p>
              <a:pPr marL="428555" indent="-428555" algn="just">
                <a:buFont typeface="Arial" panose="020B0604020202020204" pitchFamily="34" charset="0"/>
                <a:buChar char="•"/>
              </a:pPr>
              <a:endParaRPr lang="en-US" sz="4000">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FDBAB22E-37E0-44FA-8C59-0DAE11CE7EE9}"/>
                </a:ext>
              </a:extLst>
            </p:cNvPr>
            <p:cNvGrpSpPr/>
            <p:nvPr/>
          </p:nvGrpSpPr>
          <p:grpSpPr>
            <a:xfrm>
              <a:off x="8046721" y="17739360"/>
              <a:ext cx="4846320" cy="4297680"/>
              <a:chOff x="35543719" y="34713797"/>
              <a:chExt cx="5029200" cy="4572000"/>
            </a:xfrm>
          </p:grpSpPr>
          <p:sp>
            <p:nvSpPr>
              <p:cNvPr id="131" name="Rectangle 130">
                <a:extLst>
                  <a:ext uri="{FF2B5EF4-FFF2-40B4-BE49-F238E27FC236}">
                    <a16:creationId xmlns:a16="http://schemas.microsoft.com/office/drawing/2014/main" id="{26E95FBA-338E-C545-8E47-7FBB8A6FAD9A}"/>
                  </a:ext>
                </a:extLst>
              </p:cNvPr>
              <p:cNvSpPr/>
              <p:nvPr/>
            </p:nvSpPr>
            <p:spPr>
              <a:xfrm>
                <a:off x="35543719" y="34713797"/>
                <a:ext cx="5029200" cy="4572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95000"/>
                      <a:lumOff val="5000"/>
                    </a:schemeClr>
                  </a:solidFill>
                </a:endParaRPr>
              </a:p>
            </p:txBody>
          </p:sp>
          <p:pic>
            <p:nvPicPr>
              <p:cNvPr id="11" name="Picture 10" descr="A close up of a map&#10;&#10;Description automatically generated">
                <a:extLst>
                  <a:ext uri="{FF2B5EF4-FFF2-40B4-BE49-F238E27FC236}">
                    <a16:creationId xmlns:a16="http://schemas.microsoft.com/office/drawing/2014/main" id="{C1AAB75B-78A6-4149-90B2-7DDCEE22074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5635159" y="34805237"/>
                <a:ext cx="4846320" cy="4389120"/>
              </a:xfrm>
              <a:prstGeom prst="rect">
                <a:avLst/>
              </a:prstGeom>
            </p:spPr>
          </p:pic>
        </p:grpSp>
      </p:grpSp>
      <p:sp>
        <p:nvSpPr>
          <p:cNvPr id="85" name="Down Arrow 84">
            <a:extLst>
              <a:ext uri="{FF2B5EF4-FFF2-40B4-BE49-F238E27FC236}">
                <a16:creationId xmlns:a16="http://schemas.microsoft.com/office/drawing/2014/main" id="{CD34076A-A35F-014A-8B24-D6A6017DC828}"/>
              </a:ext>
            </a:extLst>
          </p:cNvPr>
          <p:cNvSpPr/>
          <p:nvPr/>
        </p:nvSpPr>
        <p:spPr>
          <a:xfrm rot="16200000">
            <a:off x="21031200" y="14175409"/>
            <a:ext cx="1371600" cy="1463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0" name="Rectangle 139">
            <a:extLst>
              <a:ext uri="{FF2B5EF4-FFF2-40B4-BE49-F238E27FC236}">
                <a16:creationId xmlns:a16="http://schemas.microsoft.com/office/drawing/2014/main" id="{DBD0768F-66B4-C547-99A8-74E92BDD0CAC}"/>
              </a:ext>
            </a:extLst>
          </p:cNvPr>
          <p:cNvSpPr/>
          <p:nvPr/>
        </p:nvSpPr>
        <p:spPr>
          <a:xfrm>
            <a:off x="15087600" y="12983338"/>
            <a:ext cx="5486400" cy="41148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95000"/>
                  <a:lumOff val="5000"/>
                </a:schemeClr>
              </a:solidFill>
            </a:endParaRPr>
          </a:p>
        </p:txBody>
      </p:sp>
      <p:grpSp>
        <p:nvGrpSpPr>
          <p:cNvPr id="26" name="Group 25">
            <a:extLst>
              <a:ext uri="{FF2B5EF4-FFF2-40B4-BE49-F238E27FC236}">
                <a16:creationId xmlns:a16="http://schemas.microsoft.com/office/drawing/2014/main" id="{50CC6911-E478-409B-A9B2-A424947D42DC}"/>
              </a:ext>
            </a:extLst>
          </p:cNvPr>
          <p:cNvGrpSpPr/>
          <p:nvPr/>
        </p:nvGrpSpPr>
        <p:grpSpPr>
          <a:xfrm>
            <a:off x="1005839" y="10607040"/>
            <a:ext cx="13075920" cy="5394959"/>
            <a:chOff x="1005839" y="10607040"/>
            <a:chExt cx="13075920" cy="5394959"/>
          </a:xfrm>
        </p:grpSpPr>
        <p:sp>
          <p:nvSpPr>
            <p:cNvPr id="93" name="Rectangle 92">
              <a:extLst>
                <a:ext uri="{FF2B5EF4-FFF2-40B4-BE49-F238E27FC236}">
                  <a16:creationId xmlns:a16="http://schemas.microsoft.com/office/drawing/2014/main" id="{2726031D-EAFC-0E45-A3D4-CDFD04FF6A85}"/>
                </a:ext>
              </a:extLst>
            </p:cNvPr>
            <p:cNvSpPr/>
            <p:nvPr/>
          </p:nvSpPr>
          <p:spPr>
            <a:xfrm>
              <a:off x="1005839" y="10607040"/>
              <a:ext cx="12984480" cy="5394959"/>
            </a:xfrm>
            <a:prstGeom prst="rect">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sp>
          <p:nvSpPr>
            <p:cNvPr id="107" name="Rectangle 106">
              <a:extLst>
                <a:ext uri="{FF2B5EF4-FFF2-40B4-BE49-F238E27FC236}">
                  <a16:creationId xmlns:a16="http://schemas.microsoft.com/office/drawing/2014/main" id="{6BB55A3F-626B-654A-A52C-989DC03A9EC6}"/>
                </a:ext>
              </a:extLst>
            </p:cNvPr>
            <p:cNvSpPr/>
            <p:nvPr/>
          </p:nvSpPr>
          <p:spPr>
            <a:xfrm>
              <a:off x="1005840" y="10607040"/>
              <a:ext cx="12984480" cy="914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Implementation</a:t>
              </a:r>
            </a:p>
          </p:txBody>
        </p:sp>
        <p:sp>
          <p:nvSpPr>
            <p:cNvPr id="83" name="Rectangle 82">
              <a:extLst>
                <a:ext uri="{FF2B5EF4-FFF2-40B4-BE49-F238E27FC236}">
                  <a16:creationId xmlns:a16="http://schemas.microsoft.com/office/drawing/2014/main" id="{1BFC42EC-3E7A-304B-9B0F-9225AA06934F}"/>
                </a:ext>
              </a:extLst>
            </p:cNvPr>
            <p:cNvSpPr/>
            <p:nvPr/>
          </p:nvSpPr>
          <p:spPr>
            <a:xfrm>
              <a:off x="1321246" y="11628825"/>
              <a:ext cx="3910860" cy="362956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95000"/>
                    <a:lumOff val="5000"/>
                  </a:schemeClr>
                </a:solidFill>
              </a:endParaRPr>
            </a:p>
          </p:txBody>
        </p:sp>
        <p:sp>
          <p:nvSpPr>
            <p:cNvPr id="128" name="TextBox 127">
              <a:extLst>
                <a:ext uri="{FF2B5EF4-FFF2-40B4-BE49-F238E27FC236}">
                  <a16:creationId xmlns:a16="http://schemas.microsoft.com/office/drawing/2014/main" id="{742027A1-6005-5C4B-AB08-C10AB417D99A}"/>
                </a:ext>
              </a:extLst>
            </p:cNvPr>
            <p:cNvSpPr txBox="1"/>
            <p:nvPr/>
          </p:nvSpPr>
          <p:spPr>
            <a:xfrm>
              <a:off x="1279732" y="15418525"/>
              <a:ext cx="5624864" cy="454096"/>
            </a:xfrm>
            <a:prstGeom prst="rect">
              <a:avLst/>
            </a:prstGeom>
            <a:noFill/>
          </p:spPr>
          <p:txBody>
            <a:bodyPr wrap="square" rtlCol="0">
              <a:spAutoFit/>
            </a:bodyPr>
            <a:lstStyle/>
            <a:p>
              <a:r>
                <a:rPr lang="en-US" sz="2401" b="1">
                  <a:cs typeface="Times New Roman" panose="02020603050405020304" pitchFamily="18" charset="0"/>
                </a:rPr>
                <a:t>Figure 1. </a:t>
              </a:r>
              <a:r>
                <a:rPr lang="en-US" sz="2401">
                  <a:cs typeface="Times New Roman" panose="02020603050405020304" pitchFamily="18" charset="0"/>
                </a:rPr>
                <a:t>‘</a:t>
              </a:r>
              <a:r>
                <a:rPr lang="en-US" sz="2401" i="1">
                  <a:cs typeface="Times New Roman" panose="02020603050405020304" pitchFamily="18" charset="0"/>
                </a:rPr>
                <a:t>Surging Water’ Arduino sensor</a:t>
              </a:r>
              <a:endParaRPr lang="en-US" sz="2401">
                <a:cs typeface="Times New Roman" panose="02020603050405020304" pitchFamily="18" charset="0"/>
              </a:endParaRPr>
            </a:p>
          </p:txBody>
        </p:sp>
        <p:pic>
          <p:nvPicPr>
            <p:cNvPr id="40" name="Picture 39">
              <a:extLst>
                <a:ext uri="{FF2B5EF4-FFF2-40B4-BE49-F238E27FC236}">
                  <a16:creationId xmlns:a16="http://schemas.microsoft.com/office/drawing/2014/main" id="{8D745A5A-5D8C-CF4A-8529-87BB4ED58E03}"/>
                </a:ext>
              </a:extLst>
            </p:cNvPr>
            <p:cNvPicPr>
              <a:picLocks noChangeAspect="1"/>
            </p:cNvPicPr>
            <p:nvPr/>
          </p:nvPicPr>
          <p:blipFill>
            <a:blip r:embed="rId6"/>
            <a:stretch>
              <a:fillRect/>
            </a:stretch>
          </p:blipFill>
          <p:spPr>
            <a:xfrm>
              <a:off x="1388681" y="11711892"/>
              <a:ext cx="3761802" cy="3455425"/>
            </a:xfrm>
            <a:prstGeom prst="rect">
              <a:avLst/>
            </a:prstGeom>
          </p:spPr>
        </p:pic>
        <p:sp>
          <p:nvSpPr>
            <p:cNvPr id="141" name="TextBox 140">
              <a:extLst>
                <a:ext uri="{FF2B5EF4-FFF2-40B4-BE49-F238E27FC236}">
                  <a16:creationId xmlns:a16="http://schemas.microsoft.com/office/drawing/2014/main" id="{1C08D9C7-174F-FE46-927B-50D20ABF4113}"/>
                </a:ext>
              </a:extLst>
            </p:cNvPr>
            <p:cNvSpPr txBox="1"/>
            <p:nvPr/>
          </p:nvSpPr>
          <p:spPr>
            <a:xfrm>
              <a:off x="5451022" y="11686032"/>
              <a:ext cx="8630737" cy="3170099"/>
            </a:xfrm>
            <a:prstGeom prst="rect">
              <a:avLst/>
            </a:prstGeom>
            <a:noFill/>
          </p:spPr>
          <p:txBody>
            <a:bodyPr wrap="square" rtlCol="0">
              <a:spAutoFit/>
            </a:bodyPr>
            <a:lstStyle/>
            <a:p>
              <a:pPr marL="571500" indent="-571500">
                <a:buFont typeface="Arial" panose="020B0604020202020204" pitchFamily="34" charset="0"/>
                <a:buChar char="•"/>
              </a:pPr>
              <a:r>
                <a:rPr lang="en-US" sz="4000">
                  <a:cs typeface="Times New Roman" panose="02020603050405020304" pitchFamily="18" charset="0"/>
                </a:rPr>
                <a:t>Partnered with ‘</a:t>
              </a:r>
              <a:r>
                <a:rPr lang="en-US" sz="4000" i="1">
                  <a:cs typeface="Times New Roman" panose="02020603050405020304" pitchFamily="18" charset="0"/>
                </a:rPr>
                <a:t>Surging Waters in Durham’ </a:t>
              </a:r>
              <a:r>
                <a:rPr lang="en-US" sz="4000">
                  <a:cs typeface="Times New Roman" panose="02020603050405020304" pitchFamily="18" charset="0"/>
                </a:rPr>
                <a:t>team </a:t>
              </a:r>
            </a:p>
            <a:p>
              <a:pPr marL="571500" indent="-571500">
                <a:buFont typeface="Arial" panose="020B0604020202020204" pitchFamily="34" charset="0"/>
                <a:buChar char="•"/>
              </a:pPr>
              <a:r>
                <a:rPr lang="en-US" sz="4000">
                  <a:cs typeface="Times New Roman" panose="02020603050405020304" pitchFamily="18" charset="0"/>
                </a:rPr>
                <a:t>Implemented system to display project-specific data from Arduino sensors</a:t>
              </a:r>
            </a:p>
          </p:txBody>
        </p:sp>
      </p:grpSp>
      <p:grpSp>
        <p:nvGrpSpPr>
          <p:cNvPr id="18" name="Group 17">
            <a:extLst>
              <a:ext uri="{FF2B5EF4-FFF2-40B4-BE49-F238E27FC236}">
                <a16:creationId xmlns:a16="http://schemas.microsoft.com/office/drawing/2014/main" id="{4A0E9FA5-B81E-4083-8B25-408395BD139E}"/>
              </a:ext>
            </a:extLst>
          </p:cNvPr>
          <p:cNvGrpSpPr/>
          <p:nvPr/>
        </p:nvGrpSpPr>
        <p:grpSpPr>
          <a:xfrm>
            <a:off x="36393120" y="12893040"/>
            <a:ext cx="2743200" cy="4114800"/>
            <a:chOff x="39388162" y="33946938"/>
            <a:chExt cx="2743200" cy="4114800"/>
          </a:xfrm>
        </p:grpSpPr>
        <p:sp>
          <p:nvSpPr>
            <p:cNvPr id="147" name="Rectangle 146">
              <a:extLst>
                <a:ext uri="{FF2B5EF4-FFF2-40B4-BE49-F238E27FC236}">
                  <a16:creationId xmlns:a16="http://schemas.microsoft.com/office/drawing/2014/main" id="{41821247-626D-2949-B33A-651EB8ADBB96}"/>
                </a:ext>
              </a:extLst>
            </p:cNvPr>
            <p:cNvSpPr/>
            <p:nvPr/>
          </p:nvSpPr>
          <p:spPr>
            <a:xfrm>
              <a:off x="39388162" y="33946938"/>
              <a:ext cx="2743200" cy="41148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95000"/>
                    <a:lumOff val="5000"/>
                  </a:schemeClr>
                </a:solidFill>
              </a:endParaRPr>
            </a:p>
          </p:txBody>
        </p:sp>
        <p:sp>
          <p:nvSpPr>
            <p:cNvPr id="149" name="Rectangle 148">
              <a:extLst>
                <a:ext uri="{FF2B5EF4-FFF2-40B4-BE49-F238E27FC236}">
                  <a16:creationId xmlns:a16="http://schemas.microsoft.com/office/drawing/2014/main" id="{B4A5FEF5-3239-6145-806A-2CFD05A984CC}"/>
                </a:ext>
              </a:extLst>
            </p:cNvPr>
            <p:cNvSpPr/>
            <p:nvPr/>
          </p:nvSpPr>
          <p:spPr>
            <a:xfrm>
              <a:off x="39479602" y="34038378"/>
              <a:ext cx="2560320" cy="39319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95000"/>
                    <a:lumOff val="5000"/>
                  </a:schemeClr>
                </a:solidFill>
              </a:endParaRPr>
            </a:p>
          </p:txBody>
        </p:sp>
        <p:pic>
          <p:nvPicPr>
            <p:cNvPr id="98" name="Picture 8" descr="Raspberry Pi 3 B+ - DEV-14643 - SparkFun Electronics">
              <a:extLst>
                <a:ext uri="{FF2B5EF4-FFF2-40B4-BE49-F238E27FC236}">
                  <a16:creationId xmlns:a16="http://schemas.microsoft.com/office/drawing/2014/main" id="{DF6C198E-73C3-4B4B-9CFB-B6FAC48C45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40351" y="34222365"/>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descr="A picture containing room, clock, drawing&#10;&#10;Description generated with very high confidence">
              <a:extLst>
                <a:ext uri="{FF2B5EF4-FFF2-40B4-BE49-F238E27FC236}">
                  <a16:creationId xmlns:a16="http://schemas.microsoft.com/office/drawing/2014/main" id="{370E5418-A863-8640-978E-916C60337552}"/>
                </a:ext>
              </a:extLst>
            </p:cNvPr>
            <p:cNvPicPr>
              <a:picLocks noChangeAspect="1"/>
            </p:cNvPicPr>
            <p:nvPr/>
          </p:nvPicPr>
          <p:blipFill>
            <a:blip r:embed="rId8"/>
            <a:stretch>
              <a:fillRect/>
            </a:stretch>
          </p:blipFill>
          <p:spPr>
            <a:xfrm>
              <a:off x="39494631" y="36435347"/>
              <a:ext cx="2560320" cy="1114741"/>
            </a:xfrm>
            <a:prstGeom prst="rect">
              <a:avLst/>
            </a:prstGeom>
          </p:spPr>
        </p:pic>
      </p:grpSp>
      <p:grpSp>
        <p:nvGrpSpPr>
          <p:cNvPr id="16" name="Group 15">
            <a:extLst>
              <a:ext uri="{FF2B5EF4-FFF2-40B4-BE49-F238E27FC236}">
                <a16:creationId xmlns:a16="http://schemas.microsoft.com/office/drawing/2014/main" id="{ED5C4619-0F17-4F4F-8E83-B0BC180A32DE}"/>
              </a:ext>
            </a:extLst>
          </p:cNvPr>
          <p:cNvGrpSpPr/>
          <p:nvPr/>
        </p:nvGrpSpPr>
        <p:grpSpPr>
          <a:xfrm>
            <a:off x="22860000" y="12893040"/>
            <a:ext cx="5486400" cy="4114800"/>
            <a:chOff x="24098681" y="12795209"/>
            <a:chExt cx="6858000" cy="4114800"/>
          </a:xfrm>
        </p:grpSpPr>
        <p:sp>
          <p:nvSpPr>
            <p:cNvPr id="104" name="Rectangle 103">
              <a:extLst>
                <a:ext uri="{FF2B5EF4-FFF2-40B4-BE49-F238E27FC236}">
                  <a16:creationId xmlns:a16="http://schemas.microsoft.com/office/drawing/2014/main" id="{DF567462-3356-7143-A71A-B5423E67FDCE}"/>
                </a:ext>
              </a:extLst>
            </p:cNvPr>
            <p:cNvSpPr/>
            <p:nvPr/>
          </p:nvSpPr>
          <p:spPr>
            <a:xfrm>
              <a:off x="24098681" y="12795209"/>
              <a:ext cx="6858000" cy="41148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95000"/>
                    <a:lumOff val="5000"/>
                  </a:schemeClr>
                </a:solidFill>
              </a:endParaRPr>
            </a:p>
          </p:txBody>
        </p:sp>
        <p:pic>
          <p:nvPicPr>
            <p:cNvPr id="42" name="Picture 41" descr="A circuit board&#10;&#10;Description automatically generated">
              <a:extLst>
                <a:ext uri="{FF2B5EF4-FFF2-40B4-BE49-F238E27FC236}">
                  <a16:creationId xmlns:a16="http://schemas.microsoft.com/office/drawing/2014/main" id="{64360C09-F8FA-8940-9200-D62AA477D024}"/>
                </a:ext>
              </a:extLst>
            </p:cNvPr>
            <p:cNvPicPr>
              <a:picLocks/>
            </p:cNvPicPr>
            <p:nvPr/>
          </p:nvPicPr>
          <p:blipFill>
            <a:blip r:embed="rId9"/>
            <a:stretch>
              <a:fillRect/>
            </a:stretch>
          </p:blipFill>
          <p:spPr>
            <a:xfrm>
              <a:off x="24197488" y="12906220"/>
              <a:ext cx="6675120" cy="3931920"/>
            </a:xfrm>
            <a:prstGeom prst="rect">
              <a:avLst/>
            </a:prstGeom>
          </p:spPr>
        </p:pic>
      </p:grpSp>
      <p:grpSp>
        <p:nvGrpSpPr>
          <p:cNvPr id="21" name="Group 20">
            <a:extLst>
              <a:ext uri="{FF2B5EF4-FFF2-40B4-BE49-F238E27FC236}">
                <a16:creationId xmlns:a16="http://schemas.microsoft.com/office/drawing/2014/main" id="{C8CDB2A3-AE62-4297-BC84-4DE169E87D86}"/>
              </a:ext>
            </a:extLst>
          </p:cNvPr>
          <p:cNvGrpSpPr/>
          <p:nvPr/>
        </p:nvGrpSpPr>
        <p:grpSpPr>
          <a:xfrm>
            <a:off x="15087600" y="21671274"/>
            <a:ext cx="11704320" cy="7315200"/>
            <a:chOff x="26517600" y="34289999"/>
            <a:chExt cx="15937992" cy="6766561"/>
          </a:xfrm>
        </p:grpSpPr>
        <p:pic>
          <p:nvPicPr>
            <p:cNvPr id="117" name="Picture 116" descr="A screenshot of a social media post&#10;&#10;Description automatically generated">
              <a:extLst>
                <a:ext uri="{FF2B5EF4-FFF2-40B4-BE49-F238E27FC236}">
                  <a16:creationId xmlns:a16="http://schemas.microsoft.com/office/drawing/2014/main" id="{E0BD06E9-4273-E540-BE05-9366928C9329}"/>
                </a:ext>
              </a:extLst>
            </p:cNvPr>
            <p:cNvPicPr>
              <a:picLocks/>
            </p:cNvPicPr>
            <p:nvPr/>
          </p:nvPicPr>
          <p:blipFill>
            <a:blip r:embed="rId10"/>
            <a:stretch>
              <a:fillRect/>
            </a:stretch>
          </p:blipFill>
          <p:spPr>
            <a:xfrm>
              <a:off x="26517600" y="37673280"/>
              <a:ext cx="15937992" cy="3383280"/>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98308F33-7261-5F4B-9C43-C29619F204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17600" y="34289999"/>
              <a:ext cx="15933237" cy="3383280"/>
            </a:xfrm>
            <a:prstGeom prst="rect">
              <a:avLst/>
            </a:prstGeom>
          </p:spPr>
        </p:pic>
      </p:grpSp>
      <p:sp>
        <p:nvSpPr>
          <p:cNvPr id="143" name="Rectangle 142">
            <a:extLst>
              <a:ext uri="{FF2B5EF4-FFF2-40B4-BE49-F238E27FC236}">
                <a16:creationId xmlns:a16="http://schemas.microsoft.com/office/drawing/2014/main" id="{FB99DFBF-1844-AB40-A0B3-F2288D238931}"/>
              </a:ext>
            </a:extLst>
          </p:cNvPr>
          <p:cNvSpPr/>
          <p:nvPr/>
        </p:nvSpPr>
        <p:spPr>
          <a:xfrm>
            <a:off x="29260799" y="21671280"/>
            <a:ext cx="13031161"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95000"/>
                  <a:lumOff val="5000"/>
                </a:schemeClr>
              </a:solidFill>
            </a:endParaRPr>
          </a:p>
        </p:txBody>
      </p:sp>
      <p:sp>
        <p:nvSpPr>
          <p:cNvPr id="155" name="Down Arrow 154">
            <a:extLst>
              <a:ext uri="{FF2B5EF4-FFF2-40B4-BE49-F238E27FC236}">
                <a16:creationId xmlns:a16="http://schemas.microsoft.com/office/drawing/2014/main" id="{CA667D57-670B-0C4F-AD24-8FF17DC4EED9}"/>
              </a:ext>
            </a:extLst>
          </p:cNvPr>
          <p:cNvSpPr/>
          <p:nvPr/>
        </p:nvSpPr>
        <p:spPr>
          <a:xfrm>
            <a:off x="40508315" y="19977977"/>
            <a:ext cx="1371600" cy="1463040"/>
          </a:xfrm>
          <a:prstGeom prst="downArrow">
            <a:avLst>
              <a:gd name="adj1" fmla="val 50000"/>
              <a:gd name="adj2" fmla="val 442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Up-Down Arrow 46">
            <a:extLst>
              <a:ext uri="{FF2B5EF4-FFF2-40B4-BE49-F238E27FC236}">
                <a16:creationId xmlns:a16="http://schemas.microsoft.com/office/drawing/2014/main" id="{1A43BDB6-B205-E04E-BB15-75567DD557FA}"/>
              </a:ext>
            </a:extLst>
          </p:cNvPr>
          <p:cNvSpPr/>
          <p:nvPr/>
        </p:nvSpPr>
        <p:spPr>
          <a:xfrm rot="5400000">
            <a:off x="27432000" y="24231600"/>
            <a:ext cx="1097280" cy="1828800"/>
          </a:xfrm>
          <a:prstGeom prst="upDownArrow">
            <a:avLst>
              <a:gd name="adj1" fmla="val 58201"/>
              <a:gd name="adj2" fmla="val 376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78AA2E9B-FB01-4BD9-9623-CE2DFD1C9D77}"/>
              </a:ext>
            </a:extLst>
          </p:cNvPr>
          <p:cNvSpPr/>
          <p:nvPr/>
        </p:nvSpPr>
        <p:spPr>
          <a:xfrm>
            <a:off x="14630400" y="4023360"/>
            <a:ext cx="28346400" cy="914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Approach</a:t>
            </a:r>
          </a:p>
        </p:txBody>
      </p:sp>
      <p:grpSp>
        <p:nvGrpSpPr>
          <p:cNvPr id="4" name="Group 3">
            <a:extLst>
              <a:ext uri="{FF2B5EF4-FFF2-40B4-BE49-F238E27FC236}">
                <a16:creationId xmlns:a16="http://schemas.microsoft.com/office/drawing/2014/main" id="{3B1FDE1A-B5EA-40DE-B77F-38368328438C}"/>
              </a:ext>
            </a:extLst>
          </p:cNvPr>
          <p:cNvGrpSpPr/>
          <p:nvPr/>
        </p:nvGrpSpPr>
        <p:grpSpPr>
          <a:xfrm>
            <a:off x="40050720" y="16230069"/>
            <a:ext cx="2281567" cy="3340828"/>
            <a:chOff x="40050720" y="16230069"/>
            <a:chExt cx="2281567" cy="3340828"/>
          </a:xfrm>
        </p:grpSpPr>
        <p:sp>
          <p:nvSpPr>
            <p:cNvPr id="146" name="Rectangle 145">
              <a:extLst>
                <a:ext uri="{FF2B5EF4-FFF2-40B4-BE49-F238E27FC236}">
                  <a16:creationId xmlns:a16="http://schemas.microsoft.com/office/drawing/2014/main" id="{D1E8477F-F8A9-E14D-B66F-989B937AA278}"/>
                </a:ext>
              </a:extLst>
            </p:cNvPr>
            <p:cNvSpPr/>
            <p:nvPr/>
          </p:nvSpPr>
          <p:spPr>
            <a:xfrm>
              <a:off x="40050720" y="16230069"/>
              <a:ext cx="2281567" cy="33408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95000"/>
                    <a:lumOff val="5000"/>
                  </a:schemeClr>
                </a:solidFill>
              </a:endParaRPr>
            </a:p>
          </p:txBody>
        </p:sp>
        <p:pic>
          <p:nvPicPr>
            <p:cNvPr id="32" name="Picture 31">
              <a:extLst>
                <a:ext uri="{FF2B5EF4-FFF2-40B4-BE49-F238E27FC236}">
                  <a16:creationId xmlns:a16="http://schemas.microsoft.com/office/drawing/2014/main" id="{C450A98C-1A0F-3C45-8BB6-E135B3A16AAB}"/>
                </a:ext>
              </a:extLst>
            </p:cNvPr>
            <p:cNvPicPr>
              <a:picLocks noChangeAspect="1"/>
            </p:cNvPicPr>
            <p:nvPr/>
          </p:nvPicPr>
          <p:blipFill>
            <a:blip r:embed="rId12"/>
            <a:stretch>
              <a:fillRect/>
            </a:stretch>
          </p:blipFill>
          <p:spPr>
            <a:xfrm>
              <a:off x="40416480" y="16294607"/>
              <a:ext cx="1552025" cy="1552025"/>
            </a:xfrm>
            <a:prstGeom prst="rect">
              <a:avLst/>
            </a:prstGeom>
          </p:spPr>
        </p:pic>
        <p:pic>
          <p:nvPicPr>
            <p:cNvPr id="123" name="Picture 122" descr="A close up of a building&#10;&#10;Description generated with high confidence">
              <a:extLst>
                <a:ext uri="{FF2B5EF4-FFF2-40B4-BE49-F238E27FC236}">
                  <a16:creationId xmlns:a16="http://schemas.microsoft.com/office/drawing/2014/main" id="{9845ECA7-DFCB-1643-8C6E-8720A9F92D78}"/>
                </a:ext>
              </a:extLst>
            </p:cNvPr>
            <p:cNvPicPr>
              <a:picLocks noChangeAspect="1"/>
            </p:cNvPicPr>
            <p:nvPr/>
          </p:nvPicPr>
          <p:blipFill>
            <a:blip r:embed="rId13"/>
            <a:stretch>
              <a:fillRect/>
            </a:stretch>
          </p:blipFill>
          <p:spPr>
            <a:xfrm>
              <a:off x="40233600" y="17379898"/>
              <a:ext cx="2021167" cy="1997444"/>
            </a:xfrm>
            <a:prstGeom prst="rect">
              <a:avLst/>
            </a:prstGeom>
          </p:spPr>
        </p:pic>
      </p:grpSp>
      <p:sp>
        <p:nvSpPr>
          <p:cNvPr id="165" name="TextBox 164">
            <a:extLst>
              <a:ext uri="{FF2B5EF4-FFF2-40B4-BE49-F238E27FC236}">
                <a16:creationId xmlns:a16="http://schemas.microsoft.com/office/drawing/2014/main" id="{174318E3-E294-4CD6-AD1E-D5C154300AB1}"/>
              </a:ext>
            </a:extLst>
          </p:cNvPr>
          <p:cNvSpPr txBox="1"/>
          <p:nvPr/>
        </p:nvSpPr>
        <p:spPr>
          <a:xfrm>
            <a:off x="22860000" y="17186677"/>
            <a:ext cx="5486400" cy="831253"/>
          </a:xfrm>
          <a:prstGeom prst="rect">
            <a:avLst/>
          </a:prstGeom>
          <a:noFill/>
        </p:spPr>
        <p:txBody>
          <a:bodyPr wrap="square" rtlCol="0">
            <a:spAutoFit/>
          </a:bodyPr>
          <a:lstStyle/>
          <a:p>
            <a:r>
              <a:rPr lang="en-US" sz="2401" b="1">
                <a:cs typeface="Times New Roman" panose="02020603050405020304" pitchFamily="18" charset="0"/>
              </a:rPr>
              <a:t>Figure 5</a:t>
            </a:r>
            <a:r>
              <a:rPr lang="en-US" sz="2401" i="1">
                <a:cs typeface="Times New Roman" panose="02020603050405020304" pitchFamily="18" charset="0"/>
              </a:rPr>
              <a:t>. </a:t>
            </a:r>
            <a:r>
              <a:rPr lang="en-US" sz="2401" i="1" err="1">
                <a:cs typeface="Times New Roman" panose="02020603050405020304" pitchFamily="18" charset="0"/>
              </a:rPr>
              <a:t>LoRa</a:t>
            </a:r>
            <a:r>
              <a:rPr lang="en-US" sz="2401" i="1">
                <a:cs typeface="Times New Roman" panose="02020603050405020304" pitchFamily="18" charset="0"/>
              </a:rPr>
              <a:t>-equipped Raspberry Pi</a:t>
            </a:r>
            <a:endParaRPr lang="en-US" sz="2401">
              <a:cs typeface="Times New Roman" panose="02020603050405020304" pitchFamily="18" charset="0"/>
            </a:endParaRPr>
          </a:p>
          <a:p>
            <a:endParaRPr lang="en-US" sz="2401">
              <a:cs typeface="Times New Roman" panose="02020603050405020304" pitchFamily="18" charset="0"/>
            </a:endParaRPr>
          </a:p>
        </p:txBody>
      </p:sp>
      <p:sp>
        <p:nvSpPr>
          <p:cNvPr id="167" name="TextBox 166">
            <a:extLst>
              <a:ext uri="{FF2B5EF4-FFF2-40B4-BE49-F238E27FC236}">
                <a16:creationId xmlns:a16="http://schemas.microsoft.com/office/drawing/2014/main" id="{022110FC-4109-461B-8BCB-CB43155148F5}"/>
              </a:ext>
            </a:extLst>
          </p:cNvPr>
          <p:cNvSpPr txBox="1"/>
          <p:nvPr/>
        </p:nvSpPr>
        <p:spPr>
          <a:xfrm>
            <a:off x="15124272" y="17175841"/>
            <a:ext cx="5897880" cy="831253"/>
          </a:xfrm>
          <a:prstGeom prst="rect">
            <a:avLst/>
          </a:prstGeom>
          <a:noFill/>
        </p:spPr>
        <p:txBody>
          <a:bodyPr wrap="square" rtlCol="0">
            <a:spAutoFit/>
          </a:bodyPr>
          <a:lstStyle/>
          <a:p>
            <a:r>
              <a:rPr lang="en-US" sz="2401" b="1">
                <a:cs typeface="Times New Roman" panose="02020603050405020304" pitchFamily="18" charset="0"/>
              </a:rPr>
              <a:t>Figure 4.</a:t>
            </a:r>
            <a:r>
              <a:rPr lang="en-US" sz="2401" i="1">
                <a:cs typeface="Times New Roman" panose="02020603050405020304" pitchFamily="18" charset="0"/>
              </a:rPr>
              <a:t> IoT-device paired with Raspberry Pi.</a:t>
            </a:r>
            <a:endParaRPr lang="en-US" sz="2401">
              <a:cs typeface="Times New Roman" panose="02020603050405020304" pitchFamily="18" charset="0"/>
            </a:endParaRPr>
          </a:p>
          <a:p>
            <a:endParaRPr lang="en-US" sz="2401">
              <a:cs typeface="Times New Roman" panose="02020603050405020304" pitchFamily="18" charset="0"/>
            </a:endParaRPr>
          </a:p>
        </p:txBody>
      </p:sp>
      <p:sp>
        <p:nvSpPr>
          <p:cNvPr id="170" name="TextBox 169">
            <a:extLst>
              <a:ext uri="{FF2B5EF4-FFF2-40B4-BE49-F238E27FC236}">
                <a16:creationId xmlns:a16="http://schemas.microsoft.com/office/drawing/2014/main" id="{7576FD0B-018A-454A-B3C1-6DFABC464B6B}"/>
              </a:ext>
            </a:extLst>
          </p:cNvPr>
          <p:cNvSpPr txBox="1"/>
          <p:nvPr/>
        </p:nvSpPr>
        <p:spPr>
          <a:xfrm>
            <a:off x="29379910" y="29005759"/>
            <a:ext cx="13815466" cy="831253"/>
          </a:xfrm>
          <a:prstGeom prst="rect">
            <a:avLst/>
          </a:prstGeom>
          <a:noFill/>
        </p:spPr>
        <p:txBody>
          <a:bodyPr wrap="square" rtlCol="0">
            <a:spAutoFit/>
          </a:bodyPr>
          <a:lstStyle/>
          <a:p>
            <a:r>
              <a:rPr lang="en-US" sz="2401" b="1">
                <a:cs typeface="Times New Roman" panose="02020603050405020304" pitchFamily="18" charset="0"/>
              </a:rPr>
              <a:t>Figure 7</a:t>
            </a:r>
            <a:r>
              <a:rPr lang="en-US" sz="2401" i="1">
                <a:cs typeface="Times New Roman" panose="02020603050405020304" pitchFamily="18" charset="0"/>
              </a:rPr>
              <a:t>. The server design that allows communication between the frontend and the backend.  </a:t>
            </a:r>
            <a:endParaRPr lang="en-US" sz="2401">
              <a:cs typeface="Times New Roman" panose="02020603050405020304" pitchFamily="18" charset="0"/>
            </a:endParaRPr>
          </a:p>
          <a:p>
            <a:endParaRPr lang="en-US" sz="2401">
              <a:cs typeface="Times New Roman" panose="02020603050405020304" pitchFamily="18" charset="0"/>
            </a:endParaRPr>
          </a:p>
        </p:txBody>
      </p:sp>
      <p:sp>
        <p:nvSpPr>
          <p:cNvPr id="172" name="TextBox 171">
            <a:extLst>
              <a:ext uri="{FF2B5EF4-FFF2-40B4-BE49-F238E27FC236}">
                <a16:creationId xmlns:a16="http://schemas.microsoft.com/office/drawing/2014/main" id="{8CFEA861-3129-8844-8AEC-E3C03FED789E}"/>
              </a:ext>
            </a:extLst>
          </p:cNvPr>
          <p:cNvSpPr txBox="1"/>
          <p:nvPr/>
        </p:nvSpPr>
        <p:spPr>
          <a:xfrm>
            <a:off x="15151790" y="28984585"/>
            <a:ext cx="11819464" cy="831253"/>
          </a:xfrm>
          <a:prstGeom prst="rect">
            <a:avLst/>
          </a:prstGeom>
          <a:noFill/>
        </p:spPr>
        <p:txBody>
          <a:bodyPr wrap="square" rtlCol="0">
            <a:spAutoFit/>
          </a:bodyPr>
          <a:lstStyle/>
          <a:p>
            <a:r>
              <a:rPr lang="en-US" sz="2401" b="1">
                <a:cs typeface="Times New Roman" panose="02020603050405020304" pitchFamily="18" charset="0"/>
              </a:rPr>
              <a:t>Figure 8. </a:t>
            </a:r>
            <a:r>
              <a:rPr lang="en-US" sz="2401" i="1">
                <a:cs typeface="Times New Roman" panose="02020603050405020304" pitchFamily="18" charset="0"/>
              </a:rPr>
              <a:t>JavaScript-based graphs generated using sample data from two test runs. </a:t>
            </a:r>
            <a:endParaRPr lang="en-US" sz="2401">
              <a:cs typeface="Times New Roman" panose="02020603050405020304" pitchFamily="18" charset="0"/>
            </a:endParaRPr>
          </a:p>
          <a:p>
            <a:endParaRPr lang="en-US" sz="2401">
              <a:cs typeface="Times New Roman" panose="02020603050405020304" pitchFamily="18" charset="0"/>
            </a:endParaRPr>
          </a:p>
        </p:txBody>
      </p:sp>
      <p:sp>
        <p:nvSpPr>
          <p:cNvPr id="24" name="Arrow: Bent 23">
            <a:extLst>
              <a:ext uri="{FF2B5EF4-FFF2-40B4-BE49-F238E27FC236}">
                <a16:creationId xmlns:a16="http://schemas.microsoft.com/office/drawing/2014/main" id="{9680C121-6C63-490D-88A3-99D2CB7F5D6A}"/>
              </a:ext>
            </a:extLst>
          </p:cNvPr>
          <p:cNvSpPr/>
          <p:nvPr/>
        </p:nvSpPr>
        <p:spPr>
          <a:xfrm rot="5400000">
            <a:off x="39775132" y="14137896"/>
            <a:ext cx="1741786" cy="1903835"/>
          </a:xfrm>
          <a:prstGeom prst="bentArrow">
            <a:avLst>
              <a:gd name="adj1" fmla="val 25000"/>
              <a:gd name="adj2" fmla="val 25000"/>
              <a:gd name="adj3" fmla="val 25000"/>
              <a:gd name="adj4" fmla="val 449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2" name="Picture 121">
            <a:extLst>
              <a:ext uri="{FF2B5EF4-FFF2-40B4-BE49-F238E27FC236}">
                <a16:creationId xmlns:a16="http://schemas.microsoft.com/office/drawing/2014/main" id="{36C6C2BF-1439-A94B-BBF2-ED39A5BDBF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9732" y="738011"/>
            <a:ext cx="7446738" cy="1946011"/>
          </a:xfrm>
          <a:prstGeom prst="rect">
            <a:avLst/>
          </a:prstGeom>
        </p:spPr>
      </p:pic>
      <p:pic>
        <p:nvPicPr>
          <p:cNvPr id="43" name="Picture 42" descr="A circuit board&#10;&#10;Description automatically generated">
            <a:extLst>
              <a:ext uri="{FF2B5EF4-FFF2-40B4-BE49-F238E27FC236}">
                <a16:creationId xmlns:a16="http://schemas.microsoft.com/office/drawing/2014/main" id="{BC31F3B1-1D91-0E4F-B715-A515A6B294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256307" y="13104291"/>
            <a:ext cx="5166624" cy="3853969"/>
          </a:xfrm>
          <a:prstGeom prst="rect">
            <a:avLst/>
          </a:prstGeom>
        </p:spPr>
      </p:pic>
      <p:pic>
        <p:nvPicPr>
          <p:cNvPr id="193" name="Picture 192" descr="A close up of a sign&#10;&#10;Description generated with very high confidence">
            <a:extLst>
              <a:ext uri="{FF2B5EF4-FFF2-40B4-BE49-F238E27FC236}">
                <a16:creationId xmlns:a16="http://schemas.microsoft.com/office/drawing/2014/main" id="{53D89EA5-63CD-4E58-8FBF-8E656842E63C}"/>
              </a:ext>
            </a:extLst>
          </p:cNvPr>
          <p:cNvPicPr>
            <a:picLocks/>
          </p:cNvPicPr>
          <p:nvPr/>
        </p:nvPicPr>
        <p:blipFill>
          <a:blip r:embed="rId16"/>
          <a:stretch>
            <a:fillRect/>
          </a:stretch>
        </p:blipFill>
        <p:spPr>
          <a:xfrm>
            <a:off x="29522514" y="24414480"/>
            <a:ext cx="1828800" cy="1828800"/>
          </a:xfrm>
          <a:prstGeom prst="rect">
            <a:avLst/>
          </a:prstGeom>
        </p:spPr>
      </p:pic>
      <p:pic>
        <p:nvPicPr>
          <p:cNvPr id="191" name="Picture 190" descr="A close up of a computer&#10;&#10;Description automatically generated">
            <a:extLst>
              <a:ext uri="{FF2B5EF4-FFF2-40B4-BE49-F238E27FC236}">
                <a16:creationId xmlns:a16="http://schemas.microsoft.com/office/drawing/2014/main" id="{FF27315B-9D16-4186-8C7C-FC684B740C6C}"/>
              </a:ext>
            </a:extLst>
          </p:cNvPr>
          <p:cNvPicPr>
            <a:picLocks/>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39207578" y="22390448"/>
            <a:ext cx="3108960" cy="3017520"/>
          </a:xfrm>
          <a:prstGeom prst="rect">
            <a:avLst/>
          </a:prstGeom>
        </p:spPr>
      </p:pic>
      <p:sp>
        <p:nvSpPr>
          <p:cNvPr id="134" name="Up-Down Arrow 46">
            <a:extLst>
              <a:ext uri="{FF2B5EF4-FFF2-40B4-BE49-F238E27FC236}">
                <a16:creationId xmlns:a16="http://schemas.microsoft.com/office/drawing/2014/main" id="{B7CF55BE-2E80-4E79-ADC5-917B87349E01}"/>
              </a:ext>
            </a:extLst>
          </p:cNvPr>
          <p:cNvSpPr/>
          <p:nvPr/>
        </p:nvSpPr>
        <p:spPr>
          <a:xfrm rot="10800000">
            <a:off x="40397820" y="25544266"/>
            <a:ext cx="969063" cy="1325563"/>
          </a:xfrm>
          <a:prstGeom prst="upDownArrow">
            <a:avLst>
              <a:gd name="adj1" fmla="val 58201"/>
              <a:gd name="adj2" fmla="val 376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descr="A screenshot of a computer&#10;&#10;Description generated with high confidence">
            <a:extLst>
              <a:ext uri="{FF2B5EF4-FFF2-40B4-BE49-F238E27FC236}">
                <a16:creationId xmlns:a16="http://schemas.microsoft.com/office/drawing/2014/main" id="{A0DEC7D0-0746-485B-83DE-2513CE5D1774}"/>
              </a:ext>
            </a:extLst>
          </p:cNvPr>
          <p:cNvPicPr>
            <a:picLocks/>
          </p:cNvPicPr>
          <p:nvPr/>
        </p:nvPicPr>
        <p:blipFill>
          <a:blip r:embed="rId19"/>
          <a:stretch>
            <a:fillRect/>
          </a:stretch>
        </p:blipFill>
        <p:spPr>
          <a:xfrm>
            <a:off x="32004000" y="22137697"/>
            <a:ext cx="2286000" cy="1645920"/>
          </a:xfrm>
          <a:prstGeom prst="rect">
            <a:avLst/>
          </a:prstGeom>
        </p:spPr>
      </p:pic>
      <p:sp>
        <p:nvSpPr>
          <p:cNvPr id="13" name="Arrow: Left 12">
            <a:extLst>
              <a:ext uri="{FF2B5EF4-FFF2-40B4-BE49-F238E27FC236}">
                <a16:creationId xmlns:a16="http://schemas.microsoft.com/office/drawing/2014/main" id="{4DEF6565-9813-4B14-997A-230394CDA150}"/>
              </a:ext>
            </a:extLst>
          </p:cNvPr>
          <p:cNvSpPr/>
          <p:nvPr/>
        </p:nvSpPr>
        <p:spPr>
          <a:xfrm rot="2700000">
            <a:off x="34472880" y="23500080"/>
            <a:ext cx="1005840" cy="6400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Arrow: Left 143">
            <a:extLst>
              <a:ext uri="{FF2B5EF4-FFF2-40B4-BE49-F238E27FC236}">
                <a16:creationId xmlns:a16="http://schemas.microsoft.com/office/drawing/2014/main" id="{23A68038-0D3D-4911-9BE1-1D10B0424624}"/>
              </a:ext>
            </a:extLst>
          </p:cNvPr>
          <p:cNvSpPr/>
          <p:nvPr/>
        </p:nvSpPr>
        <p:spPr>
          <a:xfrm rot="-2700000">
            <a:off x="30815280" y="23500080"/>
            <a:ext cx="1005840" cy="6400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Arrow: Left 144">
            <a:extLst>
              <a:ext uri="{FF2B5EF4-FFF2-40B4-BE49-F238E27FC236}">
                <a16:creationId xmlns:a16="http://schemas.microsoft.com/office/drawing/2014/main" id="{8BB06B02-D24A-441F-A4B4-484EF5D57100}"/>
              </a:ext>
            </a:extLst>
          </p:cNvPr>
          <p:cNvSpPr/>
          <p:nvPr/>
        </p:nvSpPr>
        <p:spPr>
          <a:xfrm rot="13500000">
            <a:off x="30815280" y="26517600"/>
            <a:ext cx="1097280" cy="6400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Arrow: Left 150">
            <a:extLst>
              <a:ext uri="{FF2B5EF4-FFF2-40B4-BE49-F238E27FC236}">
                <a16:creationId xmlns:a16="http://schemas.microsoft.com/office/drawing/2014/main" id="{51121138-8748-4F16-97D1-4B9D8956C612}"/>
              </a:ext>
            </a:extLst>
          </p:cNvPr>
          <p:cNvSpPr/>
          <p:nvPr/>
        </p:nvSpPr>
        <p:spPr>
          <a:xfrm rot="8100000">
            <a:off x="34472880" y="26517600"/>
            <a:ext cx="1005840" cy="6400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Up-Down Arrow 46">
            <a:extLst>
              <a:ext uri="{FF2B5EF4-FFF2-40B4-BE49-F238E27FC236}">
                <a16:creationId xmlns:a16="http://schemas.microsoft.com/office/drawing/2014/main" id="{49FA2156-FFC5-40A9-AF84-9E41F8FDE496}"/>
              </a:ext>
            </a:extLst>
          </p:cNvPr>
          <p:cNvSpPr/>
          <p:nvPr/>
        </p:nvSpPr>
        <p:spPr>
          <a:xfrm rot="5400000">
            <a:off x="37526236" y="24295330"/>
            <a:ext cx="1097280" cy="1828800"/>
          </a:xfrm>
          <a:prstGeom prst="upDownArrow">
            <a:avLst>
              <a:gd name="adj1" fmla="val 58201"/>
              <a:gd name="adj2" fmla="val 376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 name="Picture 152" descr="A picture containing drawing&#10;&#10;Description generated with very high confidence">
            <a:extLst>
              <a:ext uri="{FF2B5EF4-FFF2-40B4-BE49-F238E27FC236}">
                <a16:creationId xmlns:a16="http://schemas.microsoft.com/office/drawing/2014/main" id="{71D545E3-C7B0-4D7C-8072-CD91F97DE628}"/>
              </a:ext>
            </a:extLst>
          </p:cNvPr>
          <p:cNvPicPr>
            <a:picLocks/>
          </p:cNvPicPr>
          <p:nvPr/>
        </p:nvPicPr>
        <p:blipFill>
          <a:blip r:embed="rId20"/>
          <a:stretch>
            <a:fillRect/>
          </a:stretch>
        </p:blipFill>
        <p:spPr>
          <a:xfrm>
            <a:off x="31111194" y="26273715"/>
            <a:ext cx="4202863" cy="2956343"/>
          </a:xfrm>
          <a:prstGeom prst="rect">
            <a:avLst/>
          </a:prstGeom>
        </p:spPr>
      </p:pic>
      <p:pic>
        <p:nvPicPr>
          <p:cNvPr id="154" name="Picture 153" descr="A picture containing graphics, drawing&#10;&#10;Description generated with very high confidence">
            <a:extLst>
              <a:ext uri="{FF2B5EF4-FFF2-40B4-BE49-F238E27FC236}">
                <a16:creationId xmlns:a16="http://schemas.microsoft.com/office/drawing/2014/main" id="{1FBDC769-BA30-4C46-9846-DD63104BEFB0}"/>
              </a:ext>
            </a:extLst>
          </p:cNvPr>
          <p:cNvPicPr>
            <a:picLocks/>
          </p:cNvPicPr>
          <p:nvPr/>
        </p:nvPicPr>
        <p:blipFill>
          <a:blip r:embed="rId21"/>
          <a:stretch>
            <a:fillRect/>
          </a:stretch>
        </p:blipFill>
        <p:spPr>
          <a:xfrm>
            <a:off x="33942457" y="24854163"/>
            <a:ext cx="2743200" cy="914400"/>
          </a:xfrm>
          <a:prstGeom prst="rect">
            <a:avLst/>
          </a:prstGeom>
        </p:spPr>
      </p:pic>
      <p:pic>
        <p:nvPicPr>
          <p:cNvPr id="188" name="Picture 187" descr="A picture containing drawing&#10;&#10;Description automatically generated">
            <a:extLst>
              <a:ext uri="{FF2B5EF4-FFF2-40B4-BE49-F238E27FC236}">
                <a16:creationId xmlns:a16="http://schemas.microsoft.com/office/drawing/2014/main" id="{7D663437-88A5-465A-A781-E89BCDADE944}"/>
              </a:ext>
            </a:extLst>
          </p:cNvPr>
          <p:cNvPicPr>
            <a:picLocks/>
          </p:cNvPicPr>
          <p:nvPr/>
        </p:nvPicPr>
        <p:blipFill>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tretch>
            <a:fillRect/>
          </a:stretch>
        </p:blipFill>
        <p:spPr>
          <a:xfrm>
            <a:off x="39449368" y="27006127"/>
            <a:ext cx="2377440" cy="1280160"/>
          </a:xfrm>
          <a:prstGeom prst="rect">
            <a:avLst/>
          </a:prstGeom>
        </p:spPr>
      </p:pic>
      <p:sp>
        <p:nvSpPr>
          <p:cNvPr id="174" name="Rectangle 173">
            <a:extLst>
              <a:ext uri="{FF2B5EF4-FFF2-40B4-BE49-F238E27FC236}">
                <a16:creationId xmlns:a16="http://schemas.microsoft.com/office/drawing/2014/main" id="{3E38D828-9C43-6C4C-8534-22B952C27492}"/>
              </a:ext>
            </a:extLst>
          </p:cNvPr>
          <p:cNvSpPr/>
          <p:nvPr/>
        </p:nvSpPr>
        <p:spPr>
          <a:xfrm>
            <a:off x="28895040" y="5178487"/>
            <a:ext cx="13384562" cy="533630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95000"/>
                  <a:lumOff val="5000"/>
                </a:schemeClr>
              </a:solidFill>
            </a:endParaRPr>
          </a:p>
        </p:txBody>
      </p:sp>
      <p:sp>
        <p:nvSpPr>
          <p:cNvPr id="175" name="Rectangle: Rounded Corners 174">
            <a:extLst>
              <a:ext uri="{FF2B5EF4-FFF2-40B4-BE49-F238E27FC236}">
                <a16:creationId xmlns:a16="http://schemas.microsoft.com/office/drawing/2014/main" id="{178B29A2-7E6D-4CC6-B5C7-B4A8762EE87A}"/>
              </a:ext>
            </a:extLst>
          </p:cNvPr>
          <p:cNvSpPr/>
          <p:nvPr/>
        </p:nvSpPr>
        <p:spPr>
          <a:xfrm>
            <a:off x="29226834" y="5347517"/>
            <a:ext cx="2103120" cy="2103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 name="Rectangle: Rounded Corners 123">
            <a:extLst>
              <a:ext uri="{FF2B5EF4-FFF2-40B4-BE49-F238E27FC236}">
                <a16:creationId xmlns:a16="http://schemas.microsoft.com/office/drawing/2014/main" id="{9E1F04BA-1191-4F5D-BA87-F6AD7DED8A6B}"/>
              </a:ext>
            </a:extLst>
          </p:cNvPr>
          <p:cNvSpPr/>
          <p:nvPr/>
        </p:nvSpPr>
        <p:spPr>
          <a:xfrm>
            <a:off x="29235320" y="7737064"/>
            <a:ext cx="2103120" cy="2103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8D99ABCF-A37E-40A8-9827-117EF899B3A8}"/>
              </a:ext>
            </a:extLst>
          </p:cNvPr>
          <p:cNvPicPr>
            <a:picLocks noChangeAspect="1"/>
          </p:cNvPicPr>
          <p:nvPr/>
        </p:nvPicPr>
        <p:blipFill>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a:off x="29538986" y="5482311"/>
            <a:ext cx="1460874" cy="1828800"/>
          </a:xfrm>
          <a:prstGeom prst="rect">
            <a:avLst/>
          </a:prstGeom>
        </p:spPr>
      </p:pic>
      <p:pic>
        <p:nvPicPr>
          <p:cNvPr id="179" name="Picture 178" descr="A picture containing drawing&#10;&#10;Description generated with very high confidence">
            <a:extLst>
              <a:ext uri="{FF2B5EF4-FFF2-40B4-BE49-F238E27FC236}">
                <a16:creationId xmlns:a16="http://schemas.microsoft.com/office/drawing/2014/main" id="{E4AB9BBC-002C-4A3B-8353-580FF44569E2}"/>
              </a:ext>
            </a:extLst>
          </p:cNvPr>
          <p:cNvPicPr>
            <a:picLocks noChangeAspect="1"/>
          </p:cNvPicPr>
          <p:nvPr/>
        </p:nvPicPr>
        <p:blipFill>
          <a:blip r:embed="rId26"/>
          <a:stretch>
            <a:fillRect/>
          </a:stretch>
        </p:blipFill>
        <p:spPr>
          <a:xfrm>
            <a:off x="29413339" y="7889283"/>
            <a:ext cx="1871720" cy="1827026"/>
          </a:xfrm>
          <a:prstGeom prst="rect">
            <a:avLst/>
          </a:prstGeom>
        </p:spPr>
      </p:pic>
      <p:pic>
        <p:nvPicPr>
          <p:cNvPr id="1032" name="Picture 8" descr="Internet, network, router, signal, technology, wireless, wireless ...">
            <a:extLst>
              <a:ext uri="{FF2B5EF4-FFF2-40B4-BE49-F238E27FC236}">
                <a16:creationId xmlns:a16="http://schemas.microsoft.com/office/drawing/2014/main" id="{1601D67B-4508-4E53-94E9-EEA0D3013BB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5400000">
            <a:off x="31370970" y="6039206"/>
            <a:ext cx="3185379" cy="31853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ake An Aerial Tour of The UNH Campus In Spring">
            <a:extLst>
              <a:ext uri="{FF2B5EF4-FFF2-40B4-BE49-F238E27FC236}">
                <a16:creationId xmlns:a16="http://schemas.microsoft.com/office/drawing/2014/main" id="{6A410D8F-E7CE-4E61-BF23-3099A10B2B56}"/>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4747200" y="5303520"/>
            <a:ext cx="4297680" cy="2286000"/>
          </a:xfrm>
          <a:prstGeom prst="rect">
            <a:avLst/>
          </a:prstGeom>
          <a:noFill/>
          <a:extLst>
            <a:ext uri="{909E8E84-426E-40DD-AFC4-6F175D3DCCD1}">
              <a14:hiddenFill xmlns:a14="http://schemas.microsoft.com/office/drawing/2010/main">
                <a:solidFill>
                  <a:srgbClr val="FFFFFF"/>
                </a:solidFill>
              </a14:hiddenFill>
            </a:ext>
          </a:extLst>
        </p:spPr>
      </p:pic>
      <p:sp>
        <p:nvSpPr>
          <p:cNvPr id="187" name="Rectangle: Rounded Corners 186">
            <a:extLst>
              <a:ext uri="{FF2B5EF4-FFF2-40B4-BE49-F238E27FC236}">
                <a16:creationId xmlns:a16="http://schemas.microsoft.com/office/drawing/2014/main" id="{390DFC93-5A02-4493-901C-E5E341AECC6B}"/>
              </a:ext>
            </a:extLst>
          </p:cNvPr>
          <p:cNvSpPr/>
          <p:nvPr/>
        </p:nvSpPr>
        <p:spPr>
          <a:xfrm>
            <a:off x="39593520" y="5303520"/>
            <a:ext cx="2377440" cy="45366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8" name="Picture 27" descr="A close up of a logo&#10;&#10;Description automatically generated">
            <a:extLst>
              <a:ext uri="{FF2B5EF4-FFF2-40B4-BE49-F238E27FC236}">
                <a16:creationId xmlns:a16="http://schemas.microsoft.com/office/drawing/2014/main" id="{B7B2C4D6-2764-4FBB-B80F-2D3A5631F19A}"/>
              </a:ext>
            </a:extLst>
          </p:cNvPr>
          <p:cNvPicPr>
            <a:picLocks noChangeAspect="1"/>
          </p:cNvPicPr>
          <p:nvPr/>
        </p:nvPicPr>
        <p:blipFill>
          <a:blip r:embed="rId29">
            <a:extLst>
              <a:ext uri="{28A0092B-C50C-407E-A947-70E740481C1C}">
                <a14:useLocalDpi xmlns:a14="http://schemas.microsoft.com/office/drawing/2010/main" val="0"/>
              </a:ext>
              <a:ext uri="{837473B0-CC2E-450A-ABE3-18F120FF3D39}">
                <a1611:picAttrSrcUrl xmlns:a1611="http://schemas.microsoft.com/office/drawing/2016/11/main" r:id="rId30"/>
              </a:ext>
            </a:extLst>
          </a:blip>
          <a:stretch>
            <a:fillRect/>
          </a:stretch>
        </p:blipFill>
        <p:spPr>
          <a:xfrm>
            <a:off x="39776400" y="5482311"/>
            <a:ext cx="2011680" cy="2011680"/>
          </a:xfrm>
          <a:prstGeom prst="rect">
            <a:avLst/>
          </a:prstGeom>
        </p:spPr>
      </p:pic>
      <p:pic>
        <p:nvPicPr>
          <p:cNvPr id="119" name="Picture 26" descr="Graph Up - Graph Symbol Png, Transparent Png - kindpng">
            <a:extLst>
              <a:ext uri="{FF2B5EF4-FFF2-40B4-BE49-F238E27FC236}">
                <a16:creationId xmlns:a16="http://schemas.microsoft.com/office/drawing/2014/main" id="{7FBB096B-AF7B-4540-84D3-6BC3BBB948A0}"/>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9867840" y="7909889"/>
            <a:ext cx="1828800" cy="1826195"/>
          </a:xfrm>
          <a:prstGeom prst="rect">
            <a:avLst/>
          </a:prstGeom>
          <a:noFill/>
          <a:extLst>
            <a:ext uri="{909E8E84-426E-40DD-AFC4-6F175D3DCCD1}">
              <a14:hiddenFill xmlns:a14="http://schemas.microsoft.com/office/drawing/2010/main">
                <a:solidFill>
                  <a:srgbClr val="FFFFFF"/>
                </a:solidFill>
              </a14:hiddenFill>
            </a:ext>
          </a:extLst>
        </p:spPr>
      </p:pic>
      <p:sp>
        <p:nvSpPr>
          <p:cNvPr id="190" name="Rectangle: Rounded Corners 189">
            <a:extLst>
              <a:ext uri="{FF2B5EF4-FFF2-40B4-BE49-F238E27FC236}">
                <a16:creationId xmlns:a16="http://schemas.microsoft.com/office/drawing/2014/main" id="{814DF90E-0636-4150-9ED3-0E5188049F11}"/>
              </a:ext>
            </a:extLst>
          </p:cNvPr>
          <p:cNvSpPr/>
          <p:nvPr/>
        </p:nvSpPr>
        <p:spPr>
          <a:xfrm>
            <a:off x="34747200" y="8118672"/>
            <a:ext cx="4297680" cy="1737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6" name="Picture 6" descr="Database Icon - Free Download, PNG and Vector">
            <a:extLst>
              <a:ext uri="{FF2B5EF4-FFF2-40B4-BE49-F238E27FC236}">
                <a16:creationId xmlns:a16="http://schemas.microsoft.com/office/drawing/2014/main" id="{EBE611B1-1850-4817-9BA4-25798033A091}"/>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056416" y="8259045"/>
            <a:ext cx="173736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57" descr="A close up of a computer&#10;&#10;Description automatically generated">
            <a:extLst>
              <a:ext uri="{FF2B5EF4-FFF2-40B4-BE49-F238E27FC236}">
                <a16:creationId xmlns:a16="http://schemas.microsoft.com/office/drawing/2014/main" id="{5E75F12F-17D9-B045-8A78-C0F4D7DAD56B}"/>
              </a:ext>
            </a:extLst>
          </p:cNvPr>
          <p:cNvPicPr>
            <a:picLocks/>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34928276" y="8259144"/>
            <a:ext cx="1737360" cy="1463040"/>
          </a:xfrm>
          <a:prstGeom prst="rect">
            <a:avLst/>
          </a:prstGeom>
        </p:spPr>
      </p:pic>
      <p:sp>
        <p:nvSpPr>
          <p:cNvPr id="125" name="TextBox 124">
            <a:extLst>
              <a:ext uri="{FF2B5EF4-FFF2-40B4-BE49-F238E27FC236}">
                <a16:creationId xmlns:a16="http://schemas.microsoft.com/office/drawing/2014/main" id="{CBA2D4B4-AAD0-3F49-8308-A4605A81E08E}"/>
              </a:ext>
            </a:extLst>
          </p:cNvPr>
          <p:cNvSpPr txBox="1"/>
          <p:nvPr/>
        </p:nvSpPr>
        <p:spPr>
          <a:xfrm>
            <a:off x="28862973" y="10584141"/>
            <a:ext cx="13507781" cy="461793"/>
          </a:xfrm>
          <a:prstGeom prst="rect">
            <a:avLst/>
          </a:prstGeom>
          <a:noFill/>
        </p:spPr>
        <p:txBody>
          <a:bodyPr wrap="square" rtlCol="0">
            <a:spAutoFit/>
          </a:bodyPr>
          <a:lstStyle/>
          <a:p>
            <a:r>
              <a:rPr lang="en-US" sz="2401" b="1">
                <a:cs typeface="Times New Roman" panose="02020603050405020304" pitchFamily="18" charset="0"/>
              </a:rPr>
              <a:t>Figure 3.</a:t>
            </a:r>
            <a:r>
              <a:rPr lang="en-US" sz="2401" i="1">
                <a:cs typeface="Times New Roman" panose="02020603050405020304" pitchFamily="18" charset="0"/>
              </a:rPr>
              <a:t>  Generalized approach involving how each part of the processing system stockpiles data.</a:t>
            </a:r>
            <a:endParaRPr lang="en-US" sz="2401">
              <a:cs typeface="Times New Roman" panose="02020603050405020304" pitchFamily="18" charset="0"/>
            </a:endParaRPr>
          </a:p>
        </p:txBody>
      </p:sp>
      <p:sp>
        <p:nvSpPr>
          <p:cNvPr id="127" name="TextBox 126">
            <a:extLst>
              <a:ext uri="{FF2B5EF4-FFF2-40B4-BE49-F238E27FC236}">
                <a16:creationId xmlns:a16="http://schemas.microsoft.com/office/drawing/2014/main" id="{6EB5F344-0D04-E448-8B43-7FFE4ECE7994}"/>
              </a:ext>
            </a:extLst>
          </p:cNvPr>
          <p:cNvSpPr txBox="1"/>
          <p:nvPr/>
        </p:nvSpPr>
        <p:spPr>
          <a:xfrm>
            <a:off x="35250272" y="10007216"/>
            <a:ext cx="3472283" cy="461793"/>
          </a:xfrm>
          <a:prstGeom prst="rect">
            <a:avLst/>
          </a:prstGeom>
          <a:noFill/>
        </p:spPr>
        <p:txBody>
          <a:bodyPr wrap="square" rtlCol="0">
            <a:spAutoFit/>
          </a:bodyPr>
          <a:lstStyle/>
          <a:p>
            <a:pPr algn="ctr"/>
            <a:r>
              <a:rPr lang="en-US" sz="2401" i="1">
                <a:cs typeface="Times New Roman" panose="02020603050405020304" pitchFamily="18" charset="0"/>
              </a:rPr>
              <a:t>Backend of the Server</a:t>
            </a:r>
          </a:p>
        </p:txBody>
      </p:sp>
      <p:sp>
        <p:nvSpPr>
          <p:cNvPr id="133" name="TextBox 132">
            <a:extLst>
              <a:ext uri="{FF2B5EF4-FFF2-40B4-BE49-F238E27FC236}">
                <a16:creationId xmlns:a16="http://schemas.microsoft.com/office/drawing/2014/main" id="{132ACF78-0848-214D-B844-29FA52F86CB9}"/>
              </a:ext>
            </a:extLst>
          </p:cNvPr>
          <p:cNvSpPr txBox="1"/>
          <p:nvPr/>
        </p:nvSpPr>
        <p:spPr>
          <a:xfrm>
            <a:off x="39007475" y="10010272"/>
            <a:ext cx="3472283" cy="461793"/>
          </a:xfrm>
          <a:prstGeom prst="rect">
            <a:avLst/>
          </a:prstGeom>
          <a:noFill/>
        </p:spPr>
        <p:txBody>
          <a:bodyPr wrap="square" rtlCol="0">
            <a:spAutoFit/>
          </a:bodyPr>
          <a:lstStyle/>
          <a:p>
            <a:pPr algn="ctr"/>
            <a:r>
              <a:rPr lang="en-US" sz="2401" i="1">
                <a:cs typeface="Times New Roman" panose="02020603050405020304" pitchFamily="18" charset="0"/>
              </a:rPr>
              <a:t>Frontend of the Server</a:t>
            </a:r>
          </a:p>
        </p:txBody>
      </p:sp>
      <p:sp>
        <p:nvSpPr>
          <p:cNvPr id="142" name="TextBox 141">
            <a:extLst>
              <a:ext uri="{FF2B5EF4-FFF2-40B4-BE49-F238E27FC236}">
                <a16:creationId xmlns:a16="http://schemas.microsoft.com/office/drawing/2014/main" id="{163FD649-7E30-CF4F-A755-9697B7DF2C41}"/>
              </a:ext>
            </a:extLst>
          </p:cNvPr>
          <p:cNvSpPr txBox="1"/>
          <p:nvPr/>
        </p:nvSpPr>
        <p:spPr>
          <a:xfrm>
            <a:off x="28612918" y="10012082"/>
            <a:ext cx="3472283" cy="461793"/>
          </a:xfrm>
          <a:prstGeom prst="rect">
            <a:avLst/>
          </a:prstGeom>
          <a:noFill/>
        </p:spPr>
        <p:txBody>
          <a:bodyPr wrap="square" rtlCol="0">
            <a:spAutoFit/>
          </a:bodyPr>
          <a:lstStyle/>
          <a:p>
            <a:pPr algn="ctr"/>
            <a:r>
              <a:rPr lang="en-US" sz="2401" i="1">
                <a:cs typeface="Times New Roman" panose="02020603050405020304" pitchFamily="18" charset="0"/>
              </a:rPr>
              <a:t>Devices at Location A</a:t>
            </a:r>
          </a:p>
        </p:txBody>
      </p:sp>
      <p:sp>
        <p:nvSpPr>
          <p:cNvPr id="150" name="TextBox 149">
            <a:extLst>
              <a:ext uri="{FF2B5EF4-FFF2-40B4-BE49-F238E27FC236}">
                <a16:creationId xmlns:a16="http://schemas.microsoft.com/office/drawing/2014/main" id="{43DC4CF7-D605-BC4B-9B0B-CDF3646605C7}"/>
              </a:ext>
            </a:extLst>
          </p:cNvPr>
          <p:cNvSpPr txBox="1"/>
          <p:nvPr/>
        </p:nvSpPr>
        <p:spPr>
          <a:xfrm>
            <a:off x="34593936" y="7604807"/>
            <a:ext cx="4613642" cy="461793"/>
          </a:xfrm>
          <a:prstGeom prst="rect">
            <a:avLst/>
          </a:prstGeom>
          <a:noFill/>
        </p:spPr>
        <p:txBody>
          <a:bodyPr wrap="square" rtlCol="0">
            <a:spAutoFit/>
          </a:bodyPr>
          <a:lstStyle/>
          <a:p>
            <a:pPr algn="ctr"/>
            <a:r>
              <a:rPr lang="en-US" sz="2401" i="1">
                <a:cs typeface="Times New Roman" panose="02020603050405020304" pitchFamily="18" charset="0"/>
              </a:rPr>
              <a:t>Transmission to Server (at UNH)</a:t>
            </a:r>
          </a:p>
        </p:txBody>
      </p:sp>
      <p:sp>
        <p:nvSpPr>
          <p:cNvPr id="160" name="TextBox 159">
            <a:extLst>
              <a:ext uri="{FF2B5EF4-FFF2-40B4-BE49-F238E27FC236}">
                <a16:creationId xmlns:a16="http://schemas.microsoft.com/office/drawing/2014/main" id="{FB023F15-42E9-4346-AC98-976B609D3A44}"/>
              </a:ext>
            </a:extLst>
          </p:cNvPr>
          <p:cNvSpPr txBox="1"/>
          <p:nvPr/>
        </p:nvSpPr>
        <p:spPr>
          <a:xfrm>
            <a:off x="14908860" y="5280839"/>
            <a:ext cx="13582661" cy="5709255"/>
          </a:xfrm>
          <a:prstGeom prst="rect">
            <a:avLst/>
          </a:prstGeom>
          <a:noFill/>
        </p:spPr>
        <p:txBody>
          <a:bodyPr wrap="square" rtlCol="0">
            <a:spAutoFit/>
          </a:bodyPr>
          <a:lstStyle/>
          <a:p>
            <a:pPr marL="428555" indent="-428555" algn="just">
              <a:spcAft>
                <a:spcPts val="1800"/>
              </a:spcAft>
              <a:buFont typeface="Arial" panose="020B0604020202020204" pitchFamily="34" charset="0"/>
              <a:buChar char="•"/>
            </a:pPr>
            <a:r>
              <a:rPr lang="en-US" sz="4000" dirty="0">
                <a:cs typeface="Times New Roman" panose="02020603050405020304" pitchFamily="18" charset="0"/>
              </a:rPr>
              <a:t>Our project’s aim is to create an adaptable system to wirelessly transmit data from an IoT-enabled sensor to UNH</a:t>
            </a:r>
          </a:p>
          <a:p>
            <a:pPr marL="428555" indent="-428555" algn="just">
              <a:spcAft>
                <a:spcPts val="1800"/>
              </a:spcAft>
              <a:buFont typeface="Arial" panose="020B0604020202020204" pitchFamily="34" charset="0"/>
              <a:buChar char="•"/>
            </a:pPr>
            <a:r>
              <a:rPr lang="en-US" sz="4000" dirty="0">
                <a:cs typeface="Times New Roman" panose="02020603050405020304" pitchFamily="18" charset="0"/>
              </a:rPr>
              <a:t>The system is composed of an IoT sensor, Raspberry Pi, server, database, and end application (website, graphs, etc.)</a:t>
            </a:r>
          </a:p>
          <a:p>
            <a:pPr marL="428555" indent="-428555" algn="just">
              <a:spcAft>
                <a:spcPts val="1800"/>
              </a:spcAft>
              <a:buFont typeface="Arial" panose="020B0604020202020204" pitchFamily="34" charset="0"/>
              <a:buChar char="•"/>
            </a:pPr>
            <a:r>
              <a:rPr lang="en-US" sz="4000" dirty="0">
                <a:cs typeface="Times New Roman" panose="02020603050405020304" pitchFamily="18" charset="0"/>
              </a:rPr>
              <a:t>Core components of the system (Pi, server, database) need minimal modification from project to project</a:t>
            </a:r>
          </a:p>
          <a:p>
            <a:pPr marL="428555" indent="-428555" algn="just">
              <a:spcAft>
                <a:spcPts val="1800"/>
              </a:spcAft>
              <a:buFont typeface="Arial" panose="020B0604020202020204" pitchFamily="34" charset="0"/>
              <a:buChar char="•"/>
            </a:pPr>
            <a:r>
              <a:rPr lang="en-US" sz="4000" dirty="0">
                <a:cs typeface="Times New Roman" panose="02020603050405020304" pitchFamily="18" charset="0"/>
              </a:rPr>
              <a:t>IoT sensor and frontend of server can vary depending on the user’s needs</a:t>
            </a:r>
          </a:p>
        </p:txBody>
      </p:sp>
    </p:spTree>
    <p:extLst>
      <p:ext uri="{BB962C8B-B14F-4D97-AF65-F5344CB8AC3E}">
        <p14:creationId xmlns:p14="http://schemas.microsoft.com/office/powerpoint/2010/main" val="37419183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3F565DC475A74087EAEAAEAC9B5D15" ma:contentTypeVersion="13" ma:contentTypeDescription="Create a new document." ma:contentTypeScope="" ma:versionID="1a86da21643c09aa590386130e758b6b">
  <xsd:schema xmlns:xsd="http://www.w3.org/2001/XMLSchema" xmlns:xs="http://www.w3.org/2001/XMLSchema" xmlns:p="http://schemas.microsoft.com/office/2006/metadata/properties" xmlns:ns3="b02b4ed1-35dd-4b7d-b380-55a386e8440d" xmlns:ns4="4c550dc8-3304-4829-b3b4-12754cf3c9de" targetNamespace="http://schemas.microsoft.com/office/2006/metadata/properties" ma:root="true" ma:fieldsID="d4fe55d2b26a5d7ff52e6c633446a662" ns3:_="" ns4:_="">
    <xsd:import namespace="b02b4ed1-35dd-4b7d-b380-55a386e8440d"/>
    <xsd:import namespace="4c550dc8-3304-4829-b3b4-12754cf3c9d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2b4ed1-35dd-4b7d-b380-55a386e844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550dc8-3304-4829-b3b4-12754cf3c9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FEF622-47FD-496C-9A38-BC8BE38CF18D}">
  <ds:schemaRefs>
    <ds:schemaRef ds:uri="4c550dc8-3304-4829-b3b4-12754cf3c9de"/>
    <ds:schemaRef ds:uri="http://schemas.microsoft.com/office/2006/metadata/properties"/>
    <ds:schemaRef ds:uri="http://purl.org/dc/dcmitype/"/>
    <ds:schemaRef ds:uri="b02b4ed1-35dd-4b7d-b380-55a386e8440d"/>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B4AA6929-93A9-4461-B481-F9426837C9C1}">
  <ds:schemaRefs>
    <ds:schemaRef ds:uri="4c550dc8-3304-4829-b3b4-12754cf3c9de"/>
    <ds:schemaRef ds:uri="b02b4ed1-35dd-4b7d-b380-55a386e844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EFD8C2-C456-4AFE-B830-686F379FD6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521</Words>
  <Application>Microsoft Macintosh PowerPoint</Application>
  <PresentationFormat>Custom</PresentationFormat>
  <Paragraphs>54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Duggan, Eli M</dc:creator>
  <cp:lastModifiedBy>Mercer, Samuel (Sam) P</cp:lastModifiedBy>
  <cp:revision>2</cp:revision>
  <dcterms:created xsi:type="dcterms:W3CDTF">2020-04-27T21:14:26Z</dcterms:created>
  <dcterms:modified xsi:type="dcterms:W3CDTF">2020-05-02T03:43:33Z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0x010100933F565DC475A74087EAEAAEAC9B5D15</vt:lpwstr>
  </property>
</Properties>
</file>