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4b7f07ba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74b7f07ba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4b7f07ba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4b7f07ba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4b7f07ba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4b7f07ba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4b7f07ba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4b7f07ba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4b7f07ba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74b7f07ba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74b7f07bae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74b7f07bae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74b7f07ba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74b7f07ba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74b7f07ba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74b7f07ba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gif"/><Relationship Id="rId4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gif"/><Relationship Id="rId4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5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gif"/><Relationship Id="rId4" Type="http://schemas.openxmlformats.org/officeDocument/2006/relationships/image" Target="../media/image8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9.jpg"/><Relationship Id="rId5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506641" y="3601325"/>
            <a:ext cx="4715400" cy="63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Collaborative Robotics</a:t>
            </a:r>
            <a:endParaRPr sz="30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506650" y="4154375"/>
            <a:ext cx="6732900" cy="63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Hunter Clark, Emilie Leavitt, Thomas Oliver, Kathleen Terwilliger</a:t>
            </a:r>
            <a:endParaRPr sz="16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3075" y="638950"/>
            <a:ext cx="4941675" cy="276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799" y="399326"/>
            <a:ext cx="2238374" cy="2963902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6553700" y="4392225"/>
            <a:ext cx="2412000" cy="2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Innovation Scholars </a:t>
            </a:r>
            <a:endParaRPr>
              <a:solidFill>
                <a:schemeClr val="lt2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Spring 2020</a:t>
            </a: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383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Cobots?</a:t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4340325" y="1017725"/>
            <a:ext cx="4946400" cy="15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Characteristics: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“rigid programming”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Wide range of motion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Multitude of sensors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100" y="1070038"/>
            <a:ext cx="3826200" cy="220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2600" y="2571750"/>
            <a:ext cx="3301725" cy="216669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68725" y="3642850"/>
            <a:ext cx="4765500" cy="13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Collaborate with humans</a:t>
            </a:r>
            <a:r>
              <a:rPr lang="en" sz="1800">
                <a:solidFill>
                  <a:schemeClr val="lt1"/>
                </a:solidFill>
              </a:rPr>
              <a:t> </a:t>
            </a:r>
            <a:r>
              <a:rPr lang="en" sz="1800">
                <a:solidFill>
                  <a:schemeClr val="lt2"/>
                </a:solidFill>
              </a:rPr>
              <a:t>on shared tasks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Can respond to changes in environment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323100" y="3227425"/>
            <a:ext cx="38262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FFFF"/>
                </a:solidFill>
              </a:rPr>
              <a:t>Cobot Packaging Bottles</a:t>
            </a:r>
            <a:endParaRPr i="1">
              <a:solidFill>
                <a:srgbClr val="FFFFFF"/>
              </a:solidFill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5112263" y="4669725"/>
            <a:ext cx="34824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Cobot Helping Perform a Medical Test </a:t>
            </a:r>
            <a:endParaRPr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Uses and Benefits of Cobots</a:t>
            </a:r>
            <a:endParaRPr/>
          </a:p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11700" y="1152475"/>
            <a:ext cx="3961200" cy="11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Safer and more adaptable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More practical for everyday life</a:t>
            </a:r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4398900" y="3359925"/>
            <a:ext cx="4490700" cy="15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Uses: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lnSpc>
                <a:spcPct val="2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Restaurants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lnSpc>
                <a:spcPct val="2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Hospitals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lnSpc>
                <a:spcPct val="2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Delivery services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lnSpc>
                <a:spcPct val="2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Helping the elderly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2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pSp>
        <p:nvGrpSpPr>
          <p:cNvPr id="77" name="Google Shape;77;p15"/>
          <p:cNvGrpSpPr/>
          <p:nvPr/>
        </p:nvGrpSpPr>
        <p:grpSpPr>
          <a:xfrm>
            <a:off x="491975" y="2047025"/>
            <a:ext cx="3551100" cy="2817100"/>
            <a:chOff x="491975" y="2047025"/>
            <a:chExt cx="3551100" cy="2817100"/>
          </a:xfrm>
        </p:grpSpPr>
        <p:pic>
          <p:nvPicPr>
            <p:cNvPr id="78" name="Google Shape;78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1650" y="2047025"/>
              <a:ext cx="3511750" cy="2633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" name="Google Shape;79;p15"/>
            <p:cNvSpPr txBox="1"/>
            <p:nvPr/>
          </p:nvSpPr>
          <p:spPr>
            <a:xfrm>
              <a:off x="491975" y="4612125"/>
              <a:ext cx="3551100" cy="25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>
                  <a:solidFill>
                    <a:srgbClr val="FFFFFF"/>
                  </a:solidFill>
                </a:rPr>
                <a:t>Cobot Making Pizza</a:t>
              </a:r>
              <a:endParaRPr i="1">
                <a:solidFill>
                  <a:srgbClr val="FFFFFF"/>
                </a:solidFill>
              </a:endParaRPr>
            </a:p>
          </p:txBody>
        </p:sp>
      </p:grpSp>
      <p:grpSp>
        <p:nvGrpSpPr>
          <p:cNvPr id="80" name="Google Shape;80;p15"/>
          <p:cNvGrpSpPr/>
          <p:nvPr/>
        </p:nvGrpSpPr>
        <p:grpSpPr>
          <a:xfrm>
            <a:off x="4943113" y="1065300"/>
            <a:ext cx="3402275" cy="2189800"/>
            <a:chOff x="4943113" y="1017725"/>
            <a:chExt cx="3402275" cy="2189800"/>
          </a:xfrm>
        </p:grpSpPr>
        <p:pic>
          <p:nvPicPr>
            <p:cNvPr id="81" name="Google Shape;81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943113" y="1017725"/>
              <a:ext cx="3402275" cy="1936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Google Shape;82;p15"/>
            <p:cNvSpPr txBox="1"/>
            <p:nvPr/>
          </p:nvSpPr>
          <p:spPr>
            <a:xfrm>
              <a:off x="4966050" y="2898225"/>
              <a:ext cx="3356400" cy="30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>
                  <a:solidFill>
                    <a:srgbClr val="FFFFFF"/>
                  </a:solidFill>
                </a:rPr>
                <a:t>Sawyer Making Boxes</a:t>
              </a:r>
              <a:endParaRPr i="1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Sawyer</a:t>
            </a:r>
            <a:endParaRPr/>
          </a:p>
        </p:txBody>
      </p:sp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Show Sawyer what to do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Pick and Place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Flexible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Collaborates with humans</a:t>
            </a:r>
            <a:endParaRPr/>
          </a:p>
          <a:p>
            <a:pPr indent="0" lvl="0" marL="457200" rtl="0" algn="l">
              <a:lnSpc>
                <a:spcPct val="7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                                                     </a:t>
            </a:r>
            <a:endParaRPr/>
          </a:p>
          <a:p>
            <a:pPr indent="0" lvl="0" marL="914400" rtl="0" algn="l">
              <a:lnSpc>
                <a:spcPct val="7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                                                          Lifetime of 30,000 hours</a:t>
            </a:r>
            <a:endParaRPr/>
          </a:p>
          <a:p>
            <a:pPr indent="0" lvl="0" marL="914400" rtl="0" algn="l">
              <a:lnSpc>
                <a:spcPct val="7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                                                          Weighs 42 lbs</a:t>
            </a:r>
            <a:endParaRPr/>
          </a:p>
          <a:p>
            <a:pPr indent="0" lvl="0" marL="914400" rtl="0" algn="l">
              <a:lnSpc>
                <a:spcPct val="7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                                                          2 cameras</a:t>
            </a:r>
            <a:endParaRPr/>
          </a:p>
          <a:p>
            <a:pPr indent="0" lvl="0" marL="914400" rtl="0" algn="l">
              <a:lnSpc>
                <a:spcPct val="7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                                                          7 degrees of freedom</a:t>
            </a:r>
            <a:endParaRPr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8790" y="779437"/>
            <a:ext cx="3256525" cy="17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200" y="2571750"/>
            <a:ext cx="3848100" cy="21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6314100" y="2688800"/>
            <a:ext cx="950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1782350" y="4668150"/>
            <a:ext cx="16443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chemeClr val="dk1"/>
                </a:solidFill>
              </a:rPr>
              <a:t>Sawyer at Work</a:t>
            </a:r>
            <a:endParaRPr i="1"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Transition to Remote &amp; Virtual Machines</a:t>
            </a:r>
            <a:endParaRPr/>
          </a:p>
        </p:txBody>
      </p:sp>
      <p:sp>
        <p:nvSpPr>
          <p:cNvPr id="98" name="Google Shape;98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Remote Research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Slack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Zoom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Virtual operation of Sawyer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Machine Within A Machine</a:t>
            </a:r>
            <a:endParaRPr/>
          </a:p>
          <a:p>
            <a:pPr indent="-317500" lvl="1" marL="18288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VirtualBox</a:t>
            </a:r>
            <a:endParaRPr/>
          </a:p>
          <a:p>
            <a:pPr indent="-317500" lvl="1" marL="18288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Ubuntu</a:t>
            </a:r>
            <a:endParaRPr/>
          </a:p>
          <a:p>
            <a:pPr indent="-317500" lvl="1" marL="18288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Compatibility</a:t>
            </a:r>
            <a:endParaRPr/>
          </a:p>
        </p:txBody>
      </p:sp>
      <p:pic>
        <p:nvPicPr>
          <p:cNvPr descr="VirtualBox 6.0 Released By Oracle | TechRad.io" id="99" name="Google Shape;99;p17"/>
          <p:cNvPicPr preferRelativeResize="0"/>
          <p:nvPr/>
        </p:nvPicPr>
        <p:blipFill rotWithShape="1">
          <a:blip r:embed="rId3">
            <a:alphaModFix/>
          </a:blip>
          <a:srcRect b="0" l="7053" r="10539" t="0"/>
          <a:stretch/>
        </p:blipFill>
        <p:spPr>
          <a:xfrm>
            <a:off x="311700" y="3887200"/>
            <a:ext cx="1369250" cy="923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to harden Ubuntu Server 16.04 security in five steps ..." id="100" name="Google Shape;1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3375" y="2334950"/>
            <a:ext cx="1454375" cy="113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2050" y="1071050"/>
            <a:ext cx="5185723" cy="317887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5494488" y="4175525"/>
            <a:ext cx="25683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chemeClr val="dk1"/>
                </a:solidFill>
              </a:rPr>
              <a:t>Ubuntu Virtual Desktop</a:t>
            </a:r>
            <a:endParaRPr i="1"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ROS?</a:t>
            </a:r>
            <a:endParaRPr/>
          </a:p>
        </p:txBody>
      </p:sp>
      <p:sp>
        <p:nvSpPr>
          <p:cNvPr id="108" name="Google Shape;108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</a:t>
            </a:r>
            <a:r>
              <a:rPr lang="en"/>
              <a:t>obot </a:t>
            </a:r>
            <a:r>
              <a:rPr lang="en"/>
              <a:t>O</a:t>
            </a:r>
            <a:r>
              <a:rPr lang="en"/>
              <a:t>perating </a:t>
            </a:r>
            <a:r>
              <a:rPr lang="en"/>
              <a:t>S</a:t>
            </a:r>
            <a:r>
              <a:rPr lang="en"/>
              <a:t>ystem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“Middleware”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Flexible low level </a:t>
            </a:r>
            <a:r>
              <a:rPr b="1" lang="en"/>
              <a:t>framework 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language limitations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6350" y="465075"/>
            <a:ext cx="3590600" cy="210667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/>
          <p:nvPr/>
        </p:nvSpPr>
        <p:spPr>
          <a:xfrm>
            <a:off x="5477348" y="2571760"/>
            <a:ext cx="28686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ROS Visualization Tools and Sawyer</a:t>
            </a:r>
            <a:endParaRPr i="1">
              <a:solidFill>
                <a:schemeClr val="dk1"/>
              </a:solidFill>
            </a:endParaRPr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077000"/>
            <a:ext cx="5190076" cy="158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/>
          <p:nvPr/>
        </p:nvSpPr>
        <p:spPr>
          <a:xfrm>
            <a:off x="1472435" y="4636235"/>
            <a:ext cx="28686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Package Management Systems</a:t>
            </a:r>
            <a:endParaRPr i="1">
              <a:solidFill>
                <a:schemeClr val="dk1"/>
              </a:solidFill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5716400" y="3200150"/>
            <a:ext cx="3182700" cy="13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Topics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Services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Actions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Build systems &amp; catkin</a:t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Gazebo</a:t>
            </a:r>
            <a:endParaRPr/>
          </a:p>
        </p:txBody>
      </p:sp>
      <p:sp>
        <p:nvSpPr>
          <p:cNvPr id="119" name="Google Shape;119;p19"/>
          <p:cNvSpPr txBox="1"/>
          <p:nvPr>
            <p:ph idx="1" type="body"/>
          </p:nvPr>
        </p:nvSpPr>
        <p:spPr>
          <a:xfrm>
            <a:off x="192725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3D Simulation Tool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Works together with ROS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Additional attachments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Faster than running programs on real robots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pSp>
        <p:nvGrpSpPr>
          <p:cNvPr id="120" name="Google Shape;120;p19"/>
          <p:cNvGrpSpPr/>
          <p:nvPr/>
        </p:nvGrpSpPr>
        <p:grpSpPr>
          <a:xfrm>
            <a:off x="5970487" y="2855925"/>
            <a:ext cx="2340720" cy="2076912"/>
            <a:chOff x="1333030" y="1931899"/>
            <a:chExt cx="3508800" cy="2991376"/>
          </a:xfrm>
        </p:grpSpPr>
        <p:pic>
          <p:nvPicPr>
            <p:cNvPr id="121" name="Google Shape;121;p19"/>
            <p:cNvPicPr preferRelativeResize="0"/>
            <p:nvPr/>
          </p:nvPicPr>
          <p:blipFill rotWithShape="1">
            <a:blip r:embed="rId3">
              <a:alphaModFix/>
            </a:blip>
            <a:srcRect b="9485" l="26722" r="3688" t="20925"/>
            <a:stretch/>
          </p:blipFill>
          <p:spPr>
            <a:xfrm>
              <a:off x="1461384" y="1931899"/>
              <a:ext cx="3252060" cy="26015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19"/>
            <p:cNvSpPr txBox="1"/>
            <p:nvPr/>
          </p:nvSpPr>
          <p:spPr>
            <a:xfrm>
              <a:off x="1333030" y="4490375"/>
              <a:ext cx="3508800" cy="43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>
                  <a:solidFill>
                    <a:schemeClr val="dk1"/>
                  </a:solidFill>
                </a:rPr>
                <a:t>Pick and Place Simulation</a:t>
              </a:r>
              <a:endParaRPr i="1">
                <a:solidFill>
                  <a:schemeClr val="dk1"/>
                </a:solidFill>
              </a:endParaRPr>
            </a:p>
          </p:txBody>
        </p:sp>
      </p:grpSp>
      <p:grpSp>
        <p:nvGrpSpPr>
          <p:cNvPr id="123" name="Google Shape;123;p19"/>
          <p:cNvGrpSpPr/>
          <p:nvPr/>
        </p:nvGrpSpPr>
        <p:grpSpPr>
          <a:xfrm>
            <a:off x="5411778" y="371523"/>
            <a:ext cx="3458140" cy="2359720"/>
            <a:chOff x="4386200" y="87975"/>
            <a:chExt cx="4013626" cy="2686385"/>
          </a:xfrm>
        </p:grpSpPr>
        <p:pic>
          <p:nvPicPr>
            <p:cNvPr id="124" name="Google Shape;124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86200" y="87975"/>
              <a:ext cx="4013626" cy="22534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19"/>
            <p:cNvSpPr txBox="1"/>
            <p:nvPr/>
          </p:nvSpPr>
          <p:spPr>
            <a:xfrm>
              <a:off x="4958710" y="2341460"/>
              <a:ext cx="2868600" cy="43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>
                  <a:solidFill>
                    <a:schemeClr val="dk1"/>
                  </a:solidFill>
                </a:rPr>
                <a:t>Gazebo Visualization</a:t>
              </a:r>
              <a:endParaRPr i="1">
                <a:solidFill>
                  <a:schemeClr val="dk1"/>
                </a:solidFill>
              </a:endParaRPr>
            </a:p>
          </p:txBody>
        </p:sp>
      </p:grpSp>
      <p:grpSp>
        <p:nvGrpSpPr>
          <p:cNvPr id="126" name="Google Shape;126;p19"/>
          <p:cNvGrpSpPr/>
          <p:nvPr/>
        </p:nvGrpSpPr>
        <p:grpSpPr>
          <a:xfrm>
            <a:off x="616991" y="2543229"/>
            <a:ext cx="4043262" cy="2357375"/>
            <a:chOff x="3317225" y="3027100"/>
            <a:chExt cx="2932025" cy="1608800"/>
          </a:xfrm>
        </p:grpSpPr>
        <p:pic>
          <p:nvPicPr>
            <p:cNvPr id="127" name="Google Shape;127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317225" y="3027100"/>
              <a:ext cx="2932025" cy="146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Google Shape;128;p19"/>
            <p:cNvSpPr txBox="1"/>
            <p:nvPr/>
          </p:nvSpPr>
          <p:spPr>
            <a:xfrm>
              <a:off x="3922825" y="4493100"/>
              <a:ext cx="1869600" cy="14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>
                  <a:solidFill>
                    <a:schemeClr val="dk1"/>
                  </a:solidFill>
                </a:rPr>
                <a:t>Gazebo in Action</a:t>
              </a:r>
              <a:endParaRPr i="1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Progress</a:t>
            </a:r>
            <a:endParaRPr/>
          </a:p>
        </p:txBody>
      </p:sp>
      <p:sp>
        <p:nvSpPr>
          <p:cNvPr id="134" name="Google Shape;134;p20"/>
          <p:cNvSpPr txBox="1"/>
          <p:nvPr>
            <p:ph idx="1" type="body"/>
          </p:nvPr>
        </p:nvSpPr>
        <p:spPr>
          <a:xfrm>
            <a:off x="52350" y="1263113"/>
            <a:ext cx="3375300" cy="20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Understanding of the control of the Sawyer robot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Basics of ROS coding</a:t>
            </a:r>
            <a:endParaRPr/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325" y="2747775"/>
            <a:ext cx="3084976" cy="18257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/>
          <p:nvPr/>
        </p:nvSpPr>
        <p:spPr>
          <a:xfrm>
            <a:off x="3418138" y="3042225"/>
            <a:ext cx="2724600" cy="18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M</a:t>
            </a:r>
            <a:r>
              <a:rPr lang="en" sz="1800">
                <a:solidFill>
                  <a:schemeClr val="lt2"/>
                </a:solidFill>
              </a:rPr>
              <a:t>aking an array on a table on which the robot could locate blocks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6047575" y="1193138"/>
            <a:ext cx="3044100" cy="20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S</a:t>
            </a:r>
            <a:r>
              <a:rPr lang="en" sz="1800">
                <a:solidFill>
                  <a:schemeClr val="lt2"/>
                </a:solidFill>
              </a:rPr>
              <a:t>ettled</a:t>
            </a:r>
            <a:r>
              <a:rPr lang="en" sz="1800">
                <a:solidFill>
                  <a:schemeClr val="lt2"/>
                </a:solidFill>
              </a:rPr>
              <a:t> on working through Gazebo that allowed us to virtually simulate Sawyer using ROS </a:t>
            </a:r>
            <a:endParaRPr>
              <a:solidFill>
                <a:srgbClr val="CCCCCC"/>
              </a:solidFill>
            </a:endParaRPr>
          </a:p>
        </p:txBody>
      </p:sp>
      <p:pic>
        <p:nvPicPr>
          <p:cNvPr id="138" name="Google Shape;1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4325" y="2999400"/>
            <a:ext cx="2208150" cy="18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37463" y="1098962"/>
            <a:ext cx="2485927" cy="186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145" name="Google Shape;145;p21"/>
          <p:cNvSpPr txBox="1"/>
          <p:nvPr>
            <p:ph idx="1" type="body"/>
          </p:nvPr>
        </p:nvSpPr>
        <p:spPr>
          <a:xfrm>
            <a:off x="311700" y="1105375"/>
            <a:ext cx="4876500" cy="552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/>
              <a:t>Configuration of </a:t>
            </a:r>
            <a:r>
              <a:rPr lang="en" sz="1700"/>
              <a:t>Virtual Machines within a computer</a:t>
            </a:r>
            <a:endParaRPr sz="1700"/>
          </a:p>
        </p:txBody>
      </p:sp>
      <p:sp>
        <p:nvSpPr>
          <p:cNvPr id="146" name="Google Shape;146;p21"/>
          <p:cNvSpPr txBox="1"/>
          <p:nvPr/>
        </p:nvSpPr>
        <p:spPr>
          <a:xfrm>
            <a:off x="311700" y="1838400"/>
            <a:ext cx="3992100" cy="9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chemeClr val="lt2"/>
                </a:solidFill>
              </a:rPr>
              <a:t>U</a:t>
            </a:r>
            <a:r>
              <a:rPr lang="en" sz="1700">
                <a:solidFill>
                  <a:schemeClr val="lt2"/>
                </a:solidFill>
              </a:rPr>
              <a:t>buntu, Linux,</a:t>
            </a:r>
            <a:r>
              <a:rPr lang="en" sz="1700">
                <a:solidFill>
                  <a:schemeClr val="lt2"/>
                </a:solidFill>
              </a:rPr>
              <a:t> and ROS programming</a:t>
            </a:r>
            <a:endParaRPr sz="1300"/>
          </a:p>
        </p:txBody>
      </p:sp>
      <p:sp>
        <p:nvSpPr>
          <p:cNvPr id="147" name="Google Shape;147;p21"/>
          <p:cNvSpPr txBox="1"/>
          <p:nvPr/>
        </p:nvSpPr>
        <p:spPr>
          <a:xfrm>
            <a:off x="311700" y="2295450"/>
            <a:ext cx="4430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chemeClr val="lt2"/>
                </a:solidFill>
              </a:rPr>
              <a:t>Design of an object matching game</a:t>
            </a:r>
            <a:endParaRPr sz="1300"/>
          </a:p>
        </p:txBody>
      </p:sp>
      <p:sp>
        <p:nvSpPr>
          <p:cNvPr id="148" name="Google Shape;148;p21"/>
          <p:cNvSpPr txBox="1"/>
          <p:nvPr/>
        </p:nvSpPr>
        <p:spPr>
          <a:xfrm>
            <a:off x="311700" y="2771538"/>
            <a:ext cx="5708100" cy="8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chemeClr val="lt2"/>
                </a:solidFill>
              </a:rPr>
              <a:t>Use of Gazebo allowed for simulation of Sawyer movements without physical access</a:t>
            </a:r>
            <a:endParaRPr sz="1300"/>
          </a:p>
        </p:txBody>
      </p:sp>
      <p:sp>
        <p:nvSpPr>
          <p:cNvPr id="149" name="Google Shape;149;p21"/>
          <p:cNvSpPr txBox="1"/>
          <p:nvPr/>
        </p:nvSpPr>
        <p:spPr>
          <a:xfrm>
            <a:off x="311700" y="3644575"/>
            <a:ext cx="5000100" cy="18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2"/>
                </a:solidFill>
              </a:rPr>
              <a:t>Future Considerations:</a:t>
            </a:r>
            <a:endParaRPr b="1" sz="1700">
              <a:solidFill>
                <a:schemeClr val="lt2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●"/>
            </a:pPr>
            <a:r>
              <a:rPr lang="en" sz="1700">
                <a:solidFill>
                  <a:schemeClr val="lt2"/>
                </a:solidFill>
              </a:rPr>
              <a:t>Implementing AI and image processing</a:t>
            </a:r>
            <a:endParaRPr sz="1700">
              <a:solidFill>
                <a:schemeClr val="lt2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●"/>
            </a:pPr>
            <a:r>
              <a:rPr lang="en" sz="1700">
                <a:solidFill>
                  <a:schemeClr val="lt2"/>
                </a:solidFill>
              </a:rPr>
              <a:t>Focusing on the collaborative aspects of Cobots</a:t>
            </a:r>
            <a:endParaRPr sz="1700">
              <a:solidFill>
                <a:schemeClr val="lt2"/>
              </a:solidFill>
            </a:endParaRPr>
          </a:p>
        </p:txBody>
      </p:sp>
      <p:grpSp>
        <p:nvGrpSpPr>
          <p:cNvPr id="150" name="Google Shape;150;p21"/>
          <p:cNvGrpSpPr/>
          <p:nvPr/>
        </p:nvGrpSpPr>
        <p:grpSpPr>
          <a:xfrm>
            <a:off x="5582600" y="961200"/>
            <a:ext cx="3288000" cy="2593125"/>
            <a:chOff x="2309400" y="3363750"/>
            <a:chExt cx="3288000" cy="2593125"/>
          </a:xfrm>
        </p:grpSpPr>
        <p:sp>
          <p:nvSpPr>
            <p:cNvPr id="151" name="Google Shape;151;p21"/>
            <p:cNvSpPr txBox="1"/>
            <p:nvPr/>
          </p:nvSpPr>
          <p:spPr>
            <a:xfrm>
              <a:off x="2309400" y="3820575"/>
              <a:ext cx="3288000" cy="213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365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700"/>
                <a:buChar char="●"/>
              </a:pPr>
              <a:r>
                <a:rPr lang="en" sz="1700">
                  <a:solidFill>
                    <a:schemeClr val="lt2"/>
                  </a:solidFill>
                </a:rPr>
                <a:t>Have predefined achievable goals in mind</a:t>
              </a:r>
              <a:endParaRPr sz="1700">
                <a:solidFill>
                  <a:schemeClr val="lt2"/>
                </a:solidFill>
              </a:endParaRPr>
            </a:p>
            <a:p>
              <a:pPr indent="-3365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700"/>
                <a:buChar char="●"/>
              </a:pPr>
              <a:r>
                <a:rPr lang="en" sz="1700">
                  <a:solidFill>
                    <a:schemeClr val="lt2"/>
                  </a:solidFill>
                </a:rPr>
                <a:t>Try different methods of how to learn the coding more effectively</a:t>
              </a:r>
              <a:endParaRPr sz="1700">
                <a:solidFill>
                  <a:schemeClr val="lt2"/>
                </a:solidFill>
              </a:endParaRPr>
            </a:p>
            <a:p>
              <a:pPr indent="-3365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700"/>
                <a:buChar char="●"/>
              </a:pPr>
              <a:r>
                <a:rPr lang="en" sz="1700">
                  <a:solidFill>
                    <a:schemeClr val="lt2"/>
                  </a:solidFill>
                </a:rPr>
                <a:t>Have a more robust computer setup if simulations are to be run</a:t>
              </a:r>
              <a:endParaRPr/>
            </a:p>
          </p:txBody>
        </p:sp>
        <p:sp>
          <p:nvSpPr>
            <p:cNvPr id="152" name="Google Shape;152;p21"/>
            <p:cNvSpPr txBox="1"/>
            <p:nvPr/>
          </p:nvSpPr>
          <p:spPr>
            <a:xfrm>
              <a:off x="2380630" y="3363750"/>
              <a:ext cx="1981200" cy="16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chemeClr val="lt2"/>
                  </a:solidFill>
                </a:rPr>
                <a:t>Retrospective</a:t>
              </a:r>
              <a:endParaRPr b="1" sz="1700">
                <a:solidFill>
                  <a:schemeClr val="lt2"/>
                </a:solidFill>
              </a:endParaRPr>
            </a:p>
          </p:txBody>
        </p:sp>
      </p:grpSp>
      <p:cxnSp>
        <p:nvCxnSpPr>
          <p:cNvPr id="153" name="Google Shape;153;p21"/>
          <p:cNvCxnSpPr/>
          <p:nvPr/>
        </p:nvCxnSpPr>
        <p:spPr>
          <a:xfrm>
            <a:off x="5378625" y="733100"/>
            <a:ext cx="0" cy="3934500"/>
          </a:xfrm>
          <a:prstGeom prst="straightConnector1">
            <a:avLst/>
          </a:prstGeom>
          <a:noFill/>
          <a:ln cap="flat" cmpd="sng" w="2857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