
<file path=[Content_Types].xml><?xml version="1.0" encoding="utf-8"?>
<Types xmlns="http://schemas.openxmlformats.org/package/2006/content-types">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43891200" cy="32918400"/>
  <p:notesSz cx="9144000" cy="6858000"/>
  <p:defaultTextStyle>
    <a:defPPr>
      <a:defRPr lang="en-US"/>
    </a:defPPr>
    <a:lvl1pPr marL="0" algn="l" defTabSz="3686557" rtl="0" eaLnBrk="1" latinLnBrk="0" hangingPunct="1">
      <a:defRPr sz="7257" kern="1200">
        <a:solidFill>
          <a:schemeClr val="tx1"/>
        </a:solidFill>
        <a:latin typeface="+mn-lt"/>
        <a:ea typeface="+mn-ea"/>
        <a:cs typeface="+mn-cs"/>
      </a:defRPr>
    </a:lvl1pPr>
    <a:lvl2pPr marL="1843278" algn="l" defTabSz="3686557" rtl="0" eaLnBrk="1" latinLnBrk="0" hangingPunct="1">
      <a:defRPr sz="7257" kern="1200">
        <a:solidFill>
          <a:schemeClr val="tx1"/>
        </a:solidFill>
        <a:latin typeface="+mn-lt"/>
        <a:ea typeface="+mn-ea"/>
        <a:cs typeface="+mn-cs"/>
      </a:defRPr>
    </a:lvl2pPr>
    <a:lvl3pPr marL="3686557" algn="l" defTabSz="3686557" rtl="0" eaLnBrk="1" latinLnBrk="0" hangingPunct="1">
      <a:defRPr sz="7257" kern="1200">
        <a:solidFill>
          <a:schemeClr val="tx1"/>
        </a:solidFill>
        <a:latin typeface="+mn-lt"/>
        <a:ea typeface="+mn-ea"/>
        <a:cs typeface="+mn-cs"/>
      </a:defRPr>
    </a:lvl3pPr>
    <a:lvl4pPr marL="5529835" algn="l" defTabSz="3686557" rtl="0" eaLnBrk="1" latinLnBrk="0" hangingPunct="1">
      <a:defRPr sz="7257" kern="1200">
        <a:solidFill>
          <a:schemeClr val="tx1"/>
        </a:solidFill>
        <a:latin typeface="+mn-lt"/>
        <a:ea typeface="+mn-ea"/>
        <a:cs typeface="+mn-cs"/>
      </a:defRPr>
    </a:lvl4pPr>
    <a:lvl5pPr marL="7373114" algn="l" defTabSz="3686557" rtl="0" eaLnBrk="1" latinLnBrk="0" hangingPunct="1">
      <a:defRPr sz="7257" kern="1200">
        <a:solidFill>
          <a:schemeClr val="tx1"/>
        </a:solidFill>
        <a:latin typeface="+mn-lt"/>
        <a:ea typeface="+mn-ea"/>
        <a:cs typeface="+mn-cs"/>
      </a:defRPr>
    </a:lvl5pPr>
    <a:lvl6pPr marL="9216392" algn="l" defTabSz="3686557" rtl="0" eaLnBrk="1" latinLnBrk="0" hangingPunct="1">
      <a:defRPr sz="7257" kern="1200">
        <a:solidFill>
          <a:schemeClr val="tx1"/>
        </a:solidFill>
        <a:latin typeface="+mn-lt"/>
        <a:ea typeface="+mn-ea"/>
        <a:cs typeface="+mn-cs"/>
      </a:defRPr>
    </a:lvl6pPr>
    <a:lvl7pPr marL="11059671" algn="l" defTabSz="3686557" rtl="0" eaLnBrk="1" latinLnBrk="0" hangingPunct="1">
      <a:defRPr sz="7257" kern="1200">
        <a:solidFill>
          <a:schemeClr val="tx1"/>
        </a:solidFill>
        <a:latin typeface="+mn-lt"/>
        <a:ea typeface="+mn-ea"/>
        <a:cs typeface="+mn-cs"/>
      </a:defRPr>
    </a:lvl7pPr>
    <a:lvl8pPr marL="12902951" algn="l" defTabSz="3686557" rtl="0" eaLnBrk="1" latinLnBrk="0" hangingPunct="1">
      <a:defRPr sz="7257" kern="1200">
        <a:solidFill>
          <a:schemeClr val="tx1"/>
        </a:solidFill>
        <a:latin typeface="+mn-lt"/>
        <a:ea typeface="+mn-ea"/>
        <a:cs typeface="+mn-cs"/>
      </a:defRPr>
    </a:lvl8pPr>
    <a:lvl9pPr marL="14746228" algn="l" defTabSz="3686557" rtl="0" eaLnBrk="1" latinLnBrk="0" hangingPunct="1">
      <a:defRPr sz="7257"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606"/>
    <a:srgbClr val="000066"/>
    <a:srgbClr val="3399FF"/>
    <a:srgbClr val="FF6600"/>
    <a:srgbClr val="FF0000"/>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456" autoAdjust="0"/>
    <p:restoredTop sz="94730" autoAdjust="0"/>
  </p:normalViewPr>
  <p:slideViewPr>
    <p:cSldViewPr snapToGrid="0">
      <p:cViewPr>
        <p:scale>
          <a:sx n="20" d="100"/>
          <a:sy n="20" d="100"/>
        </p:scale>
        <p:origin x="1176" y="12"/>
      </p:cViewPr>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1"/>
            <a:ext cx="3962400" cy="344091"/>
          </a:xfrm>
          <a:prstGeom prst="rect">
            <a:avLst/>
          </a:prstGeom>
        </p:spPr>
        <p:txBody>
          <a:bodyPr vert="horz" lIns="91440" tIns="45720" rIns="91440" bIns="45720" rtlCol="0"/>
          <a:lstStyle>
            <a:lvl1pPr algn="r">
              <a:defRPr sz="1200"/>
            </a:lvl1pPr>
          </a:lstStyle>
          <a:p>
            <a:fld id="{F1C0B079-A316-4C9B-B165-DF9EA8325D2C}" type="datetimeFigureOut">
              <a:rPr lang="en-US" smtClean="0"/>
              <a:t>4/13/2020</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38F28AB8-57D1-494F-9851-055AD867E790}" type="datetimeFigureOut">
              <a:rPr lang="en-US" smtClean="0"/>
              <a:t>4/13/2020</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324" rtl="0" eaLnBrk="1" latinLnBrk="0" hangingPunct="1">
      <a:defRPr sz="1200" kern="1200">
        <a:solidFill>
          <a:schemeClr val="tx1"/>
        </a:solidFill>
        <a:latin typeface="+mn-lt"/>
        <a:ea typeface="+mn-ea"/>
        <a:cs typeface="+mn-cs"/>
      </a:defRPr>
    </a:lvl1pPr>
    <a:lvl2pPr marL="457163" algn="l" defTabSz="914324" rtl="0" eaLnBrk="1" latinLnBrk="0" hangingPunct="1">
      <a:defRPr sz="1200" kern="1200">
        <a:solidFill>
          <a:schemeClr val="tx1"/>
        </a:solidFill>
        <a:latin typeface="+mn-lt"/>
        <a:ea typeface="+mn-ea"/>
        <a:cs typeface="+mn-cs"/>
      </a:defRPr>
    </a:lvl2pPr>
    <a:lvl3pPr marL="914324" algn="l" defTabSz="914324" rtl="0" eaLnBrk="1" latinLnBrk="0" hangingPunct="1">
      <a:defRPr sz="1200" kern="1200">
        <a:solidFill>
          <a:schemeClr val="tx1"/>
        </a:solidFill>
        <a:latin typeface="+mn-lt"/>
        <a:ea typeface="+mn-ea"/>
        <a:cs typeface="+mn-cs"/>
      </a:defRPr>
    </a:lvl3pPr>
    <a:lvl4pPr marL="1371487" algn="l" defTabSz="914324" rtl="0" eaLnBrk="1" latinLnBrk="0" hangingPunct="1">
      <a:defRPr sz="1200" kern="1200">
        <a:solidFill>
          <a:schemeClr val="tx1"/>
        </a:solidFill>
        <a:latin typeface="+mn-lt"/>
        <a:ea typeface="+mn-ea"/>
        <a:cs typeface="+mn-cs"/>
      </a:defRPr>
    </a:lvl4pPr>
    <a:lvl5pPr marL="1828650" algn="l" defTabSz="914324" rtl="0" eaLnBrk="1" latinLnBrk="0" hangingPunct="1">
      <a:defRPr sz="1200" kern="1200">
        <a:solidFill>
          <a:schemeClr val="tx1"/>
        </a:solidFill>
        <a:latin typeface="+mn-lt"/>
        <a:ea typeface="+mn-ea"/>
        <a:cs typeface="+mn-cs"/>
      </a:defRPr>
    </a:lvl5pPr>
    <a:lvl6pPr marL="2285812" algn="l" defTabSz="914324" rtl="0" eaLnBrk="1" latinLnBrk="0" hangingPunct="1">
      <a:defRPr sz="1200" kern="1200">
        <a:solidFill>
          <a:schemeClr val="tx1"/>
        </a:solidFill>
        <a:latin typeface="+mn-lt"/>
        <a:ea typeface="+mn-ea"/>
        <a:cs typeface="+mn-cs"/>
      </a:defRPr>
    </a:lvl6pPr>
    <a:lvl7pPr marL="2742973" algn="l" defTabSz="914324" rtl="0" eaLnBrk="1" latinLnBrk="0" hangingPunct="1">
      <a:defRPr sz="1200" kern="1200">
        <a:solidFill>
          <a:schemeClr val="tx1"/>
        </a:solidFill>
        <a:latin typeface="+mn-lt"/>
        <a:ea typeface="+mn-ea"/>
        <a:cs typeface="+mn-cs"/>
      </a:defRPr>
    </a:lvl7pPr>
    <a:lvl8pPr marL="3200136" algn="l" defTabSz="914324" rtl="0" eaLnBrk="1" latinLnBrk="0" hangingPunct="1">
      <a:defRPr sz="1200" kern="1200">
        <a:solidFill>
          <a:schemeClr val="tx1"/>
        </a:solidFill>
        <a:latin typeface="+mn-lt"/>
        <a:ea typeface="+mn-ea"/>
        <a:cs typeface="+mn-cs"/>
      </a:defRPr>
    </a:lvl8pPr>
    <a:lvl9pPr marL="3657299" algn="l" defTabSz="91432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pPr>
              <a:spcBef>
                <a:spcPts val="1200"/>
              </a:spcBef>
            </a:pPr>
            <a:r>
              <a:rPr lang="en-US" dirty="0">
                <a:solidFill>
                  <a:prstClr val="white">
                    <a:lumMod val="50000"/>
                  </a:prstClr>
                </a:solidFill>
                <a:cs typeface="Calibri" panose="020F0502020204030204" pitchFamily="34" charset="0"/>
              </a:rPr>
              <a:t>To change this poster, replace our </a:t>
            </a:r>
            <a:r>
              <a:rPr lang="en-US" baseline="0" dirty="0">
                <a:solidFill>
                  <a:prstClr val="white">
                    <a:lumMod val="50000"/>
                  </a:prstClr>
                </a:solidFill>
                <a:cs typeface="Calibri" panose="020F0502020204030204" pitchFamily="34" charset="0"/>
              </a:rPr>
              <a:t>sample content with your own</a:t>
            </a:r>
            <a:r>
              <a:rPr lang="en-US" dirty="0">
                <a:solidFill>
                  <a:prstClr val="white">
                    <a:lumMod val="50000"/>
                  </a:prstClr>
                </a:solidFill>
                <a:cs typeface="Calibri" panose="020F0502020204030204" pitchFamily="34" charset="0"/>
              </a:rPr>
              <a:t>. Or, if you'd rather start</a:t>
            </a:r>
            <a:r>
              <a:rPr lang="en-US" baseline="0" dirty="0">
                <a:solidFill>
                  <a:prstClr val="white">
                    <a:lumMod val="50000"/>
                  </a:prstClr>
                </a:solidFill>
                <a:cs typeface="Calibri" panose="020F0502020204030204" pitchFamily="34" charset="0"/>
              </a:rPr>
              <a:t> from a clean slate, use the New Slide button on the Home tab to insert a new page, then enter your text and content in the empty placeholders.</a:t>
            </a:r>
            <a:r>
              <a:rPr lang="en-US" dirty="0">
                <a:solidFill>
                  <a:prstClr val="white">
                    <a:lumMod val="50000"/>
                  </a:prstClr>
                </a:solidFill>
                <a:cs typeface="Calibri" panose="020F0502020204030204" pitchFamily="34" charset="0"/>
              </a:rPr>
              <a:t> If you need more placeholders for titles, subtitles or body text, copy any of the existing placeholders, then drag the new one into place. </a:t>
            </a:r>
            <a:endParaRPr lang="en-US" sz="1200" dirty="0">
              <a:solidFill>
                <a:prstClr val="white">
                  <a:lumMod val="50000"/>
                </a:prstClr>
              </a:solidFill>
              <a:cs typeface="Calibri" panose="020F0502020204030204" pitchFamily="34" charset="0"/>
            </a:endParaRPr>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1953554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0"/>
            <a:ext cx="31089600" cy="831000"/>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4"/>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58"/>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700"/>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4/13/2020</a:t>
            </a:fld>
            <a:endParaRPr lang="en-US"/>
          </a:p>
        </p:txBody>
      </p:sp>
      <p:sp>
        <p:nvSpPr>
          <p:cNvPr id="5" name="Footer Placeholder 4"/>
          <p:cNvSpPr>
            <a:spLocks noGrp="1"/>
          </p:cNvSpPr>
          <p:nvPr>
            <p:ph type="ftr" sz="quarter" idx="3"/>
          </p:nvPr>
        </p:nvSpPr>
        <p:spPr>
          <a:xfrm>
            <a:off x="11018520" y="32114700"/>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700"/>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076"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196" indent="-457196" algn="l" defTabSz="4389076"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076" rtl="0" eaLnBrk="1" latinLnBrk="0" hangingPunct="1">
        <a:defRPr sz="8640" kern="1200">
          <a:solidFill>
            <a:schemeClr val="tx1"/>
          </a:solidFill>
          <a:latin typeface="+mn-lt"/>
          <a:ea typeface="+mn-ea"/>
          <a:cs typeface="+mn-cs"/>
        </a:defRPr>
      </a:lvl1pPr>
      <a:lvl2pPr marL="2194538" algn="l" defTabSz="4389076" rtl="0" eaLnBrk="1" latinLnBrk="0" hangingPunct="1">
        <a:defRPr sz="8640" kern="1200">
          <a:solidFill>
            <a:schemeClr val="tx1"/>
          </a:solidFill>
          <a:latin typeface="+mn-lt"/>
          <a:ea typeface="+mn-ea"/>
          <a:cs typeface="+mn-cs"/>
        </a:defRPr>
      </a:lvl2pPr>
      <a:lvl3pPr marL="4389076" algn="l" defTabSz="4389076" rtl="0" eaLnBrk="1" latinLnBrk="0" hangingPunct="1">
        <a:defRPr sz="8640" kern="1200">
          <a:solidFill>
            <a:schemeClr val="tx1"/>
          </a:solidFill>
          <a:latin typeface="+mn-lt"/>
          <a:ea typeface="+mn-ea"/>
          <a:cs typeface="+mn-cs"/>
        </a:defRPr>
      </a:lvl3pPr>
      <a:lvl4pPr marL="6583614" algn="l" defTabSz="4389076" rtl="0" eaLnBrk="1" latinLnBrk="0" hangingPunct="1">
        <a:defRPr sz="8640" kern="1200">
          <a:solidFill>
            <a:schemeClr val="tx1"/>
          </a:solidFill>
          <a:latin typeface="+mn-lt"/>
          <a:ea typeface="+mn-ea"/>
          <a:cs typeface="+mn-cs"/>
        </a:defRPr>
      </a:lvl4pPr>
      <a:lvl5pPr marL="8778152" algn="l" defTabSz="4389076" rtl="0" eaLnBrk="1" latinLnBrk="0" hangingPunct="1">
        <a:defRPr sz="8640" kern="1200">
          <a:solidFill>
            <a:schemeClr val="tx1"/>
          </a:solidFill>
          <a:latin typeface="+mn-lt"/>
          <a:ea typeface="+mn-ea"/>
          <a:cs typeface="+mn-cs"/>
        </a:defRPr>
      </a:lvl5pPr>
      <a:lvl6pPr marL="10972690" algn="l" defTabSz="4389076" rtl="0" eaLnBrk="1" latinLnBrk="0" hangingPunct="1">
        <a:defRPr sz="8640" kern="1200">
          <a:solidFill>
            <a:schemeClr val="tx1"/>
          </a:solidFill>
          <a:latin typeface="+mn-lt"/>
          <a:ea typeface="+mn-ea"/>
          <a:cs typeface="+mn-cs"/>
        </a:defRPr>
      </a:lvl6pPr>
      <a:lvl7pPr marL="13167229" algn="l" defTabSz="4389076" rtl="0" eaLnBrk="1" latinLnBrk="0" hangingPunct="1">
        <a:defRPr sz="8640" kern="1200">
          <a:solidFill>
            <a:schemeClr val="tx1"/>
          </a:solidFill>
          <a:latin typeface="+mn-lt"/>
          <a:ea typeface="+mn-ea"/>
          <a:cs typeface="+mn-cs"/>
        </a:defRPr>
      </a:lvl7pPr>
      <a:lvl8pPr marL="15361766" algn="l" defTabSz="4389076" rtl="0" eaLnBrk="1" latinLnBrk="0" hangingPunct="1">
        <a:defRPr sz="8640" kern="1200">
          <a:solidFill>
            <a:schemeClr val="tx1"/>
          </a:solidFill>
          <a:latin typeface="+mn-lt"/>
          <a:ea typeface="+mn-ea"/>
          <a:cs typeface="+mn-cs"/>
        </a:defRPr>
      </a:lvl8pPr>
      <a:lvl9pPr marL="17556305" algn="l" defTabSz="4389076"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68500" y="419100"/>
            <a:ext cx="35521900" cy="1647024"/>
          </a:xfrm>
        </p:spPr>
        <p:txBody>
          <a:bodyPr>
            <a:normAutofit fontScale="90000"/>
          </a:bodyPr>
          <a:lstStyle/>
          <a:p>
            <a:pPr algn="ctr"/>
            <a:r>
              <a:rPr lang="en-US" sz="9600" dirty="0">
                <a:latin typeface="+mn-lt"/>
              </a:rPr>
              <a:t>Effect of Medicaid Expansion on Employment among People with Disabilities</a:t>
            </a:r>
          </a:p>
        </p:txBody>
      </p:sp>
      <p:sp>
        <p:nvSpPr>
          <p:cNvPr id="23" name="Text Placeholder 22"/>
          <p:cNvSpPr>
            <a:spLocks noGrp="1"/>
          </p:cNvSpPr>
          <p:nvPr>
            <p:ph type="body" sz="quarter" idx="36"/>
          </p:nvPr>
        </p:nvSpPr>
        <p:spPr>
          <a:xfrm>
            <a:off x="6400800" y="2179789"/>
            <a:ext cx="31089600" cy="2239811"/>
          </a:xfrm>
        </p:spPr>
        <p:txBody>
          <a:bodyPr/>
          <a:lstStyle/>
          <a:p>
            <a:pPr algn="ctr">
              <a:lnSpc>
                <a:spcPct val="150000"/>
              </a:lnSpc>
            </a:pPr>
            <a:r>
              <a:rPr lang="en-US" sz="3600" dirty="0"/>
              <a:t> </a:t>
            </a:r>
            <a:r>
              <a:rPr lang="en-US" sz="5400" dirty="0"/>
              <a:t>Xueting Sun</a:t>
            </a:r>
          </a:p>
          <a:p>
            <a:pPr algn="ctr">
              <a:lnSpc>
                <a:spcPct val="150000"/>
              </a:lnSpc>
            </a:pPr>
            <a:r>
              <a:rPr lang="en-US" sz="5400" dirty="0"/>
              <a:t> Mentor:  Dr. Andrew </a:t>
            </a:r>
            <a:r>
              <a:rPr lang="en-US" sz="5400" dirty="0" err="1"/>
              <a:t>Houtenville</a:t>
            </a:r>
            <a:endParaRPr lang="en-US" sz="5400" dirty="0"/>
          </a:p>
          <a:p>
            <a:endParaRPr lang="en-US" dirty="0"/>
          </a:p>
        </p:txBody>
      </p:sp>
      <p:sp>
        <p:nvSpPr>
          <p:cNvPr id="5" name="Text Placeholder 4"/>
          <p:cNvSpPr>
            <a:spLocks noGrp="1"/>
          </p:cNvSpPr>
          <p:nvPr>
            <p:ph type="body" sz="quarter" idx="13"/>
          </p:nvPr>
        </p:nvSpPr>
        <p:spPr/>
        <p:txBody>
          <a:bodyPr/>
          <a:lstStyle/>
          <a:p>
            <a:r>
              <a:rPr lang="en-US" dirty="0">
                <a:latin typeface="+mn-lt"/>
              </a:rPr>
              <a:t>Background</a:t>
            </a:r>
          </a:p>
        </p:txBody>
      </p:sp>
      <p:sp>
        <p:nvSpPr>
          <p:cNvPr id="11" name="Content Placeholder 10"/>
          <p:cNvSpPr>
            <a:spLocks noGrp="1"/>
          </p:cNvSpPr>
          <p:nvPr>
            <p:ph sz="quarter" idx="24"/>
          </p:nvPr>
        </p:nvSpPr>
        <p:spPr>
          <a:xfrm>
            <a:off x="1143000" y="7071359"/>
            <a:ext cx="12801600" cy="8903839"/>
          </a:xfrm>
        </p:spPr>
        <p:txBody>
          <a:bodyPr>
            <a:normAutofit/>
          </a:bodyPr>
          <a:lstStyle/>
          <a:p>
            <a:pPr>
              <a:spcBef>
                <a:spcPts val="100"/>
              </a:spcBef>
              <a:spcAft>
                <a:spcPts val="100"/>
              </a:spcAft>
            </a:pPr>
            <a:r>
              <a:rPr lang="en-US" b="1" u="sng" dirty="0"/>
              <a:t>Pre-Medicaid Expansion</a:t>
            </a:r>
          </a:p>
          <a:p>
            <a:pPr>
              <a:spcBef>
                <a:spcPts val="100"/>
              </a:spcBef>
              <a:spcAft>
                <a:spcPts val="100"/>
              </a:spcAft>
            </a:pPr>
            <a:endParaRPr lang="en-US" b="1" u="sng" dirty="0"/>
          </a:p>
          <a:p>
            <a:pPr>
              <a:spcBef>
                <a:spcPts val="100"/>
              </a:spcBef>
              <a:spcAft>
                <a:spcPts val="100"/>
              </a:spcAft>
            </a:pPr>
            <a:r>
              <a:rPr lang="en-US" dirty="0"/>
              <a:t>Many people with disabilities are locked into poverty due to strict limits on income and assets to maintain eligibility for Medicaid coverage (Hall et al., 2018)</a:t>
            </a:r>
          </a:p>
          <a:p>
            <a:pPr>
              <a:spcBef>
                <a:spcPts val="100"/>
              </a:spcBef>
              <a:spcAft>
                <a:spcPts val="100"/>
              </a:spcAft>
            </a:pPr>
            <a:endParaRPr lang="en-US" dirty="0"/>
          </a:p>
          <a:p>
            <a:pPr>
              <a:spcBef>
                <a:spcPts val="100"/>
              </a:spcBef>
              <a:spcAft>
                <a:spcPts val="100"/>
              </a:spcAft>
            </a:pPr>
            <a:r>
              <a:rPr lang="en-US" dirty="0"/>
              <a:t>Beneficiaries that increasing income run the risk of losing of much-needed insurance coverage</a:t>
            </a:r>
          </a:p>
          <a:p>
            <a:pPr>
              <a:spcBef>
                <a:spcPts val="100"/>
              </a:spcBef>
              <a:spcAft>
                <a:spcPts val="100"/>
              </a:spcAft>
            </a:pPr>
            <a:endParaRPr lang="en-US" dirty="0"/>
          </a:p>
          <a:p>
            <a:pPr>
              <a:spcBef>
                <a:spcPts val="100"/>
              </a:spcBef>
              <a:spcAft>
                <a:spcPts val="100"/>
              </a:spcAft>
            </a:pPr>
            <a:r>
              <a:rPr lang="en-US" dirty="0"/>
              <a:t>Medicaid programs, which may stop people with disabilities from seeking employment (Hall et al., 2018)</a:t>
            </a:r>
          </a:p>
          <a:p>
            <a:pPr>
              <a:spcBef>
                <a:spcPts val="100"/>
              </a:spcBef>
              <a:spcAft>
                <a:spcPts val="100"/>
              </a:spcAft>
            </a:pPr>
            <a:endParaRPr lang="en-US" b="1" u="sng" dirty="0"/>
          </a:p>
          <a:p>
            <a:pPr>
              <a:spcBef>
                <a:spcPts val="100"/>
              </a:spcBef>
              <a:spcAft>
                <a:spcPts val="100"/>
              </a:spcAft>
            </a:pPr>
            <a:r>
              <a:rPr lang="en-US" b="1" u="sng" dirty="0"/>
              <a:t>Post-Medicaid Expansion</a:t>
            </a:r>
          </a:p>
          <a:p>
            <a:pPr>
              <a:spcBef>
                <a:spcPts val="100"/>
              </a:spcBef>
              <a:spcAft>
                <a:spcPts val="100"/>
              </a:spcAft>
            </a:pPr>
            <a:endParaRPr lang="en-US" b="1" u="sng" dirty="0"/>
          </a:p>
          <a:p>
            <a:pPr>
              <a:spcBef>
                <a:spcPts val="100"/>
              </a:spcBef>
              <a:spcAft>
                <a:spcPts val="100"/>
              </a:spcAft>
            </a:pPr>
            <a:r>
              <a:rPr lang="en-US" dirty="0"/>
              <a:t>The Medicaid expansion increases the amount of income beneficiaries can earn (Hall et al., 2018)</a:t>
            </a:r>
          </a:p>
          <a:p>
            <a:pPr>
              <a:spcBef>
                <a:spcPts val="100"/>
              </a:spcBef>
              <a:spcAft>
                <a:spcPts val="100"/>
              </a:spcAft>
            </a:pPr>
            <a:endParaRPr lang="en-US" dirty="0"/>
          </a:p>
          <a:p>
            <a:pPr>
              <a:spcBef>
                <a:spcPts val="100"/>
              </a:spcBef>
              <a:spcAft>
                <a:spcPts val="100"/>
              </a:spcAft>
            </a:pPr>
            <a:r>
              <a:rPr lang="en-US" dirty="0"/>
              <a:t>Medicaid expansion allows individuals to qualify for Medicaid without first going through a lengthy disability determination process and declaring their inability to work to receive Supplemental Security Income (Hall et al., 2018)</a:t>
            </a:r>
          </a:p>
          <a:p>
            <a:pPr lvl="1">
              <a:spcBef>
                <a:spcPts val="0"/>
              </a:spcBef>
            </a:pPr>
            <a:endParaRPr lang="en-US" dirty="0"/>
          </a:p>
        </p:txBody>
      </p:sp>
      <p:sp>
        <p:nvSpPr>
          <p:cNvPr id="8" name="Text Placeholder 7"/>
          <p:cNvSpPr>
            <a:spLocks noGrp="1"/>
          </p:cNvSpPr>
          <p:nvPr>
            <p:ph type="body" sz="quarter" idx="19"/>
          </p:nvPr>
        </p:nvSpPr>
        <p:spPr>
          <a:xfrm>
            <a:off x="1143000" y="25042710"/>
            <a:ext cx="12801600" cy="1219200"/>
          </a:xfrm>
        </p:spPr>
        <p:txBody>
          <a:bodyPr/>
          <a:lstStyle/>
          <a:p>
            <a:r>
              <a:rPr lang="en-US" dirty="0">
                <a:latin typeface="+mn-lt"/>
              </a:rPr>
              <a:t>Contributions</a:t>
            </a:r>
          </a:p>
        </p:txBody>
      </p:sp>
      <p:sp>
        <p:nvSpPr>
          <p:cNvPr id="13" name="Content Placeholder 12"/>
          <p:cNvSpPr>
            <a:spLocks noGrp="1"/>
          </p:cNvSpPr>
          <p:nvPr>
            <p:ph sz="quarter" idx="26"/>
          </p:nvPr>
        </p:nvSpPr>
        <p:spPr>
          <a:xfrm>
            <a:off x="1143000" y="26330764"/>
            <a:ext cx="12801600" cy="6311400"/>
          </a:xfrm>
        </p:spPr>
        <p:txBody>
          <a:bodyPr>
            <a:normAutofit fontScale="92500" lnSpcReduction="10000"/>
          </a:bodyPr>
          <a:lstStyle/>
          <a:p>
            <a:pPr>
              <a:spcBef>
                <a:spcPts val="0"/>
              </a:spcBef>
            </a:pPr>
            <a:r>
              <a:rPr lang="en-US" dirty="0"/>
              <a:t>My research fills the gaps in the literature by answering following questions:</a:t>
            </a:r>
          </a:p>
          <a:p>
            <a:pPr>
              <a:spcBef>
                <a:spcPts val="0"/>
              </a:spcBef>
            </a:pPr>
            <a:endParaRPr lang="en-US" dirty="0"/>
          </a:p>
          <a:p>
            <a:pPr lvl="1">
              <a:spcBef>
                <a:spcPts val="0"/>
              </a:spcBef>
            </a:pPr>
            <a:r>
              <a:rPr lang="en-US" dirty="0"/>
              <a:t>Why does previous research show mixed results for the effect of the Medicaid expansion on employment among people with disabilities? </a:t>
            </a:r>
          </a:p>
          <a:p>
            <a:pPr lvl="1">
              <a:spcBef>
                <a:spcPts val="0"/>
              </a:spcBef>
            </a:pPr>
            <a:endParaRPr lang="en-US" dirty="0"/>
          </a:p>
          <a:p>
            <a:pPr lvl="1">
              <a:spcBef>
                <a:spcPts val="0"/>
              </a:spcBef>
            </a:pPr>
            <a:r>
              <a:rPr lang="en-US" dirty="0"/>
              <a:t>Are there differences in the timing of the effects, since Medicaid expansion was not implemented at the same time by expansion states?</a:t>
            </a:r>
          </a:p>
          <a:p>
            <a:pPr>
              <a:spcBef>
                <a:spcPts val="0"/>
              </a:spcBef>
            </a:pPr>
            <a:endParaRPr lang="en-US" dirty="0"/>
          </a:p>
          <a:p>
            <a:pPr>
              <a:spcBef>
                <a:spcPts val="0"/>
              </a:spcBef>
            </a:pPr>
            <a:r>
              <a:rPr lang="en-US" dirty="0"/>
              <a:t>We use </a:t>
            </a:r>
            <a:r>
              <a:rPr lang="en-US" i="1" dirty="0"/>
              <a:t>monthly</a:t>
            </a:r>
            <a:r>
              <a:rPr lang="en-US" dirty="0"/>
              <a:t> data from the Current Population Survey (CPS)</a:t>
            </a:r>
          </a:p>
          <a:p>
            <a:pPr>
              <a:spcBef>
                <a:spcPts val="0"/>
              </a:spcBef>
            </a:pPr>
            <a:endParaRPr lang="en-US" dirty="0"/>
          </a:p>
          <a:p>
            <a:pPr lvl="1">
              <a:spcBef>
                <a:spcPts val="0"/>
              </a:spcBef>
            </a:pPr>
            <a:r>
              <a:rPr lang="en-US" dirty="0"/>
              <a:t>which is conducted by the Census Bureau on behalf of the Bureau of Labor Statistics</a:t>
            </a:r>
          </a:p>
          <a:p>
            <a:pPr lvl="1">
              <a:spcBef>
                <a:spcPts val="0"/>
              </a:spcBef>
            </a:pPr>
            <a:endParaRPr lang="en-US" dirty="0"/>
          </a:p>
          <a:p>
            <a:pPr lvl="1">
              <a:spcBef>
                <a:spcPts val="0"/>
              </a:spcBef>
            </a:pPr>
            <a:r>
              <a:rPr lang="en-US" dirty="0"/>
              <a:t>All prior studies have used annual data</a:t>
            </a:r>
          </a:p>
          <a:p>
            <a:pPr lvl="1">
              <a:spcBef>
                <a:spcPts val="0"/>
              </a:spcBef>
            </a:pPr>
            <a:endParaRPr lang="en-US" dirty="0"/>
          </a:p>
          <a:p>
            <a:pPr lvl="1">
              <a:spcBef>
                <a:spcPts val="0"/>
              </a:spcBef>
            </a:pPr>
            <a:r>
              <a:rPr lang="en-US" dirty="0"/>
              <a:t>I can look more closely at implementation dates</a:t>
            </a:r>
          </a:p>
          <a:p>
            <a:pPr lvl="1">
              <a:spcBef>
                <a:spcPts val="0"/>
              </a:spcBef>
            </a:pPr>
            <a:endParaRPr lang="en-US" dirty="0"/>
          </a:p>
          <a:p>
            <a:pPr lvl="1">
              <a:spcBef>
                <a:spcPts val="0"/>
              </a:spcBef>
            </a:pPr>
            <a:r>
              <a:rPr lang="en-US" dirty="0"/>
              <a:t>The CPS contains information on hours worked, which may be more sensitive to Medicaid changes then the act of being employed—existing workers may have adjusted their hours</a:t>
            </a:r>
          </a:p>
          <a:p>
            <a:pPr lvl="1">
              <a:spcBef>
                <a:spcPts val="0"/>
              </a:spcBef>
            </a:pPr>
            <a:endParaRPr lang="en-US" sz="1500" dirty="0"/>
          </a:p>
          <a:p>
            <a:pPr>
              <a:spcBef>
                <a:spcPts val="0"/>
              </a:spcBef>
            </a:pPr>
            <a:endParaRPr lang="en-US" i="1" dirty="0"/>
          </a:p>
        </p:txBody>
      </p:sp>
      <p:sp>
        <p:nvSpPr>
          <p:cNvPr id="9" name="Text Placeholder 8"/>
          <p:cNvSpPr>
            <a:spLocks noGrp="1"/>
          </p:cNvSpPr>
          <p:nvPr>
            <p:ph type="body" sz="quarter" idx="21"/>
          </p:nvPr>
        </p:nvSpPr>
        <p:spPr/>
        <p:txBody>
          <a:bodyPr/>
          <a:lstStyle/>
          <a:p>
            <a:r>
              <a:rPr lang="en-US" dirty="0">
                <a:latin typeface="+mn-lt"/>
              </a:rPr>
              <a:t>DATA</a:t>
            </a:r>
          </a:p>
        </p:txBody>
      </p:sp>
      <p:sp>
        <p:nvSpPr>
          <p:cNvPr id="14" name="Content Placeholder 13"/>
          <p:cNvSpPr>
            <a:spLocks noGrp="1"/>
          </p:cNvSpPr>
          <p:nvPr>
            <p:ph sz="quarter" idx="27"/>
          </p:nvPr>
        </p:nvSpPr>
        <p:spPr>
          <a:xfrm>
            <a:off x="15544800" y="7071359"/>
            <a:ext cx="13087350" cy="6168391"/>
          </a:xfrm>
        </p:spPr>
        <p:txBody>
          <a:bodyPr>
            <a:normAutofit/>
          </a:bodyPr>
          <a:lstStyle/>
          <a:p>
            <a:pPr>
              <a:spcBef>
                <a:spcPts val="0"/>
              </a:spcBef>
            </a:pPr>
            <a:r>
              <a:rPr lang="en-US" dirty="0"/>
              <a:t>Current Population Survey (CPS)</a:t>
            </a:r>
          </a:p>
          <a:p>
            <a:pPr lvl="1">
              <a:spcBef>
                <a:spcPts val="0"/>
              </a:spcBef>
            </a:pPr>
            <a:r>
              <a:rPr lang="en-US" dirty="0"/>
              <a:t>Monthly data between 2008 and 2019</a:t>
            </a:r>
          </a:p>
          <a:p>
            <a:pPr lvl="1">
              <a:spcBef>
                <a:spcPts val="0"/>
              </a:spcBef>
            </a:pPr>
            <a:r>
              <a:rPr lang="en-US" dirty="0"/>
              <a:t>Employment, demographic, and expansion states data</a:t>
            </a:r>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lvl="1">
              <a:spcBef>
                <a:spcPts val="0"/>
              </a:spcBef>
            </a:pPr>
            <a:endParaRPr lang="en-US" dirty="0"/>
          </a:p>
          <a:p>
            <a:pPr marL="0" indent="0">
              <a:spcBef>
                <a:spcPts val="0"/>
              </a:spcBef>
              <a:buNone/>
            </a:pPr>
            <a:endParaRPr lang="en-US" dirty="0"/>
          </a:p>
          <a:p>
            <a:pPr lvl="1">
              <a:spcBef>
                <a:spcPts val="0"/>
              </a:spcBef>
            </a:pPr>
            <a:endParaRPr lang="en-US" dirty="0"/>
          </a:p>
        </p:txBody>
      </p:sp>
      <p:sp>
        <p:nvSpPr>
          <p:cNvPr id="18" name="Text Placeholder 17"/>
          <p:cNvSpPr>
            <a:spLocks noGrp="1"/>
          </p:cNvSpPr>
          <p:nvPr>
            <p:ph type="body" sz="quarter" idx="31"/>
          </p:nvPr>
        </p:nvSpPr>
        <p:spPr>
          <a:solidFill>
            <a:schemeClr val="accent1">
              <a:lumMod val="50000"/>
            </a:schemeClr>
          </a:solidFill>
        </p:spPr>
        <p:txBody>
          <a:bodyPr/>
          <a:lstStyle/>
          <a:p>
            <a:r>
              <a:rPr lang="en-US" dirty="0">
                <a:latin typeface="+mn-lt"/>
              </a:rPr>
              <a:t>Predicted Results</a:t>
            </a:r>
          </a:p>
        </p:txBody>
      </p:sp>
      <p:sp>
        <p:nvSpPr>
          <p:cNvPr id="21" name="Text Placeholder 20"/>
          <p:cNvSpPr>
            <a:spLocks noGrp="1"/>
          </p:cNvSpPr>
          <p:nvPr>
            <p:ph type="body" sz="quarter" idx="34"/>
          </p:nvPr>
        </p:nvSpPr>
        <p:spPr>
          <a:xfrm>
            <a:off x="29900880" y="24879036"/>
            <a:ext cx="12801600" cy="1219200"/>
          </a:xfrm>
        </p:spPr>
        <p:txBody>
          <a:bodyPr/>
          <a:lstStyle/>
          <a:p>
            <a:r>
              <a:rPr lang="en-US" dirty="0">
                <a:latin typeface="+mn-lt"/>
              </a:rPr>
              <a:t>References</a:t>
            </a:r>
          </a:p>
        </p:txBody>
      </p:sp>
      <p:sp>
        <p:nvSpPr>
          <p:cNvPr id="22" name="Content Placeholder 21"/>
          <p:cNvSpPr>
            <a:spLocks noGrp="1"/>
          </p:cNvSpPr>
          <p:nvPr>
            <p:ph sz="quarter" idx="35"/>
          </p:nvPr>
        </p:nvSpPr>
        <p:spPr>
          <a:xfrm>
            <a:off x="29900880" y="26261910"/>
            <a:ext cx="12801600" cy="5944803"/>
          </a:xfrm>
        </p:spPr>
        <p:txBody>
          <a:bodyPr>
            <a:normAutofit/>
          </a:bodyPr>
          <a:lstStyle/>
          <a:p>
            <a:pPr>
              <a:spcBef>
                <a:spcPts val="0"/>
              </a:spcBef>
            </a:pPr>
            <a:r>
              <a:rPr lang="en-US" dirty="0"/>
              <a:t>Hall, J. P., </a:t>
            </a:r>
            <a:r>
              <a:rPr lang="en-US" dirty="0" err="1"/>
              <a:t>Shartzer</a:t>
            </a:r>
            <a:r>
              <a:rPr lang="en-US" dirty="0"/>
              <a:t>, A., </a:t>
            </a:r>
            <a:r>
              <a:rPr lang="en-US" dirty="0" err="1"/>
              <a:t>Kurth</a:t>
            </a:r>
            <a:r>
              <a:rPr lang="en-US" dirty="0"/>
              <a:t>, N. K., &amp; Thomas, K. C. (2017). Effect of Medicaid expansion on workforce participation for people with disabilities. American Journal of Public Health, 107(2), 262-264.</a:t>
            </a:r>
          </a:p>
          <a:p>
            <a:pPr>
              <a:spcBef>
                <a:spcPts val="0"/>
              </a:spcBef>
            </a:pPr>
            <a:endParaRPr lang="en-US" dirty="0"/>
          </a:p>
          <a:p>
            <a:pPr>
              <a:spcBef>
                <a:spcPts val="0"/>
              </a:spcBef>
            </a:pPr>
            <a:r>
              <a:rPr lang="en-US" dirty="0"/>
              <a:t>Hall, J. P., </a:t>
            </a:r>
            <a:r>
              <a:rPr lang="en-US" dirty="0" err="1"/>
              <a:t>Shartzer</a:t>
            </a:r>
            <a:r>
              <a:rPr lang="en-US" dirty="0"/>
              <a:t>, A., </a:t>
            </a:r>
            <a:r>
              <a:rPr lang="en-US" dirty="0" err="1"/>
              <a:t>Kurth</a:t>
            </a:r>
            <a:r>
              <a:rPr lang="en-US" dirty="0"/>
              <a:t>, N. K., &amp; Thomas, K. C. (2018). Medicaid expansion as an employment incentive program for people with disabilities. American Journal of Public Health, 108(9), 1235-1237.</a:t>
            </a:r>
          </a:p>
          <a:p>
            <a:pPr>
              <a:spcBef>
                <a:spcPts val="0"/>
              </a:spcBef>
            </a:pPr>
            <a:endParaRPr lang="en-US" dirty="0"/>
          </a:p>
          <a:p>
            <a:pPr>
              <a:spcBef>
                <a:spcPts val="0"/>
              </a:spcBef>
            </a:pPr>
            <a:r>
              <a:rPr lang="en-US" dirty="0"/>
              <a:t>Sevak, P. &amp; Hyde, J. S. (2019). Affordable Care Act (ACA) Medicaid Expansions and the Employment of Adults with Disabilities. Retrieved from https://www.disabilitypolicyresearch.org/-/media/internet/files/centers/csdp /20190207/csdp-2-7-2019-webinar-presentation-508.pdf.</a:t>
            </a:r>
          </a:p>
          <a:p>
            <a:pPr>
              <a:spcBef>
                <a:spcPts val="0"/>
              </a:spcBef>
            </a:pPr>
            <a:endParaRPr lang="en-US" sz="900" dirty="0"/>
          </a:p>
          <a:p>
            <a:pPr marL="0" indent="0">
              <a:spcBef>
                <a:spcPts val="0"/>
              </a:spcBef>
              <a:buNone/>
            </a:pPr>
            <a:endParaRPr lang="en-US" dirty="0"/>
          </a:p>
          <a:p>
            <a:pPr lvl="1">
              <a:spcBef>
                <a:spcPts val="0"/>
              </a:spcBef>
            </a:pPr>
            <a:endParaRPr lang="en-US" dirty="0"/>
          </a:p>
        </p:txBody>
      </p:sp>
      <p:sp>
        <p:nvSpPr>
          <p:cNvPr id="49" name="Text Placeholder 15">
            <a:extLst>
              <a:ext uri="{FF2B5EF4-FFF2-40B4-BE49-F238E27FC236}">
                <a16:creationId xmlns:a16="http://schemas.microsoft.com/office/drawing/2014/main" id="{B2168CB6-2643-493D-958C-8A9D05682432}"/>
              </a:ext>
            </a:extLst>
          </p:cNvPr>
          <p:cNvSpPr txBox="1">
            <a:spLocks/>
          </p:cNvSpPr>
          <p:nvPr/>
        </p:nvSpPr>
        <p:spPr>
          <a:xfrm>
            <a:off x="15521940" y="15975198"/>
            <a:ext cx="12801600" cy="1219200"/>
          </a:xfrm>
          <a:prstGeom prst="round1Rect">
            <a:avLst/>
          </a:prstGeom>
          <a:solidFill>
            <a:schemeClr val="bg2">
              <a:lumMod val="50000"/>
            </a:schemeClr>
          </a:solidFill>
        </p:spPr>
        <p:txBody>
          <a:bodyPr vert="horz" lIns="365760" tIns="45720" rIns="91440" bIns="45720" rtlCol="0" anchor="ctr">
            <a:noAutofit/>
          </a:bodyPr>
          <a:lstStyle>
            <a:lvl1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1pPr>
            <a:lvl2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dirty="0">
                <a:latin typeface="+mn-lt"/>
              </a:rPr>
              <a:t>Method</a:t>
            </a:r>
          </a:p>
        </p:txBody>
      </p:sp>
      <p:sp>
        <p:nvSpPr>
          <p:cNvPr id="50" name="Content Placeholder 16">
            <a:extLst>
              <a:ext uri="{FF2B5EF4-FFF2-40B4-BE49-F238E27FC236}">
                <a16:creationId xmlns:a16="http://schemas.microsoft.com/office/drawing/2014/main" id="{17F9B57A-5386-4842-A6CC-0E7182325845}"/>
              </a:ext>
            </a:extLst>
          </p:cNvPr>
          <p:cNvSpPr txBox="1">
            <a:spLocks/>
          </p:cNvSpPr>
          <p:nvPr/>
        </p:nvSpPr>
        <p:spPr>
          <a:xfrm>
            <a:off x="15544800" y="16671893"/>
            <a:ext cx="12801600" cy="8131687"/>
          </a:xfrm>
          <a:prstGeom prst="rect">
            <a:avLst/>
          </a:prstGeom>
        </p:spPr>
        <p:txBody>
          <a:bodyPr vert="horz" lIns="365760" tIns="182880" rIns="91440" bIns="45720" rtlCol="0">
            <a:normAutofit/>
          </a:bodyPr>
          <a:lstStyle>
            <a:lvl1pPr marL="457196" indent="-457196" algn="l" defTabSz="4389076"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a:spcBef>
                <a:spcPts val="0"/>
              </a:spcBef>
            </a:pPr>
            <a:endParaRPr lang="en-US" dirty="0"/>
          </a:p>
          <a:p>
            <a:pPr>
              <a:spcBef>
                <a:spcPts val="0"/>
              </a:spcBef>
            </a:pPr>
            <a:r>
              <a:rPr lang="en-US" b="1" u="sng" dirty="0"/>
              <a:t>Objective</a:t>
            </a:r>
            <a:endParaRPr lang="en-US" u="sng" dirty="0"/>
          </a:p>
          <a:p>
            <a:pPr>
              <a:spcBef>
                <a:spcPts val="0"/>
              </a:spcBef>
            </a:pPr>
            <a:endParaRPr lang="en-US" dirty="0"/>
          </a:p>
          <a:p>
            <a:pPr>
              <a:spcBef>
                <a:spcPts val="0"/>
              </a:spcBef>
            </a:pPr>
            <a:r>
              <a:rPr lang="en-US" dirty="0"/>
              <a:t>investigate the effect of the Medicaid expansion authorized by the Patient Protection and Affordable Care Act (i.e., Obamacare or ACA) on employment among people with disabilities. </a:t>
            </a:r>
            <a:endParaRPr lang="en-US" b="1" i="1" dirty="0"/>
          </a:p>
          <a:p>
            <a:pPr lvl="1">
              <a:spcBef>
                <a:spcPts val="0"/>
              </a:spcBef>
            </a:pPr>
            <a:endParaRPr lang="en-US" b="1" u="sng" dirty="0"/>
          </a:p>
          <a:p>
            <a:pPr>
              <a:spcBef>
                <a:spcPts val="0"/>
              </a:spcBef>
            </a:pPr>
            <a:r>
              <a:rPr lang="en-US" b="1" u="sng" dirty="0"/>
              <a:t>Methods</a:t>
            </a:r>
            <a:endParaRPr lang="en-US" u="sng" dirty="0"/>
          </a:p>
          <a:p>
            <a:pPr>
              <a:spcBef>
                <a:spcPts val="0"/>
              </a:spcBef>
            </a:pPr>
            <a:endParaRPr lang="en-US" dirty="0"/>
          </a:p>
          <a:p>
            <a:pPr>
              <a:spcBef>
                <a:spcPts val="0"/>
              </a:spcBef>
            </a:pPr>
            <a:r>
              <a:rPr lang="en-US" dirty="0"/>
              <a:t>compare differential changes in the employment rate of adults with disabilities in the states that expanded Medicaid to states that did not expand Medicaid</a:t>
            </a:r>
          </a:p>
          <a:p>
            <a:pPr>
              <a:spcBef>
                <a:spcPts val="0"/>
              </a:spcBef>
            </a:pPr>
            <a:endParaRPr lang="en-US" dirty="0"/>
          </a:p>
          <a:p>
            <a:pPr>
              <a:spcBef>
                <a:spcPts val="0"/>
              </a:spcBef>
            </a:pPr>
            <a:r>
              <a:rPr lang="en-US" dirty="0"/>
              <a:t>will be replicating prior studies using yet another data source (CPS) that has some advantages over the data sources used in the prior studies</a:t>
            </a:r>
          </a:p>
          <a:p>
            <a:pPr>
              <a:spcBef>
                <a:spcPts val="0"/>
              </a:spcBef>
            </a:pPr>
            <a:endParaRPr lang="en-US" dirty="0"/>
          </a:p>
          <a:p>
            <a:pPr>
              <a:spcBef>
                <a:spcPts val="0"/>
              </a:spcBef>
            </a:pPr>
            <a:endParaRPr lang="en-US" dirty="0"/>
          </a:p>
          <a:p>
            <a:pPr>
              <a:spcBef>
                <a:spcPts val="0"/>
              </a:spcBef>
            </a:pPr>
            <a:endParaRPr lang="en-US" dirty="0"/>
          </a:p>
          <a:p>
            <a:pPr marL="0" indent="0">
              <a:spcBef>
                <a:spcPts val="0"/>
              </a:spcBef>
              <a:buNone/>
            </a:pPr>
            <a:endParaRPr lang="en-US" sz="900" dirty="0"/>
          </a:p>
          <a:p>
            <a:pPr>
              <a:spcBef>
                <a:spcPts val="0"/>
              </a:spcBef>
            </a:pPr>
            <a:endParaRPr lang="en-US" dirty="0"/>
          </a:p>
        </p:txBody>
      </p:sp>
      <p:sp>
        <p:nvSpPr>
          <p:cNvPr id="53" name="Text Placeholder 17">
            <a:extLst>
              <a:ext uri="{FF2B5EF4-FFF2-40B4-BE49-F238E27FC236}">
                <a16:creationId xmlns:a16="http://schemas.microsoft.com/office/drawing/2014/main" id="{A2464229-C59B-4D28-934B-A241A4387BF8}"/>
              </a:ext>
            </a:extLst>
          </p:cNvPr>
          <p:cNvSpPr txBox="1">
            <a:spLocks/>
          </p:cNvSpPr>
          <p:nvPr/>
        </p:nvSpPr>
        <p:spPr>
          <a:xfrm>
            <a:off x="29958632" y="15975198"/>
            <a:ext cx="12801600" cy="1219200"/>
          </a:xfrm>
          <a:prstGeom prst="round1Rect">
            <a:avLst/>
          </a:prstGeom>
          <a:solidFill>
            <a:schemeClr val="accent6">
              <a:lumMod val="60000"/>
              <a:lumOff val="40000"/>
            </a:schemeClr>
          </a:solidFill>
        </p:spPr>
        <p:txBody>
          <a:bodyPr vert="horz" lIns="365760" tIns="45720" rIns="91440" bIns="45720" rtlCol="0" anchor="ctr">
            <a:noAutofit/>
          </a:bodyPr>
          <a:lstStyle>
            <a:lvl1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1pPr>
            <a:lvl2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dirty="0">
                <a:latin typeface="+mn-lt"/>
              </a:rPr>
              <a:t>Conclusion</a:t>
            </a:r>
          </a:p>
        </p:txBody>
      </p:sp>
      <p:sp>
        <p:nvSpPr>
          <p:cNvPr id="52" name="Text Placeholder 7">
            <a:extLst>
              <a:ext uri="{FF2B5EF4-FFF2-40B4-BE49-F238E27FC236}">
                <a16:creationId xmlns:a16="http://schemas.microsoft.com/office/drawing/2014/main" id="{7AE0F01A-E543-4597-8FB9-3F655DC13C52}"/>
              </a:ext>
            </a:extLst>
          </p:cNvPr>
          <p:cNvSpPr txBox="1">
            <a:spLocks/>
          </p:cNvSpPr>
          <p:nvPr/>
        </p:nvSpPr>
        <p:spPr>
          <a:xfrm>
            <a:off x="1235074" y="15901930"/>
            <a:ext cx="12801600" cy="1219200"/>
          </a:xfrm>
          <a:prstGeom prst="round1Rect">
            <a:avLst/>
          </a:prstGeom>
          <a:solidFill>
            <a:schemeClr val="accent4"/>
          </a:solidFill>
        </p:spPr>
        <p:txBody>
          <a:bodyPr vert="horz" lIns="365760" tIns="45720" rIns="91440" bIns="45720" rtlCol="0" anchor="ctr">
            <a:noAutofit/>
          </a:bodyPr>
          <a:lstStyle>
            <a:lvl1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1pPr>
            <a:lvl2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076"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dirty="0">
                <a:latin typeface="+mn-lt"/>
              </a:rPr>
              <a:t>Prior Studies</a:t>
            </a:r>
          </a:p>
        </p:txBody>
      </p:sp>
      <p:sp>
        <p:nvSpPr>
          <p:cNvPr id="64" name="Content Placeholder 12">
            <a:extLst>
              <a:ext uri="{FF2B5EF4-FFF2-40B4-BE49-F238E27FC236}">
                <a16:creationId xmlns:a16="http://schemas.microsoft.com/office/drawing/2014/main" id="{95600246-EAA3-4FDD-B7B2-0AEB570336E5}"/>
              </a:ext>
            </a:extLst>
          </p:cNvPr>
          <p:cNvSpPr txBox="1">
            <a:spLocks/>
          </p:cNvSpPr>
          <p:nvPr/>
        </p:nvSpPr>
        <p:spPr>
          <a:xfrm>
            <a:off x="1136220" y="17443256"/>
            <a:ext cx="12801600" cy="7419451"/>
          </a:xfrm>
          <a:prstGeom prst="rect">
            <a:avLst/>
          </a:prstGeom>
        </p:spPr>
        <p:txBody>
          <a:bodyPr vert="horz" lIns="365760" tIns="182880" rIns="91440" bIns="45720" rtlCol="0">
            <a:normAutofit/>
          </a:bodyPr>
          <a:lstStyle>
            <a:lvl1pPr marL="457196" indent="-457196" algn="l" defTabSz="4389076"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a:spcBef>
                <a:spcPts val="100"/>
              </a:spcBef>
              <a:spcAft>
                <a:spcPts val="100"/>
              </a:spcAft>
            </a:pPr>
            <a:r>
              <a:rPr lang="en-US" dirty="0"/>
              <a:t>A few studies investigate the effect of Medicaid expansion on the employment of people with disabilities, but the results are mixed</a:t>
            </a:r>
          </a:p>
          <a:p>
            <a:pPr>
              <a:spcBef>
                <a:spcPts val="100"/>
              </a:spcBef>
              <a:spcAft>
                <a:spcPts val="100"/>
              </a:spcAft>
            </a:pPr>
            <a:endParaRPr lang="en-US" dirty="0"/>
          </a:p>
          <a:p>
            <a:pPr>
              <a:spcBef>
                <a:spcPts val="100"/>
              </a:spcBef>
              <a:spcAft>
                <a:spcPts val="100"/>
              </a:spcAft>
            </a:pPr>
            <a:r>
              <a:rPr lang="en-US" dirty="0"/>
              <a:t>Some studies show Medicaid expansion encourages people with disabilities to seek employment</a:t>
            </a:r>
          </a:p>
          <a:p>
            <a:pPr lvl="1">
              <a:spcBef>
                <a:spcPts val="100"/>
              </a:spcBef>
              <a:spcAft>
                <a:spcPts val="100"/>
              </a:spcAft>
            </a:pPr>
            <a:endParaRPr lang="en-US" dirty="0"/>
          </a:p>
          <a:p>
            <a:pPr lvl="1">
              <a:spcBef>
                <a:spcPts val="100"/>
              </a:spcBef>
              <a:spcAft>
                <a:spcPts val="100"/>
              </a:spcAft>
            </a:pPr>
            <a:r>
              <a:rPr lang="en-US" dirty="0"/>
              <a:t>Hall et al. (2017) found that respondents in expansion states were significantly more likely to be employed than those in non-expansion states; however, this post-expansion difference was not statistically different from the pre-expansion difference find significant</a:t>
            </a:r>
          </a:p>
          <a:p>
            <a:pPr lvl="1">
              <a:spcBef>
                <a:spcPts val="100"/>
              </a:spcBef>
              <a:spcAft>
                <a:spcPts val="100"/>
              </a:spcAft>
            </a:pPr>
            <a:endParaRPr lang="en-US" dirty="0"/>
          </a:p>
          <a:p>
            <a:pPr lvl="1">
              <a:spcBef>
                <a:spcPts val="100"/>
              </a:spcBef>
              <a:spcAft>
                <a:spcPts val="100"/>
              </a:spcAft>
            </a:pPr>
            <a:r>
              <a:rPr lang="en-US" dirty="0"/>
              <a:t>Hall et al. (2018) found the difference in 2017 (several years post-expansion implementation to be statistically greater than the pre-expansion difference</a:t>
            </a:r>
          </a:p>
          <a:p>
            <a:pPr lvl="1">
              <a:spcBef>
                <a:spcPts val="100"/>
              </a:spcBef>
              <a:spcAft>
                <a:spcPts val="100"/>
              </a:spcAft>
            </a:pPr>
            <a:endParaRPr lang="en-US" dirty="0"/>
          </a:p>
          <a:p>
            <a:pPr lvl="1">
              <a:spcBef>
                <a:spcPts val="100"/>
              </a:spcBef>
              <a:spcAft>
                <a:spcPts val="100"/>
              </a:spcAft>
            </a:pPr>
            <a:endParaRPr lang="en-US" sz="1500" dirty="0"/>
          </a:p>
          <a:p>
            <a:pPr>
              <a:spcBef>
                <a:spcPts val="100"/>
              </a:spcBef>
              <a:spcAft>
                <a:spcPts val="100"/>
              </a:spcAft>
            </a:pPr>
            <a:r>
              <a:rPr lang="en-US" dirty="0"/>
              <a:t>Some studies do not find evidence</a:t>
            </a:r>
          </a:p>
          <a:p>
            <a:pPr lvl="1">
              <a:spcBef>
                <a:spcPts val="100"/>
              </a:spcBef>
              <a:spcAft>
                <a:spcPts val="100"/>
              </a:spcAft>
            </a:pPr>
            <a:endParaRPr lang="en-US" dirty="0"/>
          </a:p>
          <a:p>
            <a:pPr lvl="1">
              <a:spcBef>
                <a:spcPts val="100"/>
              </a:spcBef>
              <a:spcAft>
                <a:spcPts val="100"/>
              </a:spcAft>
            </a:pPr>
            <a:r>
              <a:rPr lang="en-US" dirty="0"/>
              <a:t>Sevak and Hyde (2019) suggests that Medicaid expansion has no effect on employment</a:t>
            </a:r>
          </a:p>
          <a:p>
            <a:pPr lvl="1">
              <a:spcBef>
                <a:spcPts val="0"/>
              </a:spcBef>
            </a:pPr>
            <a:endParaRPr lang="en-US" dirty="0"/>
          </a:p>
          <a:p>
            <a:pPr>
              <a:spcBef>
                <a:spcPts val="0"/>
              </a:spcBef>
            </a:pPr>
            <a:endParaRPr lang="en-US" dirty="0"/>
          </a:p>
        </p:txBody>
      </p:sp>
      <p:sp>
        <p:nvSpPr>
          <p:cNvPr id="7" name="Content Placeholder 6">
            <a:extLst>
              <a:ext uri="{FF2B5EF4-FFF2-40B4-BE49-F238E27FC236}">
                <a16:creationId xmlns:a16="http://schemas.microsoft.com/office/drawing/2014/main" id="{A3C87F23-424E-469F-8A1A-813CD9F269D2}"/>
              </a:ext>
            </a:extLst>
          </p:cNvPr>
          <p:cNvSpPr>
            <a:spLocks noGrp="1"/>
          </p:cNvSpPr>
          <p:nvPr>
            <p:ph sz="quarter" idx="32"/>
          </p:nvPr>
        </p:nvSpPr>
        <p:spPr/>
        <p:txBody>
          <a:bodyPr/>
          <a:lstStyle/>
          <a:p>
            <a:pPr>
              <a:spcBef>
                <a:spcPts val="0"/>
              </a:spcBef>
            </a:pPr>
            <a:r>
              <a:rPr lang="en-US" dirty="0"/>
              <a:t>I expect to find a positive effect of Medicaid expansion on employment among people with disabilities, suggesting Medicaid expansion encourages disabled people to seek employment and improve earnings. </a:t>
            </a:r>
          </a:p>
          <a:p>
            <a:pPr>
              <a:spcBef>
                <a:spcPts val="0"/>
              </a:spcBef>
            </a:pPr>
            <a:endParaRPr lang="en-US" dirty="0"/>
          </a:p>
          <a:p>
            <a:pPr>
              <a:spcBef>
                <a:spcPts val="0"/>
              </a:spcBef>
            </a:pPr>
            <a:r>
              <a:rPr lang="en-US" dirty="0"/>
              <a:t>I also anticipate the reasons for the mixed results from previous literature might be due to different methods and different datasets. </a:t>
            </a:r>
          </a:p>
          <a:p>
            <a:pPr>
              <a:spcBef>
                <a:spcPts val="0"/>
              </a:spcBef>
            </a:pPr>
            <a:endParaRPr lang="en-US" dirty="0"/>
          </a:p>
          <a:p>
            <a:pPr>
              <a:spcBef>
                <a:spcPts val="0"/>
              </a:spcBef>
            </a:pPr>
            <a:r>
              <a:rPr lang="en-US" dirty="0"/>
              <a:t>In addition, reasons such as employment impacts of Medicaid coverage may take longer to materialize and there is uncertainty about ACA’s possible repeal may be the possible explanations for Medicaid expansion have no effect on the employment.</a:t>
            </a:r>
          </a:p>
        </p:txBody>
      </p:sp>
      <p:pic>
        <p:nvPicPr>
          <p:cNvPr id="17" name="Picture 16" descr="A close up of a map&#10;&#10;Description automatically generated">
            <a:extLst>
              <a:ext uri="{FF2B5EF4-FFF2-40B4-BE49-F238E27FC236}">
                <a16:creationId xmlns:a16="http://schemas.microsoft.com/office/drawing/2014/main" id="{6E83ECA0-D501-49EC-821D-E636AC8AAC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82541" y="23000397"/>
            <a:ext cx="12801600" cy="8131686"/>
          </a:xfrm>
          <a:prstGeom prst="rect">
            <a:avLst/>
          </a:prstGeom>
        </p:spPr>
      </p:pic>
      <p:sp>
        <p:nvSpPr>
          <p:cNvPr id="19" name="TextBox 18">
            <a:extLst>
              <a:ext uri="{FF2B5EF4-FFF2-40B4-BE49-F238E27FC236}">
                <a16:creationId xmlns:a16="http://schemas.microsoft.com/office/drawing/2014/main" id="{A79B6DBA-E413-4C15-AAC5-5C58CC556466}"/>
              </a:ext>
            </a:extLst>
          </p:cNvPr>
          <p:cNvSpPr txBox="1"/>
          <p:nvPr/>
        </p:nvSpPr>
        <p:spPr>
          <a:xfrm>
            <a:off x="15544800" y="31218362"/>
            <a:ext cx="11881485" cy="954107"/>
          </a:xfrm>
          <a:prstGeom prst="rect">
            <a:avLst/>
          </a:prstGeom>
          <a:noFill/>
        </p:spPr>
        <p:txBody>
          <a:bodyPr wrap="square" rtlCol="0">
            <a:spAutoFit/>
          </a:bodyPr>
          <a:lstStyle/>
          <a:p>
            <a:r>
              <a:rPr lang="en-US" sz="2800" dirty="0"/>
              <a:t>Figure 1 State’s Medicaid Expansion Status as of 2016</a:t>
            </a:r>
          </a:p>
          <a:p>
            <a:r>
              <a:rPr lang="en-US" sz="2800" dirty="0"/>
              <a:t>Source: Sevak and Hyde (2019)</a:t>
            </a:r>
          </a:p>
        </p:txBody>
      </p:sp>
      <p:sp>
        <p:nvSpPr>
          <p:cNvPr id="65" name="Content Placeholder 6">
            <a:extLst>
              <a:ext uri="{FF2B5EF4-FFF2-40B4-BE49-F238E27FC236}">
                <a16:creationId xmlns:a16="http://schemas.microsoft.com/office/drawing/2014/main" id="{3EA8A958-5D17-474B-80EE-1A3A68E6C0FA}"/>
              </a:ext>
            </a:extLst>
          </p:cNvPr>
          <p:cNvSpPr txBox="1">
            <a:spLocks/>
          </p:cNvSpPr>
          <p:nvPr/>
        </p:nvSpPr>
        <p:spPr>
          <a:xfrm>
            <a:off x="29900880" y="17426527"/>
            <a:ext cx="12801600" cy="7315200"/>
          </a:xfrm>
          <a:prstGeom prst="rect">
            <a:avLst/>
          </a:prstGeom>
        </p:spPr>
        <p:txBody>
          <a:bodyPr vert="horz" lIns="365760" tIns="182880" rIns="91440" bIns="45720" rtlCol="0">
            <a:normAutofit/>
          </a:bodyPr>
          <a:lstStyle>
            <a:lvl1pPr marL="457196" indent="-457196" algn="l" defTabSz="4389076"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69" indent="-457196" algn="l" defTabSz="4389076"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a:spcBef>
                <a:spcPts val="0"/>
              </a:spcBef>
            </a:pPr>
            <a:r>
              <a:rPr lang="en-US" dirty="0"/>
              <a:t>This paper investigate the effect of the Medicaid expansion authorized by the Patient Protection and Affordable Care Act (i.e., Obamacare or ACA) on employment among people with disabilities.</a:t>
            </a:r>
          </a:p>
          <a:p>
            <a:pPr>
              <a:spcBef>
                <a:spcPts val="0"/>
              </a:spcBef>
            </a:pPr>
            <a:endParaRPr lang="en-US" dirty="0"/>
          </a:p>
          <a:p>
            <a:pPr>
              <a:spcBef>
                <a:spcPts val="0"/>
              </a:spcBef>
            </a:pPr>
            <a:r>
              <a:rPr lang="en-US" dirty="0"/>
              <a:t>It is expected that Medicaid expansion will positively affect the employment of people with disabilities. However, the findings of existing studies are mixed, with Hall et al. (2018) find a positive effect, while Sevak and Hyde (2019), using a different and more credible data source, find no effect. </a:t>
            </a:r>
          </a:p>
          <a:p>
            <a:pPr>
              <a:spcBef>
                <a:spcPts val="0"/>
              </a:spcBef>
            </a:pPr>
            <a:endParaRPr lang="en-US" dirty="0"/>
          </a:p>
          <a:p>
            <a:pPr>
              <a:spcBef>
                <a:spcPts val="0"/>
              </a:spcBef>
            </a:pPr>
            <a:r>
              <a:rPr lang="en-US" dirty="0"/>
              <a:t>I will be replicating these studies using yet another data source that has some advantages over the data sources used in the prior studies.</a:t>
            </a:r>
          </a:p>
          <a:p>
            <a:pPr>
              <a:spcBef>
                <a:spcPts val="0"/>
              </a:spcBef>
            </a:pPr>
            <a:endParaRPr lang="en-US" dirty="0"/>
          </a:p>
          <a:p>
            <a:pPr>
              <a:spcBef>
                <a:spcPts val="0"/>
              </a:spcBef>
            </a:pPr>
            <a:r>
              <a:rPr lang="en-US" dirty="0"/>
              <a:t>This project </a:t>
            </a:r>
            <a:r>
              <a:rPr lang="en-US"/>
              <a:t>is a </a:t>
            </a:r>
            <a:r>
              <a:rPr lang="en-US" dirty="0"/>
              <a:t>work in </a:t>
            </a:r>
            <a:r>
              <a:rPr lang="en-US"/>
              <a:t>progress  and </a:t>
            </a:r>
            <a:r>
              <a:rPr lang="en-US" dirty="0"/>
              <a:t>much more work needs to be done in the future.</a:t>
            </a:r>
          </a:p>
          <a:p>
            <a:pPr>
              <a:spcBef>
                <a:spcPts val="0"/>
              </a:spcBef>
            </a:pPr>
            <a:endParaRPr lang="en-US" dirty="0"/>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3037</TotalTime>
  <Words>979</Words>
  <Application>Microsoft Office PowerPoint</Application>
  <PresentationFormat>Custom</PresentationFormat>
  <Paragraphs>103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Medical Poster</vt:lpstr>
      <vt:lpstr>Effect of Medicaid Expansion on Employment among People with Disabilities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Lorem ipsum dolor sit amet, consectetuer adipiscing elit maecenas porttitor congue massa fusce</dc:title>
  <dc:creator>Sophia Sun</dc:creator>
  <cp:lastModifiedBy>Xueting</cp:lastModifiedBy>
  <cp:revision>92</cp:revision>
  <dcterms:created xsi:type="dcterms:W3CDTF">2013-12-03T00:45:10Z</dcterms:created>
  <dcterms:modified xsi:type="dcterms:W3CDTF">2020-04-13T20:46:45Z</dcterms:modified>
</cp:coreProperties>
</file>