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57" r:id="rId3"/>
    <p:sldId id="270" r:id="rId4"/>
    <p:sldId id="271" r:id="rId5"/>
    <p:sldId id="272" r:id="rId6"/>
    <p:sldId id="273" r:id="rId7"/>
    <p:sldId id="261" r:id="rId8"/>
    <p:sldId id="262" r:id="rId9"/>
    <p:sldId id="263" r:id="rId10"/>
    <p:sldId id="264" r:id="rId11"/>
    <p:sldId id="259" r:id="rId12"/>
    <p:sldId id="265" r:id="rId13"/>
    <p:sldId id="269" r:id="rId14"/>
    <p:sldId id="260" r:id="rId15"/>
    <p:sldId id="266" r:id="rId16"/>
    <p:sldId id="267" r:id="rId17"/>
    <p:sldId id="268"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p:restoredTop sz="74762" autoAdjust="0"/>
  </p:normalViewPr>
  <p:slideViewPr>
    <p:cSldViewPr snapToGrid="0" snapToObjects="1">
      <p:cViewPr varScale="1">
        <p:scale>
          <a:sx n="94" d="100"/>
          <a:sy n="94" d="100"/>
        </p:scale>
        <p:origin x="1760"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98023-5250-2840-B585-1D7F9A9459BD}" type="datetimeFigureOut">
              <a:rPr lang="en-US" smtClean="0"/>
              <a:t>5/1/20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1E805-7CE1-D947-9D40-158D13D332E5}" type="slidenum">
              <a:rPr lang="en-US" smtClean="0"/>
              <a:t>‹#›</a:t>
            </a:fld>
            <a:endParaRPr lang="en-US"/>
          </a:p>
        </p:txBody>
      </p:sp>
    </p:spTree>
    <p:extLst>
      <p:ext uri="{BB962C8B-B14F-4D97-AF65-F5344CB8AC3E}">
        <p14:creationId xmlns:p14="http://schemas.microsoft.com/office/powerpoint/2010/main" val="2467561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1E805-7CE1-D947-9D40-158D13D332E5}" type="slidenum">
              <a:rPr lang="en-US" smtClean="0"/>
              <a:t>1</a:t>
            </a:fld>
            <a:endParaRPr lang="en-US"/>
          </a:p>
        </p:txBody>
      </p:sp>
    </p:spTree>
    <p:extLst>
      <p:ext uri="{BB962C8B-B14F-4D97-AF65-F5344CB8AC3E}">
        <p14:creationId xmlns:p14="http://schemas.microsoft.com/office/powerpoint/2010/main" val="596989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3D printed </a:t>
            </a:r>
            <a:r>
              <a:rPr lang="en-US" dirty="0" err="1"/>
              <a:t>vectrino</a:t>
            </a:r>
            <a:r>
              <a:rPr lang="en-US" dirty="0"/>
              <a:t> holder sits on top of the acrylic port assembly and acts as a support for the body of the </a:t>
            </a:r>
            <a:r>
              <a:rPr lang="en-US" dirty="0" err="1"/>
              <a:t>vectrino</a:t>
            </a:r>
            <a:r>
              <a:rPr lang="en-US" dirty="0"/>
              <a:t>. It connects to the base port with the same threaded rods used to attach the base port to the flume. The support follows the contour of the </a:t>
            </a:r>
            <a:r>
              <a:rPr lang="en-US" dirty="0" err="1"/>
              <a:t>vectrino</a:t>
            </a:r>
            <a:r>
              <a:rPr lang="en-US" dirty="0"/>
              <a:t> and like the mini port is split down the middle to account for the different diameters between the probe, the stem and the body. The split allows the </a:t>
            </a:r>
            <a:r>
              <a:rPr lang="en-US" dirty="0" err="1"/>
              <a:t>vectrino</a:t>
            </a:r>
            <a:r>
              <a:rPr lang="en-US" dirty="0"/>
              <a:t> to nest into the contour. The decline in diameter from </a:t>
            </a:r>
            <a:r>
              <a:rPr lang="en-US" dirty="0" err="1"/>
              <a:t>vectrino’s</a:t>
            </a:r>
            <a:r>
              <a:rPr lang="en-US" dirty="0"/>
              <a:t> body to the stem holds the instrument in place vertically in the flow. The distance between the decline and the bottom of the holder will dictate the vertical position of the probe in the flume. Since this distance is easily modified, the flow can be measured at different heights without difficulty. The clamping of the two sides will keep the instrument normal to the flume and prevent the probe from moving side to side.  The bottom of the support leaves space for the cap of the mini port and the bolts that attach it to the assembly. </a:t>
            </a:r>
          </a:p>
        </p:txBody>
      </p:sp>
      <p:sp>
        <p:nvSpPr>
          <p:cNvPr id="4" name="Slide Number Placeholder 3"/>
          <p:cNvSpPr>
            <a:spLocks noGrp="1"/>
          </p:cNvSpPr>
          <p:nvPr>
            <p:ph type="sldNum" sz="quarter" idx="5"/>
          </p:nvPr>
        </p:nvSpPr>
        <p:spPr/>
        <p:txBody>
          <a:bodyPr/>
          <a:lstStyle/>
          <a:p>
            <a:fld id="{0A81E805-7CE1-D947-9D40-158D13D332E5}" type="slidenum">
              <a:rPr lang="en-US" smtClean="0"/>
              <a:t>11</a:t>
            </a:fld>
            <a:endParaRPr lang="en-US"/>
          </a:p>
        </p:txBody>
      </p:sp>
    </p:spTree>
    <p:extLst>
      <p:ext uri="{BB962C8B-B14F-4D97-AF65-F5344CB8AC3E}">
        <p14:creationId xmlns:p14="http://schemas.microsoft.com/office/powerpoint/2010/main" val="2246662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entire assembly fits together. The base port plugs the hole in the flume. The two sides of the mini port come together around the stem of the </a:t>
            </a:r>
            <a:r>
              <a:rPr lang="en-US" dirty="0" err="1"/>
              <a:t>vectrino</a:t>
            </a:r>
            <a:r>
              <a:rPr lang="en-US" dirty="0"/>
              <a:t> and plug the hole in the base port. The 3D printed support fits on top of the acrylic pieces and nests into the contour of the </a:t>
            </a:r>
            <a:r>
              <a:rPr lang="en-US" dirty="0" err="1"/>
              <a:t>vectrino</a:t>
            </a:r>
            <a:r>
              <a:rPr lang="en-US" dirty="0"/>
              <a:t> to hold instrument in place. This will create a watertight seal in the flume and hold the </a:t>
            </a:r>
            <a:r>
              <a:rPr lang="en-US" dirty="0" err="1"/>
              <a:t>vectrino</a:t>
            </a:r>
            <a:r>
              <a:rPr lang="en-US" dirty="0"/>
              <a:t> in the precise position to take the most accurate measurements possible. </a:t>
            </a:r>
          </a:p>
        </p:txBody>
      </p:sp>
      <p:sp>
        <p:nvSpPr>
          <p:cNvPr id="4" name="Slide Number Placeholder 3"/>
          <p:cNvSpPr>
            <a:spLocks noGrp="1"/>
          </p:cNvSpPr>
          <p:nvPr>
            <p:ph type="sldNum" sz="quarter" idx="5"/>
          </p:nvPr>
        </p:nvSpPr>
        <p:spPr/>
        <p:txBody>
          <a:bodyPr/>
          <a:lstStyle/>
          <a:p>
            <a:fld id="{0A81E805-7CE1-D947-9D40-158D13D332E5}" type="slidenum">
              <a:rPr lang="en-US" smtClean="0"/>
              <a:t>12</a:t>
            </a:fld>
            <a:endParaRPr lang="en-US"/>
          </a:p>
        </p:txBody>
      </p:sp>
    </p:spTree>
    <p:extLst>
      <p:ext uri="{BB962C8B-B14F-4D97-AF65-F5344CB8AC3E}">
        <p14:creationId xmlns:p14="http://schemas.microsoft.com/office/powerpoint/2010/main" val="188627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COVID-19 crisis hit the University of New Hampshire, all of our work had to be shifted to be remote and we no longer had access to the flume.</a:t>
            </a:r>
          </a:p>
        </p:txBody>
      </p:sp>
      <p:sp>
        <p:nvSpPr>
          <p:cNvPr id="4" name="Slide Number Placeholder 3"/>
          <p:cNvSpPr>
            <a:spLocks noGrp="1"/>
          </p:cNvSpPr>
          <p:nvPr>
            <p:ph type="sldNum" sz="quarter" idx="5"/>
          </p:nvPr>
        </p:nvSpPr>
        <p:spPr/>
        <p:txBody>
          <a:bodyPr/>
          <a:lstStyle/>
          <a:p>
            <a:fld id="{0A81E805-7CE1-D947-9D40-158D13D332E5}" type="slidenum">
              <a:rPr lang="en-US" smtClean="0"/>
              <a:t>13</a:t>
            </a:fld>
            <a:endParaRPr lang="en-US"/>
          </a:p>
        </p:txBody>
      </p:sp>
    </p:spTree>
    <p:extLst>
      <p:ext uri="{BB962C8B-B14F-4D97-AF65-F5344CB8AC3E}">
        <p14:creationId xmlns:p14="http://schemas.microsoft.com/office/powerpoint/2010/main" val="41687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Our next steps in the lab would have been to machine the acrylic and grow the 3D printed support, however that changed when we transitioned to remote work. The first thing we did was create a plan for the trials that we will conduct as soon as we can get back into the lab. We will start by conducting 15 trials measuring the mean velocities in the flume. Some of our trials will be repeats of the ELD trials conducted in the empty flume, but some of them will be a combination of settings that have never been executed before. We are expecting the repeat trials to have different velocities than what ELD reported because of the addition of the sediment. For each of the trials, we will place the assembly in the center most port in the flume and will center the probe between the ceiling of the flume and the sediment bed. Each trial will be conducted for 40 minutes and have a sampling rate of 32 Hz. </a:t>
            </a:r>
          </a:p>
          <a:p>
            <a:pPr marL="457200" indent="-45720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0A81E805-7CE1-D947-9D40-158D13D332E5}" type="slidenum">
              <a:rPr lang="en-US" smtClean="0"/>
              <a:t>14</a:t>
            </a:fld>
            <a:endParaRPr lang="en-US"/>
          </a:p>
        </p:txBody>
      </p:sp>
    </p:spTree>
    <p:extLst>
      <p:ext uri="{BB962C8B-B14F-4D97-AF65-F5344CB8AC3E}">
        <p14:creationId xmlns:p14="http://schemas.microsoft.com/office/powerpoint/2010/main" val="2004876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task that we undertook while working remotely was conducting data analysis using MATLAB. Since we have not been able to conduct trials with the </a:t>
            </a:r>
            <a:r>
              <a:rPr lang="en-US" dirty="0" err="1"/>
              <a:t>vectrino</a:t>
            </a:r>
            <a:r>
              <a:rPr lang="en-US" dirty="0"/>
              <a:t>, we decided to use data from a similar instrument, the Vector. The data from the vector is similar to what we will see from the </a:t>
            </a:r>
            <a:r>
              <a:rPr lang="en-US" dirty="0" err="1"/>
              <a:t>vectrino</a:t>
            </a:r>
            <a:r>
              <a:rPr lang="en-US" dirty="0"/>
              <a:t>, and the MATLAB analysis will mostly be the same. The top plot looks at gauge pressure vs time. Since the time is in seconds, the variations in pressure seen are individual waves. The bottom plot is a graph of the velocity components and magnitude vs. time. The red line is the u velocity, the green line is the v velocity and the blue line is the w velocity. The u v and w correspond with the x, y, and z directions. The black line is the magnitude of the velocities. Again the time is in seconds so you are able to see individual waves. These graphs were made from data taken in the field, where as the </a:t>
            </a:r>
            <a:r>
              <a:rPr lang="en-US" dirty="0" err="1"/>
              <a:t>vectrino</a:t>
            </a:r>
            <a:r>
              <a:rPr lang="en-US" dirty="0"/>
              <a:t> data we will collect will originally be in the lab. This means that our data will look more uniform. This exercise was a great introduction to data analysis using MATLAB and if there had been more time, we would have dived deeper into velocity data analysis to help prepare for when we have </a:t>
            </a:r>
            <a:r>
              <a:rPr lang="en-US" dirty="0" err="1"/>
              <a:t>vectrino</a:t>
            </a:r>
            <a:r>
              <a:rPr lang="en-US" dirty="0"/>
              <a:t> data to analyze. </a:t>
            </a:r>
          </a:p>
        </p:txBody>
      </p:sp>
      <p:sp>
        <p:nvSpPr>
          <p:cNvPr id="4" name="Slide Number Placeholder 3"/>
          <p:cNvSpPr>
            <a:spLocks noGrp="1"/>
          </p:cNvSpPr>
          <p:nvPr>
            <p:ph type="sldNum" sz="quarter" idx="5"/>
          </p:nvPr>
        </p:nvSpPr>
        <p:spPr/>
        <p:txBody>
          <a:bodyPr/>
          <a:lstStyle/>
          <a:p>
            <a:fld id="{0A81E805-7CE1-D947-9D40-158D13D332E5}" type="slidenum">
              <a:rPr lang="en-US" smtClean="0"/>
              <a:t>15</a:t>
            </a:fld>
            <a:endParaRPr lang="en-US"/>
          </a:p>
        </p:txBody>
      </p:sp>
    </p:spTree>
    <p:extLst>
      <p:ext uri="{BB962C8B-B14F-4D97-AF65-F5344CB8AC3E}">
        <p14:creationId xmlns:p14="http://schemas.microsoft.com/office/powerpoint/2010/main" val="409688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we will do after the COVID-19 crisis will be to machine the acrylic ports and grow the 3D printed support so that we can start trials. When we start the trials we will follow the regimen previously outlined. After that we will analyze the data collected using MATLAB. Other tasks that we would like to complete in the future are a photogrammetry project, conducting video analysis of the way the sediment bed changes under different conditions, and creating new ports for different instruments, whether it’s modifying the current design or creating a new design to get different types of data from the UNH Oscillating Flume. </a:t>
            </a:r>
          </a:p>
        </p:txBody>
      </p:sp>
      <p:sp>
        <p:nvSpPr>
          <p:cNvPr id="4" name="Slide Number Placeholder 3"/>
          <p:cNvSpPr>
            <a:spLocks noGrp="1"/>
          </p:cNvSpPr>
          <p:nvPr>
            <p:ph type="sldNum" sz="quarter" idx="5"/>
          </p:nvPr>
        </p:nvSpPr>
        <p:spPr/>
        <p:txBody>
          <a:bodyPr/>
          <a:lstStyle/>
          <a:p>
            <a:fld id="{0A81E805-7CE1-D947-9D40-158D13D332E5}" type="slidenum">
              <a:rPr lang="en-US" smtClean="0"/>
              <a:t>16</a:t>
            </a:fld>
            <a:endParaRPr lang="en-US"/>
          </a:p>
        </p:txBody>
      </p:sp>
    </p:spTree>
    <p:extLst>
      <p:ext uri="{BB962C8B-B14F-4D97-AF65-F5344CB8AC3E}">
        <p14:creationId xmlns:p14="http://schemas.microsoft.com/office/powerpoint/2010/main" val="404720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oscillating flume could provide a great deal of information on boundary layers and flow data. However it does not provide a pathway for instrumentation in the flume for data collection. This prompted the need for an instrumentation port to allow for instruments such as pressure or velocity sensors to be inserted into the flow of the flume. </a:t>
            </a:r>
          </a:p>
          <a:p>
            <a:endParaRPr lang="en-US" dirty="0"/>
          </a:p>
        </p:txBody>
      </p:sp>
      <p:sp>
        <p:nvSpPr>
          <p:cNvPr id="4" name="Slide Number Placeholder 3"/>
          <p:cNvSpPr>
            <a:spLocks noGrp="1"/>
          </p:cNvSpPr>
          <p:nvPr>
            <p:ph type="sldNum" sz="quarter" idx="5"/>
          </p:nvPr>
        </p:nvSpPr>
        <p:spPr/>
        <p:txBody>
          <a:bodyPr/>
          <a:lstStyle/>
          <a:p>
            <a:fld id="{0A81E805-7CE1-D947-9D40-158D13D332E5}" type="slidenum">
              <a:rPr lang="en-US" smtClean="0"/>
              <a:t>3</a:t>
            </a:fld>
            <a:endParaRPr lang="en-US"/>
          </a:p>
        </p:txBody>
      </p:sp>
    </p:spTree>
    <p:extLst>
      <p:ext uri="{BB962C8B-B14F-4D97-AF65-F5344CB8AC3E}">
        <p14:creationId xmlns:p14="http://schemas.microsoft.com/office/powerpoint/2010/main" val="49347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company Engineering Laboratory Design (ELD) designed and built the flume. ELD gave UNH a list of reported velocities at different settings of the flume. However, these velocity measurements were taken in an empty flume. The UNH Oscillating Flume contains a thick bed of sediment which will change the velocities, so new measurements must be taken. </a:t>
            </a:r>
          </a:p>
          <a:p>
            <a:endParaRPr lang="en-US" dirty="0"/>
          </a:p>
        </p:txBody>
      </p:sp>
      <p:sp>
        <p:nvSpPr>
          <p:cNvPr id="4" name="Slide Number Placeholder 3"/>
          <p:cNvSpPr>
            <a:spLocks noGrp="1"/>
          </p:cNvSpPr>
          <p:nvPr>
            <p:ph type="sldNum" sz="quarter" idx="5"/>
          </p:nvPr>
        </p:nvSpPr>
        <p:spPr/>
        <p:txBody>
          <a:bodyPr/>
          <a:lstStyle/>
          <a:p>
            <a:fld id="{0A81E805-7CE1-D947-9D40-158D13D332E5}" type="slidenum">
              <a:rPr lang="en-US" smtClean="0"/>
              <a:t>4</a:t>
            </a:fld>
            <a:endParaRPr lang="en-US"/>
          </a:p>
        </p:txBody>
      </p:sp>
    </p:spTree>
    <p:extLst>
      <p:ext uri="{BB962C8B-B14F-4D97-AF65-F5344CB8AC3E}">
        <p14:creationId xmlns:p14="http://schemas.microsoft.com/office/powerpoint/2010/main" val="205382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instrumentation port was designed for the </a:t>
            </a:r>
            <a:r>
              <a:rPr lang="en-US" sz="1200" dirty="0" err="1"/>
              <a:t>Nortec</a:t>
            </a:r>
            <a:r>
              <a:rPr lang="en-US" sz="1200" dirty="0"/>
              <a:t> </a:t>
            </a:r>
            <a:r>
              <a:rPr lang="en-US" sz="1200" dirty="0" err="1"/>
              <a:t>Vectrino</a:t>
            </a:r>
            <a:r>
              <a:rPr lang="en-US" sz="1200" dirty="0"/>
              <a:t>, but it can be modified for any other type of instrument. </a:t>
            </a:r>
          </a:p>
          <a:p>
            <a:r>
              <a:rPr lang="en-US" dirty="0"/>
              <a:t>The </a:t>
            </a:r>
            <a:r>
              <a:rPr lang="en-US" dirty="0" err="1"/>
              <a:t>vectrino</a:t>
            </a:r>
            <a:r>
              <a:rPr lang="en-US" dirty="0"/>
              <a:t> collects velocity measurements close to the seabed which is similar to how the flume is set up </a:t>
            </a:r>
          </a:p>
          <a:p>
            <a:r>
              <a:rPr lang="en-US" dirty="0"/>
              <a:t>This is why we chose to design the port for this instrument.</a:t>
            </a:r>
          </a:p>
          <a:p>
            <a:r>
              <a:rPr lang="en-US" dirty="0"/>
              <a:t>This device is the best instrument to collect the new velocities to create a new spectrum for the capacity of the flume</a:t>
            </a:r>
          </a:p>
        </p:txBody>
      </p:sp>
      <p:sp>
        <p:nvSpPr>
          <p:cNvPr id="4" name="Slide Number Placeholder 3"/>
          <p:cNvSpPr>
            <a:spLocks noGrp="1"/>
          </p:cNvSpPr>
          <p:nvPr>
            <p:ph type="sldNum" sz="quarter" idx="5"/>
          </p:nvPr>
        </p:nvSpPr>
        <p:spPr/>
        <p:txBody>
          <a:bodyPr/>
          <a:lstStyle/>
          <a:p>
            <a:fld id="{0A81E805-7CE1-D947-9D40-158D13D332E5}" type="slidenum">
              <a:rPr lang="en-US" smtClean="0"/>
              <a:t>5</a:t>
            </a:fld>
            <a:endParaRPr lang="en-US"/>
          </a:p>
        </p:txBody>
      </p:sp>
    </p:spTree>
    <p:extLst>
      <p:ext uri="{BB962C8B-B14F-4D97-AF65-F5344CB8AC3E}">
        <p14:creationId xmlns:p14="http://schemas.microsoft.com/office/powerpoint/2010/main" val="414852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full assembly of the port that I designed for the </a:t>
            </a:r>
            <a:r>
              <a:rPr lang="en-US" dirty="0" err="1"/>
              <a:t>Vectrino</a:t>
            </a:r>
            <a:r>
              <a:rPr lang="en-US" dirty="0"/>
              <a:t> </a:t>
            </a:r>
          </a:p>
          <a:p>
            <a:r>
              <a:rPr lang="en-US" dirty="0"/>
              <a:t>It is designed to be put in place of one of the ports on the top of the flume </a:t>
            </a:r>
          </a:p>
          <a:p>
            <a:r>
              <a:rPr lang="en-US" dirty="0"/>
              <a:t>The assembly is made of 2 acrylic ports and a 3D printed support</a:t>
            </a:r>
          </a:p>
          <a:p>
            <a:endParaRPr lang="en-US" dirty="0"/>
          </a:p>
        </p:txBody>
      </p:sp>
      <p:sp>
        <p:nvSpPr>
          <p:cNvPr id="4" name="Slide Number Placeholder 3"/>
          <p:cNvSpPr>
            <a:spLocks noGrp="1"/>
          </p:cNvSpPr>
          <p:nvPr>
            <p:ph type="sldNum" sz="quarter" idx="5"/>
          </p:nvPr>
        </p:nvSpPr>
        <p:spPr/>
        <p:txBody>
          <a:bodyPr/>
          <a:lstStyle/>
          <a:p>
            <a:fld id="{0A81E805-7CE1-D947-9D40-158D13D332E5}" type="slidenum">
              <a:rPr lang="en-US" smtClean="0"/>
              <a:t>6</a:t>
            </a:fld>
            <a:endParaRPr lang="en-US"/>
          </a:p>
        </p:txBody>
      </p:sp>
    </p:spTree>
    <p:extLst>
      <p:ext uri="{BB962C8B-B14F-4D97-AF65-F5344CB8AC3E}">
        <p14:creationId xmlns:p14="http://schemas.microsoft.com/office/powerpoint/2010/main" val="306172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go more into more detail about the design of the assembly</a:t>
            </a:r>
          </a:p>
        </p:txBody>
      </p:sp>
      <p:sp>
        <p:nvSpPr>
          <p:cNvPr id="4" name="Slide Number Placeholder 3"/>
          <p:cNvSpPr>
            <a:spLocks noGrp="1"/>
          </p:cNvSpPr>
          <p:nvPr>
            <p:ph type="sldNum" sz="quarter" idx="5"/>
          </p:nvPr>
        </p:nvSpPr>
        <p:spPr/>
        <p:txBody>
          <a:bodyPr/>
          <a:lstStyle/>
          <a:p>
            <a:fld id="{0A81E805-7CE1-D947-9D40-158D13D332E5}" type="slidenum">
              <a:rPr lang="en-US" smtClean="0"/>
              <a:t>7</a:t>
            </a:fld>
            <a:endParaRPr lang="en-US"/>
          </a:p>
        </p:txBody>
      </p:sp>
    </p:spTree>
    <p:extLst>
      <p:ext uri="{BB962C8B-B14F-4D97-AF65-F5344CB8AC3E}">
        <p14:creationId xmlns:p14="http://schemas.microsoft.com/office/powerpoint/2010/main" val="162832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of the acrylic ports that I designed was the Base Port. It is designed to mimic the top ports that came with the flume. Since the design is so similar it is able to be placed in any top port on the flume. This port has a larger hole in the middle to allow the probe of the </a:t>
            </a:r>
            <a:r>
              <a:rPr lang="en-US" dirty="0" err="1"/>
              <a:t>vectrino</a:t>
            </a:r>
            <a:r>
              <a:rPr lang="en-US" dirty="0"/>
              <a:t> to be inserted into the flow. The plug of the other port fits snugly into this hole. The port attaches to the flume with 8 threaded rods and nuts through the holes that already exist for the pre-existing ports. The same threaded rods are used to attach the 3D printed support that I will discuss in more detail later. There are threaded holes in the top of this port that mimic the ones on the flume that attaches the mini port to the assembly. The base port has a slot on its underside for an </a:t>
            </a:r>
            <a:r>
              <a:rPr lang="en-US" dirty="0" err="1"/>
              <a:t>o-ring</a:t>
            </a:r>
            <a:r>
              <a:rPr lang="en-US" dirty="0"/>
              <a:t>. This </a:t>
            </a:r>
            <a:r>
              <a:rPr lang="en-US" dirty="0" err="1"/>
              <a:t>o-ring</a:t>
            </a:r>
            <a:r>
              <a:rPr lang="en-US" dirty="0"/>
              <a:t> is the same ones used on all the other top ports and creates a watertight seal with the flume.</a:t>
            </a:r>
          </a:p>
          <a:p>
            <a:endParaRPr lang="en-US" dirty="0"/>
          </a:p>
        </p:txBody>
      </p:sp>
      <p:sp>
        <p:nvSpPr>
          <p:cNvPr id="4" name="Slide Number Placeholder 3"/>
          <p:cNvSpPr>
            <a:spLocks noGrp="1"/>
          </p:cNvSpPr>
          <p:nvPr>
            <p:ph type="sldNum" sz="quarter" idx="5"/>
          </p:nvPr>
        </p:nvSpPr>
        <p:spPr/>
        <p:txBody>
          <a:bodyPr/>
          <a:lstStyle/>
          <a:p>
            <a:fld id="{0A81E805-7CE1-D947-9D40-158D13D332E5}" type="slidenum">
              <a:rPr lang="en-US" smtClean="0"/>
              <a:t>8</a:t>
            </a:fld>
            <a:endParaRPr lang="en-US"/>
          </a:p>
        </p:txBody>
      </p:sp>
    </p:spTree>
    <p:extLst>
      <p:ext uri="{BB962C8B-B14F-4D97-AF65-F5344CB8AC3E}">
        <p14:creationId xmlns:p14="http://schemas.microsoft.com/office/powerpoint/2010/main" val="253490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mini port is a smaller version of the base port and flume ports. This center hole is for the </a:t>
            </a:r>
            <a:r>
              <a:rPr lang="en-US" dirty="0" err="1"/>
              <a:t>vectrino’s</a:t>
            </a:r>
            <a:r>
              <a:rPr lang="en-US" dirty="0"/>
              <a:t> 8 mm stem. Unlike the other ports, the mini port is split down to middle because the stem cannot be inserted through this hole due to the drastic change in diameter between the probe and the stem. The hole must be snug around the stem in order to create a watertight seal. This seal is obtained using  neoprene sheet that is clamped between the two interior faces. The two halves are attached through holes on the flanges of the port. One flange has a threaded hole and the other has clearance for the neck and the head of the screw to clamp the two sides together. There is a similar </a:t>
            </a:r>
            <a:r>
              <a:rPr lang="en-US" dirty="0" err="1"/>
              <a:t>o-ring</a:t>
            </a:r>
            <a:r>
              <a:rPr lang="en-US" dirty="0"/>
              <a:t> slot on the bottom of this port as well. This </a:t>
            </a:r>
            <a:r>
              <a:rPr lang="en-US" dirty="0" err="1"/>
              <a:t>o-ring</a:t>
            </a:r>
            <a:r>
              <a:rPr lang="en-US" dirty="0"/>
              <a:t> will create a seal with the top face of the base port. </a:t>
            </a:r>
          </a:p>
        </p:txBody>
      </p:sp>
      <p:sp>
        <p:nvSpPr>
          <p:cNvPr id="4" name="Slide Number Placeholder 3"/>
          <p:cNvSpPr>
            <a:spLocks noGrp="1"/>
          </p:cNvSpPr>
          <p:nvPr>
            <p:ph type="sldNum" sz="quarter" idx="5"/>
          </p:nvPr>
        </p:nvSpPr>
        <p:spPr/>
        <p:txBody>
          <a:bodyPr/>
          <a:lstStyle/>
          <a:p>
            <a:fld id="{0A81E805-7CE1-D947-9D40-158D13D332E5}" type="slidenum">
              <a:rPr lang="en-US" smtClean="0"/>
              <a:t>9</a:t>
            </a:fld>
            <a:endParaRPr lang="en-US"/>
          </a:p>
        </p:txBody>
      </p:sp>
    </p:spTree>
    <p:extLst>
      <p:ext uri="{BB962C8B-B14F-4D97-AF65-F5344CB8AC3E}">
        <p14:creationId xmlns:p14="http://schemas.microsoft.com/office/powerpoint/2010/main" val="2903684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ports must be used together in order to create a watertight seal in the flume. The plug of the mini port fits into the larger center hole, and attaches with bolts to the threaded holes in the top of the base port. The mini port’s </a:t>
            </a:r>
            <a:r>
              <a:rPr lang="en-US" dirty="0" err="1"/>
              <a:t>o-ring</a:t>
            </a:r>
            <a:r>
              <a:rPr lang="en-US" dirty="0"/>
              <a:t> creates a seal with the top face of the base port and the neoprene sheet creates a seal with the stem of the </a:t>
            </a:r>
            <a:r>
              <a:rPr lang="en-US" dirty="0" err="1"/>
              <a:t>vectrino</a:t>
            </a:r>
            <a:r>
              <a:rPr lang="en-US" dirty="0"/>
              <a:t>. The base port attaches to the flume with threaded rods and nuts and its </a:t>
            </a:r>
            <a:r>
              <a:rPr lang="en-US" dirty="0" err="1"/>
              <a:t>o-ring</a:t>
            </a:r>
            <a:r>
              <a:rPr lang="en-US" dirty="0"/>
              <a:t> creates a seal with the top surface of the flume. The sizes of the center holes in the base and mini ports can be modified to allow other instruments to be inserted into the flume. </a:t>
            </a:r>
          </a:p>
          <a:p>
            <a:endParaRPr lang="en-US" dirty="0"/>
          </a:p>
        </p:txBody>
      </p:sp>
      <p:sp>
        <p:nvSpPr>
          <p:cNvPr id="4" name="Slide Number Placeholder 3"/>
          <p:cNvSpPr>
            <a:spLocks noGrp="1"/>
          </p:cNvSpPr>
          <p:nvPr>
            <p:ph type="sldNum" sz="quarter" idx="5"/>
          </p:nvPr>
        </p:nvSpPr>
        <p:spPr/>
        <p:txBody>
          <a:bodyPr/>
          <a:lstStyle/>
          <a:p>
            <a:fld id="{0A81E805-7CE1-D947-9D40-158D13D332E5}" type="slidenum">
              <a:rPr lang="en-US" smtClean="0"/>
              <a:t>10</a:t>
            </a:fld>
            <a:endParaRPr lang="en-US"/>
          </a:p>
        </p:txBody>
      </p:sp>
    </p:spTree>
    <p:extLst>
      <p:ext uri="{BB962C8B-B14F-4D97-AF65-F5344CB8AC3E}">
        <p14:creationId xmlns:p14="http://schemas.microsoft.com/office/powerpoint/2010/main" val="1829805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6A0A-C46D-684C-B2F7-64E9CB9DFF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A273CF-4DA5-6948-8D38-2FF793715C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58B42D-7859-DD4C-B2D9-D079AAA86D2D}"/>
              </a:ext>
            </a:extLst>
          </p:cNvPr>
          <p:cNvSpPr>
            <a:spLocks noGrp="1"/>
          </p:cNvSpPr>
          <p:nvPr>
            <p:ph type="dt" sz="half" idx="10"/>
          </p:nvPr>
        </p:nvSpPr>
        <p:spPr/>
        <p:txBody>
          <a:bodyPr/>
          <a:lstStyle/>
          <a:p>
            <a:fld id="{5B12163D-A9FC-C749-B2A7-BB5FB92027A7}" type="datetime1">
              <a:rPr lang="en-US" smtClean="0"/>
              <a:t>5/1/20</a:t>
            </a:fld>
            <a:endParaRPr lang="en-US"/>
          </a:p>
        </p:txBody>
      </p:sp>
      <p:sp>
        <p:nvSpPr>
          <p:cNvPr id="5" name="Footer Placeholder 4">
            <a:extLst>
              <a:ext uri="{FF2B5EF4-FFF2-40B4-BE49-F238E27FC236}">
                <a16:creationId xmlns:a16="http://schemas.microsoft.com/office/drawing/2014/main" id="{C8D99B05-FB14-B942-9241-8332174B5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F4DBE-34BA-3B46-B853-F854DD7CB85B}"/>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198668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CFFB-94B0-F14D-9B67-C18DFCF7C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E372F6-3B3E-2840-8543-4F38B5D83D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2209E-6DCC-594C-8B34-0FC5583E8959}"/>
              </a:ext>
            </a:extLst>
          </p:cNvPr>
          <p:cNvSpPr>
            <a:spLocks noGrp="1"/>
          </p:cNvSpPr>
          <p:nvPr>
            <p:ph type="dt" sz="half" idx="10"/>
          </p:nvPr>
        </p:nvSpPr>
        <p:spPr/>
        <p:txBody>
          <a:bodyPr/>
          <a:lstStyle/>
          <a:p>
            <a:fld id="{EC7B4D74-D8AC-8D4A-985D-44FBEA89CEA4}" type="datetime1">
              <a:rPr lang="en-US" smtClean="0"/>
              <a:t>5/1/20</a:t>
            </a:fld>
            <a:endParaRPr lang="en-US"/>
          </a:p>
        </p:txBody>
      </p:sp>
      <p:sp>
        <p:nvSpPr>
          <p:cNvPr id="5" name="Footer Placeholder 4">
            <a:extLst>
              <a:ext uri="{FF2B5EF4-FFF2-40B4-BE49-F238E27FC236}">
                <a16:creationId xmlns:a16="http://schemas.microsoft.com/office/drawing/2014/main" id="{93D8A933-3BA8-114A-ACB8-FDB862131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80482-E852-1946-A4D0-D1EB7A80F0A0}"/>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424768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FFA765-5DC8-9448-AA2C-20CF81709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AE8032-C8D7-7E44-A0FE-ED8E46634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6FA3F-958C-B44F-85AD-5E6FAF5C58BB}"/>
              </a:ext>
            </a:extLst>
          </p:cNvPr>
          <p:cNvSpPr>
            <a:spLocks noGrp="1"/>
          </p:cNvSpPr>
          <p:nvPr>
            <p:ph type="dt" sz="half" idx="10"/>
          </p:nvPr>
        </p:nvSpPr>
        <p:spPr/>
        <p:txBody>
          <a:bodyPr/>
          <a:lstStyle/>
          <a:p>
            <a:fld id="{8D244627-C310-9F48-A10B-4DD8D378EBEA}" type="datetime1">
              <a:rPr lang="en-US" smtClean="0"/>
              <a:t>5/1/20</a:t>
            </a:fld>
            <a:endParaRPr lang="en-US"/>
          </a:p>
        </p:txBody>
      </p:sp>
      <p:sp>
        <p:nvSpPr>
          <p:cNvPr id="5" name="Footer Placeholder 4">
            <a:extLst>
              <a:ext uri="{FF2B5EF4-FFF2-40B4-BE49-F238E27FC236}">
                <a16:creationId xmlns:a16="http://schemas.microsoft.com/office/drawing/2014/main" id="{48FA41CC-B9C5-A54B-87EF-02DF4676B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F15D5-3809-9140-8072-7FF410EACEA7}"/>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1969331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D79A-1BBD-DB4C-9EBA-E1DF8EBEC0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32D412-7F5F-DB40-88A4-D7DC722D8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A666B-C707-4A4F-8DAA-5DFBE0E49A5A}"/>
              </a:ext>
            </a:extLst>
          </p:cNvPr>
          <p:cNvSpPr>
            <a:spLocks noGrp="1"/>
          </p:cNvSpPr>
          <p:nvPr>
            <p:ph type="dt" sz="half" idx="10"/>
          </p:nvPr>
        </p:nvSpPr>
        <p:spPr/>
        <p:txBody>
          <a:bodyPr/>
          <a:lstStyle/>
          <a:p>
            <a:fld id="{EA2159C9-EC7F-FC45-8F59-4A734C426F77}" type="datetime1">
              <a:rPr lang="en-US" smtClean="0"/>
              <a:t>5/1/20</a:t>
            </a:fld>
            <a:endParaRPr lang="en-US"/>
          </a:p>
        </p:txBody>
      </p:sp>
      <p:sp>
        <p:nvSpPr>
          <p:cNvPr id="5" name="Footer Placeholder 4">
            <a:extLst>
              <a:ext uri="{FF2B5EF4-FFF2-40B4-BE49-F238E27FC236}">
                <a16:creationId xmlns:a16="http://schemas.microsoft.com/office/drawing/2014/main" id="{D81333D2-3837-AA43-B06E-3BFE61572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0FA7C-B480-DA46-99FB-9FAE67D7B0E1}"/>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2092757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3368-DF93-224A-86CF-937195524E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89F008-758D-1C42-901C-7853EA6CF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8F92E7-4ACD-7041-801E-71BFDB45377E}"/>
              </a:ext>
            </a:extLst>
          </p:cNvPr>
          <p:cNvSpPr>
            <a:spLocks noGrp="1"/>
          </p:cNvSpPr>
          <p:nvPr>
            <p:ph type="dt" sz="half" idx="10"/>
          </p:nvPr>
        </p:nvSpPr>
        <p:spPr/>
        <p:txBody>
          <a:bodyPr/>
          <a:lstStyle/>
          <a:p>
            <a:fld id="{929B2D24-CA8C-DD46-8AA5-6C75689F01D4}" type="datetime1">
              <a:rPr lang="en-US" smtClean="0"/>
              <a:t>5/1/20</a:t>
            </a:fld>
            <a:endParaRPr lang="en-US"/>
          </a:p>
        </p:txBody>
      </p:sp>
      <p:sp>
        <p:nvSpPr>
          <p:cNvPr id="5" name="Footer Placeholder 4">
            <a:extLst>
              <a:ext uri="{FF2B5EF4-FFF2-40B4-BE49-F238E27FC236}">
                <a16:creationId xmlns:a16="http://schemas.microsoft.com/office/drawing/2014/main" id="{581D10A3-27BF-2F41-9BA0-6CE448F30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58961-F628-0A49-94E5-4C8F65A015FE}"/>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266407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DFD5-3E01-5C43-B83F-3DAAB9BA5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CD5551-5F0B-0545-81BB-2D54722806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173E8-4FCB-EC43-8591-29F591A662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D5681C-3236-494E-B743-35918717A70C}"/>
              </a:ext>
            </a:extLst>
          </p:cNvPr>
          <p:cNvSpPr>
            <a:spLocks noGrp="1"/>
          </p:cNvSpPr>
          <p:nvPr>
            <p:ph type="dt" sz="half" idx="10"/>
          </p:nvPr>
        </p:nvSpPr>
        <p:spPr/>
        <p:txBody>
          <a:bodyPr/>
          <a:lstStyle/>
          <a:p>
            <a:fld id="{4481CB6F-DD2B-F040-BDDA-FCA270DA5316}" type="datetime1">
              <a:rPr lang="en-US" smtClean="0"/>
              <a:t>5/1/20</a:t>
            </a:fld>
            <a:endParaRPr lang="en-US"/>
          </a:p>
        </p:txBody>
      </p:sp>
      <p:sp>
        <p:nvSpPr>
          <p:cNvPr id="6" name="Footer Placeholder 5">
            <a:extLst>
              <a:ext uri="{FF2B5EF4-FFF2-40B4-BE49-F238E27FC236}">
                <a16:creationId xmlns:a16="http://schemas.microsoft.com/office/drawing/2014/main" id="{F1371C5C-C0A5-DE4F-AF3C-2362E21DCC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224D0-DF8B-694B-8852-E23B1F79B894}"/>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38713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635E-518A-7840-B7F4-53E79A1A56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C22298-C1DD-BE40-B79B-00D7784CD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E828C4-1E72-C04B-BA6C-C307066E67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08B5F8-C12D-7A4A-82A8-064297505D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CAD362-6343-614A-BE43-1D35C2D2D5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DC757D-D462-7F40-89D1-C9B2DFF18C42}"/>
              </a:ext>
            </a:extLst>
          </p:cNvPr>
          <p:cNvSpPr>
            <a:spLocks noGrp="1"/>
          </p:cNvSpPr>
          <p:nvPr>
            <p:ph type="dt" sz="half" idx="10"/>
          </p:nvPr>
        </p:nvSpPr>
        <p:spPr/>
        <p:txBody>
          <a:bodyPr/>
          <a:lstStyle/>
          <a:p>
            <a:fld id="{A50F75A8-E34F-A642-B845-6CDD4C855F2E}" type="datetime1">
              <a:rPr lang="en-US" smtClean="0"/>
              <a:t>5/1/20</a:t>
            </a:fld>
            <a:endParaRPr lang="en-US"/>
          </a:p>
        </p:txBody>
      </p:sp>
      <p:sp>
        <p:nvSpPr>
          <p:cNvPr id="8" name="Footer Placeholder 7">
            <a:extLst>
              <a:ext uri="{FF2B5EF4-FFF2-40B4-BE49-F238E27FC236}">
                <a16:creationId xmlns:a16="http://schemas.microsoft.com/office/drawing/2014/main" id="{1D475CB6-D461-C34A-9D30-8D83A10CA0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5836A3-B4D4-824E-9D45-27433E6C7A3C}"/>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138019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5AE2-9317-6F4D-8A13-1272BDA8D5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0A17C-72C6-BA49-9B68-CAA3448C8C22}"/>
              </a:ext>
            </a:extLst>
          </p:cNvPr>
          <p:cNvSpPr>
            <a:spLocks noGrp="1"/>
          </p:cNvSpPr>
          <p:nvPr>
            <p:ph type="dt" sz="half" idx="10"/>
          </p:nvPr>
        </p:nvSpPr>
        <p:spPr/>
        <p:txBody>
          <a:bodyPr/>
          <a:lstStyle/>
          <a:p>
            <a:fld id="{AED779B3-60DB-4946-85A0-890C51BA62DA}" type="datetime1">
              <a:rPr lang="en-US" smtClean="0"/>
              <a:t>5/1/20</a:t>
            </a:fld>
            <a:endParaRPr lang="en-US"/>
          </a:p>
        </p:txBody>
      </p:sp>
      <p:sp>
        <p:nvSpPr>
          <p:cNvPr id="4" name="Footer Placeholder 3">
            <a:extLst>
              <a:ext uri="{FF2B5EF4-FFF2-40B4-BE49-F238E27FC236}">
                <a16:creationId xmlns:a16="http://schemas.microsoft.com/office/drawing/2014/main" id="{60F0D64B-6344-1F43-9CD3-C745D0AE65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D476A2-DE78-7849-9709-ADC48A47D4F5}"/>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708332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DAA460-C197-C243-AE15-16D4B59D8DEA}"/>
              </a:ext>
            </a:extLst>
          </p:cNvPr>
          <p:cNvSpPr>
            <a:spLocks noGrp="1"/>
          </p:cNvSpPr>
          <p:nvPr>
            <p:ph type="dt" sz="half" idx="10"/>
          </p:nvPr>
        </p:nvSpPr>
        <p:spPr/>
        <p:txBody>
          <a:bodyPr/>
          <a:lstStyle/>
          <a:p>
            <a:fld id="{3A4E28AF-A783-AD44-95DF-980B4A27EE2F}" type="datetime1">
              <a:rPr lang="en-US" smtClean="0"/>
              <a:t>5/1/20</a:t>
            </a:fld>
            <a:endParaRPr lang="en-US"/>
          </a:p>
        </p:txBody>
      </p:sp>
      <p:sp>
        <p:nvSpPr>
          <p:cNvPr id="3" name="Footer Placeholder 2">
            <a:extLst>
              <a:ext uri="{FF2B5EF4-FFF2-40B4-BE49-F238E27FC236}">
                <a16:creationId xmlns:a16="http://schemas.microsoft.com/office/drawing/2014/main" id="{DDBE0C91-E9CE-B849-A3B9-E925CC4E83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D34EBF-E963-3B49-BCBB-5301DC863389}"/>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335895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10A4-2722-4E4D-AA4A-B3EC450BBE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D979F7-605F-5F4D-90A0-CD91F97AA1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1A87BE-63EF-AF48-8927-2B3F7152D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23BB5-CC84-9748-A67D-ADB68AD51E5A}"/>
              </a:ext>
            </a:extLst>
          </p:cNvPr>
          <p:cNvSpPr>
            <a:spLocks noGrp="1"/>
          </p:cNvSpPr>
          <p:nvPr>
            <p:ph type="dt" sz="half" idx="10"/>
          </p:nvPr>
        </p:nvSpPr>
        <p:spPr/>
        <p:txBody>
          <a:bodyPr/>
          <a:lstStyle/>
          <a:p>
            <a:fld id="{0DB54745-492C-1640-9E96-96757E9578BF}" type="datetime1">
              <a:rPr lang="en-US" smtClean="0"/>
              <a:t>5/1/20</a:t>
            </a:fld>
            <a:endParaRPr lang="en-US"/>
          </a:p>
        </p:txBody>
      </p:sp>
      <p:sp>
        <p:nvSpPr>
          <p:cNvPr id="6" name="Footer Placeholder 5">
            <a:extLst>
              <a:ext uri="{FF2B5EF4-FFF2-40B4-BE49-F238E27FC236}">
                <a16:creationId xmlns:a16="http://schemas.microsoft.com/office/drawing/2014/main" id="{5D368E62-524C-D442-8F2C-0DE8B4761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01511-936C-7549-8808-867A2541B799}"/>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228384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43E6-84B9-5344-B6FA-B4D7100444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A0806-068A-AC45-BFAD-4CD9B84CE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0F2937-19D0-7342-93F6-A962F62291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DF6BA-B0E0-B848-BAF4-B93432066597}"/>
              </a:ext>
            </a:extLst>
          </p:cNvPr>
          <p:cNvSpPr>
            <a:spLocks noGrp="1"/>
          </p:cNvSpPr>
          <p:nvPr>
            <p:ph type="dt" sz="half" idx="10"/>
          </p:nvPr>
        </p:nvSpPr>
        <p:spPr/>
        <p:txBody>
          <a:bodyPr/>
          <a:lstStyle/>
          <a:p>
            <a:fld id="{90F76802-0B6D-9A4C-8AB2-7F502E81B56E}" type="datetime1">
              <a:rPr lang="en-US" smtClean="0"/>
              <a:t>5/1/20</a:t>
            </a:fld>
            <a:endParaRPr lang="en-US"/>
          </a:p>
        </p:txBody>
      </p:sp>
      <p:sp>
        <p:nvSpPr>
          <p:cNvPr id="6" name="Footer Placeholder 5">
            <a:extLst>
              <a:ext uri="{FF2B5EF4-FFF2-40B4-BE49-F238E27FC236}">
                <a16:creationId xmlns:a16="http://schemas.microsoft.com/office/drawing/2014/main" id="{68B5FA6E-889C-FA43-A4FB-D5CE3A987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5EDB2-197D-DF47-AEB4-3824AA146E61}"/>
              </a:ext>
            </a:extLst>
          </p:cNvPr>
          <p:cNvSpPr>
            <a:spLocks noGrp="1"/>
          </p:cNvSpPr>
          <p:nvPr>
            <p:ph type="sldNum" sz="quarter" idx="12"/>
          </p:nvPr>
        </p:nvSpPr>
        <p:spPr/>
        <p:txBody>
          <a:bodyPr/>
          <a:lstStyle/>
          <a:p>
            <a:fld id="{37F91A54-96D1-1F40-9D9B-80C2DD78F1B0}" type="slidenum">
              <a:rPr lang="en-US" smtClean="0"/>
              <a:t>‹#›</a:t>
            </a:fld>
            <a:endParaRPr lang="en-US"/>
          </a:p>
        </p:txBody>
      </p:sp>
    </p:spTree>
    <p:extLst>
      <p:ext uri="{BB962C8B-B14F-4D97-AF65-F5344CB8AC3E}">
        <p14:creationId xmlns:p14="http://schemas.microsoft.com/office/powerpoint/2010/main" val="114122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9356D-36A8-5B43-98BD-60363CEE8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DEF6E8-1EAF-B34C-BA9D-C23952BB4D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6889D-41D4-BE43-BE96-4AD4B7E66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912DAF-CC74-B446-B866-899FF958CED7}" type="datetime1">
              <a:rPr lang="en-US" smtClean="0"/>
              <a:t>5/1/20</a:t>
            </a:fld>
            <a:endParaRPr lang="en-US"/>
          </a:p>
        </p:txBody>
      </p:sp>
      <p:sp>
        <p:nvSpPr>
          <p:cNvPr id="5" name="Footer Placeholder 4">
            <a:extLst>
              <a:ext uri="{FF2B5EF4-FFF2-40B4-BE49-F238E27FC236}">
                <a16:creationId xmlns:a16="http://schemas.microsoft.com/office/drawing/2014/main" id="{2BDE12B8-351D-2541-BFDB-63BFD72D6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65C62E-AAB6-104F-BFFC-889D601643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91A54-96D1-1F40-9D9B-80C2DD78F1B0}" type="slidenum">
              <a:rPr lang="en-US" smtClean="0"/>
              <a:t>‹#›</a:t>
            </a:fld>
            <a:endParaRPr lang="en-US"/>
          </a:p>
        </p:txBody>
      </p:sp>
    </p:spTree>
    <p:extLst>
      <p:ext uri="{BB962C8B-B14F-4D97-AF65-F5344CB8AC3E}">
        <p14:creationId xmlns:p14="http://schemas.microsoft.com/office/powerpoint/2010/main" val="84839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tif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4.gi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hyperlink" Target="https://www.nortekgroup.com/products/vectrin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3299A-5572-9542-BC6E-B184F11E9E09}"/>
              </a:ext>
            </a:extLst>
          </p:cNvPr>
          <p:cNvSpPr>
            <a:spLocks noGrp="1"/>
          </p:cNvSpPr>
          <p:nvPr>
            <p:ph type="ctrTitle"/>
          </p:nvPr>
        </p:nvSpPr>
        <p:spPr>
          <a:xfrm>
            <a:off x="1524000" y="1122362"/>
            <a:ext cx="9144000" cy="2840037"/>
          </a:xfrm>
        </p:spPr>
        <p:txBody>
          <a:bodyPr>
            <a:normAutofit/>
          </a:bodyPr>
          <a:lstStyle/>
          <a:p>
            <a:r>
              <a:rPr lang="en-US" sz="5800" dirty="0"/>
              <a:t>Design of Instrumentation Port for UNH Oscillating Flume</a:t>
            </a:r>
          </a:p>
        </p:txBody>
      </p:sp>
      <p:sp>
        <p:nvSpPr>
          <p:cNvPr id="3" name="Subtitle 2">
            <a:extLst>
              <a:ext uri="{FF2B5EF4-FFF2-40B4-BE49-F238E27FC236}">
                <a16:creationId xmlns:a16="http://schemas.microsoft.com/office/drawing/2014/main" id="{0FB19D98-A21A-A34B-B9D9-C3BCA26AFE98}"/>
              </a:ext>
            </a:extLst>
          </p:cNvPr>
          <p:cNvSpPr>
            <a:spLocks noGrp="1"/>
          </p:cNvSpPr>
          <p:nvPr>
            <p:ph type="subTitle" idx="1"/>
          </p:nvPr>
        </p:nvSpPr>
        <p:spPr>
          <a:xfrm>
            <a:off x="1524000" y="4256436"/>
            <a:ext cx="9144000" cy="1600818"/>
          </a:xfrm>
        </p:spPr>
        <p:txBody>
          <a:bodyPr>
            <a:normAutofit/>
          </a:bodyPr>
          <a:lstStyle/>
          <a:p>
            <a:r>
              <a:rPr lang="en-US" dirty="0">
                <a:solidFill>
                  <a:schemeClr val="tx1">
                    <a:lumMod val="75000"/>
                  </a:schemeClr>
                </a:solidFill>
              </a:rPr>
              <a:t>Margaret Enderle</a:t>
            </a:r>
          </a:p>
          <a:p>
            <a:r>
              <a:rPr lang="en-US" sz="1800" dirty="0">
                <a:solidFill>
                  <a:schemeClr val="tx1">
                    <a:lumMod val="75000"/>
                  </a:schemeClr>
                </a:solidFill>
              </a:rPr>
              <a:t>Graduate Student Mentor: Savannah </a:t>
            </a:r>
            <a:r>
              <a:rPr lang="en-US" sz="1800" dirty="0" err="1">
                <a:solidFill>
                  <a:schemeClr val="tx1">
                    <a:lumMod val="75000"/>
                  </a:schemeClr>
                </a:solidFill>
              </a:rPr>
              <a:t>DeVoe</a:t>
            </a:r>
            <a:endParaRPr lang="en-US" sz="1800" dirty="0">
              <a:solidFill>
                <a:schemeClr val="tx1">
                  <a:lumMod val="75000"/>
                </a:schemeClr>
              </a:solidFill>
            </a:endParaRP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EA8B82E2-C329-514B-A43C-4F699B8018B7}"/>
              </a:ext>
            </a:extLst>
          </p:cNvPr>
          <p:cNvPicPr>
            <a:picLocks noChangeAspect="1"/>
          </p:cNvPicPr>
          <p:nvPr/>
        </p:nvPicPr>
        <p:blipFill>
          <a:blip r:embed="rId5"/>
          <a:stretch>
            <a:fillRect/>
          </a:stretch>
        </p:blipFill>
        <p:spPr>
          <a:xfrm>
            <a:off x="457405" y="5681529"/>
            <a:ext cx="2679885" cy="796163"/>
          </a:xfrm>
          <a:prstGeom prst="rect">
            <a:avLst/>
          </a:prstGeom>
        </p:spPr>
      </p:pic>
      <p:pic>
        <p:nvPicPr>
          <p:cNvPr id="20" name="Audio 19">
            <a:hlinkClick r:id="" action="ppaction://media"/>
            <a:extLst>
              <a:ext uri="{FF2B5EF4-FFF2-40B4-BE49-F238E27FC236}">
                <a16:creationId xmlns:a16="http://schemas.microsoft.com/office/drawing/2014/main" id="{31E502A5-8358-4973-8818-CF4E23E5D2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3721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551"/>
    </mc:Choice>
    <mc:Fallback xmlns="">
      <p:transition spd="slow" advTm="12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2EED2-066F-AF4F-B422-37E95DBC722B}"/>
              </a:ext>
            </a:extLst>
          </p:cNvPr>
          <p:cNvSpPr>
            <a:spLocks noGrp="1"/>
          </p:cNvSpPr>
          <p:nvPr>
            <p:ph type="title"/>
          </p:nvPr>
        </p:nvSpPr>
        <p:spPr>
          <a:xfrm>
            <a:off x="6688182" y="932961"/>
            <a:ext cx="4887685" cy="1777419"/>
          </a:xfrm>
        </p:spPr>
        <p:txBody>
          <a:bodyPr vert="horz" lIns="91440" tIns="45720" rIns="91440" bIns="45720" rtlCol="0" anchor="b">
            <a:normAutofit/>
          </a:bodyPr>
          <a:lstStyle/>
          <a:p>
            <a:r>
              <a:rPr lang="en-US" sz="4000" dirty="0"/>
              <a:t>Acrylic Port Assembly</a:t>
            </a:r>
          </a:p>
        </p:txBody>
      </p:sp>
      <p:pic>
        <p:nvPicPr>
          <p:cNvPr id="5" name="Picture 4">
            <a:extLst>
              <a:ext uri="{FF2B5EF4-FFF2-40B4-BE49-F238E27FC236}">
                <a16:creationId xmlns:a16="http://schemas.microsoft.com/office/drawing/2014/main" id="{19BBB11F-047B-BE42-B82C-D8D403F6AE40}"/>
              </a:ext>
            </a:extLst>
          </p:cNvPr>
          <p:cNvPicPr>
            <a:picLocks noChangeAspect="1"/>
          </p:cNvPicPr>
          <p:nvPr/>
        </p:nvPicPr>
        <p:blipFill rotWithShape="1">
          <a:blip r:embed="rId5"/>
          <a:srcRect t="8239" r="3" b="3"/>
          <a:stretch/>
        </p:blipFill>
        <p:spPr>
          <a:xfrm>
            <a:off x="391903" y="573678"/>
            <a:ext cx="5103206" cy="5710645"/>
          </a:xfrm>
          <a:prstGeom prst="rect">
            <a:avLst/>
          </a:prstGeom>
        </p:spPr>
      </p:pic>
      <p:cxnSp>
        <p:nvCxnSpPr>
          <p:cNvPr id="19" name="Straight Connector 18">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28CD92D-3DA9-0848-917E-D545C5B72665}"/>
              </a:ext>
            </a:extLst>
          </p:cNvPr>
          <p:cNvSpPr>
            <a:spLocks noGrp="1"/>
          </p:cNvSpPr>
          <p:nvPr>
            <p:ph type="body" sz="half" idx="2"/>
          </p:nvPr>
        </p:nvSpPr>
        <p:spPr>
          <a:xfrm>
            <a:off x="6688182" y="2894529"/>
            <a:ext cx="4887685" cy="3210179"/>
          </a:xfrm>
        </p:spPr>
        <p:txBody>
          <a:bodyPr vert="horz" lIns="91440" tIns="45720" rIns="91440" bIns="45720" rtlCol="0" anchor="t">
            <a:normAutofit/>
          </a:bodyPr>
          <a:lstStyle/>
          <a:p>
            <a:pPr marL="342900" indent="-342900">
              <a:buFont typeface="Arial" panose="020B0604020202020204" pitchFamily="34" charset="0"/>
              <a:buChar char="•"/>
            </a:pPr>
            <a:r>
              <a:rPr lang="en-US" sz="2000" dirty="0"/>
              <a:t>Mini Port plug fits in the center of the Base Port</a:t>
            </a:r>
          </a:p>
          <a:p>
            <a:pPr marL="342900" indent="-342900">
              <a:buFont typeface="Arial" panose="020B0604020202020204" pitchFamily="34" charset="0"/>
              <a:buChar char="•"/>
            </a:pPr>
            <a:r>
              <a:rPr lang="en-US" sz="2000" dirty="0"/>
              <a:t>Mini Port attaches to the Base Port with 4 threaded holes in the top of the Base Port</a:t>
            </a:r>
          </a:p>
          <a:p>
            <a:pPr marL="342900" indent="-342900">
              <a:buFont typeface="Arial" panose="020B0604020202020204" pitchFamily="34" charset="0"/>
              <a:buChar char="•"/>
            </a:pPr>
            <a:r>
              <a:rPr lang="en-US" sz="2000" dirty="0"/>
              <a:t>Mini O-Ring creates a seal with the Base</a:t>
            </a:r>
          </a:p>
          <a:p>
            <a:pPr marL="342900" indent="-342900">
              <a:buFont typeface="Arial" panose="020B0604020202020204" pitchFamily="34" charset="0"/>
              <a:buChar char="•"/>
            </a:pPr>
            <a:r>
              <a:rPr lang="en-US" sz="2000" dirty="0"/>
              <a:t>Sizing of holes in Base and Mini can be adjusted for different instruments</a:t>
            </a:r>
          </a:p>
          <a:p>
            <a:pPr indent="-228600">
              <a:buFont typeface="Arial" panose="020B0604020202020204" pitchFamily="34" charset="0"/>
              <a:buChar char="•"/>
            </a:pPr>
            <a:endParaRPr lang="en-US" sz="2000" dirty="0"/>
          </a:p>
        </p:txBody>
      </p:sp>
      <p:sp>
        <p:nvSpPr>
          <p:cNvPr id="7" name="Slide Number Placeholder 6">
            <a:extLst>
              <a:ext uri="{FF2B5EF4-FFF2-40B4-BE49-F238E27FC236}">
                <a16:creationId xmlns:a16="http://schemas.microsoft.com/office/drawing/2014/main" id="{43AE8114-D32B-A84A-87BE-73366CD77112}"/>
              </a:ext>
            </a:extLst>
          </p:cNvPr>
          <p:cNvSpPr>
            <a:spLocks noGrp="1"/>
          </p:cNvSpPr>
          <p:nvPr>
            <p:ph type="sldNum" sz="quarter" idx="12"/>
          </p:nvPr>
        </p:nvSpPr>
        <p:spPr/>
        <p:txBody>
          <a:bodyPr/>
          <a:lstStyle/>
          <a:p>
            <a:fld id="{37F91A54-96D1-1F40-9D9B-80C2DD78F1B0}" type="slidenum">
              <a:rPr lang="en-US" smtClean="0"/>
              <a:t>10</a:t>
            </a:fld>
            <a:endParaRPr lang="en-US"/>
          </a:p>
        </p:txBody>
      </p:sp>
      <p:pic>
        <p:nvPicPr>
          <p:cNvPr id="3" name="Audio 2">
            <a:hlinkClick r:id="" action="ppaction://media"/>
            <a:extLst>
              <a:ext uri="{FF2B5EF4-FFF2-40B4-BE49-F238E27FC236}">
                <a16:creationId xmlns:a16="http://schemas.microsoft.com/office/drawing/2014/main" id="{7172A957-D2E2-488E-8E37-C81262E74F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013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8433"/>
    </mc:Choice>
    <mc:Fallback xmlns="">
      <p:transition spd="slow" advTm="3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99C4-668E-BE4C-B4EB-33EC1FDA8240}"/>
              </a:ext>
            </a:extLst>
          </p:cNvPr>
          <p:cNvSpPr>
            <a:spLocks noGrp="1"/>
          </p:cNvSpPr>
          <p:nvPr>
            <p:ph type="title"/>
          </p:nvPr>
        </p:nvSpPr>
        <p:spPr>
          <a:xfrm>
            <a:off x="6653600" y="1396289"/>
            <a:ext cx="5006336" cy="1325563"/>
          </a:xfrm>
        </p:spPr>
        <p:txBody>
          <a:bodyPr vert="horz" lIns="91440" tIns="45720" rIns="91440" bIns="45720" rtlCol="0" anchor="ctr">
            <a:normAutofit/>
          </a:bodyPr>
          <a:lstStyle/>
          <a:p>
            <a:r>
              <a:rPr lang="en-US" sz="4400" kern="1200">
                <a:solidFill>
                  <a:schemeClr val="tx1"/>
                </a:solidFill>
                <a:latin typeface="+mj-lt"/>
                <a:ea typeface="+mj-ea"/>
                <a:cs typeface="+mj-cs"/>
              </a:rPr>
              <a:t>3D Printed Vectrino Holder Design</a:t>
            </a:r>
          </a:p>
        </p:txBody>
      </p:sp>
      <p:sp>
        <p:nvSpPr>
          <p:cNvPr id="38" name="Freeform: Shape 37">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close up of a device&#10;&#10;Description automatically generated">
            <a:extLst>
              <a:ext uri="{FF2B5EF4-FFF2-40B4-BE49-F238E27FC236}">
                <a16:creationId xmlns:a16="http://schemas.microsoft.com/office/drawing/2014/main" id="{CCFEA586-CF15-C54A-BE88-F5ECAE33FFE2}"/>
              </a:ext>
            </a:extLst>
          </p:cNvPr>
          <p:cNvPicPr>
            <a:picLocks noGrp="1" noChangeAspect="1"/>
          </p:cNvPicPr>
          <p:nvPr>
            <p:ph type="pic" idx="1"/>
          </p:nvPr>
        </p:nvPicPr>
        <p:blipFill rotWithShape="1">
          <a:blip r:embed="rId5">
            <a:extLst>
              <a:ext uri="{BEBA8EAE-BF5A-486C-A8C5-ECC9F3942E4B}">
                <a14:imgProps xmlns:a14="http://schemas.microsoft.com/office/drawing/2010/main">
                  <a14:imgLayer r:embed="rId6">
                    <a14:imgEffect>
                      <a14:backgroundRemoval t="9530" b="96040" l="7205" r="89914">
                        <a14:foregroundMark x1="52305" y1="13614" x2="52305" y2="13614"/>
                        <a14:foregroundMark x1="52017" y1="9653" x2="52017" y2="9653"/>
                        <a14:foregroundMark x1="21037" y1="92203" x2="21037" y2="92203"/>
                        <a14:foregroundMark x1="17291" y1="96040" x2="17291" y2="96040"/>
                        <a14:foregroundMark x1="7205" y1="82178" x2="7205" y2="82178"/>
                      </a14:backgroundRemoval>
                    </a14:imgEffect>
                  </a14:imgLayer>
                </a14:imgProps>
              </a:ext>
            </a:extLst>
          </a:blip>
          <a:srcRect t="3403"/>
          <a:stretch/>
        </p:blipFill>
        <p:spPr>
          <a:xfrm>
            <a:off x="364241" y="390537"/>
            <a:ext cx="4105275" cy="4611133"/>
          </a:xfrm>
          <a:prstGeom prst="rect">
            <a:avLst/>
          </a:prstGeom>
        </p:spPr>
      </p:pic>
      <p:sp>
        <p:nvSpPr>
          <p:cNvPr id="4" name="Text Placeholder 3">
            <a:extLst>
              <a:ext uri="{FF2B5EF4-FFF2-40B4-BE49-F238E27FC236}">
                <a16:creationId xmlns:a16="http://schemas.microsoft.com/office/drawing/2014/main" id="{37D1FD49-9CD4-D84C-A90E-66B0F8C37AA6}"/>
              </a:ext>
            </a:extLst>
          </p:cNvPr>
          <p:cNvSpPr>
            <a:spLocks noGrp="1"/>
          </p:cNvSpPr>
          <p:nvPr>
            <p:ph type="body" sz="half" idx="2"/>
          </p:nvPr>
        </p:nvSpPr>
        <p:spPr>
          <a:xfrm>
            <a:off x="6658044" y="2871982"/>
            <a:ext cx="5006336" cy="3181684"/>
          </a:xfrm>
        </p:spPr>
        <p:txBody>
          <a:bodyPr vert="horz" lIns="91440" tIns="45720" rIns="91440" bIns="45720" rtlCol="0" anchor="t">
            <a:normAutofit/>
          </a:bodyPr>
          <a:lstStyle/>
          <a:p>
            <a:pPr marL="342900" indent="-228600">
              <a:buFont typeface="Arial" panose="020B0604020202020204" pitchFamily="34" charset="0"/>
              <a:buChar char="•"/>
            </a:pPr>
            <a:r>
              <a:rPr lang="en-US" sz="1800"/>
              <a:t>Supports the body of the Vectrino</a:t>
            </a:r>
          </a:p>
          <a:p>
            <a:pPr marL="342900" indent="-228600">
              <a:buFont typeface="Arial" panose="020B0604020202020204" pitchFamily="34" charset="0"/>
              <a:buChar char="•"/>
            </a:pPr>
            <a:r>
              <a:rPr lang="en-US" sz="1800"/>
              <a:t>Sits on top of the acrylic port assembly</a:t>
            </a:r>
          </a:p>
          <a:p>
            <a:pPr marL="342900" indent="-228600">
              <a:buFont typeface="Arial" panose="020B0604020202020204" pitchFamily="34" charset="0"/>
              <a:buChar char="•"/>
            </a:pPr>
            <a:r>
              <a:rPr lang="en-US" sz="1800"/>
              <a:t>Connects to Flume with threaded rods and same holes as the Base Port</a:t>
            </a:r>
          </a:p>
          <a:p>
            <a:pPr marL="342900" indent="-228600">
              <a:buFont typeface="Arial" panose="020B0604020202020204" pitchFamily="34" charset="0"/>
              <a:buChar char="•"/>
            </a:pPr>
            <a:r>
              <a:rPr lang="en-US" sz="1800"/>
              <a:t>Split to allow for the stem and body of the instrument</a:t>
            </a:r>
          </a:p>
        </p:txBody>
      </p:sp>
      <p:sp>
        <p:nvSpPr>
          <p:cNvPr id="5" name="Slide Number Placeholder 4">
            <a:extLst>
              <a:ext uri="{FF2B5EF4-FFF2-40B4-BE49-F238E27FC236}">
                <a16:creationId xmlns:a16="http://schemas.microsoft.com/office/drawing/2014/main" id="{439228E2-4D07-E749-A484-4AF99CB0ED4A}"/>
              </a:ext>
            </a:extLst>
          </p:cNvPr>
          <p:cNvSpPr>
            <a:spLocks noGrp="1"/>
          </p:cNvSpPr>
          <p:nvPr>
            <p:ph type="sldNum" sz="quarter" idx="12"/>
          </p:nvPr>
        </p:nvSpPr>
        <p:spPr/>
        <p:txBody>
          <a:bodyPr/>
          <a:lstStyle/>
          <a:p>
            <a:fld id="{37F91A54-96D1-1F40-9D9B-80C2DD78F1B0}" type="slidenum">
              <a:rPr lang="en-US" smtClean="0"/>
              <a:t>11</a:t>
            </a:fld>
            <a:endParaRPr lang="en-US"/>
          </a:p>
        </p:txBody>
      </p:sp>
      <p:pic>
        <p:nvPicPr>
          <p:cNvPr id="8" name="Audio 7">
            <a:hlinkClick r:id="" action="ppaction://media"/>
            <a:extLst>
              <a:ext uri="{FF2B5EF4-FFF2-40B4-BE49-F238E27FC236}">
                <a16:creationId xmlns:a16="http://schemas.microsoft.com/office/drawing/2014/main" id="{E49E2BBB-7002-432E-9EDD-A182F065CB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1438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4241"/>
    </mc:Choice>
    <mc:Fallback xmlns="">
      <p:transition spd="slow" advTm="6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AD436C-2D6B-094E-8CE1-5D08C09590E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Full Assembly</a:t>
            </a:r>
          </a:p>
        </p:txBody>
      </p:sp>
      <p:pic>
        <p:nvPicPr>
          <p:cNvPr id="21" name="Picture 20" descr="A picture containing toy&#10;&#10;Description automatically generated">
            <a:extLst>
              <a:ext uri="{FF2B5EF4-FFF2-40B4-BE49-F238E27FC236}">
                <a16:creationId xmlns:a16="http://schemas.microsoft.com/office/drawing/2014/main" id="{110C08B8-B234-E64E-91A4-E64492F688FD}"/>
              </a:ext>
            </a:extLst>
          </p:cNvPr>
          <p:cNvPicPr>
            <a:picLocks noChangeAspect="1"/>
          </p:cNvPicPr>
          <p:nvPr/>
        </p:nvPicPr>
        <p:blipFill>
          <a:blip r:embed="rId5"/>
          <a:stretch>
            <a:fillRect/>
          </a:stretch>
        </p:blipFill>
        <p:spPr>
          <a:xfrm>
            <a:off x="5153822" y="975392"/>
            <a:ext cx="6553545" cy="4915158"/>
          </a:xfrm>
          <a:prstGeom prst="rect">
            <a:avLst/>
          </a:prstGeom>
        </p:spPr>
      </p:pic>
      <p:sp>
        <p:nvSpPr>
          <p:cNvPr id="24" name="Slide Number Placeholder 23">
            <a:extLst>
              <a:ext uri="{FF2B5EF4-FFF2-40B4-BE49-F238E27FC236}">
                <a16:creationId xmlns:a16="http://schemas.microsoft.com/office/drawing/2014/main" id="{2FFF80CC-3B64-A84F-9631-7473F2EBABB7}"/>
              </a:ext>
            </a:extLst>
          </p:cNvPr>
          <p:cNvSpPr>
            <a:spLocks noGrp="1"/>
          </p:cNvSpPr>
          <p:nvPr>
            <p:ph type="sldNum" sz="quarter" idx="12"/>
          </p:nvPr>
        </p:nvSpPr>
        <p:spPr/>
        <p:txBody>
          <a:bodyPr/>
          <a:lstStyle/>
          <a:p>
            <a:fld id="{37F91A54-96D1-1F40-9D9B-80C2DD78F1B0}" type="slidenum">
              <a:rPr lang="en-US" smtClean="0"/>
              <a:t>12</a:t>
            </a:fld>
            <a:endParaRPr lang="en-US"/>
          </a:p>
        </p:txBody>
      </p:sp>
      <p:pic>
        <p:nvPicPr>
          <p:cNvPr id="5" name="Audio 4">
            <a:hlinkClick r:id="" action="ppaction://media"/>
            <a:extLst>
              <a:ext uri="{FF2B5EF4-FFF2-40B4-BE49-F238E27FC236}">
                <a16:creationId xmlns:a16="http://schemas.microsoft.com/office/drawing/2014/main" id="{7C2130FE-74C0-4D60-8C84-D1D52193FA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833124"/>
      </p:ext>
    </p:extLst>
  </p:cSld>
  <p:clrMapOvr>
    <a:masterClrMapping/>
  </p:clrMapOvr>
  <mc:AlternateContent xmlns:mc="http://schemas.openxmlformats.org/markup-compatibility/2006" xmlns:p14="http://schemas.microsoft.com/office/powerpoint/2010/main">
    <mc:Choice Requires="p14">
      <p:transition spd="slow" p14:dur="2000" advTm="30109"/>
    </mc:Choice>
    <mc:Fallback xmlns="">
      <p:transition spd="slow" advTm="30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53A6B2-09A9-A746-8F38-36DE7A93D2CC}"/>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7200" kern="1200">
                <a:solidFill>
                  <a:srgbClr val="FFFFFF"/>
                </a:solidFill>
                <a:latin typeface="+mj-lt"/>
                <a:ea typeface="+mj-ea"/>
                <a:cs typeface="+mj-cs"/>
              </a:rPr>
              <a:t>Transition to Remote Work</a:t>
            </a:r>
          </a:p>
        </p:txBody>
      </p:sp>
      <p:sp>
        <p:nvSpPr>
          <p:cNvPr id="3" name="Text Placeholder 2">
            <a:extLst>
              <a:ext uri="{FF2B5EF4-FFF2-40B4-BE49-F238E27FC236}">
                <a16:creationId xmlns:a16="http://schemas.microsoft.com/office/drawing/2014/main" id="{7B85C264-720B-7E47-9ECF-FA0D06E10ED3}"/>
              </a:ext>
            </a:extLst>
          </p:cNvPr>
          <p:cNvSpPr>
            <a:spLocks noGrp="1"/>
          </p:cNvSpPr>
          <p:nvPr>
            <p:ph type="body" idx="1"/>
          </p:nvPr>
        </p:nvSpPr>
        <p:spPr>
          <a:xfrm>
            <a:off x="804672" y="4180354"/>
            <a:ext cx="5649289" cy="1279978"/>
          </a:xfrm>
        </p:spPr>
        <p:txBody>
          <a:bodyPr vert="horz" lIns="91440" tIns="45720" rIns="91440" bIns="45720" rtlCol="0" anchor="t">
            <a:normAutofit/>
          </a:bodyPr>
          <a:lstStyle/>
          <a:p>
            <a:endParaRPr lang="en-US" sz="24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37D203AB-B1F1-3A4D-A75E-60818964E571}"/>
              </a:ext>
            </a:extLst>
          </p:cNvPr>
          <p:cNvSpPr>
            <a:spLocks noGrp="1"/>
          </p:cNvSpPr>
          <p:nvPr>
            <p:ph type="sldNum" sz="quarter" idx="12"/>
          </p:nvPr>
        </p:nvSpPr>
        <p:spPr/>
        <p:txBody>
          <a:bodyPr/>
          <a:lstStyle/>
          <a:p>
            <a:fld id="{37F91A54-96D1-1F40-9D9B-80C2DD78F1B0}" type="slidenum">
              <a:rPr lang="en-US" smtClean="0"/>
              <a:t>13</a:t>
            </a:fld>
            <a:endParaRPr lang="en-US"/>
          </a:p>
        </p:txBody>
      </p:sp>
      <p:pic>
        <p:nvPicPr>
          <p:cNvPr id="6" name="Audio 5">
            <a:hlinkClick r:id="" action="ppaction://media"/>
            <a:extLst>
              <a:ext uri="{FF2B5EF4-FFF2-40B4-BE49-F238E27FC236}">
                <a16:creationId xmlns:a16="http://schemas.microsoft.com/office/drawing/2014/main" id="{2EB144F1-3BAB-4BAF-8CE3-8D4DAFE61A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6533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851"/>
    </mc:Choice>
    <mc:Fallback xmlns="">
      <p:transition spd="slow" advTm="9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63AA744-57BC-724F-9A9A-40FFAB85F5FE}"/>
              </a:ext>
            </a:extLst>
          </p:cNvPr>
          <p:cNvSpPr>
            <a:spLocks noGrp="1"/>
          </p:cNvSpPr>
          <p:nvPr>
            <p:ph type="title"/>
          </p:nvPr>
        </p:nvSpPr>
        <p:spPr>
          <a:xfrm>
            <a:off x="841248" y="-261112"/>
            <a:ext cx="4892040" cy="1773936"/>
          </a:xfrm>
        </p:spPr>
        <p:txBody>
          <a:bodyPr vert="horz" lIns="91440" tIns="45720" rIns="91440" bIns="45720" rtlCol="0" anchor="b">
            <a:normAutofit/>
          </a:bodyPr>
          <a:lstStyle/>
          <a:p>
            <a:r>
              <a:rPr lang="en-US" sz="4000" dirty="0"/>
              <a:t>Trial Regimen</a:t>
            </a:r>
            <a:endParaRPr lang="en-US" sz="40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00D23B46-7862-AB45-A2F2-62B4EB195401}"/>
              </a:ext>
            </a:extLst>
          </p:cNvPr>
          <p:cNvSpPr>
            <a:spLocks noGrp="1"/>
          </p:cNvSpPr>
          <p:nvPr>
            <p:ph type="body" sz="half" idx="2"/>
          </p:nvPr>
        </p:nvSpPr>
        <p:spPr>
          <a:xfrm>
            <a:off x="841248" y="17048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dirty="0"/>
              <a:t>40 minutes/trial</a:t>
            </a:r>
          </a:p>
          <a:p>
            <a:pPr indent="-228600">
              <a:buFont typeface="Arial" panose="020B0604020202020204" pitchFamily="34" charset="0"/>
              <a:buChar char="•"/>
            </a:pPr>
            <a:r>
              <a:rPr lang="en-US" sz="2000" dirty="0"/>
              <a:t>32 Hz sampling rate</a:t>
            </a:r>
          </a:p>
          <a:p>
            <a:pPr indent="-228600">
              <a:buFont typeface="Arial" panose="020B0604020202020204" pitchFamily="34" charset="0"/>
              <a:buChar char="•"/>
            </a:pPr>
            <a:r>
              <a:rPr lang="en-US" sz="2000" dirty="0"/>
              <a:t>Measuring mean velocity</a:t>
            </a:r>
          </a:p>
          <a:p>
            <a:pPr indent="-228600">
              <a:buFont typeface="Arial" panose="020B0604020202020204" pitchFamily="34" charset="0"/>
              <a:buChar char="•"/>
            </a:pPr>
            <a:r>
              <a:rPr lang="en-US" sz="2000" dirty="0"/>
              <a:t>Probe placed in the center most port</a:t>
            </a:r>
          </a:p>
          <a:p>
            <a:pPr indent="-228600">
              <a:buFont typeface="Arial" panose="020B0604020202020204" pitchFamily="34" charset="0"/>
              <a:buChar char="•"/>
            </a:pPr>
            <a:r>
              <a:rPr lang="en-US" sz="2000" dirty="0"/>
              <a:t>Repeated trials from ELD</a:t>
            </a:r>
          </a:p>
          <a:p>
            <a:pPr indent="-228600">
              <a:buFont typeface="Arial" panose="020B0604020202020204" pitchFamily="34" charset="0"/>
              <a:buChar char="•"/>
            </a:pPr>
            <a:r>
              <a:rPr lang="en-US" sz="2000" dirty="0"/>
              <a:t>Conducting additional trials from ELD Inc. </a:t>
            </a:r>
          </a:p>
          <a:p>
            <a:pPr indent="-228600">
              <a:buFont typeface="Arial" panose="020B0604020202020204" pitchFamily="34" charset="0"/>
              <a:buChar char="•"/>
            </a:pPr>
            <a:endParaRPr lang="en-US" sz="2000" dirty="0"/>
          </a:p>
        </p:txBody>
      </p:sp>
      <p:cxnSp>
        <p:nvCxnSpPr>
          <p:cNvPr id="12" name="Straight Connector 11">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4">
            <a:extLst>
              <a:ext uri="{FF2B5EF4-FFF2-40B4-BE49-F238E27FC236}">
                <a16:creationId xmlns:a16="http://schemas.microsoft.com/office/drawing/2014/main" id="{F04FC587-92D1-894B-94E3-3F32FE522742}"/>
              </a:ext>
            </a:extLst>
          </p:cNvPr>
          <p:cNvGraphicFramePr>
            <a:graphicFrameLocks noGrp="1"/>
          </p:cNvGraphicFramePr>
          <p:nvPr>
            <p:ph idx="1"/>
            <p:extLst>
              <p:ext uri="{D42A27DB-BD31-4B8C-83A1-F6EECF244321}">
                <p14:modId xmlns:p14="http://schemas.microsoft.com/office/powerpoint/2010/main" val="3357251404"/>
              </p:ext>
            </p:extLst>
          </p:nvPr>
        </p:nvGraphicFramePr>
        <p:xfrm>
          <a:off x="6748272" y="1003783"/>
          <a:ext cx="5025528" cy="5118589"/>
        </p:xfrm>
        <a:graphic>
          <a:graphicData uri="http://schemas.openxmlformats.org/drawingml/2006/table">
            <a:tbl>
              <a:tblPr>
                <a:tableStyleId>{306799F8-075E-4A3A-A7F6-7FBC6576F1A4}</a:tableStyleId>
              </a:tblPr>
              <a:tblGrid>
                <a:gridCol w="841872">
                  <a:extLst>
                    <a:ext uri="{9D8B030D-6E8A-4147-A177-3AD203B41FA5}">
                      <a16:colId xmlns:a16="http://schemas.microsoft.com/office/drawing/2014/main" val="2563694344"/>
                    </a:ext>
                  </a:extLst>
                </a:gridCol>
                <a:gridCol w="951123">
                  <a:extLst>
                    <a:ext uri="{9D8B030D-6E8A-4147-A177-3AD203B41FA5}">
                      <a16:colId xmlns:a16="http://schemas.microsoft.com/office/drawing/2014/main" val="3322443756"/>
                    </a:ext>
                  </a:extLst>
                </a:gridCol>
                <a:gridCol w="951123">
                  <a:extLst>
                    <a:ext uri="{9D8B030D-6E8A-4147-A177-3AD203B41FA5}">
                      <a16:colId xmlns:a16="http://schemas.microsoft.com/office/drawing/2014/main" val="3361834193"/>
                    </a:ext>
                  </a:extLst>
                </a:gridCol>
                <a:gridCol w="951123">
                  <a:extLst>
                    <a:ext uri="{9D8B030D-6E8A-4147-A177-3AD203B41FA5}">
                      <a16:colId xmlns:a16="http://schemas.microsoft.com/office/drawing/2014/main" val="769784488"/>
                    </a:ext>
                  </a:extLst>
                </a:gridCol>
                <a:gridCol w="1330287">
                  <a:extLst>
                    <a:ext uri="{9D8B030D-6E8A-4147-A177-3AD203B41FA5}">
                      <a16:colId xmlns:a16="http://schemas.microsoft.com/office/drawing/2014/main" val="3311049379"/>
                    </a:ext>
                  </a:extLst>
                </a:gridCol>
              </a:tblGrid>
              <a:tr h="571716">
                <a:tc>
                  <a:txBody>
                    <a:bodyPr/>
                    <a:lstStyle/>
                    <a:p>
                      <a:pPr algn="ctr" fontAlgn="ctr"/>
                      <a:r>
                        <a:rPr lang="en-US" sz="1800" u="none" strike="noStrike" dirty="0">
                          <a:effectLst/>
                        </a:rPr>
                        <a:t>Trial #</a:t>
                      </a:r>
                      <a:endParaRPr lang="en-US" sz="1800" b="0" i="0" u="none" strike="noStrike" dirty="0">
                        <a:solidFill>
                          <a:srgbClr val="000000"/>
                        </a:solidFill>
                        <a:effectLst/>
                        <a:latin typeface="Times New Roman" panose="02020603050405020304" pitchFamily="18" charset="0"/>
                      </a:endParaRPr>
                    </a:p>
                  </a:txBody>
                  <a:tcPr marL="7759" marR="7759" marT="77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Pump 1 (Hz)</a:t>
                      </a:r>
                      <a:endParaRPr lang="en-US" sz="1800" b="0" i="0" u="none" strike="noStrike" dirty="0">
                        <a:solidFill>
                          <a:srgbClr val="000000"/>
                        </a:solidFill>
                        <a:effectLst/>
                        <a:latin typeface="Times New Roman" panose="02020603050405020304" pitchFamily="18" charset="0"/>
                      </a:endParaRPr>
                    </a:p>
                  </a:txBody>
                  <a:tcPr marL="7759" marR="7759" marT="77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Pump 2 (Hz)</a:t>
                      </a:r>
                      <a:endParaRPr lang="en-US" sz="1800" b="0" i="0" u="none" strike="noStrike" dirty="0">
                        <a:solidFill>
                          <a:srgbClr val="000000"/>
                        </a:solidFill>
                        <a:effectLst/>
                        <a:latin typeface="Times New Roman" panose="02020603050405020304" pitchFamily="18" charset="0"/>
                      </a:endParaRPr>
                    </a:p>
                  </a:txBody>
                  <a:tcPr marL="7759" marR="7759" marT="77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Pump 3 (Hz)</a:t>
                      </a:r>
                      <a:endParaRPr lang="en-US" sz="1800" b="0" i="0" u="none" strike="noStrike" dirty="0">
                        <a:solidFill>
                          <a:srgbClr val="000000"/>
                        </a:solidFill>
                        <a:effectLst/>
                        <a:latin typeface="Times New Roman" panose="02020603050405020304" pitchFamily="18" charset="0"/>
                      </a:endParaRPr>
                    </a:p>
                  </a:txBody>
                  <a:tcPr marL="7759" marR="7759" marT="77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effectLst/>
                        </a:rPr>
                        <a:t>Expected Velocities (m/s)</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4119"/>
                  </a:ext>
                </a:extLst>
              </a:tr>
              <a:tr h="285858">
                <a:tc>
                  <a:txBody>
                    <a:bodyPr/>
                    <a:lstStyle/>
                    <a:p>
                      <a:pPr algn="ctr" fontAlgn="b"/>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45</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45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45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1.75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8430489"/>
                  </a:ext>
                </a:extLst>
              </a:tr>
              <a:tr h="285858">
                <a:tc>
                  <a:txBody>
                    <a:bodyPr/>
                    <a:lstStyle/>
                    <a:p>
                      <a:pPr algn="ctr" fontAlgn="b"/>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45</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45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1.19</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812807"/>
                  </a:ext>
                </a:extLst>
              </a:tr>
              <a:tr h="285858">
                <a:tc>
                  <a:txBody>
                    <a:bodyPr/>
                    <a:lstStyle/>
                    <a:p>
                      <a:pPr algn="ctr" fontAlgn="b"/>
                      <a:r>
                        <a:rPr lang="en-US" sz="1800" u="none" strike="noStrike">
                          <a:effectLst/>
                        </a:rPr>
                        <a:t>3</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45</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0</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0.59</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5421467"/>
                  </a:ext>
                </a:extLst>
              </a:tr>
              <a:tr h="285858">
                <a:tc>
                  <a:txBody>
                    <a:bodyPr/>
                    <a:lstStyle/>
                    <a:p>
                      <a:pPr algn="ctr" fontAlgn="b"/>
                      <a:r>
                        <a:rPr lang="en-US" sz="1800" u="none" strike="noStrike">
                          <a:effectLst/>
                        </a:rPr>
                        <a:t>4</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40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20</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5620063"/>
                  </a:ext>
                </a:extLst>
              </a:tr>
              <a:tr h="285858">
                <a:tc>
                  <a:txBody>
                    <a:bodyPr/>
                    <a:lstStyle/>
                    <a:p>
                      <a:pPr algn="ctr" fontAlgn="b"/>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40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20</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0</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6046049"/>
                  </a:ext>
                </a:extLst>
              </a:tr>
              <a:tr h="285858">
                <a:tc>
                  <a:txBody>
                    <a:bodyPr/>
                    <a:lstStyle/>
                    <a:p>
                      <a:pPr algn="ctr" fontAlgn="b"/>
                      <a:r>
                        <a:rPr lang="en-US" sz="1800" u="none" strike="noStrike">
                          <a:effectLst/>
                        </a:rPr>
                        <a:t>6</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30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20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10</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0771675"/>
                  </a:ext>
                </a:extLst>
              </a:tr>
              <a:tr h="285858">
                <a:tc>
                  <a:txBody>
                    <a:bodyPr/>
                    <a:lstStyle/>
                    <a:p>
                      <a:pPr algn="ctr" fontAlgn="b"/>
                      <a:r>
                        <a:rPr lang="en-US" sz="1800" u="none" strike="noStrike">
                          <a:effectLst/>
                        </a:rPr>
                        <a:t>7</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30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30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30</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1.20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6185460"/>
                  </a:ext>
                </a:extLst>
              </a:tr>
              <a:tr h="285858">
                <a:tc>
                  <a:txBody>
                    <a:bodyPr/>
                    <a:lstStyle/>
                    <a:p>
                      <a:pPr algn="ctr" fontAlgn="b"/>
                      <a:r>
                        <a:rPr lang="en-US" sz="1800" u="none" strike="noStrike">
                          <a:effectLst/>
                        </a:rPr>
                        <a:t>8</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30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25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20</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7796825"/>
                  </a:ext>
                </a:extLst>
              </a:tr>
              <a:tr h="285858">
                <a:tc>
                  <a:txBody>
                    <a:bodyPr/>
                    <a:lstStyle/>
                    <a:p>
                      <a:pPr algn="ctr" fontAlgn="b"/>
                      <a:r>
                        <a:rPr lang="en-US" sz="1800" u="none" strike="noStrike">
                          <a:effectLst/>
                        </a:rPr>
                        <a:t>9</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15</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0.60</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0781249"/>
                  </a:ext>
                </a:extLst>
              </a:tr>
              <a:tr h="285858">
                <a:tc>
                  <a:txBody>
                    <a:bodyPr/>
                    <a:lstStyle/>
                    <a:p>
                      <a:pPr algn="ctr" fontAlgn="b"/>
                      <a:r>
                        <a:rPr lang="en-US" sz="1800" u="none" strike="noStrike">
                          <a:effectLst/>
                        </a:rPr>
                        <a:t>10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30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45</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49026"/>
                  </a:ext>
                </a:extLst>
              </a:tr>
              <a:tr h="285858">
                <a:tc>
                  <a:txBody>
                    <a:bodyPr/>
                    <a:lstStyle/>
                    <a:p>
                      <a:pPr algn="ctr" fontAlgn="b"/>
                      <a:r>
                        <a:rPr lang="en-US" sz="1800" u="none" strike="noStrike">
                          <a:effectLst/>
                        </a:rPr>
                        <a:t>11</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0</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0.42</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6349"/>
                  </a:ext>
                </a:extLst>
              </a:tr>
              <a:tr h="285858">
                <a:tc>
                  <a:txBody>
                    <a:bodyPr/>
                    <a:lstStyle/>
                    <a:p>
                      <a:pPr algn="ctr" fontAlgn="b"/>
                      <a:r>
                        <a:rPr lang="en-US" sz="1800" u="none" strike="noStrike">
                          <a:effectLst/>
                        </a:rPr>
                        <a:t>12</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0.13</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4221892"/>
                  </a:ext>
                </a:extLst>
              </a:tr>
              <a:tr h="285858">
                <a:tc>
                  <a:txBody>
                    <a:bodyPr/>
                    <a:lstStyle/>
                    <a:p>
                      <a:pPr algn="ctr" fontAlgn="b"/>
                      <a:r>
                        <a:rPr lang="en-US" sz="1800" u="none" strike="noStrike">
                          <a:effectLst/>
                        </a:rPr>
                        <a:t>13</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10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969429"/>
                  </a:ext>
                </a:extLst>
              </a:tr>
              <a:tr h="285858">
                <a:tc>
                  <a:txBody>
                    <a:bodyPr/>
                    <a:lstStyle/>
                    <a:p>
                      <a:pPr algn="ctr" fontAlgn="b"/>
                      <a:r>
                        <a:rPr lang="en-US" sz="1800" u="none" strike="noStrike">
                          <a:effectLst/>
                        </a:rPr>
                        <a:t>14</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0.13</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880947"/>
                  </a:ext>
                </a:extLst>
              </a:tr>
              <a:tr h="285858">
                <a:tc>
                  <a:txBody>
                    <a:bodyPr/>
                    <a:lstStyle/>
                    <a:p>
                      <a:pPr algn="ctr" fontAlgn="b"/>
                      <a:r>
                        <a:rPr lang="en-US" sz="1800" u="none" strike="noStrike">
                          <a:effectLst/>
                        </a:rPr>
                        <a:t>15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0.07</a:t>
                      </a:r>
                      <a:endParaRPr lang="en-US" sz="1800" b="0" i="0" u="none" strike="noStrike" dirty="0">
                        <a:solidFill>
                          <a:srgbClr val="000000"/>
                        </a:solidFill>
                        <a:effectLst/>
                        <a:latin typeface="Times New Roman" panose="02020603050405020304" pitchFamily="18" charset="0"/>
                      </a:endParaRPr>
                    </a:p>
                  </a:txBody>
                  <a:tcPr marL="7759" marR="7759" marT="775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9331569"/>
                  </a:ext>
                </a:extLst>
              </a:tr>
            </a:tbl>
          </a:graphicData>
        </a:graphic>
      </p:graphicFrame>
      <p:pic>
        <p:nvPicPr>
          <p:cNvPr id="6" name="Picture 5" descr="A factory with blue sky in the background&#10;&#10;Description automatically generated">
            <a:extLst>
              <a:ext uri="{FF2B5EF4-FFF2-40B4-BE49-F238E27FC236}">
                <a16:creationId xmlns:a16="http://schemas.microsoft.com/office/drawing/2014/main" id="{F442B366-2BC9-A14E-8A37-A4BCBF2AAF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5753" t="41485" r="8507" b="8359"/>
          <a:stretch/>
        </p:blipFill>
        <p:spPr>
          <a:xfrm>
            <a:off x="217349" y="4429252"/>
            <a:ext cx="5803899" cy="2057400"/>
          </a:xfrm>
          <a:prstGeom prst="rect">
            <a:avLst/>
          </a:prstGeom>
        </p:spPr>
      </p:pic>
      <p:sp>
        <p:nvSpPr>
          <p:cNvPr id="7" name="TextBox 6">
            <a:extLst>
              <a:ext uri="{FF2B5EF4-FFF2-40B4-BE49-F238E27FC236}">
                <a16:creationId xmlns:a16="http://schemas.microsoft.com/office/drawing/2014/main" id="{A416A190-2D09-6844-BE77-4DC87D36BD88}"/>
              </a:ext>
            </a:extLst>
          </p:cNvPr>
          <p:cNvSpPr txBox="1"/>
          <p:nvPr/>
        </p:nvSpPr>
        <p:spPr>
          <a:xfrm>
            <a:off x="2471599" y="4476926"/>
            <a:ext cx="1295400" cy="646331"/>
          </a:xfrm>
          <a:prstGeom prst="rect">
            <a:avLst/>
          </a:prstGeom>
          <a:noFill/>
        </p:spPr>
        <p:txBody>
          <a:bodyPr wrap="square" rtlCol="0">
            <a:spAutoFit/>
          </a:bodyPr>
          <a:lstStyle/>
          <a:p>
            <a:r>
              <a:rPr lang="en-US" dirty="0"/>
              <a:t>Assembly Location</a:t>
            </a:r>
          </a:p>
        </p:txBody>
      </p:sp>
      <p:cxnSp>
        <p:nvCxnSpPr>
          <p:cNvPr id="9" name="Straight Arrow Connector 8">
            <a:extLst>
              <a:ext uri="{FF2B5EF4-FFF2-40B4-BE49-F238E27FC236}">
                <a16:creationId xmlns:a16="http://schemas.microsoft.com/office/drawing/2014/main" id="{EE419E70-8D15-C84E-A5EF-B2EC90485C98}"/>
              </a:ext>
            </a:extLst>
          </p:cNvPr>
          <p:cNvCxnSpPr>
            <a:cxnSpLocks/>
          </p:cNvCxnSpPr>
          <p:nvPr/>
        </p:nvCxnSpPr>
        <p:spPr>
          <a:xfrm>
            <a:off x="2908300" y="5123257"/>
            <a:ext cx="0" cy="452043"/>
          </a:xfrm>
          <a:prstGeom prst="straightConnector1">
            <a:avLst/>
          </a:prstGeom>
          <a:ln w="22225" cap="rnd">
            <a:solidFill>
              <a:schemeClr val="tx1"/>
            </a:solidFill>
            <a:bevel/>
            <a:headEnd type="none" w="med" len="lg"/>
            <a:tailEnd type="triangle" w="lg" len="med"/>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0E026FA-825C-834C-8A9A-03CD43B31DA7}"/>
              </a:ext>
            </a:extLst>
          </p:cNvPr>
          <p:cNvSpPr>
            <a:spLocks noGrp="1"/>
          </p:cNvSpPr>
          <p:nvPr>
            <p:ph type="sldNum" sz="quarter" idx="12"/>
          </p:nvPr>
        </p:nvSpPr>
        <p:spPr/>
        <p:txBody>
          <a:bodyPr/>
          <a:lstStyle/>
          <a:p>
            <a:fld id="{37F91A54-96D1-1F40-9D9B-80C2DD78F1B0}" type="slidenum">
              <a:rPr lang="en-US" smtClean="0"/>
              <a:t>14</a:t>
            </a:fld>
            <a:endParaRPr lang="en-US"/>
          </a:p>
        </p:txBody>
      </p:sp>
      <p:pic>
        <p:nvPicPr>
          <p:cNvPr id="3" name="Audio 2">
            <a:hlinkClick r:id="" action="ppaction://media"/>
            <a:extLst>
              <a:ext uri="{FF2B5EF4-FFF2-40B4-BE49-F238E27FC236}">
                <a16:creationId xmlns:a16="http://schemas.microsoft.com/office/drawing/2014/main" id="{F1295733-7A19-4FCB-95E9-C7E0D6D1C0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4285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5493"/>
    </mc:Choice>
    <mc:Fallback xmlns="">
      <p:transition spd="slow" advTm="5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EB6B6-1DDA-3746-B8FF-455C05EED56A}"/>
              </a:ext>
            </a:extLst>
          </p:cNvPr>
          <p:cNvSpPr>
            <a:spLocks noGrp="1"/>
          </p:cNvSpPr>
          <p:nvPr>
            <p:ph type="title"/>
          </p:nvPr>
        </p:nvSpPr>
        <p:spPr>
          <a:xfrm>
            <a:off x="841247" y="474146"/>
            <a:ext cx="10515593" cy="1197864"/>
          </a:xfrm>
        </p:spPr>
        <p:txBody>
          <a:bodyPr vert="horz" lIns="91440" tIns="45720" rIns="91440" bIns="45720" rtlCol="0" anchor="ctr">
            <a:normAutofit/>
          </a:bodyPr>
          <a:lstStyle/>
          <a:p>
            <a:r>
              <a:rPr lang="en-US" sz="4400"/>
              <a:t>Vector Data Analysis</a:t>
            </a:r>
          </a:p>
        </p:txBody>
      </p:sp>
      <p:cxnSp>
        <p:nvCxnSpPr>
          <p:cNvPr id="20" name="Straight Connector 19">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map, text&#10;&#10;Description automatically generated">
            <a:extLst>
              <a:ext uri="{FF2B5EF4-FFF2-40B4-BE49-F238E27FC236}">
                <a16:creationId xmlns:a16="http://schemas.microsoft.com/office/drawing/2014/main" id="{754EAE6B-7949-F742-B744-8875D4F8D2F5}"/>
              </a:ext>
            </a:extLst>
          </p:cNvPr>
          <p:cNvPicPr>
            <a:picLocks noChangeAspect="1"/>
          </p:cNvPicPr>
          <p:nvPr/>
        </p:nvPicPr>
        <p:blipFill rotWithShape="1">
          <a:blip r:embed="rId5"/>
          <a:srcRect t="-219" r="-2" b="-3"/>
          <a:stretch/>
        </p:blipFill>
        <p:spPr>
          <a:xfrm>
            <a:off x="658760" y="1749338"/>
            <a:ext cx="6215794" cy="4672048"/>
          </a:xfrm>
          <a:prstGeom prst="rect">
            <a:avLst/>
          </a:prstGeom>
        </p:spPr>
      </p:pic>
      <p:sp>
        <p:nvSpPr>
          <p:cNvPr id="4" name="Text Placeholder 3">
            <a:extLst>
              <a:ext uri="{FF2B5EF4-FFF2-40B4-BE49-F238E27FC236}">
                <a16:creationId xmlns:a16="http://schemas.microsoft.com/office/drawing/2014/main" id="{A46C07B4-8592-234C-B213-F04FBE9F0D1A}"/>
              </a:ext>
            </a:extLst>
          </p:cNvPr>
          <p:cNvSpPr>
            <a:spLocks noGrp="1"/>
          </p:cNvSpPr>
          <p:nvPr>
            <p:ph type="body" sz="half" idx="2"/>
          </p:nvPr>
        </p:nvSpPr>
        <p:spPr>
          <a:xfrm>
            <a:off x="7533314" y="1999578"/>
            <a:ext cx="3823525" cy="4171568"/>
          </a:xfrm>
        </p:spPr>
        <p:txBody>
          <a:bodyPr vert="horz" lIns="91440" tIns="45720" rIns="91440" bIns="45720" rtlCol="0" anchor="ctr">
            <a:normAutofit/>
          </a:bodyPr>
          <a:lstStyle/>
          <a:p>
            <a:pPr marL="342900" indent="-342900">
              <a:buFont typeface="Arial" panose="020B0604020202020204" pitchFamily="34" charset="0"/>
              <a:buChar char="•"/>
            </a:pPr>
            <a:r>
              <a:rPr lang="en-US" sz="2000" dirty="0"/>
              <a:t>Data set from Vector (similar to the </a:t>
            </a:r>
            <a:r>
              <a:rPr lang="en-US" sz="2000" dirty="0" err="1"/>
              <a:t>Vectrino</a:t>
            </a:r>
            <a:r>
              <a:rPr lang="en-US" sz="2000" dirty="0"/>
              <a:t>)</a:t>
            </a:r>
          </a:p>
          <a:p>
            <a:pPr marL="342900" indent="-342900">
              <a:buFont typeface="Arial" panose="020B0604020202020204" pitchFamily="34" charset="0"/>
              <a:buChar char="•"/>
            </a:pPr>
            <a:r>
              <a:rPr lang="en-US" sz="2000" dirty="0"/>
              <a:t>MATLAB used to analyze the data set</a:t>
            </a:r>
          </a:p>
          <a:p>
            <a:pPr indent="-228600">
              <a:buFont typeface="Arial" panose="020B0604020202020204" pitchFamily="34" charset="0"/>
              <a:buChar char="•"/>
            </a:pPr>
            <a:endParaRPr lang="en-US" sz="2000" dirty="0"/>
          </a:p>
        </p:txBody>
      </p:sp>
      <p:sp>
        <p:nvSpPr>
          <p:cNvPr id="16" name="Slide Number Placeholder 15">
            <a:extLst>
              <a:ext uri="{FF2B5EF4-FFF2-40B4-BE49-F238E27FC236}">
                <a16:creationId xmlns:a16="http://schemas.microsoft.com/office/drawing/2014/main" id="{6E17DC42-DB30-5242-813D-7E3C66DB89A6}"/>
              </a:ext>
            </a:extLst>
          </p:cNvPr>
          <p:cNvSpPr>
            <a:spLocks noGrp="1"/>
          </p:cNvSpPr>
          <p:nvPr>
            <p:ph type="sldNum" sz="quarter" idx="12"/>
          </p:nvPr>
        </p:nvSpPr>
        <p:spPr/>
        <p:txBody>
          <a:bodyPr/>
          <a:lstStyle/>
          <a:p>
            <a:fld id="{37F91A54-96D1-1F40-9D9B-80C2DD78F1B0}" type="slidenum">
              <a:rPr lang="en-US" smtClean="0"/>
              <a:t>15</a:t>
            </a:fld>
            <a:endParaRPr lang="en-US"/>
          </a:p>
        </p:txBody>
      </p:sp>
      <p:pic>
        <p:nvPicPr>
          <p:cNvPr id="10" name="Audio 9">
            <a:hlinkClick r:id="" action="ppaction://media"/>
            <a:extLst>
              <a:ext uri="{FF2B5EF4-FFF2-40B4-BE49-F238E27FC236}">
                <a16:creationId xmlns:a16="http://schemas.microsoft.com/office/drawing/2014/main" id="{2EFF9182-A3C9-472C-B4FC-13DDD18906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0565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3007"/>
    </mc:Choice>
    <mc:Fallback xmlns="">
      <p:transition spd="slow" advTm="8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C9435-A771-894E-BA53-00CB5263F1CC}"/>
              </a:ext>
            </a:extLst>
          </p:cNvPr>
          <p:cNvSpPr>
            <a:spLocks noGrp="1"/>
          </p:cNvSpPr>
          <p:nvPr>
            <p:ph type="title"/>
          </p:nvPr>
        </p:nvSpPr>
        <p:spPr>
          <a:xfrm>
            <a:off x="841248" y="932961"/>
            <a:ext cx="4887685" cy="1777419"/>
          </a:xfrm>
        </p:spPr>
        <p:txBody>
          <a:bodyPr vert="horz" lIns="91440" tIns="45720" rIns="91440" bIns="45720" rtlCol="0" anchor="b">
            <a:normAutofit/>
          </a:bodyPr>
          <a:lstStyle/>
          <a:p>
            <a:r>
              <a:rPr lang="en-US" sz="4000"/>
              <a:t>Future Work</a:t>
            </a:r>
          </a:p>
        </p:txBody>
      </p:sp>
      <p:sp>
        <p:nvSpPr>
          <p:cNvPr id="4" name="Text Placeholder 3">
            <a:extLst>
              <a:ext uri="{FF2B5EF4-FFF2-40B4-BE49-F238E27FC236}">
                <a16:creationId xmlns:a16="http://schemas.microsoft.com/office/drawing/2014/main" id="{F66C98A4-29CA-FF4C-ABAB-6173AC1372D6}"/>
              </a:ext>
            </a:extLst>
          </p:cNvPr>
          <p:cNvSpPr>
            <a:spLocks noGrp="1"/>
          </p:cNvSpPr>
          <p:nvPr>
            <p:ph type="body" sz="half" idx="2"/>
          </p:nvPr>
        </p:nvSpPr>
        <p:spPr>
          <a:xfrm>
            <a:off x="841248" y="2894530"/>
            <a:ext cx="4887685" cy="3209544"/>
          </a:xfrm>
        </p:spPr>
        <p:txBody>
          <a:bodyPr vert="horz" lIns="91440" tIns="45720" rIns="91440" bIns="45720" rtlCol="0" anchor="t">
            <a:normAutofit/>
          </a:bodyPr>
          <a:lstStyle/>
          <a:p>
            <a:pPr marL="342900" indent="-342900">
              <a:buFont typeface="Arial" panose="020B0604020202020204" pitchFamily="34" charset="0"/>
              <a:buChar char="•"/>
            </a:pPr>
            <a:r>
              <a:rPr lang="en-US" sz="2000" dirty="0"/>
              <a:t>Machining the acrylic ports and 3D print</a:t>
            </a:r>
          </a:p>
          <a:p>
            <a:pPr marL="342900" indent="-342900">
              <a:buFont typeface="Arial" panose="020B0604020202020204" pitchFamily="34" charset="0"/>
              <a:buChar char="•"/>
            </a:pPr>
            <a:r>
              <a:rPr lang="en-US" sz="2000" dirty="0"/>
              <a:t>Testing the port design </a:t>
            </a:r>
          </a:p>
          <a:p>
            <a:pPr marL="342900" indent="-342900">
              <a:buFont typeface="Arial" panose="020B0604020202020204" pitchFamily="34" charset="0"/>
              <a:buChar char="•"/>
            </a:pPr>
            <a:r>
              <a:rPr lang="en-US" sz="2000" dirty="0"/>
              <a:t>Conducting trial regimen</a:t>
            </a:r>
          </a:p>
          <a:p>
            <a:pPr marL="342900" indent="-342900">
              <a:buFont typeface="Arial" panose="020B0604020202020204" pitchFamily="34" charset="0"/>
              <a:buChar char="•"/>
            </a:pPr>
            <a:r>
              <a:rPr lang="en-US" sz="2000" dirty="0"/>
              <a:t>Further MATLAB data analysis</a:t>
            </a:r>
          </a:p>
          <a:p>
            <a:pPr marL="342900" indent="-342900">
              <a:buFont typeface="Arial" panose="020B0604020202020204" pitchFamily="34" charset="0"/>
              <a:buChar char="•"/>
            </a:pPr>
            <a:r>
              <a:rPr lang="en-US" sz="2000" dirty="0"/>
              <a:t>Photogrammetry</a:t>
            </a:r>
          </a:p>
          <a:p>
            <a:pPr marL="342900" indent="-342900">
              <a:buFont typeface="Arial" panose="020B0604020202020204" pitchFamily="34" charset="0"/>
              <a:buChar char="•"/>
            </a:pPr>
            <a:r>
              <a:rPr lang="en-US" sz="2000" dirty="0"/>
              <a:t>Repeat design process for different instruments</a:t>
            </a:r>
          </a:p>
          <a:p>
            <a:pPr indent="-228600">
              <a:buFont typeface="Arial" panose="020B0604020202020204" pitchFamily="34" charset="0"/>
              <a:buChar char="•"/>
            </a:pPr>
            <a:endParaRPr lang="en-US" sz="2000" dirty="0"/>
          </a:p>
        </p:txBody>
      </p:sp>
      <p:cxnSp>
        <p:nvCxnSpPr>
          <p:cNvPr id="19" name="Straight Connector 18">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erson standing in front of a door&#10;&#10;Description automatically generated">
            <a:extLst>
              <a:ext uri="{FF2B5EF4-FFF2-40B4-BE49-F238E27FC236}">
                <a16:creationId xmlns:a16="http://schemas.microsoft.com/office/drawing/2014/main" id="{5F1CAD02-5074-0C4A-8887-A71D9B37232E}"/>
              </a:ext>
            </a:extLst>
          </p:cNvPr>
          <p:cNvPicPr>
            <a:picLocks noGrp="1" noChangeAspect="1"/>
          </p:cNvPicPr>
          <p:nvPr>
            <p:ph idx="1"/>
          </p:nvPr>
        </p:nvPicPr>
        <p:blipFill rotWithShape="1">
          <a:blip r:embed="rId5"/>
          <a:srcRect l="2003" r="14071" b="2"/>
          <a:stretch/>
        </p:blipFill>
        <p:spPr>
          <a:xfrm rot="5400000">
            <a:off x="6445425" y="877397"/>
            <a:ext cx="5710645" cy="5103206"/>
          </a:xfrm>
          <a:prstGeom prst="rect">
            <a:avLst/>
          </a:prstGeom>
        </p:spPr>
      </p:pic>
      <p:sp>
        <p:nvSpPr>
          <p:cNvPr id="9" name="Slide Number Placeholder 8">
            <a:extLst>
              <a:ext uri="{FF2B5EF4-FFF2-40B4-BE49-F238E27FC236}">
                <a16:creationId xmlns:a16="http://schemas.microsoft.com/office/drawing/2014/main" id="{68EF54D4-B65A-B143-B203-7B899592D46B}"/>
              </a:ext>
            </a:extLst>
          </p:cNvPr>
          <p:cNvSpPr>
            <a:spLocks noGrp="1"/>
          </p:cNvSpPr>
          <p:nvPr>
            <p:ph type="sldNum" sz="quarter" idx="12"/>
          </p:nvPr>
        </p:nvSpPr>
        <p:spPr/>
        <p:txBody>
          <a:bodyPr/>
          <a:lstStyle/>
          <a:p>
            <a:fld id="{37F91A54-96D1-1F40-9D9B-80C2DD78F1B0}" type="slidenum">
              <a:rPr lang="en-US" smtClean="0"/>
              <a:t>16</a:t>
            </a:fld>
            <a:endParaRPr lang="en-US"/>
          </a:p>
        </p:txBody>
      </p:sp>
      <p:pic>
        <p:nvPicPr>
          <p:cNvPr id="3" name="Audio 2">
            <a:hlinkClick r:id="" action="ppaction://media"/>
            <a:extLst>
              <a:ext uri="{FF2B5EF4-FFF2-40B4-BE49-F238E27FC236}">
                <a16:creationId xmlns:a16="http://schemas.microsoft.com/office/drawing/2014/main" id="{FB26E106-1D5B-4194-942F-AC608882FB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1212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6382"/>
    </mc:Choice>
    <mc:Fallback xmlns="">
      <p:transition spd="slow" advTm="3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4F2319-3E54-8740-8844-D7D0BF5AD2D0}"/>
              </a:ext>
            </a:extLst>
          </p:cNvPr>
          <p:cNvSpPr>
            <a:spLocks noGrp="1"/>
          </p:cNvSpPr>
          <p:nvPr>
            <p:ph type="title"/>
          </p:nvPr>
        </p:nvSpPr>
        <p:spPr>
          <a:xfrm>
            <a:off x="838200" y="894027"/>
            <a:ext cx="3494362" cy="4782873"/>
          </a:xfrm>
        </p:spPr>
        <p:txBody>
          <a:bodyPr>
            <a:normAutofit/>
          </a:bodyPr>
          <a:lstStyle/>
          <a:p>
            <a:pPr algn="r"/>
            <a:r>
              <a:rPr lang="en-US" sz="3100" dirty="0">
                <a:solidFill>
                  <a:schemeClr val="bg1"/>
                </a:solidFill>
              </a:rPr>
              <a:t>Acknowledgements </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ABD035D-D57D-4947-BFAA-06511B66F426}"/>
              </a:ext>
            </a:extLst>
          </p:cNvPr>
          <p:cNvSpPr>
            <a:spLocks noGrp="1"/>
          </p:cNvSpPr>
          <p:nvPr>
            <p:ph idx="1"/>
          </p:nvPr>
        </p:nvSpPr>
        <p:spPr>
          <a:xfrm>
            <a:off x="4976032" y="894027"/>
            <a:ext cx="6377768" cy="4782873"/>
          </a:xfrm>
        </p:spPr>
        <p:txBody>
          <a:bodyPr anchor="ctr">
            <a:normAutofit/>
          </a:bodyPr>
          <a:lstStyle/>
          <a:p>
            <a:pPr marL="0" indent="0">
              <a:buNone/>
            </a:pPr>
            <a:r>
              <a:rPr lang="en-US" sz="2400" dirty="0">
                <a:solidFill>
                  <a:schemeClr val="bg1"/>
                </a:solidFill>
              </a:rPr>
              <a:t>In addition to the University of New Hampshire and Savannah </a:t>
            </a:r>
            <a:r>
              <a:rPr lang="en-US" sz="2400" dirty="0" err="1">
                <a:solidFill>
                  <a:schemeClr val="bg1"/>
                </a:solidFill>
              </a:rPr>
              <a:t>DeVoe</a:t>
            </a:r>
            <a:r>
              <a:rPr lang="en-US" sz="2400" dirty="0">
                <a:solidFill>
                  <a:schemeClr val="bg1"/>
                </a:solidFill>
              </a:rPr>
              <a:t>, I would like to thank:</a:t>
            </a:r>
          </a:p>
          <a:p>
            <a:r>
              <a:rPr lang="en-US" sz="2400" dirty="0">
                <a:solidFill>
                  <a:schemeClr val="bg1"/>
                </a:solidFill>
              </a:rPr>
              <a:t>Dr. Diane Foster</a:t>
            </a:r>
          </a:p>
          <a:p>
            <a:r>
              <a:rPr lang="en-US" sz="2400" dirty="0">
                <a:solidFill>
                  <a:schemeClr val="bg1"/>
                </a:solidFill>
              </a:rPr>
              <a:t>Angela </a:t>
            </a:r>
            <a:r>
              <a:rPr lang="en-US" sz="2400" dirty="0" err="1">
                <a:solidFill>
                  <a:schemeClr val="bg1"/>
                </a:solidFill>
              </a:rPr>
              <a:t>Sarni</a:t>
            </a:r>
            <a:r>
              <a:rPr lang="en-US" sz="2400" dirty="0">
                <a:solidFill>
                  <a:schemeClr val="bg1"/>
                </a:solidFill>
              </a:rPr>
              <a:t> </a:t>
            </a:r>
          </a:p>
          <a:p>
            <a:r>
              <a:rPr lang="en-US" sz="2400" dirty="0" err="1">
                <a:solidFill>
                  <a:schemeClr val="bg1"/>
                </a:solidFill>
              </a:rPr>
              <a:t>Salme</a:t>
            </a:r>
            <a:r>
              <a:rPr lang="en-US" sz="2400" dirty="0">
                <a:solidFill>
                  <a:schemeClr val="bg1"/>
                </a:solidFill>
              </a:rPr>
              <a:t> Cook</a:t>
            </a:r>
          </a:p>
          <a:p>
            <a:r>
              <a:rPr lang="en-US" sz="2400" dirty="0">
                <a:solidFill>
                  <a:schemeClr val="bg1"/>
                </a:solidFill>
              </a:rPr>
              <a:t>The Innovation Scholars Program</a:t>
            </a:r>
          </a:p>
          <a:p>
            <a:r>
              <a:rPr lang="en-US" sz="2400" dirty="0">
                <a:solidFill>
                  <a:schemeClr val="bg1"/>
                </a:solidFill>
              </a:rPr>
              <a:t>The Jere A. Chase Laboratory</a:t>
            </a:r>
          </a:p>
          <a:p>
            <a:endParaRPr lang="en-US" sz="2400" dirty="0">
              <a:solidFill>
                <a:schemeClr val="bg1"/>
              </a:solidFill>
            </a:endParaRPr>
          </a:p>
        </p:txBody>
      </p:sp>
      <p:sp>
        <p:nvSpPr>
          <p:cNvPr id="5" name="Slide Number Placeholder 4">
            <a:extLst>
              <a:ext uri="{FF2B5EF4-FFF2-40B4-BE49-F238E27FC236}">
                <a16:creationId xmlns:a16="http://schemas.microsoft.com/office/drawing/2014/main" id="{ED5903AE-D3E3-9E4C-BBF6-E6A62B9F61B0}"/>
              </a:ext>
            </a:extLst>
          </p:cNvPr>
          <p:cNvSpPr>
            <a:spLocks noGrp="1"/>
          </p:cNvSpPr>
          <p:nvPr>
            <p:ph type="sldNum" sz="quarter" idx="12"/>
          </p:nvPr>
        </p:nvSpPr>
        <p:spPr/>
        <p:txBody>
          <a:bodyPr/>
          <a:lstStyle/>
          <a:p>
            <a:fld id="{37F91A54-96D1-1F40-9D9B-80C2DD78F1B0}" type="slidenum">
              <a:rPr lang="en-US" smtClean="0"/>
              <a:t>17</a:t>
            </a:fld>
            <a:endParaRPr lang="en-US"/>
          </a:p>
        </p:txBody>
      </p:sp>
      <p:pic>
        <p:nvPicPr>
          <p:cNvPr id="18" name="Audio 17">
            <a:hlinkClick r:id="" action="ppaction://media"/>
            <a:extLst>
              <a:ext uri="{FF2B5EF4-FFF2-40B4-BE49-F238E27FC236}">
                <a16:creationId xmlns:a16="http://schemas.microsoft.com/office/drawing/2014/main" id="{3169F6D0-4B8B-4ECF-A13E-3F5C122F04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5257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4868"/>
    </mc:Choice>
    <mc:Fallback xmlns="">
      <p:transition spd="slow" advTm="2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02D886F1-CB4A-4FC1-AAA7-9402B0D0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762B7B97-C3EE-4AEE-A61F-AFA873FE2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013557" y="0"/>
            <a:ext cx="1017844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000C90-1CFD-4541-BDA0-9F3378E95182}"/>
              </a:ext>
            </a:extLst>
          </p:cNvPr>
          <p:cNvSpPr>
            <a:spLocks noGrp="1"/>
          </p:cNvSpPr>
          <p:nvPr>
            <p:ph type="title"/>
          </p:nvPr>
        </p:nvSpPr>
        <p:spPr>
          <a:xfrm>
            <a:off x="623787" y="1635358"/>
            <a:ext cx="2752344" cy="2706624"/>
          </a:xfrm>
          <a:prstGeom prst="ellipse">
            <a:avLst/>
          </a:prstGeom>
          <a:solidFill>
            <a:schemeClr val="bg1"/>
          </a:solidFill>
          <a:ln w="174625" cmpd="thinThick">
            <a:solidFill>
              <a:schemeClr val="bg1"/>
            </a:solidFill>
          </a:ln>
        </p:spPr>
        <p:txBody>
          <a:bodyPr>
            <a:normAutofit/>
          </a:bodyPr>
          <a:lstStyle/>
          <a:p>
            <a:pPr algn="ctr"/>
            <a:r>
              <a:rPr lang="en-US" sz="2600"/>
              <a:t>References</a:t>
            </a:r>
          </a:p>
        </p:txBody>
      </p:sp>
      <p:sp>
        <p:nvSpPr>
          <p:cNvPr id="3" name="Content Placeholder 2">
            <a:extLst>
              <a:ext uri="{FF2B5EF4-FFF2-40B4-BE49-F238E27FC236}">
                <a16:creationId xmlns:a16="http://schemas.microsoft.com/office/drawing/2014/main" id="{4EB30D73-5412-9047-9587-CA4B1DB85650}"/>
              </a:ext>
            </a:extLst>
          </p:cNvPr>
          <p:cNvSpPr>
            <a:spLocks noGrp="1"/>
          </p:cNvSpPr>
          <p:nvPr>
            <p:ph idx="1"/>
          </p:nvPr>
        </p:nvSpPr>
        <p:spPr>
          <a:xfrm>
            <a:off x="4256690" y="1088137"/>
            <a:ext cx="6180082" cy="4410963"/>
          </a:xfrm>
        </p:spPr>
        <p:txBody>
          <a:bodyPr anchor="ctr">
            <a:normAutofit/>
          </a:bodyPr>
          <a:lstStyle/>
          <a:p>
            <a:r>
              <a:rPr lang="en-US" sz="2000" dirty="0" err="1">
                <a:solidFill>
                  <a:schemeClr val="bg1"/>
                </a:solidFill>
              </a:rPr>
              <a:t>DeVoe</a:t>
            </a:r>
            <a:r>
              <a:rPr lang="en-US" sz="2000" dirty="0">
                <a:solidFill>
                  <a:schemeClr val="bg1"/>
                </a:solidFill>
              </a:rPr>
              <a:t>, S. (n.d.). </a:t>
            </a:r>
            <a:r>
              <a:rPr lang="en-US" sz="2000" i="1" dirty="0">
                <a:solidFill>
                  <a:schemeClr val="bg1"/>
                </a:solidFill>
              </a:rPr>
              <a:t>UNH Oscillating Flume Side View</a:t>
            </a:r>
            <a:r>
              <a:rPr lang="en-US" sz="2000" dirty="0">
                <a:solidFill>
                  <a:schemeClr val="bg1"/>
                </a:solidFill>
              </a:rPr>
              <a:t>. photograph, Durham, NH.</a:t>
            </a:r>
          </a:p>
          <a:p>
            <a:r>
              <a:rPr lang="en-US" sz="2000" dirty="0" err="1">
                <a:solidFill>
                  <a:schemeClr val="bg1"/>
                </a:solidFill>
              </a:rPr>
              <a:t>DeVoe</a:t>
            </a:r>
            <a:r>
              <a:rPr lang="en-US" sz="2000" dirty="0">
                <a:solidFill>
                  <a:schemeClr val="bg1"/>
                </a:solidFill>
              </a:rPr>
              <a:t>, S. (n.d.). </a:t>
            </a:r>
            <a:r>
              <a:rPr lang="en-US" sz="2000" i="1" dirty="0">
                <a:solidFill>
                  <a:schemeClr val="bg1"/>
                </a:solidFill>
              </a:rPr>
              <a:t>Photogrammetry Grid Lines</a:t>
            </a:r>
            <a:r>
              <a:rPr lang="en-US" sz="2000" dirty="0">
                <a:solidFill>
                  <a:schemeClr val="bg1"/>
                </a:solidFill>
              </a:rPr>
              <a:t>. photograph, Durham, NH.</a:t>
            </a:r>
          </a:p>
          <a:p>
            <a:r>
              <a:rPr lang="en-US" sz="2000" i="1" dirty="0">
                <a:solidFill>
                  <a:schemeClr val="bg1"/>
                </a:solidFill>
              </a:rPr>
              <a:t>OSCILLATING FLUME OPERATION AND MAINTENANCE INSTRUCTIONS</a:t>
            </a:r>
            <a:r>
              <a:rPr lang="en-US" sz="2000" dirty="0">
                <a:solidFill>
                  <a:schemeClr val="bg1"/>
                </a:solidFill>
              </a:rPr>
              <a:t>, ELD INC., Lake City, MN, USA, 2018 </a:t>
            </a:r>
          </a:p>
          <a:p>
            <a:r>
              <a:rPr lang="en-US" sz="2000" dirty="0" err="1">
                <a:solidFill>
                  <a:schemeClr val="bg1"/>
                </a:solidFill>
              </a:rPr>
              <a:t>Sarni</a:t>
            </a:r>
            <a:r>
              <a:rPr lang="en-US" sz="2000" dirty="0">
                <a:solidFill>
                  <a:schemeClr val="bg1"/>
                </a:solidFill>
              </a:rPr>
              <a:t>, A. (2020, March 31). Vector Velocity and Pressure Data .</a:t>
            </a:r>
          </a:p>
          <a:p>
            <a:r>
              <a:rPr lang="en-US" sz="2000" dirty="0" err="1">
                <a:solidFill>
                  <a:schemeClr val="bg1"/>
                </a:solidFill>
              </a:rPr>
              <a:t>Vectrino</a:t>
            </a:r>
            <a:r>
              <a:rPr lang="en-US" sz="2000" dirty="0">
                <a:solidFill>
                  <a:schemeClr val="bg1"/>
                </a:solidFill>
              </a:rPr>
              <a:t>. (n.d.). Retrieved April 30, 2020, from </a:t>
            </a:r>
            <a:r>
              <a:rPr lang="en-US" sz="2000" dirty="0">
                <a:solidFill>
                  <a:schemeClr val="bg1"/>
                </a:solidFill>
                <a:hlinkClick r:id="rId2"/>
              </a:rPr>
              <a:t>https://www.nortekgroup.com/products/vectrino</a:t>
            </a:r>
            <a:endParaRPr lang="en-US" sz="2000" dirty="0">
              <a:solidFill>
                <a:schemeClr val="bg1"/>
              </a:solidFill>
            </a:endParaRPr>
          </a:p>
          <a:p>
            <a:r>
              <a:rPr lang="en-US" sz="2000" dirty="0">
                <a:solidFill>
                  <a:schemeClr val="bg1"/>
                </a:solidFill>
              </a:rPr>
              <a:t>Working Section Model file courtesy of ELD Inc.</a:t>
            </a:r>
          </a:p>
          <a:p>
            <a:endParaRPr lang="en-US" sz="2000" dirty="0">
              <a:solidFill>
                <a:schemeClr val="bg1"/>
              </a:solidFill>
            </a:endParaRPr>
          </a:p>
        </p:txBody>
      </p:sp>
      <p:sp>
        <p:nvSpPr>
          <p:cNvPr id="4" name="Slide Number Placeholder 3">
            <a:extLst>
              <a:ext uri="{FF2B5EF4-FFF2-40B4-BE49-F238E27FC236}">
                <a16:creationId xmlns:a16="http://schemas.microsoft.com/office/drawing/2014/main" id="{2AB2DECE-5BF2-1F48-B1B1-DC84F208B89C}"/>
              </a:ext>
            </a:extLst>
          </p:cNvPr>
          <p:cNvSpPr>
            <a:spLocks noGrp="1"/>
          </p:cNvSpPr>
          <p:nvPr>
            <p:ph type="sldNum" sz="quarter" idx="12"/>
          </p:nvPr>
        </p:nvSpPr>
        <p:spPr>
          <a:xfrm>
            <a:off x="8610600" y="6356350"/>
            <a:ext cx="2743200" cy="365125"/>
          </a:xfrm>
        </p:spPr>
        <p:txBody>
          <a:bodyPr>
            <a:normAutofit/>
          </a:bodyPr>
          <a:lstStyle/>
          <a:p>
            <a:pPr>
              <a:spcAft>
                <a:spcPts val="600"/>
              </a:spcAft>
            </a:pPr>
            <a:fld id="{37F91A54-96D1-1F40-9D9B-80C2DD78F1B0}" type="slidenum">
              <a:rPr lang="en-US">
                <a:solidFill>
                  <a:schemeClr val="bg1"/>
                </a:solidFill>
              </a:rPr>
              <a:pPr>
                <a:spcAft>
                  <a:spcPts val="600"/>
                </a:spcAft>
              </a:pPr>
              <a:t>18</a:t>
            </a:fld>
            <a:endParaRPr lang="en-US">
              <a:solidFill>
                <a:schemeClr val="bg1"/>
              </a:solidFill>
            </a:endParaRPr>
          </a:p>
        </p:txBody>
      </p:sp>
    </p:spTree>
    <p:extLst>
      <p:ext uri="{BB962C8B-B14F-4D97-AF65-F5344CB8AC3E}">
        <p14:creationId xmlns:p14="http://schemas.microsoft.com/office/powerpoint/2010/main" val="2392174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4CEF08-110E-499B-B092-904BE3B7D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175" y="918210"/>
            <a:ext cx="8001760" cy="4876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EC622-D198-394B-8918-18889EEF2B18}"/>
              </a:ext>
            </a:extLst>
          </p:cNvPr>
          <p:cNvSpPr>
            <a:spLocks noGrp="1"/>
          </p:cNvSpPr>
          <p:nvPr>
            <p:ph type="title"/>
          </p:nvPr>
        </p:nvSpPr>
        <p:spPr>
          <a:xfrm>
            <a:off x="908050" y="1722120"/>
            <a:ext cx="7245350" cy="3268980"/>
          </a:xfrm>
        </p:spPr>
        <p:txBody>
          <a:bodyPr vert="horz" lIns="91440" tIns="45720" rIns="91440" bIns="45720" rtlCol="0" anchor="ctr">
            <a:normAutofit/>
          </a:bodyPr>
          <a:lstStyle/>
          <a:p>
            <a:r>
              <a:rPr lang="en-US" kern="1200">
                <a:solidFill>
                  <a:schemeClr val="bg1"/>
                </a:solidFill>
                <a:latin typeface="+mj-lt"/>
                <a:ea typeface="+mj-ea"/>
                <a:cs typeface="+mj-cs"/>
              </a:rPr>
              <a:t>Background</a:t>
            </a:r>
          </a:p>
        </p:txBody>
      </p:sp>
      <p:sp>
        <p:nvSpPr>
          <p:cNvPr id="3" name="Text Placeholder 2">
            <a:extLst>
              <a:ext uri="{FF2B5EF4-FFF2-40B4-BE49-F238E27FC236}">
                <a16:creationId xmlns:a16="http://schemas.microsoft.com/office/drawing/2014/main" id="{BD0FE7B5-7A30-1C46-9EB5-168557F67040}"/>
              </a:ext>
            </a:extLst>
          </p:cNvPr>
          <p:cNvSpPr>
            <a:spLocks noGrp="1"/>
          </p:cNvSpPr>
          <p:nvPr>
            <p:ph type="body" idx="1"/>
          </p:nvPr>
        </p:nvSpPr>
        <p:spPr>
          <a:xfrm>
            <a:off x="8909809" y="1722120"/>
            <a:ext cx="2443991" cy="3268980"/>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
        <p:nvSpPr>
          <p:cNvPr id="5" name="Slide Number Placeholder 4">
            <a:extLst>
              <a:ext uri="{FF2B5EF4-FFF2-40B4-BE49-F238E27FC236}">
                <a16:creationId xmlns:a16="http://schemas.microsoft.com/office/drawing/2014/main" id="{2052D040-08B4-5449-A1FB-E57B85BFEBC0}"/>
              </a:ext>
            </a:extLst>
          </p:cNvPr>
          <p:cNvSpPr>
            <a:spLocks noGrp="1"/>
          </p:cNvSpPr>
          <p:nvPr>
            <p:ph type="sldNum" sz="quarter" idx="12"/>
          </p:nvPr>
        </p:nvSpPr>
        <p:spPr/>
        <p:txBody>
          <a:bodyPr/>
          <a:lstStyle/>
          <a:p>
            <a:fld id="{37F91A54-96D1-1F40-9D9B-80C2DD78F1B0}" type="slidenum">
              <a:rPr lang="en-US" smtClean="0"/>
              <a:t>2</a:t>
            </a:fld>
            <a:endParaRPr lang="en-US"/>
          </a:p>
        </p:txBody>
      </p:sp>
      <p:pic>
        <p:nvPicPr>
          <p:cNvPr id="9" name="Audio 8">
            <a:hlinkClick r:id="" action="ppaction://media"/>
            <a:extLst>
              <a:ext uri="{FF2B5EF4-FFF2-40B4-BE49-F238E27FC236}">
                <a16:creationId xmlns:a16="http://schemas.microsoft.com/office/drawing/2014/main" id="{5ABC84D7-CFA9-4E2A-A15B-90A1EA6A82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022109"/>
      </p:ext>
    </p:extLst>
  </p:cSld>
  <p:clrMapOvr>
    <a:masterClrMapping/>
  </p:clrMapOvr>
  <mc:AlternateContent xmlns:mc="http://schemas.openxmlformats.org/markup-compatibility/2006" xmlns:p14="http://schemas.microsoft.com/office/powerpoint/2010/main">
    <mc:Choice Requires="p14">
      <p:transition spd="slow" p14:dur="2000" advTm="6990"/>
    </mc:Choice>
    <mc:Fallback xmlns="">
      <p:transition spd="slow" advTm="6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58C142-0120-4544-AB90-26324C98EA5A}"/>
              </a:ext>
            </a:extLst>
          </p:cNvPr>
          <p:cNvPicPr>
            <a:picLocks noChangeAspect="1"/>
          </p:cNvPicPr>
          <p:nvPr/>
        </p:nvPicPr>
        <p:blipFill rotWithShape="1">
          <a:blip r:embed="rId5"/>
          <a:srcRect t="12765" r="-1" b="13859"/>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9" name="Freeform: Shape 1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8">
            <a:extLst>
              <a:ext uri="{FF2B5EF4-FFF2-40B4-BE49-F238E27FC236}">
                <a16:creationId xmlns:a16="http://schemas.microsoft.com/office/drawing/2014/main" id="{925C4626-FA2A-D345-9626-C26A99D749D8}"/>
              </a:ext>
            </a:extLst>
          </p:cNvPr>
          <p:cNvSpPr>
            <a:spLocks noGrp="1"/>
          </p:cNvSpPr>
          <p:nvPr>
            <p:ph type="title"/>
          </p:nvPr>
        </p:nvSpPr>
        <p:spPr>
          <a:xfrm>
            <a:off x="6801436" y="1396289"/>
            <a:ext cx="4819952" cy="1325563"/>
          </a:xfrm>
        </p:spPr>
        <p:txBody>
          <a:bodyPr>
            <a:normAutofit/>
          </a:bodyPr>
          <a:lstStyle/>
          <a:p>
            <a:r>
              <a:rPr lang="en-US" dirty="0"/>
              <a:t>UNH Oscillating Flume</a:t>
            </a:r>
          </a:p>
        </p:txBody>
      </p:sp>
      <p:sp>
        <p:nvSpPr>
          <p:cNvPr id="6" name="Content Placeholder 5">
            <a:extLst>
              <a:ext uri="{FF2B5EF4-FFF2-40B4-BE49-F238E27FC236}">
                <a16:creationId xmlns:a16="http://schemas.microsoft.com/office/drawing/2014/main" id="{24A139EE-820A-AF4E-B1F3-1C05D66D20EA}"/>
              </a:ext>
            </a:extLst>
          </p:cNvPr>
          <p:cNvSpPr>
            <a:spLocks noGrp="1"/>
          </p:cNvSpPr>
          <p:nvPr>
            <p:ph idx="1"/>
          </p:nvPr>
        </p:nvSpPr>
        <p:spPr>
          <a:xfrm>
            <a:off x="6801435" y="2871982"/>
            <a:ext cx="4819951" cy="3181684"/>
          </a:xfrm>
        </p:spPr>
        <p:txBody>
          <a:bodyPr anchor="t">
            <a:normAutofit/>
          </a:bodyPr>
          <a:lstStyle/>
          <a:p>
            <a:r>
              <a:rPr lang="en-US" sz="1500"/>
              <a:t>Flume provides details on boundary layer and flow data</a:t>
            </a:r>
          </a:p>
          <a:p>
            <a:endParaRPr lang="en-US" sz="1500"/>
          </a:p>
          <a:p>
            <a:r>
              <a:rPr lang="en-US" sz="1500"/>
              <a:t>Does not provide a pathway for instrumentation for data collection</a:t>
            </a:r>
          </a:p>
          <a:p>
            <a:endParaRPr lang="en-US" sz="1500"/>
          </a:p>
          <a:p>
            <a:r>
              <a:rPr lang="en-US" sz="1500"/>
              <a:t>Prompted the need for an instrumentation port</a:t>
            </a:r>
          </a:p>
          <a:p>
            <a:endParaRPr lang="en-US" sz="1500"/>
          </a:p>
          <a:p>
            <a:r>
              <a:rPr lang="en-US" sz="1500"/>
              <a:t>Would allow for instruments to be inserted into the flume</a:t>
            </a:r>
          </a:p>
        </p:txBody>
      </p:sp>
      <p:sp>
        <p:nvSpPr>
          <p:cNvPr id="12" name="Slide Number Placeholder 11">
            <a:extLst>
              <a:ext uri="{FF2B5EF4-FFF2-40B4-BE49-F238E27FC236}">
                <a16:creationId xmlns:a16="http://schemas.microsoft.com/office/drawing/2014/main" id="{721172B4-3A70-644B-A39F-700DA0ADBE76}"/>
              </a:ext>
            </a:extLst>
          </p:cNvPr>
          <p:cNvSpPr>
            <a:spLocks noGrp="1"/>
          </p:cNvSpPr>
          <p:nvPr>
            <p:ph type="sldNum" sz="quarter" idx="12"/>
          </p:nvPr>
        </p:nvSpPr>
        <p:spPr/>
        <p:txBody>
          <a:bodyPr/>
          <a:lstStyle/>
          <a:p>
            <a:fld id="{37F91A54-96D1-1F40-9D9B-80C2DD78F1B0}" type="slidenum">
              <a:rPr lang="en-US" smtClean="0"/>
              <a:t>3</a:t>
            </a:fld>
            <a:endParaRPr lang="en-US"/>
          </a:p>
        </p:txBody>
      </p:sp>
      <p:pic>
        <p:nvPicPr>
          <p:cNvPr id="2" name="Audio 1">
            <a:hlinkClick r:id="" action="ppaction://media"/>
            <a:extLst>
              <a:ext uri="{FF2B5EF4-FFF2-40B4-BE49-F238E27FC236}">
                <a16:creationId xmlns:a16="http://schemas.microsoft.com/office/drawing/2014/main" id="{4BAC4544-4B0B-45E5-ABD0-8D1886A10D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8102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2385"/>
    </mc:Choice>
    <mc:Fallback xmlns="">
      <p:transition spd="slow" advTm="2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4F5A7C5-A3A1-5341-9698-FDFD01D668D6}"/>
              </a:ext>
            </a:extLst>
          </p:cNvPr>
          <p:cNvSpPr>
            <a:spLocks noGrp="1"/>
          </p:cNvSpPr>
          <p:nvPr>
            <p:ph type="title"/>
          </p:nvPr>
        </p:nvSpPr>
        <p:spPr>
          <a:xfrm>
            <a:off x="750242" y="632990"/>
            <a:ext cx="4062643" cy="1043409"/>
          </a:xfrm>
        </p:spPr>
        <p:txBody>
          <a:bodyPr>
            <a:normAutofit/>
          </a:bodyPr>
          <a:lstStyle/>
          <a:p>
            <a:r>
              <a:rPr lang="en-US" sz="3600"/>
              <a:t>Motivation</a:t>
            </a:r>
          </a:p>
        </p:txBody>
      </p:sp>
      <p:sp>
        <p:nvSpPr>
          <p:cNvPr id="3" name="Content Placeholder 2">
            <a:extLst>
              <a:ext uri="{FF2B5EF4-FFF2-40B4-BE49-F238E27FC236}">
                <a16:creationId xmlns:a16="http://schemas.microsoft.com/office/drawing/2014/main" id="{88240D80-475A-5947-8C18-B11B2604AEDF}"/>
              </a:ext>
            </a:extLst>
          </p:cNvPr>
          <p:cNvSpPr>
            <a:spLocks noGrp="1"/>
          </p:cNvSpPr>
          <p:nvPr>
            <p:ph idx="1"/>
          </p:nvPr>
        </p:nvSpPr>
        <p:spPr>
          <a:xfrm>
            <a:off x="518474" y="1774372"/>
            <a:ext cx="4064409" cy="2754086"/>
          </a:xfrm>
        </p:spPr>
        <p:txBody>
          <a:bodyPr anchor="t">
            <a:normAutofit/>
          </a:bodyPr>
          <a:lstStyle/>
          <a:p>
            <a:r>
              <a:rPr lang="en-US" sz="1800" dirty="0"/>
              <a:t>ELD Inc. gave reported velocities for flow in an empty flume</a:t>
            </a:r>
          </a:p>
          <a:p>
            <a:endParaRPr lang="en-US" sz="1800" dirty="0"/>
          </a:p>
          <a:p>
            <a:r>
              <a:rPr lang="en-US" sz="1800" dirty="0"/>
              <a:t>UNH flume contains a thick bed of sediment</a:t>
            </a:r>
          </a:p>
          <a:p>
            <a:endParaRPr lang="en-US" sz="1800" dirty="0"/>
          </a:p>
          <a:p>
            <a:r>
              <a:rPr lang="en-US" sz="1800" dirty="0"/>
              <a:t>New measurements must be taken</a:t>
            </a:r>
          </a:p>
          <a:p>
            <a:endParaRPr lang="en-US" sz="1800" dirty="0"/>
          </a:p>
        </p:txBody>
      </p:sp>
      <p:pic>
        <p:nvPicPr>
          <p:cNvPr id="16" name="Picture 15">
            <a:extLst>
              <a:ext uri="{FF2B5EF4-FFF2-40B4-BE49-F238E27FC236}">
                <a16:creationId xmlns:a16="http://schemas.microsoft.com/office/drawing/2014/main" id="{436D73A9-A4A8-7D41-B5B2-38AA424B6717}"/>
              </a:ext>
            </a:extLst>
          </p:cNvPr>
          <p:cNvPicPr>
            <a:picLocks noChangeAspect="1"/>
          </p:cNvPicPr>
          <p:nvPr/>
        </p:nvPicPr>
        <p:blipFill>
          <a:blip r:embed="rId5"/>
          <a:stretch>
            <a:fillRect/>
          </a:stretch>
        </p:blipFill>
        <p:spPr>
          <a:xfrm>
            <a:off x="6038101" y="1064452"/>
            <a:ext cx="5510771" cy="4436170"/>
          </a:xfrm>
          <a:prstGeom prst="rect">
            <a:avLst/>
          </a:prstGeom>
        </p:spPr>
      </p:pic>
      <p:sp>
        <p:nvSpPr>
          <p:cNvPr id="9" name="Slide Number Placeholder 8">
            <a:extLst>
              <a:ext uri="{FF2B5EF4-FFF2-40B4-BE49-F238E27FC236}">
                <a16:creationId xmlns:a16="http://schemas.microsoft.com/office/drawing/2014/main" id="{FB08C7D6-3D70-164F-8305-EC3B31C4B633}"/>
              </a:ext>
            </a:extLst>
          </p:cNvPr>
          <p:cNvSpPr>
            <a:spLocks noGrp="1"/>
          </p:cNvSpPr>
          <p:nvPr>
            <p:ph type="sldNum" sz="quarter" idx="12"/>
          </p:nvPr>
        </p:nvSpPr>
        <p:spPr/>
        <p:txBody>
          <a:bodyPr/>
          <a:lstStyle/>
          <a:p>
            <a:fld id="{37F91A54-96D1-1F40-9D9B-80C2DD78F1B0}" type="slidenum">
              <a:rPr lang="en-US" smtClean="0"/>
              <a:t>4</a:t>
            </a:fld>
            <a:endParaRPr lang="en-US"/>
          </a:p>
        </p:txBody>
      </p:sp>
      <p:pic>
        <p:nvPicPr>
          <p:cNvPr id="13" name="Audio 12">
            <a:hlinkClick r:id="" action="ppaction://media"/>
            <a:extLst>
              <a:ext uri="{FF2B5EF4-FFF2-40B4-BE49-F238E27FC236}">
                <a16:creationId xmlns:a16="http://schemas.microsoft.com/office/drawing/2014/main" id="{F8090549-4F87-4F13-9921-8F62624F62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3625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259"/>
    </mc:Choice>
    <mc:Fallback xmlns="">
      <p:transition spd="slow" advTm="2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AEB6AD2-4A32-1447-8B1C-F2C48A86AB12}"/>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Motivation</a:t>
            </a:r>
          </a:p>
        </p:txBody>
      </p:sp>
      <p:cxnSp>
        <p:nvCxnSpPr>
          <p:cNvPr id="21" name="Straight Connector 2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F90A36-CA0E-F141-8CDD-C83F4B141569}"/>
              </a:ext>
            </a:extLst>
          </p:cNvPr>
          <p:cNvSpPr>
            <a:spLocks noGrp="1"/>
          </p:cNvSpPr>
          <p:nvPr>
            <p:ph idx="1"/>
          </p:nvPr>
        </p:nvSpPr>
        <p:spPr>
          <a:xfrm>
            <a:off x="593610" y="2121763"/>
            <a:ext cx="3822192" cy="3773010"/>
          </a:xfrm>
        </p:spPr>
        <p:txBody>
          <a:bodyPr>
            <a:normAutofit/>
          </a:bodyPr>
          <a:lstStyle/>
          <a:p>
            <a:r>
              <a:rPr lang="en-US" sz="2000">
                <a:solidFill>
                  <a:schemeClr val="bg1"/>
                </a:solidFill>
              </a:rPr>
              <a:t>The instrumentation port was designed for the Nortek Vectrino </a:t>
            </a:r>
          </a:p>
          <a:p>
            <a:r>
              <a:rPr lang="en-US" sz="2000">
                <a:solidFill>
                  <a:schemeClr val="bg1"/>
                </a:solidFill>
              </a:rPr>
              <a:t>Port can be modified for different type of instruments</a:t>
            </a:r>
          </a:p>
        </p:txBody>
      </p:sp>
      <p:pic>
        <p:nvPicPr>
          <p:cNvPr id="14" name="Picture 13">
            <a:extLst>
              <a:ext uri="{FF2B5EF4-FFF2-40B4-BE49-F238E27FC236}">
                <a16:creationId xmlns:a16="http://schemas.microsoft.com/office/drawing/2014/main" id="{D25BAAAE-9A9F-5A49-AE99-758866DADB5C}"/>
              </a:ext>
            </a:extLst>
          </p:cNvPr>
          <p:cNvPicPr>
            <a:picLocks noChangeAspect="1"/>
          </p:cNvPicPr>
          <p:nvPr/>
        </p:nvPicPr>
        <p:blipFill rotWithShape="1">
          <a:blip r:embed="rId5"/>
          <a:srcRect l="1460" r="-1"/>
          <a:stretch/>
        </p:blipFill>
        <p:spPr>
          <a:xfrm>
            <a:off x="5207000" y="1462984"/>
            <a:ext cx="6500368" cy="3776583"/>
          </a:xfrm>
          <a:prstGeom prst="rect">
            <a:avLst/>
          </a:prstGeom>
        </p:spPr>
      </p:pic>
      <p:sp>
        <p:nvSpPr>
          <p:cNvPr id="5" name="TextBox 4">
            <a:extLst>
              <a:ext uri="{FF2B5EF4-FFF2-40B4-BE49-F238E27FC236}">
                <a16:creationId xmlns:a16="http://schemas.microsoft.com/office/drawing/2014/main" id="{C1816644-15D0-4C40-A7EF-78C02C065986}"/>
              </a:ext>
            </a:extLst>
          </p:cNvPr>
          <p:cNvSpPr txBox="1"/>
          <p:nvPr/>
        </p:nvSpPr>
        <p:spPr>
          <a:xfrm rot="19238455">
            <a:off x="6702985" y="968866"/>
            <a:ext cx="1168400" cy="369332"/>
          </a:xfrm>
          <a:prstGeom prst="rect">
            <a:avLst/>
          </a:prstGeom>
          <a:noFill/>
        </p:spPr>
        <p:txBody>
          <a:bodyPr wrap="square" rtlCol="0">
            <a:spAutoFit/>
          </a:bodyPr>
          <a:lstStyle/>
          <a:p>
            <a:r>
              <a:rPr lang="en-US" dirty="0"/>
              <a:t>Probe</a:t>
            </a:r>
          </a:p>
        </p:txBody>
      </p:sp>
      <p:sp>
        <p:nvSpPr>
          <p:cNvPr id="6" name="TextBox 5">
            <a:extLst>
              <a:ext uri="{FF2B5EF4-FFF2-40B4-BE49-F238E27FC236}">
                <a16:creationId xmlns:a16="http://schemas.microsoft.com/office/drawing/2014/main" id="{FD949D05-74AF-E34C-8B4A-F198A325BD7D}"/>
              </a:ext>
            </a:extLst>
          </p:cNvPr>
          <p:cNvSpPr txBox="1"/>
          <p:nvPr/>
        </p:nvSpPr>
        <p:spPr>
          <a:xfrm rot="19270313">
            <a:off x="7807039" y="1726075"/>
            <a:ext cx="774700" cy="369332"/>
          </a:xfrm>
          <a:prstGeom prst="rect">
            <a:avLst/>
          </a:prstGeom>
          <a:noFill/>
        </p:spPr>
        <p:txBody>
          <a:bodyPr wrap="square" rtlCol="0">
            <a:spAutoFit/>
          </a:bodyPr>
          <a:lstStyle/>
          <a:p>
            <a:r>
              <a:rPr lang="en-US" dirty="0"/>
              <a:t>Stem</a:t>
            </a:r>
          </a:p>
        </p:txBody>
      </p:sp>
      <p:sp>
        <p:nvSpPr>
          <p:cNvPr id="7" name="TextBox 6">
            <a:extLst>
              <a:ext uri="{FF2B5EF4-FFF2-40B4-BE49-F238E27FC236}">
                <a16:creationId xmlns:a16="http://schemas.microsoft.com/office/drawing/2014/main" id="{E86CE8FC-B1F4-9748-94C8-F9A417749B0C}"/>
              </a:ext>
            </a:extLst>
          </p:cNvPr>
          <p:cNvSpPr txBox="1"/>
          <p:nvPr/>
        </p:nvSpPr>
        <p:spPr>
          <a:xfrm rot="19186866">
            <a:off x="10198100" y="2713981"/>
            <a:ext cx="965200" cy="369332"/>
          </a:xfrm>
          <a:prstGeom prst="rect">
            <a:avLst/>
          </a:prstGeom>
          <a:noFill/>
        </p:spPr>
        <p:txBody>
          <a:bodyPr wrap="square" rtlCol="0">
            <a:spAutoFit/>
          </a:bodyPr>
          <a:lstStyle/>
          <a:p>
            <a:r>
              <a:rPr lang="en-US" dirty="0"/>
              <a:t>Body</a:t>
            </a:r>
          </a:p>
        </p:txBody>
      </p:sp>
      <p:cxnSp>
        <p:nvCxnSpPr>
          <p:cNvPr id="16" name="Straight Arrow Connector 15">
            <a:extLst>
              <a:ext uri="{FF2B5EF4-FFF2-40B4-BE49-F238E27FC236}">
                <a16:creationId xmlns:a16="http://schemas.microsoft.com/office/drawing/2014/main" id="{8C2484C3-A3FF-6D4B-96B3-C294C5C3CAFD}"/>
              </a:ext>
            </a:extLst>
          </p:cNvPr>
          <p:cNvCxnSpPr>
            <a:cxnSpLocks/>
            <a:stCxn id="5" idx="1"/>
          </p:cNvCxnSpPr>
          <p:nvPr/>
        </p:nvCxnSpPr>
        <p:spPr>
          <a:xfrm flipH="1">
            <a:off x="6565900" y="1524019"/>
            <a:ext cx="269589" cy="266681"/>
          </a:xfrm>
          <a:prstGeom prst="straightConnector1">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7A848C2-B7A6-E941-87CC-6D511056917F}"/>
              </a:ext>
            </a:extLst>
          </p:cNvPr>
          <p:cNvCxnSpPr>
            <a:cxnSpLocks/>
          </p:cNvCxnSpPr>
          <p:nvPr/>
        </p:nvCxnSpPr>
        <p:spPr>
          <a:xfrm flipH="1">
            <a:off x="7413455" y="2121763"/>
            <a:ext cx="442538" cy="40198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3C52023-8061-C245-AA33-2C29D6E5BCE0}"/>
              </a:ext>
            </a:extLst>
          </p:cNvPr>
          <p:cNvCxnSpPr/>
          <p:nvPr/>
        </p:nvCxnSpPr>
        <p:spPr>
          <a:xfrm flipH="1">
            <a:off x="9880600" y="3251962"/>
            <a:ext cx="419100" cy="41833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Slide Number Placeholder 27">
            <a:extLst>
              <a:ext uri="{FF2B5EF4-FFF2-40B4-BE49-F238E27FC236}">
                <a16:creationId xmlns:a16="http://schemas.microsoft.com/office/drawing/2014/main" id="{CD3CC0E1-1444-3D4B-983A-B4FFA33AE804}"/>
              </a:ext>
            </a:extLst>
          </p:cNvPr>
          <p:cNvSpPr>
            <a:spLocks noGrp="1"/>
          </p:cNvSpPr>
          <p:nvPr>
            <p:ph type="sldNum" sz="quarter" idx="12"/>
          </p:nvPr>
        </p:nvSpPr>
        <p:spPr/>
        <p:txBody>
          <a:bodyPr/>
          <a:lstStyle/>
          <a:p>
            <a:fld id="{37F91A54-96D1-1F40-9D9B-80C2DD78F1B0}" type="slidenum">
              <a:rPr lang="en-US" smtClean="0"/>
              <a:t>5</a:t>
            </a:fld>
            <a:endParaRPr lang="en-US"/>
          </a:p>
        </p:txBody>
      </p:sp>
      <p:pic>
        <p:nvPicPr>
          <p:cNvPr id="8" name="Audio 7">
            <a:hlinkClick r:id="" action="ppaction://media"/>
            <a:extLst>
              <a:ext uri="{FF2B5EF4-FFF2-40B4-BE49-F238E27FC236}">
                <a16:creationId xmlns:a16="http://schemas.microsoft.com/office/drawing/2014/main" id="{8537683F-703F-471E-9F12-E894C4D3A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1751175"/>
      </p:ext>
    </p:extLst>
  </p:cSld>
  <p:clrMapOvr>
    <a:masterClrMapping/>
  </p:clrMapOvr>
  <mc:AlternateContent xmlns:mc="http://schemas.openxmlformats.org/markup-compatibility/2006" xmlns:p14="http://schemas.microsoft.com/office/powerpoint/2010/main">
    <mc:Choice Requires="p14">
      <p:transition spd="slow" p14:dur="2000" advTm="27311"/>
    </mc:Choice>
    <mc:Fallback xmlns="">
      <p:transition spd="slow" advTm="2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6EB5885-1A6E-764A-9014-33D7DEFA2DE8}"/>
              </a:ext>
            </a:extLst>
          </p:cNvPr>
          <p:cNvPicPr>
            <a:picLocks noChangeAspect="1"/>
          </p:cNvPicPr>
          <p:nvPr/>
        </p:nvPicPr>
        <p:blipFill rotWithShape="1">
          <a:blip r:embed="rId5"/>
          <a:srcRect l="3087" r="2" b="2"/>
          <a:stretch/>
        </p:blipFill>
        <p:spPr>
          <a:xfrm>
            <a:off x="643467" y="643467"/>
            <a:ext cx="5372099" cy="5571066"/>
          </a:xfrm>
          <a:prstGeom prst="rect">
            <a:avLst/>
          </a:prstGeom>
        </p:spPr>
      </p:pic>
      <p:pic>
        <p:nvPicPr>
          <p:cNvPr id="2" name="Picture 1">
            <a:extLst>
              <a:ext uri="{FF2B5EF4-FFF2-40B4-BE49-F238E27FC236}">
                <a16:creationId xmlns:a16="http://schemas.microsoft.com/office/drawing/2014/main" id="{00904840-2650-ED46-852C-86EEE0385FE6}"/>
              </a:ext>
            </a:extLst>
          </p:cNvPr>
          <p:cNvPicPr>
            <a:picLocks noChangeAspect="1"/>
          </p:cNvPicPr>
          <p:nvPr/>
        </p:nvPicPr>
        <p:blipFill rotWithShape="1">
          <a:blip r:embed="rId6"/>
          <a:srcRect l="7816" r="10218" b="-3"/>
          <a:stretch/>
        </p:blipFill>
        <p:spPr>
          <a:xfrm>
            <a:off x="6176432" y="643467"/>
            <a:ext cx="5372100" cy="5571066"/>
          </a:xfrm>
          <a:prstGeom prst="rect">
            <a:avLst/>
          </a:prstGeom>
        </p:spPr>
      </p:pic>
      <p:sp>
        <p:nvSpPr>
          <p:cNvPr id="4" name="TextBox 3">
            <a:extLst>
              <a:ext uri="{FF2B5EF4-FFF2-40B4-BE49-F238E27FC236}">
                <a16:creationId xmlns:a16="http://schemas.microsoft.com/office/drawing/2014/main" id="{92625617-F8B7-2C44-90FE-E766EC81A6CF}"/>
              </a:ext>
            </a:extLst>
          </p:cNvPr>
          <p:cNvSpPr txBox="1"/>
          <p:nvPr/>
        </p:nvSpPr>
        <p:spPr>
          <a:xfrm>
            <a:off x="6410028" y="1720572"/>
            <a:ext cx="1075936" cy="369332"/>
          </a:xfrm>
          <a:prstGeom prst="rect">
            <a:avLst/>
          </a:prstGeom>
          <a:noFill/>
        </p:spPr>
        <p:txBody>
          <a:bodyPr wrap="none" rtlCol="0">
            <a:spAutoFit/>
          </a:bodyPr>
          <a:lstStyle/>
          <a:p>
            <a:r>
              <a:rPr lang="en-US" dirty="0"/>
              <a:t>Assembly</a:t>
            </a:r>
          </a:p>
        </p:txBody>
      </p:sp>
      <p:cxnSp>
        <p:nvCxnSpPr>
          <p:cNvPr id="6" name="Straight Arrow Connector 5">
            <a:extLst>
              <a:ext uri="{FF2B5EF4-FFF2-40B4-BE49-F238E27FC236}">
                <a16:creationId xmlns:a16="http://schemas.microsoft.com/office/drawing/2014/main" id="{68EE1084-7F1E-314C-B952-2D8C2D6897E8}"/>
              </a:ext>
            </a:extLst>
          </p:cNvPr>
          <p:cNvCxnSpPr>
            <a:cxnSpLocks/>
          </p:cNvCxnSpPr>
          <p:nvPr/>
        </p:nvCxnSpPr>
        <p:spPr>
          <a:xfrm>
            <a:off x="6947996" y="2089904"/>
            <a:ext cx="240204" cy="475496"/>
          </a:xfrm>
          <a:prstGeom prst="straightConnector1">
            <a:avLst/>
          </a:prstGeom>
          <a:ln w="22225" cap="rnd">
            <a:solidFill>
              <a:schemeClr val="bg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84D4D19B-25F5-1841-9EC9-EFE09AD8BC70}"/>
              </a:ext>
            </a:extLst>
          </p:cNvPr>
          <p:cNvSpPr>
            <a:spLocks noGrp="1"/>
          </p:cNvSpPr>
          <p:nvPr>
            <p:ph type="sldNum" sz="quarter" idx="12"/>
          </p:nvPr>
        </p:nvSpPr>
        <p:spPr/>
        <p:txBody>
          <a:bodyPr/>
          <a:lstStyle/>
          <a:p>
            <a:fld id="{37F91A54-96D1-1F40-9D9B-80C2DD78F1B0}" type="slidenum">
              <a:rPr lang="en-US" smtClean="0"/>
              <a:t>6</a:t>
            </a:fld>
            <a:endParaRPr lang="en-US"/>
          </a:p>
        </p:txBody>
      </p:sp>
      <p:pic>
        <p:nvPicPr>
          <p:cNvPr id="9" name="Audio 8">
            <a:hlinkClick r:id="" action="ppaction://media"/>
            <a:extLst>
              <a:ext uri="{FF2B5EF4-FFF2-40B4-BE49-F238E27FC236}">
                <a16:creationId xmlns:a16="http://schemas.microsoft.com/office/drawing/2014/main" id="{8269694F-18D2-4130-BD95-D4554CE098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0872812"/>
      </p:ext>
    </p:extLst>
  </p:cSld>
  <p:clrMapOvr>
    <a:masterClrMapping/>
  </p:clrMapOvr>
  <mc:AlternateContent xmlns:mc="http://schemas.openxmlformats.org/markup-compatibility/2006" xmlns:p14="http://schemas.microsoft.com/office/powerpoint/2010/main">
    <mc:Choice Requires="p14">
      <p:transition spd="slow" p14:dur="2000" advTm="16254"/>
    </mc:Choice>
    <mc:Fallback xmlns="">
      <p:transition spd="slow" advTm="1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37A9E32-01AC-5245-927D-2B856A7AE444}"/>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7200" kern="1200" dirty="0" err="1">
                <a:solidFill>
                  <a:srgbClr val="FFFFFF"/>
                </a:solidFill>
                <a:latin typeface="+mj-lt"/>
                <a:ea typeface="+mj-ea"/>
                <a:cs typeface="+mj-cs"/>
              </a:rPr>
              <a:t>Vectrino</a:t>
            </a:r>
            <a:r>
              <a:rPr lang="en-US" sz="7200" kern="1200" dirty="0">
                <a:solidFill>
                  <a:srgbClr val="FFFFFF"/>
                </a:solidFill>
                <a:latin typeface="+mj-lt"/>
                <a:ea typeface="+mj-ea"/>
                <a:cs typeface="+mj-cs"/>
              </a:rPr>
              <a:t> Port Design</a:t>
            </a:r>
          </a:p>
        </p:txBody>
      </p:sp>
      <p:sp>
        <p:nvSpPr>
          <p:cNvPr id="3" name="Text Placeholder 2">
            <a:extLst>
              <a:ext uri="{FF2B5EF4-FFF2-40B4-BE49-F238E27FC236}">
                <a16:creationId xmlns:a16="http://schemas.microsoft.com/office/drawing/2014/main" id="{D337A255-ECA5-ED41-8F94-DC5C5FE2B59B}"/>
              </a:ext>
            </a:extLst>
          </p:cNvPr>
          <p:cNvSpPr>
            <a:spLocks noGrp="1"/>
          </p:cNvSpPr>
          <p:nvPr>
            <p:ph type="body" idx="1"/>
          </p:nvPr>
        </p:nvSpPr>
        <p:spPr>
          <a:xfrm>
            <a:off x="804672" y="4180354"/>
            <a:ext cx="5649289" cy="1279978"/>
          </a:xfrm>
        </p:spPr>
        <p:txBody>
          <a:bodyPr vert="horz" lIns="91440" tIns="45720" rIns="91440" bIns="45720" rtlCol="0" anchor="t">
            <a:normAutofit/>
          </a:bodyPr>
          <a:lstStyle/>
          <a:p>
            <a:endParaRPr lang="en-US" sz="2400" kern="1200">
              <a:solidFill>
                <a:srgbClr val="FFFFFF"/>
              </a:solidFill>
              <a:latin typeface="+mn-lt"/>
              <a:ea typeface="+mn-ea"/>
              <a:cs typeface="+mn-cs"/>
            </a:endParaRPr>
          </a:p>
        </p:txBody>
      </p:sp>
      <p:sp>
        <p:nvSpPr>
          <p:cNvPr id="6" name="Slide Number Placeholder 5">
            <a:extLst>
              <a:ext uri="{FF2B5EF4-FFF2-40B4-BE49-F238E27FC236}">
                <a16:creationId xmlns:a16="http://schemas.microsoft.com/office/drawing/2014/main" id="{3D6B2295-2E64-FF4B-AB2F-06C8B7459380}"/>
              </a:ext>
            </a:extLst>
          </p:cNvPr>
          <p:cNvSpPr>
            <a:spLocks noGrp="1"/>
          </p:cNvSpPr>
          <p:nvPr>
            <p:ph type="sldNum" sz="quarter" idx="12"/>
          </p:nvPr>
        </p:nvSpPr>
        <p:spPr/>
        <p:txBody>
          <a:bodyPr/>
          <a:lstStyle/>
          <a:p>
            <a:fld id="{37F91A54-96D1-1F40-9D9B-80C2DD78F1B0}" type="slidenum">
              <a:rPr lang="en-US" smtClean="0"/>
              <a:t>7</a:t>
            </a:fld>
            <a:endParaRPr lang="en-US"/>
          </a:p>
        </p:txBody>
      </p:sp>
      <p:pic>
        <p:nvPicPr>
          <p:cNvPr id="4" name="Audio 3">
            <a:hlinkClick r:id="" action="ppaction://media"/>
            <a:extLst>
              <a:ext uri="{FF2B5EF4-FFF2-40B4-BE49-F238E27FC236}">
                <a16:creationId xmlns:a16="http://schemas.microsoft.com/office/drawing/2014/main" id="{68C35AEF-BCEA-4F92-AFBF-076628B24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0583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105"/>
    </mc:Choice>
    <mc:Fallback xmlns="">
      <p:transition spd="slow" advTm="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5CB2F8-ECE9-204D-AC62-5D5E21CBF19F}"/>
              </a:ext>
            </a:extLst>
          </p:cNvPr>
          <p:cNvSpPr>
            <a:spLocks noGrp="1"/>
          </p:cNvSpPr>
          <p:nvPr>
            <p:ph type="title"/>
          </p:nvPr>
        </p:nvSpPr>
        <p:spPr>
          <a:xfrm>
            <a:off x="6745026" y="534248"/>
            <a:ext cx="4888306"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Acrylic Base Port</a:t>
            </a:r>
          </a:p>
        </p:txBody>
      </p:sp>
      <p:sp>
        <p:nvSpPr>
          <p:cNvPr id="50" name="Freeform: Shape 49">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58191048-7914-6D40-AD77-16371BC59359}"/>
              </a:ext>
            </a:extLst>
          </p:cNvPr>
          <p:cNvPicPr>
            <a:picLocks noGrp="1" noChangeAspect="1"/>
          </p:cNvPicPr>
          <p:nvPr>
            <p:ph idx="1"/>
          </p:nvPr>
        </p:nvPicPr>
        <p:blipFill rotWithShape="1">
          <a:blip r:embed="rId5"/>
          <a:srcRect t="9495" r="2" b="2"/>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9" name="Text Placeholder 8">
            <a:extLst>
              <a:ext uri="{FF2B5EF4-FFF2-40B4-BE49-F238E27FC236}">
                <a16:creationId xmlns:a16="http://schemas.microsoft.com/office/drawing/2014/main" id="{C070D3BA-D952-744D-B895-EA4A86083B0D}"/>
              </a:ext>
            </a:extLst>
          </p:cNvPr>
          <p:cNvSpPr>
            <a:spLocks noGrp="1"/>
          </p:cNvSpPr>
          <p:nvPr>
            <p:ph type="body" sz="half" idx="2"/>
          </p:nvPr>
        </p:nvSpPr>
        <p:spPr>
          <a:xfrm>
            <a:off x="6749142" y="2009941"/>
            <a:ext cx="4884189" cy="2438869"/>
          </a:xfrm>
        </p:spPr>
        <p:txBody>
          <a:bodyPr vert="horz" lIns="91440" tIns="45720" rIns="91440" bIns="45720" rtlCol="0" anchor="t">
            <a:normAutofit/>
          </a:bodyPr>
          <a:lstStyle/>
          <a:p>
            <a:pPr marL="285750" indent="-228600">
              <a:buFont typeface="Arial" panose="020B0604020202020204" pitchFamily="34" charset="0"/>
              <a:buChar char="•"/>
            </a:pPr>
            <a:r>
              <a:rPr lang="en-US" sz="1800" dirty="0"/>
              <a:t>Mimics the pre-existing ports</a:t>
            </a:r>
          </a:p>
          <a:p>
            <a:pPr marL="285750" indent="-228600">
              <a:buFont typeface="Arial" panose="020B0604020202020204" pitchFamily="34" charset="0"/>
              <a:buChar char="•"/>
            </a:pPr>
            <a:r>
              <a:rPr lang="en-US" sz="1800" dirty="0"/>
              <a:t>Hole in the middle for Mini Port and probe of </a:t>
            </a:r>
            <a:r>
              <a:rPr lang="en-US" sz="1800" dirty="0" err="1"/>
              <a:t>Vectrino</a:t>
            </a:r>
            <a:endParaRPr lang="en-US" sz="1800" dirty="0"/>
          </a:p>
          <a:p>
            <a:pPr marL="285750" indent="-228600">
              <a:buFont typeface="Arial" panose="020B0604020202020204" pitchFamily="34" charset="0"/>
              <a:buChar char="•"/>
            </a:pPr>
            <a:r>
              <a:rPr lang="en-US" sz="1800" dirty="0"/>
              <a:t>Attached with threaded rods</a:t>
            </a:r>
          </a:p>
          <a:p>
            <a:pPr marL="285750" indent="-228600">
              <a:buFont typeface="Arial" panose="020B0604020202020204" pitchFamily="34" charset="0"/>
              <a:buChar char="•"/>
            </a:pPr>
            <a:r>
              <a:rPr lang="en-US" sz="1800" dirty="0"/>
              <a:t>Threaded holes around the center hole to attach the Mini Port</a:t>
            </a:r>
          </a:p>
          <a:p>
            <a:pPr marL="285750" indent="-228600">
              <a:buFont typeface="Arial" panose="020B0604020202020204" pitchFamily="34" charset="0"/>
              <a:buChar char="•"/>
            </a:pPr>
            <a:r>
              <a:rPr lang="en-US" sz="1800" dirty="0"/>
              <a:t>O-Ring Slot on the underside for seal </a:t>
            </a:r>
          </a:p>
        </p:txBody>
      </p:sp>
      <p:pic>
        <p:nvPicPr>
          <p:cNvPr id="11" name="Picture 10">
            <a:extLst>
              <a:ext uri="{FF2B5EF4-FFF2-40B4-BE49-F238E27FC236}">
                <a16:creationId xmlns:a16="http://schemas.microsoft.com/office/drawing/2014/main" id="{14192A73-40EB-7040-9031-5CA141728FFC}"/>
              </a:ext>
            </a:extLst>
          </p:cNvPr>
          <p:cNvPicPr>
            <a:picLocks noChangeAspect="1"/>
          </p:cNvPicPr>
          <p:nvPr/>
        </p:nvPicPr>
        <p:blipFill rotWithShape="1">
          <a:blip r:embed="rId6"/>
          <a:srcRect t="21568" r="-2" b="16456"/>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
        <p:nvSpPr>
          <p:cNvPr id="13" name="Slide Number Placeholder 12">
            <a:extLst>
              <a:ext uri="{FF2B5EF4-FFF2-40B4-BE49-F238E27FC236}">
                <a16:creationId xmlns:a16="http://schemas.microsoft.com/office/drawing/2014/main" id="{A9FC94AB-5785-1F4C-8077-63A87E00D2E9}"/>
              </a:ext>
            </a:extLst>
          </p:cNvPr>
          <p:cNvSpPr>
            <a:spLocks noGrp="1"/>
          </p:cNvSpPr>
          <p:nvPr>
            <p:ph type="sldNum" sz="quarter" idx="12"/>
          </p:nvPr>
        </p:nvSpPr>
        <p:spPr/>
        <p:txBody>
          <a:bodyPr/>
          <a:lstStyle/>
          <a:p>
            <a:fld id="{37F91A54-96D1-1F40-9D9B-80C2DD78F1B0}" type="slidenum">
              <a:rPr lang="en-US" smtClean="0"/>
              <a:t>8</a:t>
            </a:fld>
            <a:endParaRPr lang="en-US"/>
          </a:p>
        </p:txBody>
      </p:sp>
      <p:pic>
        <p:nvPicPr>
          <p:cNvPr id="17" name="Audio 16">
            <a:hlinkClick r:id="" action="ppaction://media"/>
            <a:extLst>
              <a:ext uri="{FF2B5EF4-FFF2-40B4-BE49-F238E27FC236}">
                <a16:creationId xmlns:a16="http://schemas.microsoft.com/office/drawing/2014/main" id="{9470473D-B485-4657-8A16-D14580D634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13841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4842"/>
    </mc:Choice>
    <mc:Fallback xmlns="">
      <p:transition spd="slow" advTm="5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E86AE-F4ED-2B4E-986E-1DD2F367026B}"/>
              </a:ext>
            </a:extLst>
          </p:cNvPr>
          <p:cNvSpPr>
            <a:spLocks noGrp="1"/>
          </p:cNvSpPr>
          <p:nvPr>
            <p:ph type="title"/>
          </p:nvPr>
        </p:nvSpPr>
        <p:spPr>
          <a:xfrm>
            <a:off x="801098" y="1396289"/>
            <a:ext cx="6387102"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Acrylic Mini Port</a:t>
            </a:r>
          </a:p>
        </p:txBody>
      </p:sp>
      <p:sp>
        <p:nvSpPr>
          <p:cNvPr id="4" name="Text Placeholder 3">
            <a:extLst>
              <a:ext uri="{FF2B5EF4-FFF2-40B4-BE49-F238E27FC236}">
                <a16:creationId xmlns:a16="http://schemas.microsoft.com/office/drawing/2014/main" id="{6CCE1A6E-94C1-5F46-8EDE-F92D5C8A4C5D}"/>
              </a:ext>
            </a:extLst>
          </p:cNvPr>
          <p:cNvSpPr>
            <a:spLocks noGrp="1"/>
          </p:cNvSpPr>
          <p:nvPr>
            <p:ph type="body" sz="half" idx="2"/>
          </p:nvPr>
        </p:nvSpPr>
        <p:spPr>
          <a:xfrm>
            <a:off x="805542" y="2871982"/>
            <a:ext cx="6382657" cy="3181684"/>
          </a:xfrm>
        </p:spPr>
        <p:txBody>
          <a:bodyPr vert="horz" lIns="91440" tIns="45720" rIns="91440" bIns="45720" rtlCol="0" anchor="t">
            <a:normAutofit/>
          </a:bodyPr>
          <a:lstStyle/>
          <a:p>
            <a:pPr marL="285750" indent="-285750">
              <a:buFont typeface="Arial" panose="020B0604020202020204" pitchFamily="34" charset="0"/>
              <a:buChar char="•"/>
            </a:pPr>
            <a:r>
              <a:rPr lang="en-US" sz="1800" dirty="0"/>
              <a:t>Similar design to Base and pre-existing ports</a:t>
            </a:r>
          </a:p>
          <a:p>
            <a:pPr marL="285750" indent="-285750">
              <a:buFont typeface="Arial" panose="020B0604020202020204" pitchFamily="34" charset="0"/>
              <a:buChar char="•"/>
            </a:pPr>
            <a:r>
              <a:rPr lang="en-US" sz="1800" dirty="0"/>
              <a:t>Center hole for stem of </a:t>
            </a:r>
            <a:r>
              <a:rPr lang="en-US" sz="1800" dirty="0" err="1"/>
              <a:t>Vectrino</a:t>
            </a:r>
            <a:endParaRPr lang="en-US" sz="1800" dirty="0"/>
          </a:p>
          <a:p>
            <a:pPr marL="285750" indent="-285750">
              <a:buFont typeface="Arial" panose="020B0604020202020204" pitchFamily="34" charset="0"/>
              <a:buChar char="•"/>
            </a:pPr>
            <a:r>
              <a:rPr lang="en-US" sz="1800" dirty="0"/>
              <a:t>Due to anatomy of the </a:t>
            </a:r>
            <a:r>
              <a:rPr lang="en-US" sz="1800" dirty="0" err="1"/>
              <a:t>Vectrino</a:t>
            </a:r>
            <a:r>
              <a:rPr lang="en-US" sz="1800" dirty="0"/>
              <a:t>, the Mini Port had to be split down the middle</a:t>
            </a:r>
          </a:p>
          <a:p>
            <a:pPr marL="285750" indent="-285750">
              <a:buFont typeface="Arial" panose="020B0604020202020204" pitchFamily="34" charset="0"/>
              <a:buChar char="•"/>
            </a:pPr>
            <a:r>
              <a:rPr lang="en-US" sz="1800" dirty="0"/>
              <a:t>Identical halves</a:t>
            </a:r>
          </a:p>
          <a:p>
            <a:pPr marL="285750" indent="-285750">
              <a:buFont typeface="Arial" panose="020B0604020202020204" pitchFamily="34" charset="0"/>
              <a:buChar char="•"/>
            </a:pPr>
            <a:r>
              <a:rPr lang="en-US" sz="1800" dirty="0"/>
              <a:t>Watertight seal created from neoprene sheet clamped between the two interior faces</a:t>
            </a:r>
          </a:p>
          <a:p>
            <a:pPr marL="285750" indent="-285750">
              <a:buFont typeface="Arial" panose="020B0604020202020204" pitchFamily="34" charset="0"/>
              <a:buChar char="•"/>
            </a:pPr>
            <a:r>
              <a:rPr lang="en-US" sz="1800" dirty="0"/>
              <a:t>Two sides connect with threaded and clearance holes in the flanges </a:t>
            </a:r>
          </a:p>
          <a:p>
            <a:pPr marL="285750" indent="-285750">
              <a:buFont typeface="Arial" panose="020B0604020202020204" pitchFamily="34" charset="0"/>
              <a:buChar char="•"/>
            </a:pPr>
            <a:endParaRPr lang="en-US" sz="1800" dirty="0"/>
          </a:p>
          <a:p>
            <a:pPr indent="-228600">
              <a:buFont typeface="Arial" panose="020B0604020202020204" pitchFamily="34" charset="0"/>
              <a:buChar char="•"/>
            </a:pPr>
            <a:endParaRPr lang="en-US" sz="1800" dirty="0"/>
          </a:p>
        </p:txBody>
      </p:sp>
      <p:sp>
        <p:nvSpPr>
          <p:cNvPr id="21" name="Freeform: Shape 2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972D908-D2B3-8040-9EA5-24845BF9DF32}"/>
              </a:ext>
            </a:extLst>
          </p:cNvPr>
          <p:cNvPicPr>
            <a:picLocks noChangeAspect="1"/>
          </p:cNvPicPr>
          <p:nvPr/>
        </p:nvPicPr>
        <p:blipFill rotWithShape="1">
          <a:blip r:embed="rId5"/>
          <a:srcRect l="926" r="6047"/>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23" name="Freeform: Shape 2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0FF5E93-D813-7241-AF38-BC36C5246B8E}"/>
              </a:ext>
            </a:extLst>
          </p:cNvPr>
          <p:cNvPicPr>
            <a:picLocks noChangeAspect="1"/>
          </p:cNvPicPr>
          <p:nvPr/>
        </p:nvPicPr>
        <p:blipFill rotWithShape="1">
          <a:blip r:embed="rId6"/>
          <a:srcRect l="5456" r="8836" b="-1"/>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12" name="Slide Number Placeholder 11">
            <a:extLst>
              <a:ext uri="{FF2B5EF4-FFF2-40B4-BE49-F238E27FC236}">
                <a16:creationId xmlns:a16="http://schemas.microsoft.com/office/drawing/2014/main" id="{C230BE75-24B8-4043-B599-6D9E13E3889C}"/>
              </a:ext>
            </a:extLst>
          </p:cNvPr>
          <p:cNvSpPr>
            <a:spLocks noGrp="1"/>
          </p:cNvSpPr>
          <p:nvPr>
            <p:ph type="sldNum" sz="quarter" idx="12"/>
          </p:nvPr>
        </p:nvSpPr>
        <p:spPr/>
        <p:txBody>
          <a:bodyPr/>
          <a:lstStyle/>
          <a:p>
            <a:fld id="{37F91A54-96D1-1F40-9D9B-80C2DD78F1B0}" type="slidenum">
              <a:rPr lang="en-US" smtClean="0"/>
              <a:t>9</a:t>
            </a:fld>
            <a:endParaRPr lang="en-US"/>
          </a:p>
        </p:txBody>
      </p:sp>
      <p:pic>
        <p:nvPicPr>
          <p:cNvPr id="14" name="Audio 13">
            <a:hlinkClick r:id="" action="ppaction://media"/>
            <a:extLst>
              <a:ext uri="{FF2B5EF4-FFF2-40B4-BE49-F238E27FC236}">
                <a16:creationId xmlns:a16="http://schemas.microsoft.com/office/drawing/2014/main" id="{AE9E8223-78E5-4DD5-8115-69204881A0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6706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1171"/>
    </mc:Choice>
    <mc:Fallback xmlns="">
      <p:transition spd="slow" advTm="5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TotalTime>
  <Words>2277</Words>
  <Application>Microsoft Macintosh PowerPoint</Application>
  <PresentationFormat>Widescreen</PresentationFormat>
  <Paragraphs>214</Paragraphs>
  <Slides>18</Slides>
  <Notes>15</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Times New Roman</vt:lpstr>
      <vt:lpstr>Tw Cen MT</vt:lpstr>
      <vt:lpstr>Office Theme</vt:lpstr>
      <vt:lpstr>Design of Instrumentation Port for UNH Oscillating Flume</vt:lpstr>
      <vt:lpstr>Background</vt:lpstr>
      <vt:lpstr>UNH Oscillating Flume</vt:lpstr>
      <vt:lpstr>Motivation</vt:lpstr>
      <vt:lpstr>Motivation</vt:lpstr>
      <vt:lpstr>PowerPoint Presentation</vt:lpstr>
      <vt:lpstr>Vectrino Port Design</vt:lpstr>
      <vt:lpstr>Acrylic Base Port</vt:lpstr>
      <vt:lpstr>Acrylic Mini Port</vt:lpstr>
      <vt:lpstr>Acrylic Port Assembly</vt:lpstr>
      <vt:lpstr>3D Printed Vectrino Holder Design</vt:lpstr>
      <vt:lpstr>Full Assembly</vt:lpstr>
      <vt:lpstr>Transition to Remote Work</vt:lpstr>
      <vt:lpstr>Trial Regimen</vt:lpstr>
      <vt:lpstr>Vector Data Analysis</vt:lpstr>
      <vt:lpstr>Future Work</vt:lpstr>
      <vt:lpstr>Acknowledgements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Instrumentation Port for UNH Oscillating Flume</dc:title>
  <dc:creator>Enderle, Maggie G</dc:creator>
  <cp:lastModifiedBy>Enderle, Maggie G</cp:lastModifiedBy>
  <cp:revision>29</cp:revision>
  <dcterms:created xsi:type="dcterms:W3CDTF">2020-04-30T18:50:32Z</dcterms:created>
  <dcterms:modified xsi:type="dcterms:W3CDTF">2020-05-01T19:27:16Z</dcterms:modified>
</cp:coreProperties>
</file>