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4.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5" r:id="rId1"/>
  </p:sldMasterIdLst>
  <p:notesMasterIdLst>
    <p:notesMasterId r:id="rId17"/>
  </p:notesMasterIdLst>
  <p:sldIdLst>
    <p:sldId id="256" r:id="rId2"/>
    <p:sldId id="257" r:id="rId3"/>
    <p:sldId id="258" r:id="rId4"/>
    <p:sldId id="259" r:id="rId5"/>
    <p:sldId id="263" r:id="rId6"/>
    <p:sldId id="261" r:id="rId7"/>
    <p:sldId id="262" r:id="rId8"/>
    <p:sldId id="264" r:id="rId9"/>
    <p:sldId id="266" r:id="rId10"/>
    <p:sldId id="267" r:id="rId11"/>
    <p:sldId id="270" r:id="rId12"/>
    <p:sldId id="271" r:id="rId13"/>
    <p:sldId id="268" r:id="rId14"/>
    <p:sldId id="269" r:id="rId15"/>
    <p:sldId id="272" r:id="rId16"/>
  </p:sldIdLst>
  <p:sldSz cx="12192000" cy="6858000"/>
  <p:notesSz cx="6858000" cy="160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bby, Matt S" initials="LMS" lastIdx="11" clrIdx="0">
    <p:extLst>
      <p:ext uri="{19B8F6BF-5375-455C-9EA6-DF929625EA0E}">
        <p15:presenceInfo xmlns:p15="http://schemas.microsoft.com/office/powerpoint/2012/main" userId="S::msl1047@wildcats.unh.edu::efda05cc-1dc3-4cbc-b0e4-c1ae5a165b79" providerId="AD"/>
      </p:ext>
    </p:extLst>
  </p:cmAuthor>
  <p:cmAuthor id="2" name="Sarni, Angela M" initials="SM" lastIdx="1" clrIdx="1">
    <p:extLst>
      <p:ext uri="{19B8F6BF-5375-455C-9EA6-DF929625EA0E}">
        <p15:presenceInfo xmlns:p15="http://schemas.microsoft.com/office/powerpoint/2012/main" userId="S::ama355@wildcats.unh.edu::9441b933-10db-415a-93fe-4260a993b7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DE8047-1FE7-4577-B641-EC35848B11B3}" v="54" dt="2020-05-01T02:47:51.003"/>
    <p1510:client id="{87798DAF-DA3F-FC46-B105-7A1AB629F213}" v="169" dt="2020-05-01T15:29:41.577"/>
    <p1510:client id="{B3F48E04-4092-44F5-B70B-2686904DA0E4}" v="88" dt="2020-05-01T02:54:47.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4" d="100"/>
          <a:sy n="94" d="100"/>
        </p:scale>
        <p:origin x="76"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28T16:09:15.862" idx="1">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4-29T16:19:45.006" idx="11">
    <p:pos x="10" y="10"/>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4-28T16:10:57.240" idx="4">
    <p:pos x="10" y="10"/>
    <p:text>Example photos </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4-28T15:01:55.686" idx="1">
    <p:pos x="5495" y="2787"/>
    <p:text>add Maddie's weather balloon drawing</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D1D06A-4AB4-49D6-9EC0-5800F1351DC8}" type="datetimeFigureOut">
              <a:rPr lang="en-US"/>
              <a:t>5/1/2020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83316-9779-47A6-BE8B-BD00BF95C313}" type="slidenum">
              <a:rPr lang="en-US"/>
              <a:t>‹#›</a:t>
            </a:fld>
            <a:endParaRPr lang="en-US"/>
          </a:p>
        </p:txBody>
      </p:sp>
    </p:spTree>
    <p:extLst>
      <p:ext uri="{BB962C8B-B14F-4D97-AF65-F5344CB8AC3E}">
        <p14:creationId xmlns:p14="http://schemas.microsoft.com/office/powerpoint/2010/main" val="156076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Angela's Suggested Talking Points:</a:t>
            </a:r>
          </a:p>
          <a:p>
            <a:pPr marL="171450" indent="-171450">
              <a:lnSpc>
                <a:spcPct val="110000"/>
              </a:lnSpc>
              <a:spcBef>
                <a:spcPts val="1000"/>
              </a:spcBef>
              <a:buFont typeface="Arial"/>
              <a:buChar char="•"/>
            </a:pPr>
            <a:r>
              <a:rPr lang="en-US"/>
              <a:t>Our goal is to use a tethered balloon to compare air quality around New Hampshire</a:t>
            </a:r>
            <a:endParaRPr lang="en-US">
              <a:cs typeface="Calibri"/>
            </a:endParaRPr>
          </a:p>
          <a:p>
            <a:pPr marL="171450" indent="-171450">
              <a:lnSpc>
                <a:spcPct val="110000"/>
              </a:lnSpc>
              <a:spcBef>
                <a:spcPts val="1000"/>
              </a:spcBef>
              <a:buFont typeface="Arial"/>
              <a:buChar char="•"/>
            </a:pPr>
            <a:r>
              <a:rPr lang="en-US"/>
              <a:t>We chose a balloon system because they don't require any existing structures, plus they can reach higher altitudes than most existing structures</a:t>
            </a:r>
            <a:endParaRPr lang="en-US">
              <a:cs typeface="Calibri" panose="020F0502020204030204"/>
            </a:endParaRPr>
          </a:p>
          <a:p>
            <a:pPr marL="171450" indent="-171450">
              <a:lnSpc>
                <a:spcPct val="110000"/>
              </a:lnSpc>
              <a:spcBef>
                <a:spcPts val="1000"/>
              </a:spcBef>
              <a:buFont typeface="Arial"/>
              <a:buChar char="•"/>
            </a:pPr>
            <a:r>
              <a:rPr lang="en-US">
                <a:cs typeface="Calibri" panose="020F0502020204030204"/>
              </a:rPr>
              <a:t>This flexibility allows us to select from a variety of deployment environments</a:t>
            </a:r>
            <a:endParaRPr lang="en-US"/>
          </a:p>
          <a:p>
            <a:pPr marL="171450" indent="-171450">
              <a:lnSpc>
                <a:spcPct val="110000"/>
              </a:lnSpc>
              <a:spcBef>
                <a:spcPts val="1000"/>
              </a:spcBef>
              <a:buFont typeface="Arial"/>
              <a:buChar char="•"/>
            </a:pPr>
            <a:r>
              <a:rPr lang="en-US"/>
              <a:t>We decided to compare Urban Vs. Rural environments to see if we can resolve the industrial impact on air quality</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D683316-9779-47A6-BE8B-BD00BF95C313}" type="slidenum">
              <a:rPr lang="en-US"/>
              <a:t>2</a:t>
            </a:fld>
            <a:endParaRPr lang="en-US"/>
          </a:p>
        </p:txBody>
      </p:sp>
    </p:spTree>
    <p:extLst>
      <p:ext uri="{BB962C8B-B14F-4D97-AF65-F5344CB8AC3E}">
        <p14:creationId xmlns:p14="http://schemas.microsoft.com/office/powerpoint/2010/main" val="1120516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Angela's Suggested Talking Points:</a:t>
            </a:r>
          </a:p>
          <a:p>
            <a:pPr marL="171450" indent="-171450">
              <a:buFont typeface="Arial"/>
              <a:buChar char="•"/>
            </a:pPr>
            <a:r>
              <a:rPr lang="en-US" dirty="0">
                <a:cs typeface="Calibri"/>
              </a:rPr>
              <a:t>These results are comparing data from the Ground Level Test, shown with the solid line, to the Elevated test, shown with the dashed line</a:t>
            </a:r>
          </a:p>
          <a:p>
            <a:pPr marL="171450" indent="-171450">
              <a:buFont typeface="Arial"/>
              <a:buChar char="•"/>
            </a:pPr>
            <a:r>
              <a:rPr lang="en-US" dirty="0">
                <a:cs typeface="Calibri"/>
              </a:rPr>
              <a:t>We would hope to see a lower pressure on the balcony because it's at a higher elevation</a:t>
            </a:r>
          </a:p>
          <a:p>
            <a:pPr marL="171450" indent="-171450">
              <a:buFont typeface="Arial"/>
              <a:buChar char="•"/>
            </a:pPr>
            <a:r>
              <a:rPr lang="en-US" dirty="0">
                <a:cs typeface="Calibri"/>
              </a:rPr>
              <a:t>However, these datasets were collected on different days, so the atmospheric conditions were not the same</a:t>
            </a:r>
          </a:p>
          <a:p>
            <a:pPr marL="171450" indent="-171450">
              <a:buFont typeface="Arial"/>
              <a:buChar char="•"/>
            </a:pPr>
            <a:r>
              <a:rPr lang="en-US" dirty="0">
                <a:cs typeface="Calibri"/>
              </a:rPr>
              <a:t>Changing local weather can affect the pressure, temperature, and humidity levels</a:t>
            </a:r>
          </a:p>
          <a:p>
            <a:pPr marL="171450" indent="-171450">
              <a:buFont typeface="Arial"/>
              <a:buChar char="•"/>
            </a:pPr>
            <a:r>
              <a:rPr lang="en-US" dirty="0">
                <a:cs typeface="Calibri"/>
              </a:rPr>
              <a:t>The CO2 levels were very similar, which is to be expected because both experiments were conducted at the same household with no increased local emissions </a:t>
            </a:r>
          </a:p>
        </p:txBody>
      </p:sp>
      <p:sp>
        <p:nvSpPr>
          <p:cNvPr id="4" name="Slide Number Placeholder 3"/>
          <p:cNvSpPr>
            <a:spLocks noGrp="1"/>
          </p:cNvSpPr>
          <p:nvPr>
            <p:ph type="sldNum" sz="quarter" idx="5"/>
          </p:nvPr>
        </p:nvSpPr>
        <p:spPr/>
        <p:txBody>
          <a:bodyPr/>
          <a:lstStyle/>
          <a:p>
            <a:fld id="{CD683316-9779-47A6-BE8B-BD00BF95C313}" type="slidenum">
              <a:rPr lang="en-US"/>
              <a:t>11</a:t>
            </a:fld>
            <a:endParaRPr lang="en-US"/>
          </a:p>
        </p:txBody>
      </p:sp>
    </p:spTree>
    <p:extLst>
      <p:ext uri="{BB962C8B-B14F-4D97-AF65-F5344CB8AC3E}">
        <p14:creationId xmlns:p14="http://schemas.microsoft.com/office/powerpoint/2010/main" val="2243695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Angela's Suggested Talking Points:</a:t>
            </a:r>
          </a:p>
          <a:p>
            <a:pPr marL="171450" indent="-171450">
              <a:buFont typeface="Arial"/>
              <a:buChar char="•"/>
            </a:pPr>
            <a:r>
              <a:rPr lang="en-US" dirty="0"/>
              <a:t>These results are comparing data from the Ground Level Test, shown with the solid line, to the Car Exhaust Test, shown with the dashed line</a:t>
            </a:r>
            <a:endParaRPr lang="en-US" dirty="0">
              <a:cs typeface="Calibri"/>
            </a:endParaRPr>
          </a:p>
          <a:p>
            <a:pPr marL="171450" indent="-171450">
              <a:buFont typeface="Arial"/>
              <a:buChar char="•"/>
            </a:pPr>
            <a:r>
              <a:rPr lang="en-US" dirty="0">
                <a:cs typeface="Calibri"/>
              </a:rPr>
              <a:t>We would expect to see increased levels of CO2 from the car exhaust which can be seen by the peak in the signal as the car is turned on</a:t>
            </a:r>
          </a:p>
          <a:p>
            <a:pPr marL="171450" indent="-171450">
              <a:buFont typeface="Arial"/>
              <a:buChar char="•"/>
            </a:pPr>
            <a:r>
              <a:rPr lang="en-US" dirty="0">
                <a:cs typeface="Calibri"/>
              </a:rPr>
              <a:t>Again, the other conditions are difficult to compare because the datasets were recorded on different days</a:t>
            </a:r>
          </a:p>
          <a:p>
            <a:pPr marL="171450" indent="-171450">
              <a:buFont typeface="Arial"/>
              <a:buChar char="•"/>
            </a:pPr>
            <a:r>
              <a:rPr lang="en-US" dirty="0">
                <a:cs typeface="Calibri"/>
              </a:rPr>
              <a:t>But the measurements are in agreement with the weather that was occurring during the deployment, so the sensors appear to be performing well</a:t>
            </a:r>
          </a:p>
        </p:txBody>
      </p:sp>
      <p:sp>
        <p:nvSpPr>
          <p:cNvPr id="4" name="Slide Number Placeholder 3"/>
          <p:cNvSpPr>
            <a:spLocks noGrp="1"/>
          </p:cNvSpPr>
          <p:nvPr>
            <p:ph type="sldNum" sz="quarter" idx="5"/>
          </p:nvPr>
        </p:nvSpPr>
        <p:spPr/>
        <p:txBody>
          <a:bodyPr/>
          <a:lstStyle/>
          <a:p>
            <a:fld id="{CD683316-9779-47A6-BE8B-BD00BF95C313}" type="slidenum">
              <a:rPr lang="en-US"/>
              <a:t>12</a:t>
            </a:fld>
            <a:endParaRPr lang="en-US"/>
          </a:p>
        </p:txBody>
      </p:sp>
    </p:spTree>
    <p:extLst>
      <p:ext uri="{BB962C8B-B14F-4D97-AF65-F5344CB8AC3E}">
        <p14:creationId xmlns:p14="http://schemas.microsoft.com/office/powerpoint/2010/main" val="819190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Angela's Suggested Talking Points:</a:t>
            </a:r>
          </a:p>
          <a:p>
            <a:pPr marL="171450" indent="-171450">
              <a:buFont typeface="Arial"/>
              <a:buChar char="•"/>
            </a:pPr>
            <a:r>
              <a:rPr lang="en-US" dirty="0">
                <a:cs typeface="Calibri"/>
              </a:rPr>
              <a:t>Our goal for the future is to construct and deploy our weather balloon design</a:t>
            </a:r>
          </a:p>
          <a:p>
            <a:pPr marL="171450" indent="-171450">
              <a:lnSpc>
                <a:spcPct val="110000"/>
              </a:lnSpc>
              <a:spcBef>
                <a:spcPts val="1000"/>
              </a:spcBef>
              <a:buFont typeface="Arial"/>
              <a:buChar char="•"/>
            </a:pPr>
            <a:r>
              <a:rPr lang="en-US" dirty="0"/>
              <a:t>In order to do this we will need to complete the following tasks:</a:t>
            </a:r>
            <a:endParaRPr lang="en-US" dirty="0">
              <a:cs typeface="Calibri"/>
            </a:endParaRPr>
          </a:p>
          <a:p>
            <a:pPr marL="628650" lvl="1" indent="-171450">
              <a:lnSpc>
                <a:spcPct val="110000"/>
              </a:lnSpc>
              <a:spcBef>
                <a:spcPts val="500"/>
              </a:spcBef>
              <a:buFont typeface="Arial"/>
              <a:buChar char="•"/>
            </a:pPr>
            <a:r>
              <a:rPr lang="en-US" dirty="0"/>
              <a:t>Fabricate a housing for our sensors</a:t>
            </a:r>
            <a:endParaRPr lang="en-US" dirty="0">
              <a:cs typeface="Calibri"/>
            </a:endParaRPr>
          </a:p>
          <a:p>
            <a:pPr lvl="2" indent="-171450">
              <a:lnSpc>
                <a:spcPct val="110000"/>
              </a:lnSpc>
              <a:spcBef>
                <a:spcPts val="500"/>
              </a:spcBef>
              <a:buFont typeface="Arial"/>
              <a:buChar char="•"/>
            </a:pPr>
            <a:r>
              <a:rPr lang="en-US" dirty="0">
                <a:cs typeface="Calibri"/>
              </a:rPr>
              <a:t>A lightweight and economical solution would be a </a:t>
            </a:r>
            <a:r>
              <a:rPr lang="en-US" dirty="0" err="1">
                <a:cs typeface="Calibri"/>
              </a:rPr>
              <a:t>styrofoam</a:t>
            </a:r>
            <a:r>
              <a:rPr lang="en-US" dirty="0">
                <a:cs typeface="Calibri"/>
              </a:rPr>
              <a:t> box</a:t>
            </a:r>
          </a:p>
          <a:p>
            <a:pPr marL="628650" lvl="1" indent="-171450">
              <a:lnSpc>
                <a:spcPct val="110000"/>
              </a:lnSpc>
              <a:spcBef>
                <a:spcPts val="500"/>
              </a:spcBef>
              <a:buFont typeface="Arial"/>
              <a:buChar char="•"/>
            </a:pPr>
            <a:r>
              <a:rPr lang="en-US" dirty="0"/>
              <a:t>Create a reel system for our tether</a:t>
            </a:r>
            <a:endParaRPr lang="en-US" dirty="0">
              <a:cs typeface="Calibri"/>
            </a:endParaRPr>
          </a:p>
          <a:p>
            <a:pPr lvl="2" indent="-171450">
              <a:lnSpc>
                <a:spcPct val="110000"/>
              </a:lnSpc>
              <a:spcBef>
                <a:spcPts val="500"/>
              </a:spcBef>
              <a:buFont typeface="Arial"/>
              <a:buChar char="•"/>
            </a:pPr>
            <a:r>
              <a:rPr lang="en-US" dirty="0">
                <a:cs typeface="Calibri"/>
              </a:rPr>
              <a:t>Because our system is so light, a smaller balloon can be used, which will have less upward buoyancy force</a:t>
            </a:r>
          </a:p>
          <a:p>
            <a:pPr lvl="2" indent="-171450">
              <a:lnSpc>
                <a:spcPct val="110000"/>
              </a:lnSpc>
              <a:spcBef>
                <a:spcPts val="500"/>
              </a:spcBef>
              <a:buFont typeface="Arial"/>
              <a:buChar char="•"/>
            </a:pPr>
            <a:r>
              <a:rPr lang="en-US" dirty="0">
                <a:cs typeface="Calibri"/>
              </a:rPr>
              <a:t>This would enable us to use an inexpensive manual winch that we would hand-crank</a:t>
            </a:r>
            <a:endParaRPr lang="en-US" dirty="0"/>
          </a:p>
          <a:p>
            <a:pPr marL="628650" lvl="1" indent="-171450">
              <a:lnSpc>
                <a:spcPct val="110000"/>
              </a:lnSpc>
              <a:spcBef>
                <a:spcPts val="500"/>
              </a:spcBef>
              <a:buFont typeface="Arial"/>
              <a:buChar char="•"/>
            </a:pPr>
            <a:r>
              <a:rPr lang="en-US" dirty="0"/>
              <a:t>Finalize locations for deployments</a:t>
            </a:r>
            <a:endParaRPr lang="en-US" dirty="0">
              <a:cs typeface="Calibri" panose="020F0502020204030204"/>
            </a:endParaRPr>
          </a:p>
          <a:p>
            <a:pPr lvl="2" indent="-171450">
              <a:lnSpc>
                <a:spcPct val="110000"/>
              </a:lnSpc>
              <a:spcBef>
                <a:spcPts val="500"/>
              </a:spcBef>
              <a:buFont typeface="Arial"/>
              <a:buChar char="•"/>
            </a:pPr>
            <a:r>
              <a:rPr lang="en-US" dirty="0">
                <a:cs typeface="Calibri" panose="020F0502020204030204"/>
              </a:rPr>
              <a:t>Determine exactly where we would deploy and make sure to get the appropriate permissions and follow the FAA regulations</a:t>
            </a:r>
          </a:p>
        </p:txBody>
      </p:sp>
      <p:sp>
        <p:nvSpPr>
          <p:cNvPr id="4" name="Slide Number Placeholder 3"/>
          <p:cNvSpPr>
            <a:spLocks noGrp="1"/>
          </p:cNvSpPr>
          <p:nvPr>
            <p:ph type="sldNum" sz="quarter" idx="5"/>
          </p:nvPr>
        </p:nvSpPr>
        <p:spPr/>
        <p:txBody>
          <a:bodyPr/>
          <a:lstStyle/>
          <a:p>
            <a:fld id="{CD683316-9779-47A6-BE8B-BD00BF95C313}" type="slidenum">
              <a:rPr lang="en-US"/>
              <a:t>13</a:t>
            </a:fld>
            <a:endParaRPr lang="en-US"/>
          </a:p>
        </p:txBody>
      </p:sp>
    </p:spTree>
    <p:extLst>
      <p:ext uri="{BB962C8B-B14F-4D97-AF65-F5344CB8AC3E}">
        <p14:creationId xmlns:p14="http://schemas.microsoft.com/office/powerpoint/2010/main" val="362212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t>Angela's Suggested Talking Points:</a:t>
            </a:r>
          </a:p>
          <a:p>
            <a:pPr marL="285750" lvl="1" indent="-285750">
              <a:buFont typeface="Arial"/>
              <a:buChar char="•"/>
            </a:pPr>
            <a:r>
              <a:rPr lang="en-US">
                <a:cs typeface="Calibri" panose="020F0502020204030204"/>
              </a:rPr>
              <a:t>When deciding whether to design an untethered balloon, we discovered they fall under stricter regulations, require sophisticated positional tracking, and would be very difficult to recover (especially near the coast because the air circulation would suck it out to sea)</a:t>
            </a:r>
            <a:endParaRPr lang="en-US"/>
          </a:p>
          <a:p>
            <a:pPr marL="285750" lvl="1" indent="-285750">
              <a:buFont typeface="Arial"/>
              <a:buChar char="•"/>
            </a:pPr>
            <a:r>
              <a:rPr lang="en-US">
                <a:cs typeface="Calibri" panose="020F0502020204030204"/>
              </a:rPr>
              <a:t>The tethered design (an example of which is shown in figure one) had numerous advantages including:</a:t>
            </a:r>
            <a:endParaRPr lang="en-US"/>
          </a:p>
          <a:p>
            <a:pPr marL="628650" lvl="1" indent="-171450">
              <a:lnSpc>
                <a:spcPct val="110000"/>
              </a:lnSpc>
              <a:spcBef>
                <a:spcPts val="500"/>
              </a:spcBef>
              <a:buFont typeface="Courier New"/>
              <a:buChar char="o"/>
            </a:pPr>
            <a:r>
              <a:rPr lang="en-US"/>
              <a:t>Can be deployed at most locations</a:t>
            </a:r>
            <a:endParaRPr lang="en-US">
              <a:cs typeface="Calibri" panose="020F0502020204030204"/>
            </a:endParaRPr>
          </a:p>
          <a:p>
            <a:pPr marL="628650" lvl="1" indent="-171450">
              <a:lnSpc>
                <a:spcPct val="110000"/>
              </a:lnSpc>
              <a:spcBef>
                <a:spcPts val="500"/>
              </a:spcBef>
              <a:buFont typeface="Courier New"/>
              <a:buChar char="o"/>
            </a:pPr>
            <a:r>
              <a:rPr lang="en-US"/>
              <a:t>Ability to reach high altitudes</a:t>
            </a:r>
            <a:endParaRPr lang="en-US">
              <a:cs typeface="Calibri" panose="020F0502020204030204"/>
            </a:endParaRPr>
          </a:p>
          <a:p>
            <a:pPr marL="628650" lvl="1" indent="-171450">
              <a:lnSpc>
                <a:spcPct val="110000"/>
              </a:lnSpc>
              <a:spcBef>
                <a:spcPts val="500"/>
              </a:spcBef>
              <a:buFont typeface="Courier New"/>
              <a:buChar char="o"/>
            </a:pPr>
            <a:r>
              <a:rPr lang="en-US"/>
              <a:t>Easy to keep in one spot for a long period of time</a:t>
            </a:r>
            <a:endParaRPr lang="en-US">
              <a:cs typeface="Calibri" panose="020F0502020204030204"/>
            </a:endParaRPr>
          </a:p>
          <a:p>
            <a:pPr marL="628650" lvl="1" indent="-171450">
              <a:lnSpc>
                <a:spcPct val="110000"/>
              </a:lnSpc>
              <a:spcBef>
                <a:spcPts val="500"/>
              </a:spcBef>
              <a:buFont typeface="Courier New"/>
              <a:buChar char="o"/>
            </a:pPr>
            <a:r>
              <a:rPr lang="en-US"/>
              <a:t>We can control the height for given periods of time</a:t>
            </a:r>
            <a:endParaRPr lang="en-US">
              <a:cs typeface="Calibri" panose="020F0502020204030204"/>
            </a:endParaRPr>
          </a:p>
          <a:p>
            <a:pPr marL="628650" lvl="1" indent="-171450">
              <a:lnSpc>
                <a:spcPct val="110000"/>
              </a:lnSpc>
              <a:spcBef>
                <a:spcPts val="500"/>
              </a:spcBef>
              <a:buFont typeface="Courier New"/>
              <a:buChar char="o"/>
            </a:pPr>
            <a:r>
              <a:rPr lang="en-US"/>
              <a:t>Easy recovery!</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D683316-9779-47A6-BE8B-BD00BF95C313}" type="slidenum">
              <a:rPr lang="en-US"/>
              <a:t>3</a:t>
            </a:fld>
            <a:endParaRPr lang="en-US"/>
          </a:p>
        </p:txBody>
      </p:sp>
    </p:spTree>
    <p:extLst>
      <p:ext uri="{BB962C8B-B14F-4D97-AF65-F5344CB8AC3E}">
        <p14:creationId xmlns:p14="http://schemas.microsoft.com/office/powerpoint/2010/main" val="222122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1000"/>
              </a:spcBef>
            </a:pPr>
            <a:r>
              <a:rPr lang="en-US" dirty="0"/>
              <a:t>Angela's Suggested Talking Points:</a:t>
            </a:r>
          </a:p>
          <a:p>
            <a:pPr marL="285750" indent="-285750">
              <a:lnSpc>
                <a:spcPct val="110000"/>
              </a:lnSpc>
              <a:spcBef>
                <a:spcPts val="1000"/>
              </a:spcBef>
              <a:buFont typeface="Arial"/>
              <a:buChar char="•"/>
            </a:pPr>
            <a:r>
              <a:rPr lang="en-US" dirty="0"/>
              <a:t>Our sensors are run on an Arduino Uno, and there are four sensors in total, shown in figure two.</a:t>
            </a:r>
            <a:endParaRPr lang="en-US" dirty="0">
              <a:cs typeface="Calibri"/>
            </a:endParaRPr>
          </a:p>
          <a:p>
            <a:pPr marL="285750" indent="-285750">
              <a:lnSpc>
                <a:spcPct val="110000"/>
              </a:lnSpc>
              <a:spcBef>
                <a:spcPts val="1000"/>
              </a:spcBef>
              <a:buFont typeface="Arial"/>
              <a:buChar char="•"/>
            </a:pPr>
            <a:r>
              <a:rPr lang="en-US" dirty="0">
                <a:cs typeface="Calibri"/>
              </a:rPr>
              <a:t>The Gravity Expansion Shield allows each sensor to plug directly into the </a:t>
            </a:r>
            <a:r>
              <a:rPr lang="en-US" dirty="0" err="1">
                <a:cs typeface="Calibri"/>
              </a:rPr>
              <a:t>arduino</a:t>
            </a:r>
            <a:r>
              <a:rPr lang="en-US" dirty="0">
                <a:cs typeface="Calibri"/>
              </a:rPr>
              <a:t> </a:t>
            </a:r>
            <a:r>
              <a:rPr lang="en-US" dirty="0" err="1">
                <a:cs typeface="Calibri"/>
              </a:rPr>
              <a:t>uno</a:t>
            </a:r>
            <a:r>
              <a:rPr lang="en-US" dirty="0">
                <a:cs typeface="Calibri"/>
              </a:rPr>
              <a:t> board</a:t>
            </a:r>
          </a:p>
          <a:p>
            <a:pPr marL="285750" indent="-285750">
              <a:lnSpc>
                <a:spcPct val="110000"/>
              </a:lnSpc>
              <a:spcBef>
                <a:spcPts val="1000"/>
              </a:spcBef>
              <a:buFont typeface="Arial"/>
              <a:buChar char="•"/>
            </a:pPr>
            <a:r>
              <a:rPr lang="en-US" dirty="0"/>
              <a:t>Our sensors can measure:</a:t>
            </a:r>
            <a:endParaRPr lang="en-US" dirty="0">
              <a:cs typeface="Calibri"/>
            </a:endParaRPr>
          </a:p>
          <a:p>
            <a:pPr lvl="1">
              <a:lnSpc>
                <a:spcPct val="110000"/>
              </a:lnSpc>
              <a:spcBef>
                <a:spcPts val="500"/>
              </a:spcBef>
              <a:buFont typeface="Arial"/>
              <a:buChar char="•"/>
            </a:pPr>
            <a:r>
              <a:rPr lang="en-US" dirty="0"/>
              <a:t>Temperature (in degrees </a:t>
            </a:r>
            <a:r>
              <a:rPr lang="en-US" dirty="0" err="1"/>
              <a:t>celcius</a:t>
            </a:r>
            <a:r>
              <a:rPr lang="en-US" dirty="0"/>
              <a:t>)</a:t>
            </a:r>
            <a:endParaRPr lang="en-US" dirty="0">
              <a:cs typeface="Calibri"/>
            </a:endParaRPr>
          </a:p>
          <a:p>
            <a:pPr lvl="1">
              <a:lnSpc>
                <a:spcPct val="110000"/>
              </a:lnSpc>
              <a:spcBef>
                <a:spcPts val="500"/>
              </a:spcBef>
              <a:buFont typeface="Arial"/>
              <a:buChar char="•"/>
            </a:pPr>
            <a:r>
              <a:rPr lang="en-US" dirty="0"/>
              <a:t>Humidity (in terms of a percentage)</a:t>
            </a:r>
            <a:endParaRPr lang="en-US" dirty="0">
              <a:cs typeface="Calibri"/>
            </a:endParaRPr>
          </a:p>
          <a:p>
            <a:pPr lvl="1">
              <a:lnSpc>
                <a:spcPct val="110000"/>
              </a:lnSpc>
              <a:spcBef>
                <a:spcPts val="500"/>
              </a:spcBef>
              <a:buFont typeface="Arial"/>
              <a:buChar char="•"/>
            </a:pPr>
            <a:r>
              <a:rPr lang="en-US" dirty="0"/>
              <a:t>CO2 levels (in parts per million)</a:t>
            </a:r>
            <a:endParaRPr lang="en-US" dirty="0">
              <a:cs typeface="Calibri"/>
            </a:endParaRPr>
          </a:p>
          <a:p>
            <a:pPr lvl="1">
              <a:lnSpc>
                <a:spcPct val="110000"/>
              </a:lnSpc>
              <a:spcBef>
                <a:spcPts val="500"/>
              </a:spcBef>
              <a:buFont typeface="Arial"/>
              <a:buChar char="•"/>
            </a:pPr>
            <a:r>
              <a:rPr lang="en-US" dirty="0"/>
              <a:t>Pressure (in terms of Pascals)</a:t>
            </a:r>
            <a:endParaRPr lang="en-US" dirty="0">
              <a:cs typeface="Calibri"/>
            </a:endParaRPr>
          </a:p>
          <a:p>
            <a:pPr lvl="1">
              <a:lnSpc>
                <a:spcPct val="110000"/>
              </a:lnSpc>
              <a:spcBef>
                <a:spcPts val="500"/>
              </a:spcBef>
              <a:buFont typeface="Arial"/>
              <a:buChar char="•"/>
            </a:pPr>
            <a:r>
              <a:rPr lang="en-US" dirty="0"/>
              <a:t>And Particulate matter (in terms of number of </a:t>
            </a:r>
          </a:p>
          <a:p>
            <a:pPr lvl="1">
              <a:lnSpc>
                <a:spcPct val="110000"/>
              </a:lnSpc>
              <a:spcBef>
                <a:spcPts val="500"/>
              </a:spcBef>
              <a:buFont typeface="Arial"/>
              <a:buChar char="•"/>
            </a:pPr>
            <a:r>
              <a:rPr lang="en-US" dirty="0"/>
              <a:t>particles registered among three size classes: 1 micrometer, 2.5 micrometers, and 10 micrometers)</a:t>
            </a:r>
            <a:endParaRPr lang="en-US" dirty="0">
              <a:cs typeface="Calibri"/>
            </a:endParaRPr>
          </a:p>
        </p:txBody>
      </p:sp>
      <p:sp>
        <p:nvSpPr>
          <p:cNvPr id="4" name="Slide Number Placeholder 3"/>
          <p:cNvSpPr>
            <a:spLocks noGrp="1"/>
          </p:cNvSpPr>
          <p:nvPr>
            <p:ph type="sldNum" sz="quarter" idx="5"/>
          </p:nvPr>
        </p:nvSpPr>
        <p:spPr/>
        <p:txBody>
          <a:bodyPr/>
          <a:lstStyle/>
          <a:p>
            <a:fld id="{CD683316-9779-47A6-BE8B-BD00BF95C313}" type="slidenum">
              <a:rPr lang="en-US"/>
              <a:t>4</a:t>
            </a:fld>
            <a:endParaRPr lang="en-US"/>
          </a:p>
        </p:txBody>
      </p:sp>
    </p:spTree>
    <p:extLst>
      <p:ext uri="{BB962C8B-B14F-4D97-AF65-F5344CB8AC3E}">
        <p14:creationId xmlns:p14="http://schemas.microsoft.com/office/powerpoint/2010/main" val="3457032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Angela's Suggested Talking Points:</a:t>
            </a:r>
          </a:p>
          <a:p>
            <a:pPr marL="171450" indent="-171450">
              <a:buFont typeface="Arial"/>
              <a:buChar char="•"/>
            </a:pPr>
            <a:r>
              <a:rPr lang="en-US">
                <a:cs typeface="Calibri"/>
              </a:rPr>
              <a:t>When considering where we would like to deploy, we had to research the Federal Aviation Administration's, or FAA, regulations</a:t>
            </a:r>
          </a:p>
          <a:p>
            <a:pPr marL="171450" indent="-171450">
              <a:buFont typeface="Arial"/>
              <a:buChar char="•"/>
            </a:pPr>
            <a:r>
              <a:rPr lang="en-US">
                <a:cs typeface="Calibri"/>
              </a:rPr>
              <a:t>First we would have had to alert the FAA prior to deployment</a:t>
            </a:r>
          </a:p>
          <a:p>
            <a:pPr marL="171450" indent="-171450">
              <a:buFont typeface="Arial"/>
              <a:buChar char="•"/>
            </a:pPr>
            <a:r>
              <a:rPr lang="en-US">
                <a:cs typeface="Calibri"/>
              </a:rPr>
              <a:t>The maximum height for a tethered balloon, without an automatic-popping mechanism is 500 ft</a:t>
            </a:r>
          </a:p>
          <a:p>
            <a:pPr marL="171450" indent="-171450">
              <a:buFont typeface="Arial"/>
              <a:buChar char="•"/>
            </a:pPr>
            <a:r>
              <a:rPr lang="en-US">
                <a:cs typeface="Calibri"/>
              </a:rPr>
              <a:t>If we were to design some sort of device that could pop the balloon if it were to break free from the tether, then we could go to higher elevations</a:t>
            </a:r>
          </a:p>
          <a:p>
            <a:pPr marL="171450" indent="-171450">
              <a:buFont typeface="Arial"/>
              <a:buChar char="•"/>
            </a:pPr>
            <a:r>
              <a:rPr lang="en-US">
                <a:cs typeface="Calibri"/>
              </a:rPr>
              <a:t>The tether must have bright flags along it's length to indicate it's presence</a:t>
            </a:r>
          </a:p>
          <a:p>
            <a:pPr marL="171450" indent="-171450">
              <a:buFont typeface="Arial"/>
              <a:buChar char="•"/>
            </a:pPr>
            <a:r>
              <a:rPr lang="en-US">
                <a:cs typeface="Calibri"/>
              </a:rPr>
              <a:t>Additionally, the tethered balloon cannot be deployed within 5 miles from any airports </a:t>
            </a:r>
            <a:endParaRPr lang="en-US"/>
          </a:p>
        </p:txBody>
      </p:sp>
      <p:sp>
        <p:nvSpPr>
          <p:cNvPr id="4" name="Slide Number Placeholder 3"/>
          <p:cNvSpPr>
            <a:spLocks noGrp="1"/>
          </p:cNvSpPr>
          <p:nvPr>
            <p:ph type="sldNum" sz="quarter" idx="5"/>
          </p:nvPr>
        </p:nvSpPr>
        <p:spPr/>
        <p:txBody>
          <a:bodyPr/>
          <a:lstStyle/>
          <a:p>
            <a:fld id="{CD683316-9779-47A6-BE8B-BD00BF95C313}" type="slidenum">
              <a:rPr lang="en-US"/>
              <a:t>5</a:t>
            </a:fld>
            <a:endParaRPr lang="en-US"/>
          </a:p>
        </p:txBody>
      </p:sp>
    </p:spTree>
    <p:extLst>
      <p:ext uri="{BB962C8B-B14F-4D97-AF65-F5344CB8AC3E}">
        <p14:creationId xmlns:p14="http://schemas.microsoft.com/office/powerpoint/2010/main" val="309975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Angela's Suggested Talking Points:</a:t>
            </a:r>
          </a:p>
          <a:p>
            <a:pPr marL="171450" indent="-171450">
              <a:buFont typeface="Arial"/>
              <a:buChar char="•"/>
            </a:pPr>
            <a:r>
              <a:rPr lang="en-US">
                <a:cs typeface="Calibri"/>
              </a:rPr>
              <a:t>As previously stated, we intended to deploy in a rural and urban environment to provide air quality data that could be compared</a:t>
            </a:r>
          </a:p>
          <a:p>
            <a:pPr marL="171450" indent="-171450">
              <a:buFont typeface="Arial"/>
              <a:buChar char="•"/>
            </a:pPr>
            <a:r>
              <a:rPr lang="en-US">
                <a:cs typeface="Calibri"/>
              </a:rPr>
              <a:t>Following FAA guidelines, we had to select locations that were 5 miles from the Portsmouth International Airport at Pease in Portsmouth, NH (Pease is pronounced like the veggie peas)</a:t>
            </a:r>
          </a:p>
          <a:p>
            <a:pPr marL="171450" indent="-171450">
              <a:buFont typeface="Arial"/>
              <a:buChar char="•"/>
            </a:pPr>
            <a:r>
              <a:rPr lang="en-US">
                <a:cs typeface="Calibri"/>
              </a:rPr>
              <a:t>Durham has numerous rural environments from forests to agricultural fields (shown in figure 3)</a:t>
            </a:r>
          </a:p>
          <a:p>
            <a:pPr marL="171450" indent="-171450">
              <a:buFont typeface="Arial"/>
              <a:buChar char="•"/>
            </a:pPr>
            <a:r>
              <a:rPr lang="en-US">
                <a:cs typeface="Calibri"/>
              </a:rPr>
              <a:t>The nearest urban area that is far enough away from the airport would be Dover, NH (shown in figure four)</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CD683316-9779-47A6-BE8B-BD00BF95C313}" type="slidenum">
              <a:rPr lang="en-US"/>
              <a:t>6</a:t>
            </a:fld>
            <a:endParaRPr lang="en-US"/>
          </a:p>
        </p:txBody>
      </p:sp>
    </p:spTree>
    <p:extLst>
      <p:ext uri="{BB962C8B-B14F-4D97-AF65-F5344CB8AC3E}">
        <p14:creationId xmlns:p14="http://schemas.microsoft.com/office/powerpoint/2010/main" val="30316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Angela's Suggested Talking Points:</a:t>
            </a:r>
          </a:p>
          <a:p>
            <a:pPr marL="171450" indent="-171450">
              <a:buFont typeface="Arial"/>
              <a:buChar char="•"/>
            </a:pPr>
            <a:r>
              <a:rPr lang="en-US">
                <a:cs typeface="Calibri"/>
              </a:rPr>
              <a:t>For each deployment we would elevate the balloon in increments by letting the tether out 50 ft at a time</a:t>
            </a:r>
          </a:p>
          <a:p>
            <a:pPr marL="171450" indent="-171450">
              <a:buFont typeface="Arial"/>
              <a:buChar char="•"/>
            </a:pPr>
            <a:r>
              <a:rPr lang="en-US">
                <a:cs typeface="Calibri"/>
              </a:rPr>
              <a:t>The flags on the tether that are required by the FAA would indicate these locations along the length of the tether</a:t>
            </a:r>
          </a:p>
          <a:p>
            <a:pPr marL="171450" indent="-171450">
              <a:buFont typeface="Arial"/>
              <a:buChar char="•"/>
            </a:pPr>
            <a:r>
              <a:rPr lang="en-US">
                <a:cs typeface="Calibri"/>
              </a:rPr>
              <a:t>Each time the tether is let out, and the balloon rises to a new elevation, we would hold it there for 20 minutes</a:t>
            </a:r>
          </a:p>
          <a:p>
            <a:pPr marL="171450" indent="-171450">
              <a:buFont typeface="Arial"/>
              <a:buChar char="•"/>
            </a:pPr>
            <a:r>
              <a:rPr lang="en-US">
                <a:cs typeface="Calibri"/>
              </a:rPr>
              <a:t>This would allow for data averaging during post-processing</a:t>
            </a:r>
          </a:p>
          <a:p>
            <a:pPr marL="171450" indent="-171450">
              <a:buFont typeface="Arial"/>
              <a:buChar char="•"/>
            </a:pPr>
            <a:r>
              <a:rPr lang="en-US">
                <a:cs typeface="Calibri"/>
              </a:rPr>
              <a:t>Once the peak elevation is reached and held for 20 minutes, we would lower the balloon, stopping for 20 minutes at the same increments</a:t>
            </a:r>
          </a:p>
          <a:p>
            <a:pPr marL="171450" indent="-171450">
              <a:buFont typeface="Arial"/>
              <a:buChar char="•"/>
            </a:pPr>
            <a:r>
              <a:rPr lang="en-US">
                <a:cs typeface="Calibri"/>
              </a:rPr>
              <a:t>This would provide a second dataset to compare to the way up</a:t>
            </a:r>
          </a:p>
        </p:txBody>
      </p:sp>
      <p:sp>
        <p:nvSpPr>
          <p:cNvPr id="4" name="Slide Number Placeholder 3"/>
          <p:cNvSpPr>
            <a:spLocks noGrp="1"/>
          </p:cNvSpPr>
          <p:nvPr>
            <p:ph type="sldNum" sz="quarter" idx="5"/>
          </p:nvPr>
        </p:nvSpPr>
        <p:spPr/>
        <p:txBody>
          <a:bodyPr/>
          <a:lstStyle/>
          <a:p>
            <a:fld id="{CD683316-9779-47A6-BE8B-BD00BF95C313}" type="slidenum">
              <a:rPr lang="en-US"/>
              <a:t>7</a:t>
            </a:fld>
            <a:endParaRPr lang="en-US"/>
          </a:p>
        </p:txBody>
      </p:sp>
    </p:spTree>
    <p:extLst>
      <p:ext uri="{BB962C8B-B14F-4D97-AF65-F5344CB8AC3E}">
        <p14:creationId xmlns:p14="http://schemas.microsoft.com/office/powerpoint/2010/main" val="2110304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Angela's Suggested Talking Points:</a:t>
            </a:r>
          </a:p>
          <a:p>
            <a:pPr marL="171450" indent="-171450">
              <a:lnSpc>
                <a:spcPct val="110000"/>
              </a:lnSpc>
              <a:spcBef>
                <a:spcPts val="1000"/>
              </a:spcBef>
              <a:buFont typeface="Arial"/>
              <a:buChar char="•"/>
            </a:pPr>
            <a:r>
              <a:rPr lang="en-US"/>
              <a:t>Due to the COVID–19 pandemic we were forced to move our research to home</a:t>
            </a:r>
          </a:p>
          <a:p>
            <a:pPr marL="171450" indent="-171450">
              <a:lnSpc>
                <a:spcPct val="110000"/>
              </a:lnSpc>
              <a:spcBef>
                <a:spcPts val="1000"/>
              </a:spcBef>
              <a:buFont typeface="Arial"/>
              <a:buChar char="•"/>
            </a:pPr>
            <a:r>
              <a:rPr lang="en-US">
                <a:cs typeface="Calibri"/>
              </a:rPr>
              <a:t>This means we no longer had access to UNH facilities, supplies, or each other</a:t>
            </a:r>
            <a:endParaRPr lang="en-US"/>
          </a:p>
          <a:p>
            <a:pPr marL="171450" indent="-171450">
              <a:lnSpc>
                <a:spcPct val="110000"/>
              </a:lnSpc>
              <a:spcBef>
                <a:spcPts val="1000"/>
              </a:spcBef>
              <a:buFont typeface="Arial"/>
              <a:buChar char="•"/>
            </a:pPr>
            <a:r>
              <a:rPr lang="en-US"/>
              <a:t>Since we were not able to complete our proposed deployments, we designed some tests for our sensors that we could do at home</a:t>
            </a:r>
            <a:endParaRPr lang="en-US">
              <a:cs typeface="Calibri" panose="020F0502020204030204"/>
            </a:endParaRPr>
          </a:p>
          <a:p>
            <a:pPr marL="171450" indent="-171450">
              <a:lnSpc>
                <a:spcPct val="110000"/>
              </a:lnSpc>
              <a:spcBef>
                <a:spcPts val="1000"/>
              </a:spcBef>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CD683316-9779-47A6-BE8B-BD00BF95C313}" type="slidenum">
              <a:rPr lang="en-US"/>
              <a:t>8</a:t>
            </a:fld>
            <a:endParaRPr lang="en-US"/>
          </a:p>
        </p:txBody>
      </p:sp>
    </p:spTree>
    <p:extLst>
      <p:ext uri="{BB962C8B-B14F-4D97-AF65-F5344CB8AC3E}">
        <p14:creationId xmlns:p14="http://schemas.microsoft.com/office/powerpoint/2010/main" val="127622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Angela's Suggested Talking Points:</a:t>
            </a:r>
          </a:p>
          <a:p>
            <a:pPr marL="171450" indent="-171450">
              <a:lnSpc>
                <a:spcPct val="110000"/>
              </a:lnSpc>
              <a:spcBef>
                <a:spcPts val="1000"/>
              </a:spcBef>
              <a:buFont typeface="Arial"/>
              <a:buChar char="•"/>
            </a:pPr>
            <a:r>
              <a:rPr lang="en-US" dirty="0">
                <a:cs typeface="Calibri"/>
              </a:rPr>
              <a:t>The tests were designed to ensure the sensors are functioning as expected</a:t>
            </a:r>
            <a:endParaRPr lang="en-US" dirty="0"/>
          </a:p>
          <a:p>
            <a:pPr marL="171450" indent="-171450">
              <a:lnSpc>
                <a:spcPct val="110000"/>
              </a:lnSpc>
              <a:spcBef>
                <a:spcPts val="1000"/>
              </a:spcBef>
              <a:buFont typeface="Arial"/>
              <a:buChar char="•"/>
            </a:pPr>
            <a:r>
              <a:rPr lang="en-US" dirty="0"/>
              <a:t>We designed three experiments which would each be recorded for over an hour: </a:t>
            </a:r>
            <a:endParaRPr lang="en-US" dirty="0">
              <a:cs typeface="Calibri"/>
            </a:endParaRPr>
          </a:p>
          <a:p>
            <a:pPr marL="628650" lvl="1" indent="-171450">
              <a:lnSpc>
                <a:spcPct val="110000"/>
              </a:lnSpc>
              <a:spcBef>
                <a:spcPts val="500"/>
              </a:spcBef>
              <a:buFont typeface="Arial"/>
              <a:buChar char="•"/>
            </a:pPr>
            <a:r>
              <a:rPr lang="en-US" dirty="0"/>
              <a:t>Baseline Ground Level Test, shown in the middle figure, the sensors are sitting on the ground measuring the ambient air conditions</a:t>
            </a:r>
            <a:endParaRPr lang="en-US" dirty="0">
              <a:cs typeface="Calibri"/>
            </a:endParaRPr>
          </a:p>
          <a:p>
            <a:pPr marL="628650" lvl="1" indent="-171450">
              <a:lnSpc>
                <a:spcPct val="110000"/>
              </a:lnSpc>
              <a:spcBef>
                <a:spcPts val="500"/>
              </a:spcBef>
              <a:buFont typeface="Arial"/>
              <a:buChar char="•"/>
            </a:pPr>
            <a:r>
              <a:rPr lang="en-US" dirty="0"/>
              <a:t>Elevation test, shown on the right, the sensors are sitting on a balcony 10 feet above the Ground Level Test</a:t>
            </a:r>
            <a:endParaRPr lang="en-US" dirty="0">
              <a:cs typeface="Calibri"/>
            </a:endParaRPr>
          </a:p>
          <a:p>
            <a:pPr marL="628650" lvl="1" indent="-171450">
              <a:lnSpc>
                <a:spcPct val="110000"/>
              </a:lnSpc>
              <a:spcBef>
                <a:spcPts val="500"/>
              </a:spcBef>
              <a:buFont typeface="Arial"/>
              <a:buChar char="•"/>
            </a:pPr>
            <a:r>
              <a:rPr lang="en-US" dirty="0"/>
              <a:t>Car exhaust test, shown on the left, the sensors are sitting on the ground with car exhaust emitted directly over them</a:t>
            </a:r>
            <a:endParaRPr lang="en-US" dirty="0">
              <a:cs typeface="Calibri"/>
            </a:endParaRPr>
          </a:p>
        </p:txBody>
      </p:sp>
      <p:sp>
        <p:nvSpPr>
          <p:cNvPr id="4" name="Slide Number Placeholder 3"/>
          <p:cNvSpPr>
            <a:spLocks noGrp="1"/>
          </p:cNvSpPr>
          <p:nvPr>
            <p:ph type="sldNum" sz="quarter" idx="5"/>
          </p:nvPr>
        </p:nvSpPr>
        <p:spPr/>
        <p:txBody>
          <a:bodyPr/>
          <a:lstStyle/>
          <a:p>
            <a:fld id="{CD683316-9779-47A6-BE8B-BD00BF95C313}" type="slidenum">
              <a:rPr lang="en-US"/>
              <a:t>9</a:t>
            </a:fld>
            <a:endParaRPr lang="en-US"/>
          </a:p>
        </p:txBody>
      </p:sp>
    </p:spTree>
    <p:extLst>
      <p:ext uri="{BB962C8B-B14F-4D97-AF65-F5344CB8AC3E}">
        <p14:creationId xmlns:p14="http://schemas.microsoft.com/office/powerpoint/2010/main" val="363543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Angela's Suggested Talking Points:</a:t>
            </a:r>
          </a:p>
          <a:p>
            <a:pPr marL="171450" indent="-171450">
              <a:buFont typeface="Arial"/>
              <a:buChar char="•"/>
            </a:pPr>
            <a:r>
              <a:rPr lang="en-US" dirty="0">
                <a:cs typeface="Calibri"/>
              </a:rPr>
              <a:t>The particulate matter sensor only recorded data for the ground level test, then it stopped recording during the following two tests</a:t>
            </a:r>
          </a:p>
          <a:p>
            <a:pPr marL="171450" indent="-171450">
              <a:buFont typeface="Arial"/>
              <a:buChar char="•"/>
            </a:pPr>
            <a:r>
              <a:rPr lang="en-US" dirty="0">
                <a:cs typeface="Calibri"/>
              </a:rPr>
              <a:t>Additionally, the data that was recorded during the ground level test was only showing data points rounded to the nearest integer, which resulted in the plot shown here</a:t>
            </a:r>
          </a:p>
          <a:p>
            <a:pPr marL="171450" indent="-171450">
              <a:buFont typeface="Arial"/>
              <a:buChar char="•"/>
            </a:pPr>
            <a:r>
              <a:rPr lang="en-US" dirty="0">
                <a:cs typeface="Calibri"/>
              </a:rPr>
              <a:t>Moving forward, this sensor would require further testing before deploying the design</a:t>
            </a:r>
          </a:p>
        </p:txBody>
      </p:sp>
      <p:sp>
        <p:nvSpPr>
          <p:cNvPr id="4" name="Slide Number Placeholder 3"/>
          <p:cNvSpPr>
            <a:spLocks noGrp="1"/>
          </p:cNvSpPr>
          <p:nvPr>
            <p:ph type="sldNum" sz="quarter" idx="5"/>
          </p:nvPr>
        </p:nvSpPr>
        <p:spPr/>
        <p:txBody>
          <a:bodyPr/>
          <a:lstStyle/>
          <a:p>
            <a:fld id="{CD683316-9779-47A6-BE8B-BD00BF95C313}" type="slidenum">
              <a:rPr lang="en-US"/>
              <a:t>10</a:t>
            </a:fld>
            <a:endParaRPr lang="en-US"/>
          </a:p>
        </p:txBody>
      </p:sp>
    </p:spTree>
    <p:extLst>
      <p:ext uri="{BB962C8B-B14F-4D97-AF65-F5344CB8AC3E}">
        <p14:creationId xmlns:p14="http://schemas.microsoft.com/office/powerpoint/2010/main" val="2088894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5/1/2020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72516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5/1/2020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9648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5/1/2020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4338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5/1/2020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66407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5/1/2020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9424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5/1/2020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6155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5/1/2020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0274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5/1/2020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67542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5/1/2020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2690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5/1/2020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4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5/1/2020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58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5/1/2020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52297196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804" r:id="rId6"/>
    <p:sldLayoutId id="2147483799" r:id="rId7"/>
    <p:sldLayoutId id="2147483800" r:id="rId8"/>
    <p:sldLayoutId id="2147483801" r:id="rId9"/>
    <p:sldLayoutId id="2147483803" r:id="rId10"/>
    <p:sldLayoutId id="2147483802"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jpe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google.com/maps/place/Durham,+NH+03824/@43.1218468,-71.0534853,11z/data=!3m1!4b1!4m5!3m4!1s0x89e293823121d2fb:0xb98b6315035d65fd!8m2!3d43.1339545!4d-70.9264393"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google.com/maps/place/Dover,+NH/@43.1864969,-71.0304452,11z/data=!3m1!4b1!4m5!3m4!1s0x89e296d95b2481e7:0x717c886941631b0!8m2!3d43.1978624!4d-70.8736698" TargetMode="External"/><Relationship Id="rId5" Type="http://schemas.openxmlformats.org/officeDocument/2006/relationships/hyperlink" Target="https://avisav.com/2020/01/28/part-121-vs-135-125-and-91-of-faa-regulations/" TargetMode="External"/><Relationship Id="rId4" Type="http://schemas.openxmlformats.org/officeDocument/2006/relationships/hyperlink" Target="https://www.basicairdata.eu/knowledge-center/design/introduction-to-weather-balloon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comments" Target="../comments/comment2.xm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building&#10;&#10;Description automatically generated">
            <a:extLst>
              <a:ext uri="{FF2B5EF4-FFF2-40B4-BE49-F238E27FC236}">
                <a16:creationId xmlns:a16="http://schemas.microsoft.com/office/drawing/2014/main" id="{DD76488D-11B8-4AFF-B83A-7E304FC7FAB1}"/>
              </a:ext>
            </a:extLst>
          </p:cNvPr>
          <p:cNvPicPr>
            <a:picLocks noChangeAspect="1"/>
          </p:cNvPicPr>
          <p:nvPr/>
        </p:nvPicPr>
        <p:blipFill rotWithShape="1">
          <a:blip r:embed="rId4">
            <a:alphaModFix amt="50000"/>
          </a:blip>
          <a:srcRect t="4060" r="-1" b="11648"/>
          <a:stretch/>
        </p:blipFill>
        <p:spPr>
          <a:xfrm>
            <a:off x="20" y="10"/>
            <a:ext cx="12188930" cy="6857990"/>
          </a:xfrm>
          <a:prstGeom prst="rect">
            <a:avLst/>
          </a:prstGeom>
        </p:spPr>
      </p:pic>
      <p:sp>
        <p:nvSpPr>
          <p:cNvPr id="2" name="Title 1">
            <a:extLst>
              <a:ext uri="{FF2B5EF4-FFF2-40B4-BE49-F238E27FC236}">
                <a16:creationId xmlns:a16="http://schemas.microsoft.com/office/drawing/2014/main" id="{53DFB7C3-1E8E-0F4E-892E-51A4CE213AD3}"/>
              </a:ext>
            </a:extLst>
          </p:cNvPr>
          <p:cNvSpPr>
            <a:spLocks noGrp="1"/>
          </p:cNvSpPr>
          <p:nvPr>
            <p:ph type="ctrTitle"/>
          </p:nvPr>
        </p:nvSpPr>
        <p:spPr>
          <a:xfrm>
            <a:off x="1524000" y="1122363"/>
            <a:ext cx="9144000" cy="3063240"/>
          </a:xfrm>
        </p:spPr>
        <p:txBody>
          <a:bodyPr>
            <a:normAutofit/>
          </a:bodyPr>
          <a:lstStyle/>
          <a:p>
            <a:pPr algn="ctr">
              <a:lnSpc>
                <a:spcPct val="90000"/>
              </a:lnSpc>
            </a:pPr>
            <a:r>
              <a:rPr lang="en-US" sz="5100">
                <a:latin typeface="Cambria" panose="02040503050406030204" pitchFamily="18" charset="0"/>
              </a:rPr>
              <a:t>Using a High-Altitude Balloon to Measure Air Quality and Atmospheric Structure in Urban and Rural New Hampshire</a:t>
            </a:r>
          </a:p>
        </p:txBody>
      </p:sp>
      <p:sp>
        <p:nvSpPr>
          <p:cNvPr id="3" name="Subtitle 2">
            <a:extLst>
              <a:ext uri="{FF2B5EF4-FFF2-40B4-BE49-F238E27FC236}">
                <a16:creationId xmlns:a16="http://schemas.microsoft.com/office/drawing/2014/main" id="{89D744A7-963F-6A48-9424-CABC13522FC9}"/>
              </a:ext>
            </a:extLst>
          </p:cNvPr>
          <p:cNvSpPr>
            <a:spLocks noGrp="1"/>
          </p:cNvSpPr>
          <p:nvPr>
            <p:ph type="subTitle" idx="1"/>
          </p:nvPr>
        </p:nvSpPr>
        <p:spPr>
          <a:xfrm>
            <a:off x="1527048" y="4599432"/>
            <a:ext cx="9144000" cy="1536192"/>
          </a:xfrm>
        </p:spPr>
        <p:txBody>
          <a:bodyPr>
            <a:normAutofit/>
          </a:bodyPr>
          <a:lstStyle/>
          <a:p>
            <a:pPr algn="ctr"/>
            <a:r>
              <a:rPr lang="en-US" sz="3200">
                <a:latin typeface="Cambria" panose="02040503050406030204" pitchFamily="18" charset="0"/>
              </a:rPr>
              <a:t>By Maddie Strange, Jeremy Larkin, Sarah Young and Matt Libby </a:t>
            </a:r>
          </a:p>
        </p:txBody>
      </p:sp>
      <p:sp>
        <p:nvSpPr>
          <p:cNvPr id="25"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3C3B0082-AA1B-4AD7-877B-F3410E0A9F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683584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914"/>
    </mc:Choice>
    <mc:Fallback xmlns="">
      <p:transition spd="slow" advTm="20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AA40-45B7-2C47-B6D7-B8AE80E97B42}"/>
              </a:ext>
            </a:extLst>
          </p:cNvPr>
          <p:cNvSpPr>
            <a:spLocks noGrp="1"/>
          </p:cNvSpPr>
          <p:nvPr>
            <p:ph type="title"/>
          </p:nvPr>
        </p:nvSpPr>
        <p:spPr/>
        <p:txBody>
          <a:bodyPr/>
          <a:lstStyle/>
          <a:p>
            <a:pPr algn="ctr"/>
            <a:r>
              <a:rPr lang="en-US">
                <a:latin typeface="Cambria" panose="02040503050406030204" pitchFamily="18" charset="0"/>
              </a:rPr>
              <a:t>Test Deployment Results</a:t>
            </a:r>
          </a:p>
        </p:txBody>
      </p:sp>
      <p:pic>
        <p:nvPicPr>
          <p:cNvPr id="7" name="Picture 6" descr="A close up of a map&#10;&#10;Description generated with very high confidence">
            <a:extLst>
              <a:ext uri="{FF2B5EF4-FFF2-40B4-BE49-F238E27FC236}">
                <a16:creationId xmlns:a16="http://schemas.microsoft.com/office/drawing/2014/main" id="{C4931429-C54B-1544-8B16-76834BFA3E40}"/>
              </a:ext>
            </a:extLst>
          </p:cNvPr>
          <p:cNvPicPr>
            <a:picLocks noChangeAspect="1"/>
          </p:cNvPicPr>
          <p:nvPr/>
        </p:nvPicPr>
        <p:blipFill rotWithShape="1">
          <a:blip r:embed="rId5"/>
          <a:srcRect l="8951" t="2621" r="6641" b="202"/>
          <a:stretch/>
        </p:blipFill>
        <p:spPr>
          <a:xfrm>
            <a:off x="2261237" y="3422500"/>
            <a:ext cx="6117420" cy="2915402"/>
          </a:xfrm>
          <a:prstGeom prst="rect">
            <a:avLst/>
          </a:prstGeom>
        </p:spPr>
      </p:pic>
      <p:pic>
        <p:nvPicPr>
          <p:cNvPr id="4" name="Picture 3" descr="A picture containing grass, outdoor, sitting, laptop&#10;&#10;Description automatically generated">
            <a:extLst>
              <a:ext uri="{FF2B5EF4-FFF2-40B4-BE49-F238E27FC236}">
                <a16:creationId xmlns:a16="http://schemas.microsoft.com/office/drawing/2014/main" id="{02738536-0B99-480A-8DAB-A161E3702045}"/>
              </a:ext>
            </a:extLst>
          </p:cNvPr>
          <p:cNvPicPr>
            <a:picLocks noChangeAspect="1"/>
          </p:cNvPicPr>
          <p:nvPr/>
        </p:nvPicPr>
        <p:blipFill>
          <a:blip r:embed="rId6"/>
          <a:stretch>
            <a:fillRect/>
          </a:stretch>
        </p:blipFill>
        <p:spPr>
          <a:xfrm>
            <a:off x="9177200" y="4094215"/>
            <a:ext cx="1163167" cy="1557083"/>
          </a:xfrm>
          <a:prstGeom prst="rect">
            <a:avLst/>
          </a:prstGeom>
        </p:spPr>
      </p:pic>
      <p:sp>
        <p:nvSpPr>
          <p:cNvPr id="9" name="TextBox 8">
            <a:extLst>
              <a:ext uri="{FF2B5EF4-FFF2-40B4-BE49-F238E27FC236}">
                <a16:creationId xmlns:a16="http://schemas.microsoft.com/office/drawing/2014/main" id="{FE930092-7AA2-42F1-B45C-A0A25618B031}"/>
              </a:ext>
            </a:extLst>
          </p:cNvPr>
          <p:cNvSpPr txBox="1"/>
          <p:nvPr/>
        </p:nvSpPr>
        <p:spPr>
          <a:xfrm>
            <a:off x="9465024" y="5683152"/>
            <a:ext cx="680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Ground</a:t>
            </a:r>
          </a:p>
        </p:txBody>
      </p:sp>
      <p:sp>
        <p:nvSpPr>
          <p:cNvPr id="11" name="Content Placeholder 2">
            <a:extLst>
              <a:ext uri="{FF2B5EF4-FFF2-40B4-BE49-F238E27FC236}">
                <a16:creationId xmlns:a16="http://schemas.microsoft.com/office/drawing/2014/main" id="{3DC96E5E-5BFB-4108-B8EE-170090F3F187}"/>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en-US">
                <a:latin typeface="Cambria"/>
                <a:ea typeface="Cambria"/>
              </a:rPr>
              <a:t>Sensor stopped working after Ground Level Test </a:t>
            </a:r>
          </a:p>
          <a:p>
            <a:r>
              <a:rPr lang="en-US">
                <a:latin typeface="Cambria"/>
                <a:ea typeface="Cambria"/>
              </a:rPr>
              <a:t>Data recording to nearest integer</a:t>
            </a:r>
            <a:endParaRPr lang="en-US">
              <a:latin typeface="Cambria" panose="02040503050406030204" pitchFamily="18" charset="0"/>
              <a:ea typeface="Cambria"/>
            </a:endParaRPr>
          </a:p>
        </p:txBody>
      </p:sp>
      <p:pic>
        <p:nvPicPr>
          <p:cNvPr id="3" name="Audio 2">
            <a:hlinkClick r:id="" action="ppaction://media"/>
            <a:extLst>
              <a:ext uri="{FF2B5EF4-FFF2-40B4-BE49-F238E27FC236}">
                <a16:creationId xmlns:a16="http://schemas.microsoft.com/office/drawing/2014/main" id="{AC4000E6-72EA-B64B-88A6-BD7A222EC8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79282805"/>
      </p:ext>
    </p:extLst>
  </p:cSld>
  <p:clrMapOvr>
    <a:masterClrMapping/>
  </p:clrMapOvr>
  <mc:AlternateContent xmlns:mc="http://schemas.openxmlformats.org/markup-compatibility/2006">
    <mc:Choice xmlns:p14="http://schemas.microsoft.com/office/powerpoint/2010/main" Requires="p14">
      <p:transition spd="slow" p14:dur="2000" advTm="29605"/>
    </mc:Choice>
    <mc:Fallback>
      <p:transition spd="slow" advTm="2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5DE-4A0F-5549-B59A-16C371877BFD}"/>
              </a:ext>
            </a:extLst>
          </p:cNvPr>
          <p:cNvSpPr>
            <a:spLocks noGrp="1"/>
          </p:cNvSpPr>
          <p:nvPr>
            <p:ph type="title"/>
          </p:nvPr>
        </p:nvSpPr>
        <p:spPr/>
        <p:txBody>
          <a:bodyPr/>
          <a:lstStyle/>
          <a:p>
            <a:pPr algn="ctr"/>
            <a:r>
              <a:rPr lang="en-US">
                <a:latin typeface="Cambria" panose="02040503050406030204" pitchFamily="18" charset="0"/>
              </a:rPr>
              <a:t>Test Deployment Results</a:t>
            </a:r>
          </a:p>
        </p:txBody>
      </p:sp>
      <p:pic>
        <p:nvPicPr>
          <p:cNvPr id="3" name="Picture 2" descr="A picture containing grass, outdoor, sitting, laptop&#10;&#10;Description automatically generated">
            <a:extLst>
              <a:ext uri="{FF2B5EF4-FFF2-40B4-BE49-F238E27FC236}">
                <a16:creationId xmlns:a16="http://schemas.microsoft.com/office/drawing/2014/main" id="{08113746-EABF-4B8A-8A45-EE6C3E1F1E8A}"/>
              </a:ext>
            </a:extLst>
          </p:cNvPr>
          <p:cNvPicPr>
            <a:picLocks noChangeAspect="1"/>
          </p:cNvPicPr>
          <p:nvPr/>
        </p:nvPicPr>
        <p:blipFill>
          <a:blip r:embed="rId5"/>
          <a:stretch>
            <a:fillRect/>
          </a:stretch>
        </p:blipFill>
        <p:spPr>
          <a:xfrm>
            <a:off x="10606915" y="4733805"/>
            <a:ext cx="1163167" cy="1557083"/>
          </a:xfrm>
          <a:prstGeom prst="rect">
            <a:avLst/>
          </a:prstGeom>
        </p:spPr>
      </p:pic>
      <p:pic>
        <p:nvPicPr>
          <p:cNvPr id="7" name="Picture 6" descr="A computer sitting on top of a wooden table&#10;&#10;Description automatically generated">
            <a:extLst>
              <a:ext uri="{FF2B5EF4-FFF2-40B4-BE49-F238E27FC236}">
                <a16:creationId xmlns:a16="http://schemas.microsoft.com/office/drawing/2014/main" id="{1BCA45D5-0F3A-4113-A30F-FCEE955A0EFD}"/>
              </a:ext>
            </a:extLst>
          </p:cNvPr>
          <p:cNvPicPr>
            <a:picLocks noChangeAspect="1"/>
          </p:cNvPicPr>
          <p:nvPr/>
        </p:nvPicPr>
        <p:blipFill>
          <a:blip r:embed="rId6"/>
          <a:stretch>
            <a:fillRect/>
          </a:stretch>
        </p:blipFill>
        <p:spPr>
          <a:xfrm>
            <a:off x="10585078" y="1943814"/>
            <a:ext cx="1163167" cy="1557083"/>
          </a:xfrm>
          <a:prstGeom prst="rect">
            <a:avLst/>
          </a:prstGeom>
        </p:spPr>
      </p:pic>
      <p:sp>
        <p:nvSpPr>
          <p:cNvPr id="8" name="Arrow: Up 7">
            <a:extLst>
              <a:ext uri="{FF2B5EF4-FFF2-40B4-BE49-F238E27FC236}">
                <a16:creationId xmlns:a16="http://schemas.microsoft.com/office/drawing/2014/main" id="{DCD15FEB-E1D3-49ED-BC77-2510ADA13A94}"/>
              </a:ext>
            </a:extLst>
          </p:cNvPr>
          <p:cNvSpPr/>
          <p:nvPr/>
        </p:nvSpPr>
        <p:spPr>
          <a:xfrm>
            <a:off x="10965533" y="3877372"/>
            <a:ext cx="448236" cy="753035"/>
          </a:xfrm>
          <a:prstGeom prst="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8C3C167-ACBD-4B54-8446-DAE14FFEA358}"/>
              </a:ext>
            </a:extLst>
          </p:cNvPr>
          <p:cNvSpPr txBox="1"/>
          <p:nvPr/>
        </p:nvSpPr>
        <p:spPr>
          <a:xfrm>
            <a:off x="10894739" y="6322742"/>
            <a:ext cx="680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Ground</a:t>
            </a:r>
          </a:p>
        </p:txBody>
      </p:sp>
      <p:sp>
        <p:nvSpPr>
          <p:cNvPr id="11" name="TextBox 10">
            <a:extLst>
              <a:ext uri="{FF2B5EF4-FFF2-40B4-BE49-F238E27FC236}">
                <a16:creationId xmlns:a16="http://schemas.microsoft.com/office/drawing/2014/main" id="{7CC73AC1-84C9-4840-B1CF-B08706575503}"/>
              </a:ext>
            </a:extLst>
          </p:cNvPr>
          <p:cNvSpPr txBox="1"/>
          <p:nvPr/>
        </p:nvSpPr>
        <p:spPr>
          <a:xfrm>
            <a:off x="10833407" y="3501483"/>
            <a:ext cx="680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Balcony</a:t>
            </a:r>
          </a:p>
        </p:txBody>
      </p:sp>
      <p:pic>
        <p:nvPicPr>
          <p:cNvPr id="4" name="Picture 4" descr="A screenshot of a cell phone&#10;&#10;Description generated with very high confidence">
            <a:extLst>
              <a:ext uri="{FF2B5EF4-FFF2-40B4-BE49-F238E27FC236}">
                <a16:creationId xmlns:a16="http://schemas.microsoft.com/office/drawing/2014/main" id="{F565EA7E-E66E-42E1-9BA3-67FE2D736E2A}"/>
              </a:ext>
            </a:extLst>
          </p:cNvPr>
          <p:cNvPicPr>
            <a:picLocks noChangeAspect="1"/>
          </p:cNvPicPr>
          <p:nvPr/>
        </p:nvPicPr>
        <p:blipFill>
          <a:blip r:embed="rId7"/>
          <a:stretch>
            <a:fillRect/>
          </a:stretch>
        </p:blipFill>
        <p:spPr>
          <a:xfrm>
            <a:off x="195533" y="1869558"/>
            <a:ext cx="10276934" cy="4872921"/>
          </a:xfrm>
          <a:prstGeom prst="rect">
            <a:avLst/>
          </a:prstGeom>
        </p:spPr>
      </p:pic>
      <p:pic>
        <p:nvPicPr>
          <p:cNvPr id="5" name="Audio 4">
            <a:hlinkClick r:id="" action="ppaction://media"/>
            <a:extLst>
              <a:ext uri="{FF2B5EF4-FFF2-40B4-BE49-F238E27FC236}">
                <a16:creationId xmlns:a16="http://schemas.microsoft.com/office/drawing/2014/main" id="{CAF72847-02F9-C84E-A336-4C4771F9FD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78858781"/>
      </p:ext>
    </p:extLst>
  </p:cSld>
  <p:clrMapOvr>
    <a:masterClrMapping/>
  </p:clrMapOvr>
  <mc:AlternateContent xmlns:mc="http://schemas.openxmlformats.org/markup-compatibility/2006">
    <mc:Choice xmlns:p14="http://schemas.microsoft.com/office/powerpoint/2010/main" Requires="p14">
      <p:transition spd="slow" p14:dur="2000" advTm="31494"/>
    </mc:Choice>
    <mc:Fallback>
      <p:transition spd="slow" advTm="31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B97B-8225-DE41-9B1F-69C1B0E64C24}"/>
              </a:ext>
            </a:extLst>
          </p:cNvPr>
          <p:cNvSpPr>
            <a:spLocks noGrp="1"/>
          </p:cNvSpPr>
          <p:nvPr>
            <p:ph type="title"/>
          </p:nvPr>
        </p:nvSpPr>
        <p:spPr/>
        <p:txBody>
          <a:bodyPr/>
          <a:lstStyle/>
          <a:p>
            <a:pPr algn="ctr"/>
            <a:r>
              <a:rPr lang="en-US">
                <a:latin typeface="Cambria" panose="02040503050406030204" pitchFamily="18" charset="0"/>
              </a:rPr>
              <a:t>Test Deployment Results</a:t>
            </a:r>
          </a:p>
        </p:txBody>
      </p:sp>
      <p:pic>
        <p:nvPicPr>
          <p:cNvPr id="3" name="Picture 2" descr="A picture containing grass, outdoor, sitting, laptop&#10;&#10;Description automatically generated">
            <a:extLst>
              <a:ext uri="{FF2B5EF4-FFF2-40B4-BE49-F238E27FC236}">
                <a16:creationId xmlns:a16="http://schemas.microsoft.com/office/drawing/2014/main" id="{DCE5A762-31A5-448B-81E3-2D5407F5780B}"/>
              </a:ext>
            </a:extLst>
          </p:cNvPr>
          <p:cNvPicPr>
            <a:picLocks noChangeAspect="1"/>
          </p:cNvPicPr>
          <p:nvPr/>
        </p:nvPicPr>
        <p:blipFill>
          <a:blip r:embed="rId5"/>
          <a:stretch>
            <a:fillRect/>
          </a:stretch>
        </p:blipFill>
        <p:spPr>
          <a:xfrm>
            <a:off x="10474303" y="4802463"/>
            <a:ext cx="1132008" cy="1487770"/>
          </a:xfrm>
          <a:prstGeom prst="rect">
            <a:avLst/>
          </a:prstGeom>
        </p:spPr>
      </p:pic>
      <p:pic>
        <p:nvPicPr>
          <p:cNvPr id="7" name="Picture 6" descr="A picture containing outdoor, car, standing, sitting&#10;&#10;Description automatically generated">
            <a:extLst>
              <a:ext uri="{FF2B5EF4-FFF2-40B4-BE49-F238E27FC236}">
                <a16:creationId xmlns:a16="http://schemas.microsoft.com/office/drawing/2014/main" id="{13DC3F1E-DE98-409C-8D62-6B033AC3A0F9}"/>
              </a:ext>
            </a:extLst>
          </p:cNvPr>
          <p:cNvPicPr>
            <a:picLocks noChangeAspect="1"/>
          </p:cNvPicPr>
          <p:nvPr/>
        </p:nvPicPr>
        <p:blipFill>
          <a:blip r:embed="rId6"/>
          <a:stretch>
            <a:fillRect/>
          </a:stretch>
        </p:blipFill>
        <p:spPr>
          <a:xfrm>
            <a:off x="10422236" y="1942941"/>
            <a:ext cx="1132007" cy="1487769"/>
          </a:xfrm>
          <a:prstGeom prst="rect">
            <a:avLst/>
          </a:prstGeom>
        </p:spPr>
      </p:pic>
      <p:sp>
        <p:nvSpPr>
          <p:cNvPr id="9" name="Arrow: Up 8">
            <a:extLst>
              <a:ext uri="{FF2B5EF4-FFF2-40B4-BE49-F238E27FC236}">
                <a16:creationId xmlns:a16="http://schemas.microsoft.com/office/drawing/2014/main" id="{7E306484-7DA6-4F58-8BC4-2CFF7CD0E285}"/>
              </a:ext>
            </a:extLst>
          </p:cNvPr>
          <p:cNvSpPr/>
          <p:nvPr/>
        </p:nvSpPr>
        <p:spPr>
          <a:xfrm>
            <a:off x="10810180" y="3861410"/>
            <a:ext cx="448236" cy="753035"/>
          </a:xfrm>
          <a:prstGeom prst="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91CD36-63D5-476D-9842-F6CA31FD1148}"/>
              </a:ext>
            </a:extLst>
          </p:cNvPr>
          <p:cNvSpPr txBox="1"/>
          <p:nvPr/>
        </p:nvSpPr>
        <p:spPr>
          <a:xfrm>
            <a:off x="10811105" y="6285571"/>
            <a:ext cx="6802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Ground</a:t>
            </a:r>
          </a:p>
        </p:txBody>
      </p:sp>
      <p:sp>
        <p:nvSpPr>
          <p:cNvPr id="15" name="TextBox 14">
            <a:extLst>
              <a:ext uri="{FF2B5EF4-FFF2-40B4-BE49-F238E27FC236}">
                <a16:creationId xmlns:a16="http://schemas.microsoft.com/office/drawing/2014/main" id="{6D998AC2-092D-4D90-B744-A5F989145561}"/>
              </a:ext>
            </a:extLst>
          </p:cNvPr>
          <p:cNvSpPr txBox="1"/>
          <p:nvPr/>
        </p:nvSpPr>
        <p:spPr>
          <a:xfrm>
            <a:off x="10662423" y="3432717"/>
            <a:ext cx="6337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Exhaust</a:t>
            </a:r>
          </a:p>
        </p:txBody>
      </p:sp>
      <p:pic>
        <p:nvPicPr>
          <p:cNvPr id="4" name="Picture 4" descr="A close up of a map&#10;&#10;Description generated with high confidence">
            <a:extLst>
              <a:ext uri="{FF2B5EF4-FFF2-40B4-BE49-F238E27FC236}">
                <a16:creationId xmlns:a16="http://schemas.microsoft.com/office/drawing/2014/main" id="{220356D6-628F-4D0E-BBFF-C7A12188DB6C}"/>
              </a:ext>
            </a:extLst>
          </p:cNvPr>
          <p:cNvPicPr>
            <a:picLocks noChangeAspect="1"/>
          </p:cNvPicPr>
          <p:nvPr/>
        </p:nvPicPr>
        <p:blipFill>
          <a:blip r:embed="rId7"/>
          <a:stretch>
            <a:fillRect/>
          </a:stretch>
        </p:blipFill>
        <p:spPr>
          <a:xfrm>
            <a:off x="138023" y="1812048"/>
            <a:ext cx="10205048" cy="4844168"/>
          </a:xfrm>
          <a:prstGeom prst="rect">
            <a:avLst/>
          </a:prstGeom>
        </p:spPr>
      </p:pic>
      <p:pic>
        <p:nvPicPr>
          <p:cNvPr id="5" name="Audio 4">
            <a:hlinkClick r:id="" action="ppaction://media"/>
            <a:extLst>
              <a:ext uri="{FF2B5EF4-FFF2-40B4-BE49-F238E27FC236}">
                <a16:creationId xmlns:a16="http://schemas.microsoft.com/office/drawing/2014/main" id="{9985AF2E-C7D5-F14D-896C-4806DD60D2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64075733"/>
      </p:ext>
    </p:extLst>
  </p:cSld>
  <p:clrMapOvr>
    <a:masterClrMapping/>
  </p:clrMapOvr>
  <mc:AlternateContent xmlns:mc="http://schemas.openxmlformats.org/markup-compatibility/2006">
    <mc:Choice xmlns:p14="http://schemas.microsoft.com/office/powerpoint/2010/main" Requires="p14">
      <p:transition spd="slow" p14:dur="2000" advTm="25766"/>
    </mc:Choice>
    <mc:Fallback>
      <p:transition spd="slow" advTm="2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B0E7-673B-AF48-96A7-23DA62D270CC}"/>
              </a:ext>
            </a:extLst>
          </p:cNvPr>
          <p:cNvSpPr>
            <a:spLocks noGrp="1"/>
          </p:cNvSpPr>
          <p:nvPr>
            <p:ph type="title"/>
          </p:nvPr>
        </p:nvSpPr>
        <p:spPr/>
        <p:txBody>
          <a:bodyPr/>
          <a:lstStyle/>
          <a:p>
            <a:pPr algn="ctr"/>
            <a:r>
              <a:rPr lang="en-US">
                <a:latin typeface="Cambria" panose="02040503050406030204" pitchFamily="18" charset="0"/>
              </a:rPr>
              <a:t>Future Work</a:t>
            </a:r>
          </a:p>
        </p:txBody>
      </p:sp>
      <p:sp>
        <p:nvSpPr>
          <p:cNvPr id="3" name="Content Placeholder 2">
            <a:extLst>
              <a:ext uri="{FF2B5EF4-FFF2-40B4-BE49-F238E27FC236}">
                <a16:creationId xmlns:a16="http://schemas.microsoft.com/office/drawing/2014/main" id="{4208FEDF-4B09-B84F-BC65-53DEFBDF9C50}"/>
              </a:ext>
            </a:extLst>
          </p:cNvPr>
          <p:cNvSpPr>
            <a:spLocks noGrp="1"/>
          </p:cNvSpPr>
          <p:nvPr>
            <p:ph idx="1"/>
          </p:nvPr>
        </p:nvSpPr>
        <p:spPr/>
        <p:txBody>
          <a:bodyPr vert="horz" lIns="91440" tIns="45720" rIns="91440" bIns="45720" rtlCol="0" anchor="t">
            <a:normAutofit/>
          </a:bodyPr>
          <a:lstStyle/>
          <a:p>
            <a:r>
              <a:rPr lang="en-US">
                <a:latin typeface="Cambria" panose="02040503050406030204" pitchFamily="18" charset="0"/>
              </a:rPr>
              <a:t>Our main goal for the future is to deploy our entire setup.</a:t>
            </a:r>
          </a:p>
          <a:p>
            <a:r>
              <a:rPr lang="en-US">
                <a:latin typeface="Cambria" panose="02040503050406030204" pitchFamily="18" charset="0"/>
              </a:rPr>
              <a:t>In order to do this we will need to complete the following tasks:</a:t>
            </a:r>
          </a:p>
          <a:p>
            <a:pPr lvl="1"/>
            <a:r>
              <a:rPr lang="en-US">
                <a:latin typeface="Cambria" panose="02040503050406030204" pitchFamily="18" charset="0"/>
              </a:rPr>
              <a:t>Fabricate a housing for our sensors</a:t>
            </a:r>
          </a:p>
          <a:p>
            <a:pPr lvl="1"/>
            <a:r>
              <a:rPr lang="en-US">
                <a:latin typeface="Cambria" panose="02040503050406030204" pitchFamily="18" charset="0"/>
              </a:rPr>
              <a:t>Create a reel system for our tether</a:t>
            </a:r>
          </a:p>
          <a:p>
            <a:pPr lvl="1"/>
            <a:r>
              <a:rPr lang="en-US">
                <a:latin typeface="Cambria"/>
                <a:ea typeface="Cambria"/>
              </a:rPr>
              <a:t>Finalize locations for deployments</a:t>
            </a:r>
          </a:p>
          <a:p>
            <a:endParaRPr lang="en-US">
              <a:latin typeface="Cambria" panose="02040503050406030204" pitchFamily="18" charset="0"/>
            </a:endParaRPr>
          </a:p>
        </p:txBody>
      </p:sp>
      <p:pic>
        <p:nvPicPr>
          <p:cNvPr id="4" name="Picture 3">
            <a:extLst>
              <a:ext uri="{FF2B5EF4-FFF2-40B4-BE49-F238E27FC236}">
                <a16:creationId xmlns:a16="http://schemas.microsoft.com/office/drawing/2014/main" id="{760FA875-109F-4786-9B3D-CD4DFD789E28}"/>
              </a:ext>
            </a:extLst>
          </p:cNvPr>
          <p:cNvPicPr>
            <a:picLocks noChangeAspect="1"/>
          </p:cNvPicPr>
          <p:nvPr/>
        </p:nvPicPr>
        <p:blipFill>
          <a:blip r:embed="rId5"/>
          <a:stretch>
            <a:fillRect/>
          </a:stretch>
        </p:blipFill>
        <p:spPr>
          <a:xfrm>
            <a:off x="7067550" y="3182937"/>
            <a:ext cx="4286250" cy="3309938"/>
          </a:xfrm>
          <a:prstGeom prst="rect">
            <a:avLst/>
          </a:prstGeom>
        </p:spPr>
      </p:pic>
      <p:pic>
        <p:nvPicPr>
          <p:cNvPr id="5" name="Audio 4">
            <a:hlinkClick r:id="" action="ppaction://media"/>
            <a:extLst>
              <a:ext uri="{FF2B5EF4-FFF2-40B4-BE49-F238E27FC236}">
                <a16:creationId xmlns:a16="http://schemas.microsoft.com/office/drawing/2014/main" id="{CBDF35CC-058B-4B46-9C7E-EC4F60EF47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57743417"/>
      </p:ext>
    </p:extLst>
  </p:cSld>
  <p:clrMapOvr>
    <a:masterClrMapping/>
  </p:clrMapOvr>
  <mc:AlternateContent xmlns:mc="http://schemas.openxmlformats.org/markup-compatibility/2006">
    <mc:Choice xmlns:p14="http://schemas.microsoft.com/office/powerpoint/2010/main" Requires="p14">
      <p:transition spd="slow" p14:dur="2000" advTm="37074"/>
    </mc:Choice>
    <mc:Fallback>
      <p:transition spd="slow" advTm="3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DBDD-E76D-4540-9A7C-C98BC8885965}"/>
              </a:ext>
            </a:extLst>
          </p:cNvPr>
          <p:cNvSpPr>
            <a:spLocks noGrp="1"/>
          </p:cNvSpPr>
          <p:nvPr>
            <p:ph type="title"/>
          </p:nvPr>
        </p:nvSpPr>
        <p:spPr/>
        <p:txBody>
          <a:bodyPr/>
          <a:lstStyle/>
          <a:p>
            <a:pPr algn="ctr"/>
            <a:r>
              <a:rPr lang="en-US">
                <a:latin typeface="Cambria" panose="02040503050406030204" pitchFamily="18" charset="0"/>
              </a:rPr>
              <a:t>Acknowledgments</a:t>
            </a:r>
          </a:p>
        </p:txBody>
      </p:sp>
      <p:sp>
        <p:nvSpPr>
          <p:cNvPr id="3" name="Content Placeholder 2">
            <a:extLst>
              <a:ext uri="{FF2B5EF4-FFF2-40B4-BE49-F238E27FC236}">
                <a16:creationId xmlns:a16="http://schemas.microsoft.com/office/drawing/2014/main" id="{61A33DB9-4A88-CC4A-9A28-051AC303CAAB}"/>
              </a:ext>
            </a:extLst>
          </p:cNvPr>
          <p:cNvSpPr>
            <a:spLocks noGrp="1"/>
          </p:cNvSpPr>
          <p:nvPr>
            <p:ph idx="1"/>
          </p:nvPr>
        </p:nvSpPr>
        <p:spPr/>
        <p:txBody>
          <a:bodyPr/>
          <a:lstStyle/>
          <a:p>
            <a:r>
              <a:rPr lang="en-US">
                <a:latin typeface="Cambria" panose="02040503050406030204" pitchFamily="18" charset="0"/>
              </a:rPr>
              <a:t>Faculty Mentors: Professor Anne </a:t>
            </a:r>
            <a:r>
              <a:rPr lang="en-US" err="1">
                <a:latin typeface="Cambria" panose="02040503050406030204" pitchFamily="18" charset="0"/>
              </a:rPr>
              <a:t>Lightbody</a:t>
            </a:r>
            <a:r>
              <a:rPr lang="en-US">
                <a:latin typeface="Cambria" panose="02040503050406030204" pitchFamily="18" charset="0"/>
              </a:rPr>
              <a:t> and Research Professor Charles Smith</a:t>
            </a:r>
          </a:p>
          <a:p>
            <a:r>
              <a:rPr lang="en-US">
                <a:latin typeface="Cambria" panose="02040503050406030204" pitchFamily="18" charset="0"/>
              </a:rPr>
              <a:t>Student Mentor: Allison Bickford</a:t>
            </a:r>
          </a:p>
          <a:p>
            <a:r>
              <a:rPr lang="en-US">
                <a:latin typeface="Cambria" panose="02040503050406030204" pitchFamily="18" charset="0"/>
              </a:rPr>
              <a:t>Innovation Scholars Mentor: Angela Sarni</a:t>
            </a:r>
          </a:p>
        </p:txBody>
      </p:sp>
    </p:spTree>
    <p:extLst>
      <p:ext uri="{BB962C8B-B14F-4D97-AF65-F5344CB8AC3E}">
        <p14:creationId xmlns:p14="http://schemas.microsoft.com/office/powerpoint/2010/main" val="437861908"/>
      </p:ext>
    </p:extLst>
  </p:cSld>
  <p:clrMapOvr>
    <a:masterClrMapping/>
  </p:clrMapOvr>
  <mc:AlternateContent xmlns:mc="http://schemas.openxmlformats.org/markup-compatibility/2006">
    <mc:Choice xmlns:p14="http://schemas.microsoft.com/office/powerpoint/2010/main" Requires="p14">
      <p:transition spd="slow" p14:dur="2000" advTm="20376"/>
    </mc:Choice>
    <mc:Fallback>
      <p:transition spd="slow" advTm="2037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4A25-3949-4956-90A8-FC68A49CFD1E}"/>
              </a:ext>
            </a:extLst>
          </p:cNvPr>
          <p:cNvSpPr>
            <a:spLocks noGrp="1"/>
          </p:cNvSpPr>
          <p:nvPr>
            <p:ph type="title"/>
          </p:nvPr>
        </p:nvSpPr>
        <p:spPr/>
        <p:txBody>
          <a:bodyPr/>
          <a:lstStyle/>
          <a:p>
            <a:pPr algn="ctr"/>
            <a:r>
              <a:rPr lang="en-US">
                <a:latin typeface="Cambria" panose="02040503050406030204" pitchFamily="18" charset="0"/>
                <a:ea typeface="Cambria" panose="02040503050406030204" pitchFamily="18" charset="0"/>
              </a:rPr>
              <a:t>References</a:t>
            </a:r>
          </a:p>
        </p:txBody>
      </p:sp>
      <p:sp>
        <p:nvSpPr>
          <p:cNvPr id="3" name="Content Placeholder 2">
            <a:extLst>
              <a:ext uri="{FF2B5EF4-FFF2-40B4-BE49-F238E27FC236}">
                <a16:creationId xmlns:a16="http://schemas.microsoft.com/office/drawing/2014/main" id="{570A472D-8729-483F-B9C8-45663E0FF4E0}"/>
              </a:ext>
            </a:extLst>
          </p:cNvPr>
          <p:cNvSpPr>
            <a:spLocks noGrp="1"/>
          </p:cNvSpPr>
          <p:nvPr>
            <p:ph idx="1"/>
          </p:nvPr>
        </p:nvSpPr>
        <p:spPr/>
        <p:txBody>
          <a:bodyPr vert="horz" lIns="91440" tIns="45720" rIns="91440" bIns="45720" rtlCol="0" anchor="t">
            <a:normAutofit/>
          </a:bodyPr>
          <a:lstStyle/>
          <a:p>
            <a:pPr marL="0" indent="0">
              <a:buNone/>
            </a:pPr>
            <a:r>
              <a:rPr lang="en-US" sz="1800" dirty="0">
                <a:latin typeface="Cambria" panose="02040503050406030204" pitchFamily="18" charset="0"/>
                <a:ea typeface="Cambria"/>
              </a:rPr>
              <a:t>[1] </a:t>
            </a:r>
            <a:r>
              <a:rPr lang="en-US" sz="1800" dirty="0">
                <a:solidFill>
                  <a:srgbClr val="2998E3"/>
                </a:solidFill>
                <a:latin typeface="Cambria" panose="02040503050406030204" pitchFamily="18" charset="0"/>
                <a:ea typeface="Cambria"/>
                <a:hlinkClick r:id="rId4"/>
              </a:rPr>
              <a:t>https://www.basicairdata.eu/knowledge-center/design/introduction-to-weather-balloons/</a:t>
            </a:r>
            <a:r>
              <a:rPr lang="en-US" sz="1800" dirty="0">
                <a:latin typeface="Cambria" panose="02040503050406030204" pitchFamily="18" charset="0"/>
                <a:ea typeface="Cambria"/>
              </a:rPr>
              <a:t> </a:t>
            </a:r>
          </a:p>
          <a:p>
            <a:pPr marL="0" indent="0">
              <a:buNone/>
            </a:pPr>
            <a:r>
              <a:rPr lang="en-US" sz="1800" dirty="0">
                <a:latin typeface="Cambria" panose="02040503050406030204" pitchFamily="18" charset="0"/>
                <a:ea typeface="Cambria"/>
              </a:rPr>
              <a:t>[2]</a:t>
            </a:r>
            <a:r>
              <a:rPr lang="en-US" sz="1800" dirty="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hlinkClick r:id="rId5"/>
              </a:rPr>
              <a:t>https://avisav.com/2020/01/28/part-121-vs-135-125-and-91-of-faa-regulations/</a:t>
            </a:r>
            <a:endParaRPr lang="en-US" sz="1800" dirty="0">
              <a:latin typeface="Cambria" panose="02040503050406030204" pitchFamily="18" charset="0"/>
              <a:ea typeface="Cambria" panose="02040503050406030204" pitchFamily="18" charset="0"/>
            </a:endParaRPr>
          </a:p>
          <a:p>
            <a:pPr marL="0" indent="0">
              <a:buNone/>
            </a:pPr>
            <a:r>
              <a:rPr lang="en-US" sz="1800" dirty="0">
                <a:latin typeface="Cambria" panose="02040503050406030204" pitchFamily="18" charset="0"/>
                <a:ea typeface="Cambria"/>
              </a:rPr>
              <a:t>[3] </a:t>
            </a:r>
            <a:r>
              <a:rPr lang="en-US" sz="1800" dirty="0">
                <a:latin typeface="Cambria" panose="02040503050406030204" pitchFamily="18" charset="0"/>
                <a:hlinkClick r:id="rId6"/>
              </a:rPr>
              <a:t>https://www.google.com/maps/place/Dover,+NH/@43.1864969,-71.0304452,11z/data=!3m1!4b1!4m5!3m4!1s0x89e296d95b2481e7:0x717c886941631b0!8m2!3d43.1978624!4d-70.8736698</a:t>
            </a:r>
            <a:endParaRPr lang="en-US" sz="1800" dirty="0">
              <a:latin typeface="Cambria" panose="02040503050406030204" pitchFamily="18" charset="0"/>
            </a:endParaRPr>
          </a:p>
          <a:p>
            <a:pPr marL="0" indent="0">
              <a:buNone/>
            </a:pPr>
            <a:r>
              <a:rPr lang="en-US" sz="1800" dirty="0">
                <a:latin typeface="Cambria" panose="02040503050406030204" pitchFamily="18" charset="0"/>
                <a:ea typeface="Cambria"/>
              </a:rPr>
              <a:t>[4]</a:t>
            </a:r>
            <a:r>
              <a:rPr lang="en-US" sz="1800" dirty="0">
                <a:hlinkClick r:id="rId7"/>
              </a:rPr>
              <a:t> </a:t>
            </a:r>
            <a:r>
              <a:rPr lang="en-US" sz="1800" dirty="0">
                <a:latin typeface="Cambria" panose="02040503050406030204" pitchFamily="18" charset="0"/>
                <a:hlinkClick r:id="rId7"/>
              </a:rPr>
              <a:t>https://www.google.com/maps/place/Durham,+NH+03824/@43.1218468,-71.0534853,11z/data=!3m1!4b1!4m5!3m4!1s0x89e293823121d2fb:0xb98b6315035d65fd!8m2!3d43.1339545!4d-70.9264393</a:t>
            </a:r>
            <a:endParaRPr lang="en-US" sz="1800" dirty="0">
              <a:latin typeface="Cambria" panose="02040503050406030204" pitchFamily="18" charset="0"/>
              <a:ea typeface="Cambria"/>
            </a:endParaRPr>
          </a:p>
          <a:p>
            <a:pPr marL="0" indent="0">
              <a:buNone/>
            </a:pPr>
            <a:endParaRPr lang="en-US" sz="1800" dirty="0">
              <a:latin typeface="Cambria" panose="02040503050406030204" pitchFamily="18" charset="0"/>
              <a:ea typeface="Cambria" panose="02040503050406030204" pitchFamily="18" charset="0"/>
            </a:endParaRPr>
          </a:p>
        </p:txBody>
      </p:sp>
      <p:pic>
        <p:nvPicPr>
          <p:cNvPr id="4" name="Audio 3">
            <a:hlinkClick r:id="" action="ppaction://media"/>
            <a:extLst>
              <a:ext uri="{FF2B5EF4-FFF2-40B4-BE49-F238E27FC236}">
                <a16:creationId xmlns:a16="http://schemas.microsoft.com/office/drawing/2014/main" id="{FFF1739B-2F63-944D-B9E5-BC45CC1A1D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82061194"/>
      </p:ext>
    </p:extLst>
  </p:cSld>
  <p:clrMapOvr>
    <a:masterClrMapping/>
  </p:clrMapOvr>
  <mc:AlternateContent xmlns:mc="http://schemas.openxmlformats.org/markup-compatibility/2006">
    <mc:Choice xmlns:p14="http://schemas.microsoft.com/office/powerpoint/2010/main" Requires="p14">
      <p:transition spd="slow" p14:dur="2000" advTm="15405"/>
    </mc:Choice>
    <mc:Fallback>
      <p:transition spd="slow" advTm="1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A81C-19D4-A143-9376-CFD071CE398B}"/>
              </a:ext>
            </a:extLst>
          </p:cNvPr>
          <p:cNvSpPr>
            <a:spLocks noGrp="1"/>
          </p:cNvSpPr>
          <p:nvPr>
            <p:ph type="title"/>
          </p:nvPr>
        </p:nvSpPr>
        <p:spPr/>
        <p:txBody>
          <a:bodyPr/>
          <a:lstStyle/>
          <a:p>
            <a:pPr algn="ctr"/>
            <a:r>
              <a:rPr lang="en-US">
                <a:latin typeface="Cambria" panose="02040503050406030204" pitchFamily="18" charset="0"/>
              </a:rPr>
              <a:t>Motivation</a:t>
            </a:r>
          </a:p>
        </p:txBody>
      </p:sp>
      <p:sp>
        <p:nvSpPr>
          <p:cNvPr id="3" name="Content Placeholder 2">
            <a:extLst>
              <a:ext uri="{FF2B5EF4-FFF2-40B4-BE49-F238E27FC236}">
                <a16:creationId xmlns:a16="http://schemas.microsoft.com/office/drawing/2014/main" id="{AD0F2B64-DC40-324B-A114-D20DEC73A451}"/>
              </a:ext>
            </a:extLst>
          </p:cNvPr>
          <p:cNvSpPr>
            <a:spLocks noGrp="1"/>
          </p:cNvSpPr>
          <p:nvPr>
            <p:ph idx="1"/>
          </p:nvPr>
        </p:nvSpPr>
        <p:spPr/>
        <p:txBody>
          <a:bodyPr vert="horz" lIns="91440" tIns="45720" rIns="91440" bIns="45720" rtlCol="0" anchor="t">
            <a:normAutofit/>
          </a:bodyPr>
          <a:lstStyle/>
          <a:p>
            <a:r>
              <a:rPr lang="en-US">
                <a:latin typeface="Cambria"/>
                <a:ea typeface="Cambria"/>
              </a:rPr>
              <a:t>Our goal is to use a tethered balloon to compare air quality around New Hampshire</a:t>
            </a:r>
          </a:p>
          <a:p>
            <a:endParaRPr lang="en-US">
              <a:latin typeface="Cambria"/>
              <a:ea typeface="Cambria"/>
            </a:endParaRPr>
          </a:p>
          <a:p>
            <a:r>
              <a:rPr lang="en-US">
                <a:latin typeface="Cambria"/>
                <a:ea typeface="Cambria"/>
              </a:rPr>
              <a:t>We will compare Urban vs. Rural to investigate industrial impact on air quality</a:t>
            </a:r>
          </a:p>
        </p:txBody>
      </p:sp>
      <p:pic>
        <p:nvPicPr>
          <p:cNvPr id="12" name="Audio 11">
            <a:hlinkClick r:id="" action="ppaction://media"/>
            <a:extLst>
              <a:ext uri="{FF2B5EF4-FFF2-40B4-BE49-F238E27FC236}">
                <a16:creationId xmlns:a16="http://schemas.microsoft.com/office/drawing/2014/main" id="{70863421-071B-455F-A672-87A3874953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53675114"/>
      </p:ext>
    </p:extLst>
  </p:cSld>
  <p:clrMapOvr>
    <a:masterClrMapping/>
  </p:clrMapOvr>
  <mc:AlternateContent xmlns:mc="http://schemas.openxmlformats.org/markup-compatibility/2006" xmlns:p14="http://schemas.microsoft.com/office/powerpoint/2010/main">
    <mc:Choice Requires="p14">
      <p:transition spd="slow" p14:dur="2000" advTm="25694"/>
    </mc:Choice>
    <mc:Fallback xmlns="">
      <p:transition spd="slow" advTm="25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FCA5-6A68-404B-B981-F549265A1E68}"/>
              </a:ext>
            </a:extLst>
          </p:cNvPr>
          <p:cNvSpPr>
            <a:spLocks noGrp="1"/>
          </p:cNvSpPr>
          <p:nvPr>
            <p:ph type="title"/>
          </p:nvPr>
        </p:nvSpPr>
        <p:spPr/>
        <p:txBody>
          <a:bodyPr/>
          <a:lstStyle/>
          <a:p>
            <a:pPr algn="ctr"/>
            <a:r>
              <a:rPr lang="en-US">
                <a:latin typeface="Cambria" panose="02040503050406030204" pitchFamily="18" charset="0"/>
              </a:rPr>
              <a:t>Why a Tethered Balloon?</a:t>
            </a:r>
          </a:p>
        </p:txBody>
      </p:sp>
      <p:sp>
        <p:nvSpPr>
          <p:cNvPr id="3" name="Content Placeholder 2">
            <a:extLst>
              <a:ext uri="{FF2B5EF4-FFF2-40B4-BE49-F238E27FC236}">
                <a16:creationId xmlns:a16="http://schemas.microsoft.com/office/drawing/2014/main" id="{D5A1163A-F983-B24C-8C41-5D0C8A8C48E3}"/>
              </a:ext>
            </a:extLst>
          </p:cNvPr>
          <p:cNvSpPr>
            <a:spLocks noGrp="1"/>
          </p:cNvSpPr>
          <p:nvPr>
            <p:ph idx="1"/>
          </p:nvPr>
        </p:nvSpPr>
        <p:spPr>
          <a:xfrm>
            <a:off x="838200" y="1929384"/>
            <a:ext cx="6081584" cy="4251960"/>
          </a:xfrm>
        </p:spPr>
        <p:txBody>
          <a:bodyPr vert="horz" lIns="91440" tIns="45720" rIns="91440" bIns="45720" rtlCol="0" anchor="t">
            <a:normAutofit/>
          </a:bodyPr>
          <a:lstStyle/>
          <a:p>
            <a:pPr lvl="1"/>
            <a:r>
              <a:rPr lang="en-US" sz="2800">
                <a:latin typeface="Cambria"/>
                <a:ea typeface="Cambria"/>
              </a:rPr>
              <a:t>Can be deployed at most locations</a:t>
            </a:r>
          </a:p>
          <a:p>
            <a:pPr lvl="1"/>
            <a:r>
              <a:rPr lang="en-US" sz="2800">
                <a:latin typeface="Cambria"/>
                <a:ea typeface="Cambria"/>
              </a:rPr>
              <a:t>Ability to reach high altitudes</a:t>
            </a:r>
          </a:p>
          <a:p>
            <a:pPr lvl="1"/>
            <a:r>
              <a:rPr lang="en-US" sz="2800">
                <a:latin typeface="Cambria"/>
                <a:ea typeface="Cambria"/>
              </a:rPr>
              <a:t>Easy to keep in one spot for a long period of time</a:t>
            </a:r>
          </a:p>
          <a:p>
            <a:pPr lvl="1"/>
            <a:r>
              <a:rPr lang="en-US" sz="2800">
                <a:latin typeface="Cambria"/>
                <a:ea typeface="Cambria"/>
              </a:rPr>
              <a:t>We can control the height for given periods of time</a:t>
            </a:r>
          </a:p>
          <a:p>
            <a:pPr lvl="1"/>
            <a:r>
              <a:rPr lang="en-US" sz="2800">
                <a:latin typeface="Cambria"/>
                <a:ea typeface="Cambria"/>
              </a:rPr>
              <a:t>Easy recovery!</a:t>
            </a:r>
          </a:p>
        </p:txBody>
      </p:sp>
      <p:pic>
        <p:nvPicPr>
          <p:cNvPr id="4" name="Picture 3" descr="Introduction to Weather Balloons – Basic Air Data">
            <a:extLst>
              <a:ext uri="{FF2B5EF4-FFF2-40B4-BE49-F238E27FC236}">
                <a16:creationId xmlns:a16="http://schemas.microsoft.com/office/drawing/2014/main" id="{88ACDE2D-B9A3-0A4A-8E09-5EA9D73799A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6667" y="1929385"/>
            <a:ext cx="3287851" cy="4240324"/>
          </a:xfrm>
          <a:prstGeom prst="rect">
            <a:avLst/>
          </a:prstGeom>
          <a:noFill/>
          <a:ln>
            <a:noFill/>
          </a:ln>
        </p:spPr>
      </p:pic>
      <p:sp>
        <p:nvSpPr>
          <p:cNvPr id="5" name="TextBox 4">
            <a:extLst>
              <a:ext uri="{FF2B5EF4-FFF2-40B4-BE49-F238E27FC236}">
                <a16:creationId xmlns:a16="http://schemas.microsoft.com/office/drawing/2014/main" id="{0F8A932A-4744-174F-925B-B1BB7320A723}"/>
              </a:ext>
            </a:extLst>
          </p:cNvPr>
          <p:cNvSpPr txBox="1"/>
          <p:nvPr/>
        </p:nvSpPr>
        <p:spPr>
          <a:xfrm>
            <a:off x="7445680" y="6169709"/>
            <a:ext cx="3908120" cy="646331"/>
          </a:xfrm>
          <a:prstGeom prst="rect">
            <a:avLst/>
          </a:prstGeom>
          <a:noFill/>
        </p:spPr>
        <p:txBody>
          <a:bodyPr wrap="square" rtlCol="0" anchor="t">
            <a:spAutoFit/>
          </a:bodyPr>
          <a:lstStyle/>
          <a:p>
            <a:r>
              <a:rPr lang="en-US">
                <a:latin typeface="Cambria"/>
                <a:ea typeface="Cambria"/>
              </a:rPr>
              <a:t>Figure 1: Example of a high-altitude balloon [1].</a:t>
            </a:r>
          </a:p>
        </p:txBody>
      </p:sp>
      <p:pic>
        <p:nvPicPr>
          <p:cNvPr id="11" name="Audio 10">
            <a:hlinkClick r:id="" action="ppaction://media"/>
            <a:extLst>
              <a:ext uri="{FF2B5EF4-FFF2-40B4-BE49-F238E27FC236}">
                <a16:creationId xmlns:a16="http://schemas.microsoft.com/office/drawing/2014/main" id="{8846957D-2BED-4EAC-9010-6B706B1F74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43371739"/>
      </p:ext>
    </p:extLst>
  </p:cSld>
  <p:clrMapOvr>
    <a:masterClrMapping/>
  </p:clrMapOvr>
  <mc:AlternateContent xmlns:mc="http://schemas.openxmlformats.org/markup-compatibility/2006" xmlns:p14="http://schemas.microsoft.com/office/powerpoint/2010/main">
    <mc:Choice Requires="p14">
      <p:transition spd="slow" p14:dur="2000" advTm="42822"/>
    </mc:Choice>
    <mc:Fallback xmlns="">
      <p:transition spd="slow" advTm="42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842F-92C1-3948-BD6C-4218749B0498}"/>
              </a:ext>
            </a:extLst>
          </p:cNvPr>
          <p:cNvSpPr>
            <a:spLocks noGrp="1"/>
          </p:cNvSpPr>
          <p:nvPr>
            <p:ph type="title"/>
          </p:nvPr>
        </p:nvSpPr>
        <p:spPr/>
        <p:txBody>
          <a:bodyPr/>
          <a:lstStyle/>
          <a:p>
            <a:pPr algn="ctr"/>
            <a:r>
              <a:rPr lang="en-US">
                <a:latin typeface="Cambria" panose="02040503050406030204" pitchFamily="18" charset="0"/>
              </a:rPr>
              <a:t>Design</a:t>
            </a:r>
          </a:p>
        </p:txBody>
      </p:sp>
      <p:sp>
        <p:nvSpPr>
          <p:cNvPr id="3" name="Content Placeholder 2">
            <a:extLst>
              <a:ext uri="{FF2B5EF4-FFF2-40B4-BE49-F238E27FC236}">
                <a16:creationId xmlns:a16="http://schemas.microsoft.com/office/drawing/2014/main" id="{80F61456-B528-5A4E-8CE1-C6289FDF5B85}"/>
              </a:ext>
            </a:extLst>
          </p:cNvPr>
          <p:cNvSpPr>
            <a:spLocks noGrp="1"/>
          </p:cNvSpPr>
          <p:nvPr>
            <p:ph idx="1"/>
          </p:nvPr>
        </p:nvSpPr>
        <p:spPr>
          <a:xfrm>
            <a:off x="838200" y="1929384"/>
            <a:ext cx="6503625" cy="4251960"/>
          </a:xfrm>
        </p:spPr>
        <p:txBody>
          <a:bodyPr/>
          <a:lstStyle/>
          <a:p>
            <a:r>
              <a:rPr lang="en-US">
                <a:latin typeface="Cambria" panose="02040503050406030204" pitchFamily="18" charset="0"/>
              </a:rPr>
              <a:t>Our sensors are run on an Arduino Uno, and there are four sensors in total.</a:t>
            </a:r>
          </a:p>
          <a:p>
            <a:r>
              <a:rPr lang="en-US">
                <a:latin typeface="Cambria" panose="02040503050406030204" pitchFamily="18" charset="0"/>
              </a:rPr>
              <a:t>Our sensors can measure:</a:t>
            </a:r>
          </a:p>
          <a:p>
            <a:pPr lvl="1"/>
            <a:r>
              <a:rPr lang="en-US">
                <a:latin typeface="Cambria" panose="02040503050406030204" pitchFamily="18" charset="0"/>
              </a:rPr>
              <a:t>Temperature</a:t>
            </a:r>
          </a:p>
          <a:p>
            <a:pPr lvl="1"/>
            <a:r>
              <a:rPr lang="en-US">
                <a:latin typeface="Cambria" panose="02040503050406030204" pitchFamily="18" charset="0"/>
              </a:rPr>
              <a:t>Humidity</a:t>
            </a:r>
          </a:p>
          <a:p>
            <a:pPr lvl="1"/>
            <a:r>
              <a:rPr lang="en-US">
                <a:latin typeface="Cambria" panose="02040503050406030204" pitchFamily="18" charset="0"/>
              </a:rPr>
              <a:t>CO</a:t>
            </a:r>
            <a:r>
              <a:rPr lang="en-US" baseline="-25000">
                <a:latin typeface="Cambria" panose="02040503050406030204" pitchFamily="18" charset="0"/>
              </a:rPr>
              <a:t>2</a:t>
            </a:r>
            <a:r>
              <a:rPr lang="en-US">
                <a:latin typeface="Cambria" panose="02040503050406030204" pitchFamily="18" charset="0"/>
              </a:rPr>
              <a:t> levels</a:t>
            </a:r>
          </a:p>
          <a:p>
            <a:pPr lvl="1"/>
            <a:r>
              <a:rPr lang="en-US">
                <a:latin typeface="Cambria" panose="02040503050406030204" pitchFamily="18" charset="0"/>
              </a:rPr>
              <a:t>Pressure</a:t>
            </a:r>
          </a:p>
          <a:p>
            <a:pPr lvl="1"/>
            <a:r>
              <a:rPr lang="en-US">
                <a:latin typeface="Cambria" panose="02040503050406030204" pitchFamily="18" charset="0"/>
              </a:rPr>
              <a:t>Particulate matter</a:t>
            </a:r>
          </a:p>
        </p:txBody>
      </p:sp>
      <p:pic>
        <p:nvPicPr>
          <p:cNvPr id="4" name="Picture 4" descr="A close up of a sign&#10;&#10;Description generated with very high confidence">
            <a:extLst>
              <a:ext uri="{FF2B5EF4-FFF2-40B4-BE49-F238E27FC236}">
                <a16:creationId xmlns:a16="http://schemas.microsoft.com/office/drawing/2014/main" id="{394C6CDD-9DF6-403C-B162-62DCDAB6A893}"/>
              </a:ext>
            </a:extLst>
          </p:cNvPr>
          <p:cNvPicPr>
            <a:picLocks noChangeAspect="1"/>
          </p:cNvPicPr>
          <p:nvPr/>
        </p:nvPicPr>
        <p:blipFill>
          <a:blip r:embed="rId5"/>
          <a:stretch>
            <a:fillRect/>
          </a:stretch>
        </p:blipFill>
        <p:spPr>
          <a:xfrm>
            <a:off x="7705968" y="2012392"/>
            <a:ext cx="3560558" cy="4251507"/>
          </a:xfrm>
          <a:prstGeom prst="rect">
            <a:avLst/>
          </a:prstGeom>
        </p:spPr>
      </p:pic>
      <p:sp>
        <p:nvSpPr>
          <p:cNvPr id="7" name="TextBox 6">
            <a:extLst>
              <a:ext uri="{FF2B5EF4-FFF2-40B4-BE49-F238E27FC236}">
                <a16:creationId xmlns:a16="http://schemas.microsoft.com/office/drawing/2014/main" id="{4BBC8687-3230-4EBF-A157-612E6EB222B6}"/>
              </a:ext>
            </a:extLst>
          </p:cNvPr>
          <p:cNvSpPr txBox="1"/>
          <p:nvPr/>
        </p:nvSpPr>
        <p:spPr>
          <a:xfrm>
            <a:off x="7604904" y="6340306"/>
            <a:ext cx="4101463" cy="369332"/>
          </a:xfrm>
          <a:prstGeom prst="rect">
            <a:avLst/>
          </a:prstGeom>
          <a:noFill/>
        </p:spPr>
        <p:txBody>
          <a:bodyPr wrap="square" rtlCol="0" anchor="t">
            <a:spAutoFit/>
          </a:bodyPr>
          <a:lstStyle/>
          <a:p>
            <a:r>
              <a:rPr lang="en-US">
                <a:latin typeface="Cambria"/>
                <a:ea typeface="Cambria"/>
              </a:rPr>
              <a:t>Figure 2: Labeled photo of the sensors.</a:t>
            </a:r>
          </a:p>
        </p:txBody>
      </p:sp>
      <p:pic>
        <p:nvPicPr>
          <p:cNvPr id="5" name="Audio 4">
            <a:hlinkClick r:id="" action="ppaction://media"/>
            <a:extLst>
              <a:ext uri="{FF2B5EF4-FFF2-40B4-BE49-F238E27FC236}">
                <a16:creationId xmlns:a16="http://schemas.microsoft.com/office/drawing/2014/main" id="{2DB43428-8344-6A43-B851-08C949EBD6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67243611"/>
      </p:ext>
    </p:extLst>
  </p:cSld>
  <p:clrMapOvr>
    <a:masterClrMapping/>
  </p:clrMapOvr>
  <mc:AlternateContent xmlns:mc="http://schemas.openxmlformats.org/markup-compatibility/2006">
    <mc:Choice xmlns:p14="http://schemas.microsoft.com/office/powerpoint/2010/main" Requires="p14">
      <p:transition spd="slow" p14:dur="2000" advTm="33832"/>
    </mc:Choice>
    <mc:Fallback>
      <p:transition spd="slow" advTm="3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B2B5-8ECC-B54D-B6D7-BB5C7C400CAF}"/>
              </a:ext>
            </a:extLst>
          </p:cNvPr>
          <p:cNvSpPr>
            <a:spLocks noGrp="1"/>
          </p:cNvSpPr>
          <p:nvPr>
            <p:ph type="title"/>
          </p:nvPr>
        </p:nvSpPr>
        <p:spPr/>
        <p:txBody>
          <a:bodyPr/>
          <a:lstStyle/>
          <a:p>
            <a:pPr algn="ctr"/>
            <a:r>
              <a:rPr lang="en-US">
                <a:latin typeface="Cambria" panose="02040503050406030204" pitchFamily="18" charset="0"/>
              </a:rPr>
              <a:t>FAA Regulations</a:t>
            </a:r>
          </a:p>
        </p:txBody>
      </p:sp>
      <p:sp>
        <p:nvSpPr>
          <p:cNvPr id="3" name="Content Placeholder 2">
            <a:extLst>
              <a:ext uri="{FF2B5EF4-FFF2-40B4-BE49-F238E27FC236}">
                <a16:creationId xmlns:a16="http://schemas.microsoft.com/office/drawing/2014/main" id="{51B01951-F924-8341-B49E-02A4EA857757}"/>
              </a:ext>
            </a:extLst>
          </p:cNvPr>
          <p:cNvSpPr>
            <a:spLocks noGrp="1"/>
          </p:cNvSpPr>
          <p:nvPr>
            <p:ph idx="1"/>
          </p:nvPr>
        </p:nvSpPr>
        <p:spPr/>
        <p:txBody>
          <a:bodyPr vert="horz" lIns="91440" tIns="45720" rIns="91440" bIns="45720" rtlCol="0" anchor="t">
            <a:normAutofit/>
          </a:bodyPr>
          <a:lstStyle/>
          <a:p>
            <a:r>
              <a:rPr lang="en-US">
                <a:latin typeface="Cambria"/>
                <a:ea typeface="Cambria"/>
              </a:rPr>
              <a:t>When planning our deployment we must follow several regulations:</a:t>
            </a:r>
          </a:p>
          <a:p>
            <a:pPr lvl="1"/>
            <a:r>
              <a:rPr lang="en-US">
                <a:latin typeface="Cambria"/>
                <a:ea typeface="Cambria"/>
              </a:rPr>
              <a:t>Alerting the FAA before deployment</a:t>
            </a:r>
          </a:p>
          <a:p>
            <a:pPr lvl="1"/>
            <a:r>
              <a:rPr lang="en-US">
                <a:latin typeface="Cambria"/>
                <a:ea typeface="Cambria"/>
              </a:rPr>
              <a:t>Maximum Height – 500ft</a:t>
            </a:r>
            <a:endParaRPr lang="en-US"/>
          </a:p>
          <a:p>
            <a:pPr lvl="1"/>
            <a:r>
              <a:rPr lang="en-US">
                <a:latin typeface="Cambria"/>
                <a:ea typeface="Cambria"/>
              </a:rPr>
              <a:t>Flags on the tether for low flying objects</a:t>
            </a:r>
          </a:p>
          <a:p>
            <a:pPr lvl="1"/>
            <a:r>
              <a:rPr lang="en-US">
                <a:latin typeface="Cambria"/>
                <a:ea typeface="Cambria"/>
              </a:rPr>
              <a:t>Cannot be deployed within 5 miles of</a:t>
            </a:r>
          </a:p>
          <a:p>
            <a:pPr marL="457200" lvl="1" indent="0">
              <a:buNone/>
            </a:pPr>
            <a:r>
              <a:rPr lang="en-US">
                <a:latin typeface="Cambria"/>
                <a:ea typeface="Cambria"/>
              </a:rPr>
              <a:t> an airport</a:t>
            </a:r>
          </a:p>
          <a:p>
            <a:pPr lvl="1"/>
            <a:endParaRPr lang="en-US">
              <a:latin typeface="Cambria" panose="02040503050406030204" pitchFamily="18" charset="0"/>
              <a:ea typeface="Cambria"/>
            </a:endParaRPr>
          </a:p>
          <a:p>
            <a:pPr lvl="1"/>
            <a:endParaRPr lang="en-US">
              <a:latin typeface="Cambria" panose="02040503050406030204" pitchFamily="18" charset="0"/>
            </a:endParaRPr>
          </a:p>
          <a:p>
            <a:pPr lvl="1"/>
            <a:endParaRPr lang="en-US">
              <a:latin typeface="Cambria" panose="02040503050406030204" pitchFamily="18" charset="0"/>
            </a:endParaRPr>
          </a:p>
          <a:p>
            <a:pPr lvl="1"/>
            <a:endParaRPr lang="en-US">
              <a:latin typeface="Cambria" panose="02040503050406030204" pitchFamily="18" charset="0"/>
              <a:ea typeface="Cambria" panose="02040503050406030204" pitchFamily="18" charset="0"/>
            </a:endParaRPr>
          </a:p>
        </p:txBody>
      </p:sp>
      <p:pic>
        <p:nvPicPr>
          <p:cNvPr id="1026" name="Picture 2" descr="Part 121 vs. 135, 125 and 91 of FAA regulations - AVISAV">
            <a:extLst>
              <a:ext uri="{FF2B5EF4-FFF2-40B4-BE49-F238E27FC236}">
                <a16:creationId xmlns:a16="http://schemas.microsoft.com/office/drawing/2014/main" id="{C04B5D6C-F1B5-4B06-A7D1-AC50D7CF6A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015" y="2827447"/>
            <a:ext cx="4261785" cy="24558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B69FAA-0B7D-4D93-BA8F-0FCB010FD25A}"/>
              </a:ext>
            </a:extLst>
          </p:cNvPr>
          <p:cNvSpPr txBox="1"/>
          <p:nvPr/>
        </p:nvSpPr>
        <p:spPr>
          <a:xfrm>
            <a:off x="7092015" y="5548184"/>
            <a:ext cx="4261785" cy="646331"/>
          </a:xfrm>
          <a:prstGeom prst="rect">
            <a:avLst/>
          </a:prstGeom>
          <a:noFill/>
        </p:spPr>
        <p:txBody>
          <a:bodyPr wrap="square" rtlCol="0" anchor="t">
            <a:spAutoFit/>
          </a:bodyPr>
          <a:lstStyle/>
          <a:p>
            <a:pPr algn="ctr"/>
            <a:r>
              <a:rPr lang="en-US">
                <a:latin typeface="Cambria"/>
                <a:ea typeface="Cambria"/>
              </a:rPr>
              <a:t>Figure 2: Federal Aviation Administration Regulations [2].</a:t>
            </a:r>
            <a:endParaRPr lang="en-US">
              <a:latin typeface="Cambria" panose="02040503050406030204" pitchFamily="18" charset="0"/>
              <a:ea typeface="Cambria" panose="02040503050406030204" pitchFamily="18" charset="0"/>
            </a:endParaRPr>
          </a:p>
        </p:txBody>
      </p:sp>
      <p:pic>
        <p:nvPicPr>
          <p:cNvPr id="9" name="Audio 8">
            <a:hlinkClick r:id="" action="ppaction://media"/>
            <a:extLst>
              <a:ext uri="{FF2B5EF4-FFF2-40B4-BE49-F238E27FC236}">
                <a16:creationId xmlns:a16="http://schemas.microsoft.com/office/drawing/2014/main" id="{A7CE6AC5-31AD-4947-A03C-EB34EA9104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0632250"/>
      </p:ext>
    </p:extLst>
  </p:cSld>
  <p:clrMapOvr>
    <a:masterClrMapping/>
  </p:clrMapOvr>
  <mc:AlternateContent xmlns:mc="http://schemas.openxmlformats.org/markup-compatibility/2006" xmlns:p14="http://schemas.microsoft.com/office/powerpoint/2010/main">
    <mc:Choice Requires="p14">
      <p:transition spd="slow" p14:dur="2000" advTm="39069"/>
    </mc:Choice>
    <mc:Fallback xmlns="">
      <p:transition spd="slow" advTm="39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9756"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4826-512C-644C-8758-70B780B514A1}"/>
              </a:ext>
            </a:extLst>
          </p:cNvPr>
          <p:cNvSpPr>
            <a:spLocks noGrp="1"/>
          </p:cNvSpPr>
          <p:nvPr>
            <p:ph type="title"/>
          </p:nvPr>
        </p:nvSpPr>
        <p:spPr/>
        <p:txBody>
          <a:bodyPr/>
          <a:lstStyle/>
          <a:p>
            <a:pPr algn="ctr"/>
            <a:r>
              <a:rPr lang="en-US">
                <a:latin typeface="Cambria" panose="02040503050406030204" pitchFamily="18" charset="0"/>
              </a:rPr>
              <a:t>Proposed Deployments</a:t>
            </a:r>
          </a:p>
        </p:txBody>
      </p:sp>
      <p:sp>
        <p:nvSpPr>
          <p:cNvPr id="3" name="Content Placeholder 2">
            <a:extLst>
              <a:ext uri="{FF2B5EF4-FFF2-40B4-BE49-F238E27FC236}">
                <a16:creationId xmlns:a16="http://schemas.microsoft.com/office/drawing/2014/main" id="{1015025B-7005-E04B-B20D-5D27FD3572E0}"/>
              </a:ext>
            </a:extLst>
          </p:cNvPr>
          <p:cNvSpPr>
            <a:spLocks noGrp="1"/>
          </p:cNvSpPr>
          <p:nvPr>
            <p:ph idx="1"/>
          </p:nvPr>
        </p:nvSpPr>
        <p:spPr/>
        <p:txBody>
          <a:bodyPr/>
          <a:lstStyle/>
          <a:p>
            <a:r>
              <a:rPr lang="en-US">
                <a:latin typeface="Cambria" panose="02040503050406030204" pitchFamily="18" charset="0"/>
              </a:rPr>
              <a:t>We want to have a deployment in a field to see how our data looks with minimal industrial impact.</a:t>
            </a:r>
          </a:p>
          <a:p>
            <a:r>
              <a:rPr lang="en-US">
                <a:latin typeface="Cambria" panose="02040503050406030204" pitchFamily="18" charset="0"/>
              </a:rPr>
              <a:t>We then hope to deploy in a city such as Dover, NH, where we can see if urban life is changing the atmosphere around cities.</a:t>
            </a:r>
          </a:p>
        </p:txBody>
      </p:sp>
      <p:sp>
        <p:nvSpPr>
          <p:cNvPr id="5" name="TextBox 4">
            <a:extLst>
              <a:ext uri="{FF2B5EF4-FFF2-40B4-BE49-F238E27FC236}">
                <a16:creationId xmlns:a16="http://schemas.microsoft.com/office/drawing/2014/main" id="{BDC771C7-B5F0-4C90-8DDC-6771ABF6B5D7}"/>
              </a:ext>
            </a:extLst>
          </p:cNvPr>
          <p:cNvSpPr txBox="1"/>
          <p:nvPr/>
        </p:nvSpPr>
        <p:spPr>
          <a:xfrm>
            <a:off x="6524456" y="6340306"/>
            <a:ext cx="5204657" cy="369332"/>
          </a:xfrm>
          <a:prstGeom prst="rect">
            <a:avLst/>
          </a:prstGeom>
          <a:noFill/>
        </p:spPr>
        <p:txBody>
          <a:bodyPr wrap="square" rtlCol="0" anchor="t">
            <a:spAutoFit/>
          </a:bodyPr>
          <a:lstStyle/>
          <a:p>
            <a:r>
              <a:rPr lang="en-US">
                <a:latin typeface="Cambria"/>
                <a:ea typeface="Cambria"/>
              </a:rPr>
              <a:t>Figure 4: Example of an urban deployment area [4]</a:t>
            </a:r>
          </a:p>
        </p:txBody>
      </p:sp>
      <p:sp>
        <p:nvSpPr>
          <p:cNvPr id="7" name="TextBox 6">
            <a:extLst>
              <a:ext uri="{FF2B5EF4-FFF2-40B4-BE49-F238E27FC236}">
                <a16:creationId xmlns:a16="http://schemas.microsoft.com/office/drawing/2014/main" id="{E7D38E2B-A8A5-4105-A1C5-E8F8C8FF3F9B}"/>
              </a:ext>
            </a:extLst>
          </p:cNvPr>
          <p:cNvSpPr txBox="1"/>
          <p:nvPr/>
        </p:nvSpPr>
        <p:spPr>
          <a:xfrm>
            <a:off x="842439" y="6356228"/>
            <a:ext cx="4954447" cy="369332"/>
          </a:xfrm>
          <a:prstGeom prst="rect">
            <a:avLst/>
          </a:prstGeom>
          <a:noFill/>
        </p:spPr>
        <p:txBody>
          <a:bodyPr wrap="square" rtlCol="0" anchor="t">
            <a:spAutoFit/>
          </a:bodyPr>
          <a:lstStyle/>
          <a:p>
            <a:r>
              <a:rPr lang="en-US">
                <a:latin typeface="Cambria"/>
                <a:ea typeface="Cambria"/>
              </a:rPr>
              <a:t>Figure 3: Example of a rural deployment area [3]</a:t>
            </a:r>
          </a:p>
        </p:txBody>
      </p:sp>
      <p:pic>
        <p:nvPicPr>
          <p:cNvPr id="9" name="Picture 8" descr="A picture containing grass, game, red&#10;&#10;Description automatically generated">
            <a:extLst>
              <a:ext uri="{FF2B5EF4-FFF2-40B4-BE49-F238E27FC236}">
                <a16:creationId xmlns:a16="http://schemas.microsoft.com/office/drawing/2014/main" id="{9044CBB3-1C59-E04E-8C86-2016B5453C17}"/>
              </a:ext>
            </a:extLst>
          </p:cNvPr>
          <p:cNvPicPr>
            <a:picLocks noChangeAspect="1"/>
          </p:cNvPicPr>
          <p:nvPr/>
        </p:nvPicPr>
        <p:blipFill>
          <a:blip r:embed="rId5"/>
          <a:stretch>
            <a:fillRect/>
          </a:stretch>
        </p:blipFill>
        <p:spPr>
          <a:xfrm>
            <a:off x="1396301" y="4158256"/>
            <a:ext cx="3275941" cy="2110530"/>
          </a:xfrm>
          <a:prstGeom prst="rect">
            <a:avLst/>
          </a:prstGeom>
        </p:spPr>
      </p:pic>
      <p:pic>
        <p:nvPicPr>
          <p:cNvPr id="11" name="Picture 10" descr="A picture containing sitting, light, man, table&#10;&#10;Description automatically generated">
            <a:extLst>
              <a:ext uri="{FF2B5EF4-FFF2-40B4-BE49-F238E27FC236}">
                <a16:creationId xmlns:a16="http://schemas.microsoft.com/office/drawing/2014/main" id="{139DBAE1-B389-D84D-BC70-475F7626C550}"/>
              </a:ext>
            </a:extLst>
          </p:cNvPr>
          <p:cNvPicPr>
            <a:picLocks noChangeAspect="1"/>
          </p:cNvPicPr>
          <p:nvPr/>
        </p:nvPicPr>
        <p:blipFill>
          <a:blip r:embed="rId6"/>
          <a:stretch>
            <a:fillRect/>
          </a:stretch>
        </p:blipFill>
        <p:spPr>
          <a:xfrm>
            <a:off x="7519757" y="4154301"/>
            <a:ext cx="3275941" cy="2265739"/>
          </a:xfrm>
          <a:prstGeom prst="rect">
            <a:avLst/>
          </a:prstGeom>
        </p:spPr>
      </p:pic>
      <p:pic>
        <p:nvPicPr>
          <p:cNvPr id="13" name="Audio 12">
            <a:hlinkClick r:id="" action="ppaction://media"/>
            <a:extLst>
              <a:ext uri="{FF2B5EF4-FFF2-40B4-BE49-F238E27FC236}">
                <a16:creationId xmlns:a16="http://schemas.microsoft.com/office/drawing/2014/main" id="{8993F88A-1298-4007-A2C6-487F9E9920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40378651"/>
      </p:ext>
    </p:extLst>
  </p:cSld>
  <p:clrMapOvr>
    <a:masterClrMapping/>
  </p:clrMapOvr>
  <mc:AlternateContent xmlns:mc="http://schemas.openxmlformats.org/markup-compatibility/2006" xmlns:p14="http://schemas.microsoft.com/office/powerpoint/2010/main">
    <mc:Choice Requires="p14">
      <p:transition spd="slow" p14:dur="2000" advTm="33395"/>
    </mc:Choice>
    <mc:Fallback xmlns="">
      <p:transition spd="slow" advTm="3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BA7A7-5036-3548-8477-7624AB7C18B6}"/>
              </a:ext>
            </a:extLst>
          </p:cNvPr>
          <p:cNvSpPr>
            <a:spLocks noGrp="1"/>
          </p:cNvSpPr>
          <p:nvPr>
            <p:ph type="title"/>
          </p:nvPr>
        </p:nvSpPr>
        <p:spPr/>
        <p:txBody>
          <a:bodyPr/>
          <a:lstStyle/>
          <a:p>
            <a:pPr algn="ctr"/>
            <a:r>
              <a:rPr lang="en-US">
                <a:latin typeface="Cambria" panose="02040503050406030204" pitchFamily="18" charset="0"/>
              </a:rPr>
              <a:t>Deployment Procedure</a:t>
            </a:r>
          </a:p>
        </p:txBody>
      </p:sp>
      <p:sp>
        <p:nvSpPr>
          <p:cNvPr id="3" name="Content Placeholder 2">
            <a:extLst>
              <a:ext uri="{FF2B5EF4-FFF2-40B4-BE49-F238E27FC236}">
                <a16:creationId xmlns:a16="http://schemas.microsoft.com/office/drawing/2014/main" id="{C604FFAC-33DF-2248-8387-96ACA4918540}"/>
              </a:ext>
            </a:extLst>
          </p:cNvPr>
          <p:cNvSpPr>
            <a:spLocks noGrp="1"/>
          </p:cNvSpPr>
          <p:nvPr>
            <p:ph idx="1"/>
          </p:nvPr>
        </p:nvSpPr>
        <p:spPr/>
        <p:txBody>
          <a:bodyPr vert="horz" lIns="91440" tIns="45720" rIns="91440" bIns="45720" rtlCol="0" anchor="t">
            <a:normAutofit/>
          </a:bodyPr>
          <a:lstStyle/>
          <a:p>
            <a:pPr lvl="1"/>
            <a:r>
              <a:rPr lang="en-US" sz="2800">
                <a:latin typeface="Cambria"/>
                <a:ea typeface="Cambria"/>
              </a:rPr>
              <a:t>Elevate the balloon in 50 ft increments</a:t>
            </a:r>
            <a:endParaRPr lang="en-US">
              <a:latin typeface="Cambria"/>
              <a:ea typeface="Cambria"/>
            </a:endParaRPr>
          </a:p>
          <a:p>
            <a:pPr lvl="1"/>
            <a:endParaRPr lang="en-US" sz="2800">
              <a:latin typeface="Cambria"/>
              <a:ea typeface="Cambria"/>
            </a:endParaRPr>
          </a:p>
          <a:p>
            <a:pPr lvl="1"/>
            <a:r>
              <a:rPr lang="en-US" sz="2800">
                <a:latin typeface="Cambria"/>
                <a:ea typeface="Cambria"/>
              </a:rPr>
              <a:t>Stop at each elevation for 20 minutes (data averaging)</a:t>
            </a:r>
          </a:p>
          <a:p>
            <a:pPr lvl="1"/>
            <a:endParaRPr lang="en-US" sz="2800">
              <a:latin typeface="Cambria"/>
              <a:ea typeface="Cambria"/>
            </a:endParaRPr>
          </a:p>
          <a:p>
            <a:pPr lvl="1"/>
            <a:r>
              <a:rPr lang="en-US" sz="2800">
                <a:latin typeface="Cambria"/>
                <a:ea typeface="Cambria"/>
              </a:rPr>
              <a:t>Once peak height (500 ft) is reached, lower the balloon in the same increments</a:t>
            </a:r>
          </a:p>
          <a:p>
            <a:pPr marL="457200" lvl="1" indent="0">
              <a:buNone/>
            </a:pPr>
            <a:endParaRPr lang="en-US">
              <a:latin typeface="Cambria" panose="02040503050406030204" pitchFamily="18" charset="0"/>
            </a:endParaRPr>
          </a:p>
        </p:txBody>
      </p:sp>
      <p:pic>
        <p:nvPicPr>
          <p:cNvPr id="5" name="Audio 4">
            <a:hlinkClick r:id="" action="ppaction://media"/>
            <a:extLst>
              <a:ext uri="{FF2B5EF4-FFF2-40B4-BE49-F238E27FC236}">
                <a16:creationId xmlns:a16="http://schemas.microsoft.com/office/drawing/2014/main" id="{8544EA93-C8F6-4A0E-9E07-B4C1152CC7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4888555"/>
      </p:ext>
    </p:extLst>
  </p:cSld>
  <p:clrMapOvr>
    <a:masterClrMapping/>
  </p:clrMapOvr>
  <mc:AlternateContent xmlns:mc="http://schemas.openxmlformats.org/markup-compatibility/2006" xmlns:p14="http://schemas.microsoft.com/office/powerpoint/2010/main">
    <mc:Choice Requires="p14">
      <p:transition spd="slow" p14:dur="2000" advTm="38748"/>
    </mc:Choice>
    <mc:Fallback xmlns="">
      <p:transition spd="slow" advTm="38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FF573-8368-2A48-B29C-EAB91270A382}"/>
              </a:ext>
            </a:extLst>
          </p:cNvPr>
          <p:cNvSpPr>
            <a:spLocks noGrp="1"/>
          </p:cNvSpPr>
          <p:nvPr>
            <p:ph type="title"/>
          </p:nvPr>
        </p:nvSpPr>
        <p:spPr/>
        <p:txBody>
          <a:bodyPr/>
          <a:lstStyle/>
          <a:p>
            <a:pPr algn="ctr"/>
            <a:r>
              <a:rPr lang="en-US">
                <a:latin typeface="Cambria"/>
                <a:ea typeface="Cambria"/>
              </a:rPr>
              <a:t>Statement On COVID-19</a:t>
            </a:r>
          </a:p>
        </p:txBody>
      </p:sp>
      <p:sp>
        <p:nvSpPr>
          <p:cNvPr id="3" name="Content Placeholder 2">
            <a:extLst>
              <a:ext uri="{FF2B5EF4-FFF2-40B4-BE49-F238E27FC236}">
                <a16:creationId xmlns:a16="http://schemas.microsoft.com/office/drawing/2014/main" id="{C86DFB19-C18E-8848-9D30-D1AD01E7E7BC}"/>
              </a:ext>
            </a:extLst>
          </p:cNvPr>
          <p:cNvSpPr>
            <a:spLocks noGrp="1"/>
          </p:cNvSpPr>
          <p:nvPr>
            <p:ph idx="1"/>
          </p:nvPr>
        </p:nvSpPr>
        <p:spPr/>
        <p:txBody>
          <a:bodyPr vert="horz" lIns="91440" tIns="45720" rIns="91440" bIns="45720" rtlCol="0" anchor="t">
            <a:normAutofit/>
          </a:bodyPr>
          <a:lstStyle/>
          <a:p>
            <a:r>
              <a:rPr lang="en-US">
                <a:latin typeface="Cambria"/>
                <a:ea typeface="Cambria"/>
              </a:rPr>
              <a:t>Due to the COVID–19 pandemic we were forced to move our research to home</a:t>
            </a:r>
          </a:p>
          <a:p>
            <a:endParaRPr lang="en-US">
              <a:latin typeface="Cambria"/>
              <a:ea typeface="Cambria"/>
            </a:endParaRPr>
          </a:p>
          <a:p>
            <a:r>
              <a:rPr lang="en-US">
                <a:latin typeface="Cambria"/>
                <a:ea typeface="Cambria"/>
              </a:rPr>
              <a:t>Since we were not able to complete our proposed deployments, we designed some tests for our sensors that we could do at home</a:t>
            </a:r>
          </a:p>
          <a:p>
            <a:endParaRPr lang="en-US">
              <a:latin typeface="Cambria" panose="02040503050406030204" pitchFamily="18" charset="0"/>
            </a:endParaRPr>
          </a:p>
        </p:txBody>
      </p:sp>
      <p:pic>
        <p:nvPicPr>
          <p:cNvPr id="4" name="Audio 3">
            <a:hlinkClick r:id="" action="ppaction://media"/>
            <a:extLst>
              <a:ext uri="{FF2B5EF4-FFF2-40B4-BE49-F238E27FC236}">
                <a16:creationId xmlns:a16="http://schemas.microsoft.com/office/drawing/2014/main" id="{4CFA0855-F8AC-4F5B-9E8D-480B645C22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75078403"/>
      </p:ext>
    </p:extLst>
  </p:cSld>
  <p:clrMapOvr>
    <a:masterClrMapping/>
  </p:clrMapOvr>
  <mc:AlternateContent xmlns:mc="http://schemas.openxmlformats.org/markup-compatibility/2006" xmlns:p14="http://schemas.microsoft.com/office/powerpoint/2010/main">
    <mc:Choice Requires="p14">
      <p:transition spd="slow" p14:dur="2000" advTm="19796"/>
    </mc:Choice>
    <mc:Fallback xmlns="">
      <p:transition spd="slow" advTm="19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FC72F-DD63-004F-9540-0C97F37C0616}"/>
              </a:ext>
            </a:extLst>
          </p:cNvPr>
          <p:cNvSpPr>
            <a:spLocks noGrp="1"/>
          </p:cNvSpPr>
          <p:nvPr>
            <p:ph type="title"/>
          </p:nvPr>
        </p:nvSpPr>
        <p:spPr/>
        <p:txBody>
          <a:bodyPr/>
          <a:lstStyle/>
          <a:p>
            <a:pPr algn="ctr"/>
            <a:r>
              <a:rPr lang="en-US">
                <a:latin typeface="Cambria"/>
                <a:ea typeface="Cambria"/>
              </a:rPr>
              <a:t>Test Deployments</a:t>
            </a:r>
            <a:endParaRPr lang="en-US">
              <a:latin typeface="Cambria" panose="02040503050406030204" pitchFamily="18" charset="0"/>
            </a:endParaRPr>
          </a:p>
        </p:txBody>
      </p:sp>
      <p:sp>
        <p:nvSpPr>
          <p:cNvPr id="3" name="Content Placeholder 2">
            <a:extLst>
              <a:ext uri="{FF2B5EF4-FFF2-40B4-BE49-F238E27FC236}">
                <a16:creationId xmlns:a16="http://schemas.microsoft.com/office/drawing/2014/main" id="{502755AA-67D7-E34C-AEA7-021EC1CCD06C}"/>
              </a:ext>
            </a:extLst>
          </p:cNvPr>
          <p:cNvSpPr>
            <a:spLocks noGrp="1"/>
          </p:cNvSpPr>
          <p:nvPr>
            <p:ph idx="1"/>
          </p:nvPr>
        </p:nvSpPr>
        <p:spPr/>
        <p:txBody>
          <a:bodyPr/>
          <a:lstStyle/>
          <a:p>
            <a:pPr marL="0" indent="0">
              <a:buNone/>
            </a:pPr>
            <a:endParaRPr lang="en-US">
              <a:latin typeface="Cambria" panose="02040503050406030204" pitchFamily="18" charset="0"/>
            </a:endParaRPr>
          </a:p>
        </p:txBody>
      </p:sp>
      <p:pic>
        <p:nvPicPr>
          <p:cNvPr id="5" name="Picture 4" descr="A picture containing grass, outdoor, sitting, laptop&#10;&#10;Description automatically generated">
            <a:extLst>
              <a:ext uri="{FF2B5EF4-FFF2-40B4-BE49-F238E27FC236}">
                <a16:creationId xmlns:a16="http://schemas.microsoft.com/office/drawing/2014/main" id="{465CF29D-CC5D-4B43-AADB-47DF886B2E94}"/>
              </a:ext>
            </a:extLst>
          </p:cNvPr>
          <p:cNvPicPr>
            <a:picLocks noChangeAspect="1"/>
          </p:cNvPicPr>
          <p:nvPr/>
        </p:nvPicPr>
        <p:blipFill>
          <a:blip r:embed="rId5"/>
          <a:stretch>
            <a:fillRect/>
          </a:stretch>
        </p:blipFill>
        <p:spPr>
          <a:xfrm>
            <a:off x="4501513" y="1929383"/>
            <a:ext cx="3188971" cy="4251961"/>
          </a:xfrm>
          <a:prstGeom prst="rect">
            <a:avLst/>
          </a:prstGeom>
        </p:spPr>
      </p:pic>
      <p:pic>
        <p:nvPicPr>
          <p:cNvPr id="7" name="Picture 6" descr="A computer sitting on top of a wooden table&#10;&#10;Description automatically generated">
            <a:extLst>
              <a:ext uri="{FF2B5EF4-FFF2-40B4-BE49-F238E27FC236}">
                <a16:creationId xmlns:a16="http://schemas.microsoft.com/office/drawing/2014/main" id="{A07A54E7-A8C2-344F-BC18-8FDFFF0FE089}"/>
              </a:ext>
            </a:extLst>
          </p:cNvPr>
          <p:cNvPicPr>
            <a:picLocks noChangeAspect="1"/>
          </p:cNvPicPr>
          <p:nvPr/>
        </p:nvPicPr>
        <p:blipFill>
          <a:blip r:embed="rId6"/>
          <a:stretch>
            <a:fillRect/>
          </a:stretch>
        </p:blipFill>
        <p:spPr>
          <a:xfrm>
            <a:off x="8164827" y="1929383"/>
            <a:ext cx="3188971" cy="4251961"/>
          </a:xfrm>
          <a:prstGeom prst="rect">
            <a:avLst/>
          </a:prstGeom>
        </p:spPr>
      </p:pic>
      <p:pic>
        <p:nvPicPr>
          <p:cNvPr id="9" name="Picture 8" descr="A picture containing outdoor, car, standing, sitting&#10;&#10;Description automatically generated">
            <a:extLst>
              <a:ext uri="{FF2B5EF4-FFF2-40B4-BE49-F238E27FC236}">
                <a16:creationId xmlns:a16="http://schemas.microsoft.com/office/drawing/2014/main" id="{BE70BCB4-30D7-4D49-9D78-ECBB557AC4BA}"/>
              </a:ext>
            </a:extLst>
          </p:cNvPr>
          <p:cNvPicPr>
            <a:picLocks noChangeAspect="1"/>
          </p:cNvPicPr>
          <p:nvPr/>
        </p:nvPicPr>
        <p:blipFill>
          <a:blip r:embed="rId7"/>
          <a:stretch>
            <a:fillRect/>
          </a:stretch>
        </p:blipFill>
        <p:spPr>
          <a:xfrm>
            <a:off x="838200" y="1929384"/>
            <a:ext cx="3188970" cy="4251960"/>
          </a:xfrm>
          <a:prstGeom prst="rect">
            <a:avLst/>
          </a:prstGeom>
        </p:spPr>
      </p:pic>
      <p:sp>
        <p:nvSpPr>
          <p:cNvPr id="16" name="TextBox 15">
            <a:extLst>
              <a:ext uri="{FF2B5EF4-FFF2-40B4-BE49-F238E27FC236}">
                <a16:creationId xmlns:a16="http://schemas.microsoft.com/office/drawing/2014/main" id="{C83EA46F-B18A-5044-B6DE-79485F62D697}"/>
              </a:ext>
            </a:extLst>
          </p:cNvPr>
          <p:cNvSpPr txBox="1"/>
          <p:nvPr/>
        </p:nvSpPr>
        <p:spPr>
          <a:xfrm>
            <a:off x="976184" y="6400800"/>
            <a:ext cx="2928551" cy="369332"/>
          </a:xfrm>
          <a:prstGeom prst="rect">
            <a:avLst/>
          </a:prstGeom>
          <a:noFill/>
        </p:spPr>
        <p:txBody>
          <a:bodyPr wrap="square" rtlCol="0">
            <a:spAutoFit/>
          </a:bodyPr>
          <a:lstStyle/>
          <a:p>
            <a:pPr algn="ctr"/>
            <a:r>
              <a:rPr lang="en-US">
                <a:latin typeface="Cambria" panose="02040503050406030204" pitchFamily="18" charset="0"/>
              </a:rPr>
              <a:t>Car Exhaust Test</a:t>
            </a:r>
          </a:p>
        </p:txBody>
      </p:sp>
      <p:sp>
        <p:nvSpPr>
          <p:cNvPr id="17" name="TextBox 16">
            <a:extLst>
              <a:ext uri="{FF2B5EF4-FFF2-40B4-BE49-F238E27FC236}">
                <a16:creationId xmlns:a16="http://schemas.microsoft.com/office/drawing/2014/main" id="{E7EB75C2-3B39-0946-9F51-4C2313C27DEE}"/>
              </a:ext>
            </a:extLst>
          </p:cNvPr>
          <p:cNvSpPr txBox="1"/>
          <p:nvPr/>
        </p:nvSpPr>
        <p:spPr>
          <a:xfrm>
            <a:off x="4631723" y="6400800"/>
            <a:ext cx="2928551" cy="369332"/>
          </a:xfrm>
          <a:prstGeom prst="rect">
            <a:avLst/>
          </a:prstGeom>
          <a:noFill/>
        </p:spPr>
        <p:txBody>
          <a:bodyPr wrap="square" rtlCol="0">
            <a:spAutoFit/>
          </a:bodyPr>
          <a:lstStyle/>
          <a:p>
            <a:pPr algn="ctr"/>
            <a:r>
              <a:rPr lang="en-US">
                <a:latin typeface="Cambria" panose="02040503050406030204" pitchFamily="18" charset="0"/>
              </a:rPr>
              <a:t>Ground Level Test</a:t>
            </a:r>
          </a:p>
        </p:txBody>
      </p:sp>
      <p:sp>
        <p:nvSpPr>
          <p:cNvPr id="18" name="TextBox 17">
            <a:extLst>
              <a:ext uri="{FF2B5EF4-FFF2-40B4-BE49-F238E27FC236}">
                <a16:creationId xmlns:a16="http://schemas.microsoft.com/office/drawing/2014/main" id="{C91F409C-6C66-3C49-848E-F16EB3EBDC3A}"/>
              </a:ext>
            </a:extLst>
          </p:cNvPr>
          <p:cNvSpPr txBox="1"/>
          <p:nvPr/>
        </p:nvSpPr>
        <p:spPr>
          <a:xfrm>
            <a:off x="8295038" y="6400800"/>
            <a:ext cx="2928551" cy="369332"/>
          </a:xfrm>
          <a:prstGeom prst="rect">
            <a:avLst/>
          </a:prstGeom>
          <a:noFill/>
        </p:spPr>
        <p:txBody>
          <a:bodyPr wrap="square" rtlCol="0">
            <a:spAutoFit/>
          </a:bodyPr>
          <a:lstStyle/>
          <a:p>
            <a:pPr algn="ctr"/>
            <a:r>
              <a:rPr lang="en-US">
                <a:latin typeface="Cambria" panose="02040503050406030204" pitchFamily="18" charset="0"/>
              </a:rPr>
              <a:t>Elevated Test</a:t>
            </a:r>
          </a:p>
        </p:txBody>
      </p:sp>
      <p:pic>
        <p:nvPicPr>
          <p:cNvPr id="4" name="Audio 3">
            <a:hlinkClick r:id="" action="ppaction://media"/>
            <a:extLst>
              <a:ext uri="{FF2B5EF4-FFF2-40B4-BE49-F238E27FC236}">
                <a16:creationId xmlns:a16="http://schemas.microsoft.com/office/drawing/2014/main" id="{FC043F23-8DA9-E641-8FEC-D33EE6C450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7692666"/>
      </p:ext>
    </p:extLst>
  </p:cSld>
  <p:clrMapOvr>
    <a:masterClrMapping/>
  </p:clrMapOvr>
  <mc:AlternateContent xmlns:mc="http://schemas.openxmlformats.org/markup-compatibility/2006">
    <mc:Choice xmlns:p14="http://schemas.microsoft.com/office/powerpoint/2010/main" Requires="p14">
      <p:transition spd="slow" p14:dur="2000" advTm="43716"/>
    </mc:Choice>
    <mc:Fallback>
      <p:transition spd="slow" advTm="4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The Serif Hand Black"/>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1419</Words>
  <Application>Microsoft Office PowerPoint</Application>
  <PresentationFormat>Widescreen</PresentationFormat>
  <Paragraphs>165</Paragraphs>
  <Slides>15</Slides>
  <Notes>12</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Cambria</vt:lpstr>
      <vt:lpstr>Courier New</vt:lpstr>
      <vt:lpstr>The Hand</vt:lpstr>
      <vt:lpstr>The Serif Hand Black</vt:lpstr>
      <vt:lpstr>SketchyVTI</vt:lpstr>
      <vt:lpstr>Using a High-Altitude Balloon to Measure Air Quality and Atmospheric Structure in Urban and Rural New Hampshire</vt:lpstr>
      <vt:lpstr>Motivation</vt:lpstr>
      <vt:lpstr>Why a Tethered Balloon?</vt:lpstr>
      <vt:lpstr>Design</vt:lpstr>
      <vt:lpstr>FAA Regulations</vt:lpstr>
      <vt:lpstr>Proposed Deployments</vt:lpstr>
      <vt:lpstr>Deployment Procedure</vt:lpstr>
      <vt:lpstr>Statement On COVID-19</vt:lpstr>
      <vt:lpstr>Test Deployments</vt:lpstr>
      <vt:lpstr>Test Deployment Results</vt:lpstr>
      <vt:lpstr>Test Deployment Results</vt:lpstr>
      <vt:lpstr>Test Deployment Results</vt:lpstr>
      <vt:lpstr>Future Work</vt:lpstr>
      <vt:lpstr>Acknowledgments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 High-Altitude Balloon to Measure Air Quality and Atmospheric Structure in Urban and Rural New Hampshire</dc:title>
  <dc:creator>Libby, Matt S</dc:creator>
  <cp:lastModifiedBy>Larkin, Jeremy D</cp:lastModifiedBy>
  <cp:revision>1</cp:revision>
  <dcterms:created xsi:type="dcterms:W3CDTF">2020-04-27T20:15:03Z</dcterms:created>
  <dcterms:modified xsi:type="dcterms:W3CDTF">2020-05-01T18:14:17Z</dcterms:modified>
</cp:coreProperties>
</file>