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Economica"/>
      <p:regular r:id="rId14"/>
      <p:bold r:id="rId15"/>
      <p:italic r:id="rId16"/>
      <p:boldItalic r:id="rId17"/>
    </p:embeddedFont>
    <p:embeddedFont>
      <p:font typeface="Open Sans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Open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Economica-bold.fntdata"/><Relationship Id="rId14" Type="http://schemas.openxmlformats.org/officeDocument/2006/relationships/font" Target="fonts/Economica-regular.fntdata"/><Relationship Id="rId17" Type="http://schemas.openxmlformats.org/officeDocument/2006/relationships/font" Target="fonts/Economica-boldItalic.fntdata"/><Relationship Id="rId16" Type="http://schemas.openxmlformats.org/officeDocument/2006/relationships/font" Target="fonts/Economica-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OpenSans-bold.fntdata"/><Relationship Id="rId6" Type="http://schemas.openxmlformats.org/officeDocument/2006/relationships/slide" Target="slides/slide1.xml"/><Relationship Id="rId18" Type="http://schemas.openxmlformats.org/officeDocument/2006/relationships/font" Target="fonts/OpenSans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7549429902_5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7549429902_5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54942990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5494299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7549429902_5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7549429902_5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032825028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703282502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03282502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703282502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549429902_5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549429902_5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549429902_5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7549429902_5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gif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Relationship Id="rId4" Type="http://schemas.openxmlformats.org/officeDocument/2006/relationships/image" Target="../media/image14.jpg"/><Relationship Id="rId5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title"/>
          </p:nvPr>
        </p:nvSpPr>
        <p:spPr>
          <a:xfrm>
            <a:off x="265500" y="474625"/>
            <a:ext cx="4045200" cy="83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 Electrolysis</a:t>
            </a:r>
            <a:endParaRPr/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265513" y="1244875"/>
            <a:ext cx="4045200" cy="5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Alice Wade and Ian Bresnahan</a:t>
            </a:r>
            <a:endParaRPr/>
          </a:p>
        </p:txBody>
      </p:sp>
      <p:sp>
        <p:nvSpPr>
          <p:cNvPr id="64" name="Google Shape;64;p13"/>
          <p:cNvSpPr txBox="1"/>
          <p:nvPr>
            <p:ph idx="2" type="body"/>
          </p:nvPr>
        </p:nvSpPr>
        <p:spPr>
          <a:xfrm>
            <a:off x="4939500" y="474625"/>
            <a:ext cx="3837000" cy="83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u="sng"/>
              <a:t>Project Outline</a:t>
            </a:r>
            <a:endParaRPr sz="2400" u="sng"/>
          </a:p>
        </p:txBody>
      </p:sp>
      <p:sp>
        <p:nvSpPr>
          <p:cNvPr id="65" name="Google Shape;65;p13"/>
          <p:cNvSpPr txBox="1"/>
          <p:nvPr/>
        </p:nvSpPr>
        <p:spPr>
          <a:xfrm>
            <a:off x="4939500" y="979125"/>
            <a:ext cx="3837000" cy="3363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Char char="●"/>
            </a:pPr>
            <a:r>
              <a:rPr lang="en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Create a miniature water electrolysis reactor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Char char="●"/>
            </a:pPr>
            <a:r>
              <a:rPr lang="en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Converts Water into 2H</a:t>
            </a:r>
            <a:r>
              <a:rPr baseline="-25000" lang="en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lang="en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and O</a:t>
            </a:r>
            <a:r>
              <a:rPr baseline="-25000" lang="en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Char char="●"/>
            </a:pPr>
            <a:r>
              <a:rPr lang="en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Synthesis of rocket fuel using resources that could be found on Mars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513" y="3246300"/>
            <a:ext cx="3435175" cy="186073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" name="Google Shape;67;p13"/>
          <p:cNvPicPr preferRelativeResize="0"/>
          <p:nvPr/>
        </p:nvPicPr>
        <p:blipFill rotWithShape="1">
          <a:blip r:embed="rId4">
            <a:alphaModFix/>
          </a:blip>
          <a:srcRect b="0" l="20728" r="22433" t="0"/>
          <a:stretch/>
        </p:blipFill>
        <p:spPr>
          <a:xfrm>
            <a:off x="570525" y="1802573"/>
            <a:ext cx="1641250" cy="144372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8" name="Google Shape;68;p13"/>
          <p:cNvPicPr preferRelativeResize="0"/>
          <p:nvPr/>
        </p:nvPicPr>
        <p:blipFill rotWithShape="1">
          <a:blip r:embed="rId5">
            <a:alphaModFix/>
          </a:blip>
          <a:srcRect b="0" l="0" r="31337" t="0"/>
          <a:stretch/>
        </p:blipFill>
        <p:spPr>
          <a:xfrm>
            <a:off x="2211775" y="1802575"/>
            <a:ext cx="1793930" cy="144372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Purpose</a:t>
            </a:r>
            <a:endParaRPr/>
          </a:p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>
            <a:off x="311700" y="1225225"/>
            <a:ext cx="3999900" cy="8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In-Situ Resource Utilization (ISRU)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Sabatier Reactor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Future generation of rockets</a:t>
            </a:r>
            <a:endParaRPr/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2950" y="3079631"/>
            <a:ext cx="4465475" cy="184424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200525"/>
            <a:ext cx="3999900" cy="27233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2436" y="186924"/>
            <a:ext cx="4226499" cy="28166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Chemistry</a:t>
            </a:r>
            <a:endParaRPr/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850" y="1401850"/>
            <a:ext cx="1787300" cy="1502798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4" name="Google Shape;84;p15"/>
          <p:cNvSpPr txBox="1"/>
          <p:nvPr/>
        </p:nvSpPr>
        <p:spPr>
          <a:xfrm>
            <a:off x="138138" y="3159275"/>
            <a:ext cx="24387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Overall</a:t>
            </a:r>
            <a:endParaRPr u="sng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2H</a:t>
            </a:r>
            <a:r>
              <a:rPr baseline="-25000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 → O</a:t>
            </a:r>
            <a:r>
              <a:rPr baseline="-25000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+ 2H</a:t>
            </a:r>
            <a:r>
              <a:rPr baseline="-25000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u="sng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Cathode</a:t>
            </a:r>
            <a:endParaRPr u="sng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4H</a:t>
            </a:r>
            <a:r>
              <a:rPr b="1" baseline="-25000" lang="en"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O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+ 4e</a:t>
            </a:r>
            <a:r>
              <a:rPr baseline="30000" lang="en">
                <a:latin typeface="Open Sans"/>
                <a:ea typeface="Open Sans"/>
                <a:cs typeface="Open Sans"/>
                <a:sym typeface="Open Sans"/>
              </a:rPr>
              <a:t>-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→ 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2H</a:t>
            </a:r>
            <a:r>
              <a:rPr b="1" baseline="-25000" lang="en"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+ 4OH</a:t>
            </a:r>
            <a:r>
              <a:rPr baseline="30000" lang="en">
                <a:latin typeface="Open Sans"/>
                <a:ea typeface="Open Sans"/>
                <a:cs typeface="Open Sans"/>
                <a:sym typeface="Open Sans"/>
              </a:rPr>
              <a:t>-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Anode</a:t>
            </a:r>
            <a:endParaRPr u="sng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4OH</a:t>
            </a:r>
            <a:r>
              <a:rPr baseline="30000" lang="en">
                <a:latin typeface="Open Sans"/>
                <a:ea typeface="Open Sans"/>
                <a:cs typeface="Open Sans"/>
                <a:sym typeface="Open Sans"/>
              </a:rPr>
              <a:t>-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→ </a:t>
            </a: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</a:t>
            </a:r>
            <a:r>
              <a:rPr b="1" baseline="-25000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+ </a:t>
            </a: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2H</a:t>
            </a:r>
            <a:r>
              <a:rPr b="1" baseline="-25000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+ 4e</a:t>
            </a:r>
            <a:r>
              <a:rPr baseline="30000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</a:t>
            </a:r>
            <a:endParaRPr u="sng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9425" y="166275"/>
            <a:ext cx="6414575" cy="481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Solidworks Model</a:t>
            </a:r>
            <a:endParaRPr/>
          </a:p>
        </p:txBody>
      </p:sp>
      <p:sp>
        <p:nvSpPr>
          <p:cNvPr id="91" name="Google Shape;91;p16"/>
          <p:cNvSpPr txBox="1"/>
          <p:nvPr>
            <p:ph idx="1" type="body"/>
          </p:nvPr>
        </p:nvSpPr>
        <p:spPr>
          <a:xfrm>
            <a:off x="311700" y="1225225"/>
            <a:ext cx="3406500" cy="18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Seperate tanks for hydrogen and oxygen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Clear lexan used for building main reservoir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Graphite used as electrodes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Wooden frame for structural stability &amp; ease of transportation</a:t>
            </a:r>
            <a:endParaRPr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1225" y="174877"/>
            <a:ext cx="4158875" cy="47937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8075" y="3091825"/>
            <a:ext cx="2271775" cy="19723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Tank Setup</a:t>
            </a:r>
            <a:endParaRPr/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9887" y="2240224"/>
            <a:ext cx="3542424" cy="2656803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0" name="Google Shape;100;p17"/>
          <p:cNvPicPr preferRelativeResize="0"/>
          <p:nvPr/>
        </p:nvPicPr>
        <p:blipFill rotWithShape="1">
          <a:blip r:embed="rId4">
            <a:alphaModFix/>
          </a:blip>
          <a:srcRect b="5926" l="0" r="5926" t="0"/>
          <a:stretch/>
        </p:blipFill>
        <p:spPr>
          <a:xfrm>
            <a:off x="540463" y="2240213"/>
            <a:ext cx="3542424" cy="2656818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1" name="Google Shape;101;p17"/>
          <p:cNvSpPr txBox="1"/>
          <p:nvPr>
            <p:ph idx="1" type="body"/>
          </p:nvPr>
        </p:nvSpPr>
        <p:spPr>
          <a:xfrm>
            <a:off x="311725" y="1147225"/>
            <a:ext cx="3999900" cy="8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Plastic bin with electrodes siliconed in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DC power supply used to provide current</a:t>
            </a:r>
            <a:endParaRPr/>
          </a:p>
        </p:txBody>
      </p:sp>
      <p:sp>
        <p:nvSpPr>
          <p:cNvPr id="102" name="Google Shape;102;p17"/>
          <p:cNvSpPr txBox="1"/>
          <p:nvPr/>
        </p:nvSpPr>
        <p:spPr>
          <a:xfrm>
            <a:off x="5216100" y="1100875"/>
            <a:ext cx="36162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Measured volume of gas produced using graduated test tubes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Table salt used as electrode to increase water conductivity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050" y="2391925"/>
            <a:ext cx="3731250" cy="257647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8" name="Google Shape;108;p1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Conducted and Data Collection</a:t>
            </a:r>
            <a:endParaRPr/>
          </a:p>
        </p:txBody>
      </p:sp>
      <p:sp>
        <p:nvSpPr>
          <p:cNvPr id="109" name="Google Shape;109;p18"/>
          <p:cNvSpPr txBox="1"/>
          <p:nvPr>
            <p:ph idx="1" type="body"/>
          </p:nvPr>
        </p:nvSpPr>
        <p:spPr>
          <a:xfrm>
            <a:off x="311725" y="1071025"/>
            <a:ext cx="39999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/>
              <a:t>Data Collection</a:t>
            </a:r>
            <a:endParaRPr sz="1800" u="sng"/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Ratio of Electrolyte vs. Amperage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Electrolyte → Conductivity → Speed</a:t>
            </a:r>
            <a:endParaRPr/>
          </a:p>
        </p:txBody>
      </p:sp>
      <p:pic>
        <p:nvPicPr>
          <p:cNvPr id="110" name="Google Shape;11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654" y="2391925"/>
            <a:ext cx="3733937" cy="25764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1" name="Google Shape;111;p18"/>
          <p:cNvSpPr txBox="1"/>
          <p:nvPr>
            <p:ph idx="1" type="body"/>
          </p:nvPr>
        </p:nvSpPr>
        <p:spPr>
          <a:xfrm>
            <a:off x="4743663" y="1071025"/>
            <a:ext cx="39999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/>
              <a:t>Explanation</a:t>
            </a:r>
            <a:endParaRPr sz="1800" u="sng"/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Volume of Hydrogen Displaced vs. Time</a:t>
            </a:r>
            <a:endParaRPr/>
          </a:p>
          <a:p>
            <a:pPr indent="4572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Gas production results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Reactor Components</a:t>
            </a:r>
            <a:endParaRPr/>
          </a:p>
        </p:txBody>
      </p:sp>
      <p:sp>
        <p:nvSpPr>
          <p:cNvPr id="117" name="Google Shape;117;p19"/>
          <p:cNvSpPr txBox="1"/>
          <p:nvPr>
            <p:ph idx="1" type="body"/>
          </p:nvPr>
        </p:nvSpPr>
        <p:spPr>
          <a:xfrm>
            <a:off x="311700" y="1225225"/>
            <a:ext cx="3334200" cy="13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Reservoir waterjetted out of clear lexan sheets and siliconed in place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Wooden frame cut with table saw and jigsaw</a:t>
            </a:r>
            <a:endParaRPr/>
          </a:p>
        </p:txBody>
      </p:sp>
      <p:sp>
        <p:nvSpPr>
          <p:cNvPr id="118" name="Google Shape;118;p19"/>
          <p:cNvSpPr txBox="1"/>
          <p:nvPr>
            <p:ph idx="2" type="body"/>
          </p:nvPr>
        </p:nvSpPr>
        <p:spPr>
          <a:xfrm>
            <a:off x="4832400" y="1225225"/>
            <a:ext cx="3999900" cy="13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Tank made with clear acrylic tubing, 3D printed adapters, and a hose clamp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Pipe fittings used to connect tank with reservoir through a quick-disconnect system</a:t>
            </a:r>
            <a:endParaRPr/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5851" y="2617814"/>
            <a:ext cx="1852293" cy="246972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8900" y="2617825"/>
            <a:ext cx="3292974" cy="246972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829" y="2617825"/>
            <a:ext cx="2937272" cy="246972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127" name="Google Shape;127;p20"/>
          <p:cNvSpPr txBox="1"/>
          <p:nvPr>
            <p:ph idx="2" type="body"/>
          </p:nvPr>
        </p:nvSpPr>
        <p:spPr>
          <a:xfrm>
            <a:off x="311700" y="1295550"/>
            <a:ext cx="32445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What We’ve Learned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Designing components which must be watertight and corrosion resistant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Engineering an assembly to facilitate and collect the results of a chemical reaction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Taking an idea from paper to a final product</a:t>
            </a:r>
            <a:endParaRPr/>
          </a:p>
        </p:txBody>
      </p:sp>
      <p:pic>
        <p:nvPicPr>
          <p:cNvPr id="128" name="Google Shape;1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4025" y="0"/>
            <a:ext cx="385761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