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3"/>
    <p:sldMasterId id="2147483732" r:id="rId4"/>
  </p:sldMasterIdLst>
  <p:notesMasterIdLst>
    <p:notesMasterId r:id="rId16"/>
  </p:notesMasterIdLst>
  <p:sldIdLst>
    <p:sldId id="256" r:id="rId5"/>
    <p:sldId id="259" r:id="rId6"/>
    <p:sldId id="268" r:id="rId7"/>
    <p:sldId id="267" r:id="rId8"/>
    <p:sldId id="266" r:id="rId9"/>
    <p:sldId id="265" r:id="rId10"/>
    <p:sldId id="264" r:id="rId11"/>
    <p:sldId id="263" r:id="rId12"/>
    <p:sldId id="262" r:id="rId13"/>
    <p:sldId id="261" r:id="rId14"/>
    <p:sldId id="260" r:id="rId15"/>
  </p:sldIdLst>
  <p:sldSz cx="32918400" cy="21945600"/>
  <p:notesSz cx="9144000" cy="6858000"/>
  <p:defaultTextStyle>
    <a:defPPr>
      <a:defRPr lang="en-US"/>
    </a:defPPr>
    <a:lvl1pPr marL="0" algn="l" defTabSz="2804742" rtl="0" eaLnBrk="1" latinLnBrk="0" hangingPunct="1">
      <a:defRPr sz="5500" kern="1200">
        <a:solidFill>
          <a:schemeClr val="tx1"/>
        </a:solidFill>
        <a:latin typeface="+mn-lt"/>
        <a:ea typeface="+mn-ea"/>
        <a:cs typeface="+mn-cs"/>
      </a:defRPr>
    </a:lvl1pPr>
    <a:lvl2pPr marL="1402370" algn="l" defTabSz="2804742" rtl="0" eaLnBrk="1" latinLnBrk="0" hangingPunct="1">
      <a:defRPr sz="5500" kern="1200">
        <a:solidFill>
          <a:schemeClr val="tx1"/>
        </a:solidFill>
        <a:latin typeface="+mn-lt"/>
        <a:ea typeface="+mn-ea"/>
        <a:cs typeface="+mn-cs"/>
      </a:defRPr>
    </a:lvl2pPr>
    <a:lvl3pPr marL="2804742" algn="l" defTabSz="2804742" rtl="0" eaLnBrk="1" latinLnBrk="0" hangingPunct="1">
      <a:defRPr sz="5500" kern="1200">
        <a:solidFill>
          <a:schemeClr val="tx1"/>
        </a:solidFill>
        <a:latin typeface="+mn-lt"/>
        <a:ea typeface="+mn-ea"/>
        <a:cs typeface="+mn-cs"/>
      </a:defRPr>
    </a:lvl3pPr>
    <a:lvl4pPr marL="4207112" algn="l" defTabSz="2804742" rtl="0" eaLnBrk="1" latinLnBrk="0" hangingPunct="1">
      <a:defRPr sz="5500" kern="1200">
        <a:solidFill>
          <a:schemeClr val="tx1"/>
        </a:solidFill>
        <a:latin typeface="+mn-lt"/>
        <a:ea typeface="+mn-ea"/>
        <a:cs typeface="+mn-cs"/>
      </a:defRPr>
    </a:lvl4pPr>
    <a:lvl5pPr marL="5609484" algn="l" defTabSz="2804742" rtl="0" eaLnBrk="1" latinLnBrk="0" hangingPunct="1">
      <a:defRPr sz="5500" kern="1200">
        <a:solidFill>
          <a:schemeClr val="tx1"/>
        </a:solidFill>
        <a:latin typeface="+mn-lt"/>
        <a:ea typeface="+mn-ea"/>
        <a:cs typeface="+mn-cs"/>
      </a:defRPr>
    </a:lvl5pPr>
    <a:lvl6pPr marL="7011855" algn="l" defTabSz="2804742" rtl="0" eaLnBrk="1" latinLnBrk="0" hangingPunct="1">
      <a:defRPr sz="5500" kern="1200">
        <a:solidFill>
          <a:schemeClr val="tx1"/>
        </a:solidFill>
        <a:latin typeface="+mn-lt"/>
        <a:ea typeface="+mn-ea"/>
        <a:cs typeface="+mn-cs"/>
      </a:defRPr>
    </a:lvl6pPr>
    <a:lvl7pPr marL="8414226" algn="l" defTabSz="2804742" rtl="0" eaLnBrk="1" latinLnBrk="0" hangingPunct="1">
      <a:defRPr sz="5500" kern="1200">
        <a:solidFill>
          <a:schemeClr val="tx1"/>
        </a:solidFill>
        <a:latin typeface="+mn-lt"/>
        <a:ea typeface="+mn-ea"/>
        <a:cs typeface="+mn-cs"/>
      </a:defRPr>
    </a:lvl7pPr>
    <a:lvl8pPr marL="9816597" algn="l" defTabSz="2804742" rtl="0" eaLnBrk="1" latinLnBrk="0" hangingPunct="1">
      <a:defRPr sz="5500" kern="1200">
        <a:solidFill>
          <a:schemeClr val="tx1"/>
        </a:solidFill>
        <a:latin typeface="+mn-lt"/>
        <a:ea typeface="+mn-ea"/>
        <a:cs typeface="+mn-cs"/>
      </a:defRPr>
    </a:lvl8pPr>
    <a:lvl9pPr marL="11218968" algn="l" defTabSz="2804742" rtl="0" eaLnBrk="1" latinLnBrk="0" hangingPunct="1">
      <a:defRPr sz="5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12">
          <p15:clr>
            <a:srgbClr val="A4A3A4"/>
          </p15:clr>
        </p15:guide>
        <p15:guide id="2" pos="1036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Griglun" initials="AG" lastIdx="2" clrIdx="0">
    <p:extLst>
      <p:ext uri="{19B8F6BF-5375-455C-9EA6-DF929625EA0E}">
        <p15:presenceInfo xmlns:p15="http://schemas.microsoft.com/office/powerpoint/2012/main" userId="a055ff43103f384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3B0"/>
    <a:srgbClr val="2E0957"/>
    <a:srgbClr val="FFC9C9"/>
    <a:srgbClr val="DEC8EE"/>
    <a:srgbClr val="9ED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05" autoAdjust="0"/>
    <p:restoredTop sz="94746" autoAdjust="0"/>
  </p:normalViewPr>
  <p:slideViewPr>
    <p:cSldViewPr snapToGrid="0">
      <p:cViewPr varScale="1">
        <p:scale>
          <a:sx n="24" d="100"/>
          <a:sy n="24" d="100"/>
        </p:scale>
        <p:origin x="171" y="30"/>
      </p:cViewPr>
      <p:guideLst>
        <p:guide orient="horz" pos="6912"/>
        <p:guide pos="10368"/>
      </p:guideLst>
    </p:cSldViewPr>
  </p:slideViewPr>
  <p:notesTextViewPr>
    <p:cViewPr>
      <p:scale>
        <a:sx n="25" d="100"/>
        <a:sy n="25" d="100"/>
      </p:scale>
      <p:origin x="0" y="0"/>
    </p:cViewPr>
  </p:notesTextViewPr>
  <p:sorterViewPr>
    <p:cViewPr>
      <p:scale>
        <a:sx n="100" d="100"/>
        <a:sy n="100" d="100"/>
      </p:scale>
      <p:origin x="0" y="-37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30T22:09:20.498" idx="1">
    <p:pos x="10" y="10"/>
    <p:text>CODIF is a spaceflight mass spectrometer that used to measure the mass/charge ratio of ions. It has been used in missions to the magnetosphere, which is the region around the Earth where the flow of particles is dominated by the magnetic field of the Earth. Outside the magnetosphere, the flow of the solar wind past the Earth strongly affects particle motion.
We want to know the mass/charge ratio of ions, because mass and charge are the two key ingredients by which particles engage with electric fields, and therefore either gain or lose energy. They also control how particles move in a magnetic field. 
Ion energy and motion are important because they affect how the Sun’s energy is dissipated in the magnetosphere, particularly when a spectacular solar coronal mass ejection erupts. The aurora is a visible effect of the dissipation, as well as somewhat rare power grid failures.
Ions that gain considerable energy can interact with spacecraft, and potentially cause damage to electronics or astronauts. CODIF helps us understand how the whole solar-magnetospheric system works, and how it affects the way we live our lives on Earth and in space.</p:text>
    <p:extLst>
      <p:ext uri="{C676402C-5697-4E1C-873F-D02D1690AC5C}">
        <p15:threadingInfo xmlns:p15="http://schemas.microsoft.com/office/powerpoint/2012/main" timeZoneBias="240"/>
      </p:ext>
    </p:extLst>
  </p:cm>
  <p:cm authorId="1" dt="2020-04-30T22:09:31.850" idx="2">
    <p:pos x="106" y="106"/>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48EF4905-AB2C-4845-8E99-0977462E6BFC}" type="datetimeFigureOut">
              <a:rPr lang="en-US" smtClean="0"/>
              <a:t>4/30/2020</a:t>
            </a:fld>
            <a:endParaRPr lang="en-US"/>
          </a:p>
        </p:txBody>
      </p:sp>
      <p:sp>
        <p:nvSpPr>
          <p:cNvPr id="4" name="Slide Image Placeholder 3"/>
          <p:cNvSpPr>
            <a:spLocks noGrp="1" noRot="1" noChangeAspect="1"/>
          </p:cNvSpPr>
          <p:nvPr>
            <p:ph type="sldImg" idx="2"/>
          </p:nvPr>
        </p:nvSpPr>
        <p:spPr>
          <a:xfrm>
            <a:off x="2835275" y="857250"/>
            <a:ext cx="347345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AE7AEDA1-9BF2-4613-AA6C-368EE43EC43D}" type="slidenum">
              <a:rPr lang="en-US" smtClean="0"/>
              <a:t>‹#›</a:t>
            </a:fld>
            <a:endParaRPr lang="en-US"/>
          </a:p>
        </p:txBody>
      </p:sp>
    </p:spTree>
    <p:extLst>
      <p:ext uri="{BB962C8B-B14F-4D97-AF65-F5344CB8AC3E}">
        <p14:creationId xmlns:p14="http://schemas.microsoft.com/office/powerpoint/2010/main" val="1241793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7AEDA1-9BF2-4613-AA6C-368EE43EC43D}" type="slidenum">
              <a:rPr lang="en-US" smtClean="0"/>
              <a:t>1</a:t>
            </a:fld>
            <a:endParaRPr lang="en-US"/>
          </a:p>
        </p:txBody>
      </p:sp>
    </p:spTree>
    <p:extLst>
      <p:ext uri="{BB962C8B-B14F-4D97-AF65-F5344CB8AC3E}">
        <p14:creationId xmlns:p14="http://schemas.microsoft.com/office/powerpoint/2010/main" val="2693708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u="none" strike="noStrike" dirty="0">
                <a:effectLst/>
                <a:latin typeface="inherit"/>
              </a:rPr>
              <a:t>CODIF is a spaceflight mass spectrometer that used to measure the mass/charge ratio of ions. It has been used in missions to the magnetosphere, which is the region around the Earth where the flow of particles is dominated by the magnetic field of the Earth. Outside the magnetosphere, the flow of the solar wind past the Earth strongly affects particle motion.</a:t>
            </a:r>
          </a:p>
          <a:p>
            <a:pPr algn="l" fontAlgn="base"/>
            <a:br>
              <a:rPr lang="en-US" u="none" strike="noStrike" dirty="0">
                <a:effectLst/>
                <a:latin typeface="inherit"/>
              </a:rPr>
            </a:br>
            <a:endParaRPr lang="en-US" u="none" strike="noStrike" dirty="0">
              <a:effectLst/>
              <a:latin typeface="inherit"/>
            </a:endParaRPr>
          </a:p>
          <a:p>
            <a:pPr algn="l" fontAlgn="base"/>
            <a:r>
              <a:rPr lang="en-US" u="none" strike="noStrike" dirty="0">
                <a:effectLst/>
                <a:latin typeface="inherit"/>
              </a:rPr>
              <a:t>We want to know the mass/charge ratio of ions, because mass and charge are the two key ingredients by which particles engage with electric fields, and therefore either gain or lose energy. They also control how particles move in a magnetic field. </a:t>
            </a:r>
          </a:p>
          <a:p>
            <a:pPr algn="l" fontAlgn="base"/>
            <a:br>
              <a:rPr lang="en-US" u="none" strike="noStrike" dirty="0">
                <a:effectLst/>
                <a:latin typeface="inherit"/>
              </a:rPr>
            </a:br>
            <a:endParaRPr lang="en-US" u="none" strike="noStrike" dirty="0">
              <a:effectLst/>
              <a:latin typeface="inherit"/>
            </a:endParaRPr>
          </a:p>
          <a:p>
            <a:pPr algn="l" fontAlgn="base"/>
            <a:r>
              <a:rPr lang="en-US" u="none" strike="noStrike" dirty="0">
                <a:effectLst/>
                <a:latin typeface="inherit"/>
              </a:rPr>
              <a:t>Ion energy and motion are important because they affect how the Sun’s energy is dissipated in the magnetosphere, particularly when a spectacular solar coronal mass ejection erupts. The aurora is a visible effect of the dissipation, as well as somewhat rare power grid failures.</a:t>
            </a:r>
          </a:p>
          <a:p>
            <a:pPr algn="l" fontAlgn="base"/>
            <a:br>
              <a:rPr lang="en-US" u="none" strike="noStrike" dirty="0">
                <a:effectLst/>
                <a:latin typeface="inherit"/>
              </a:rPr>
            </a:br>
            <a:endParaRPr lang="en-US" u="none" strike="noStrike" dirty="0">
              <a:effectLst/>
              <a:latin typeface="inherit"/>
            </a:endParaRPr>
          </a:p>
          <a:p>
            <a:pPr algn="l" fontAlgn="base"/>
            <a:r>
              <a:rPr lang="en-US" u="none" strike="noStrike" dirty="0">
                <a:effectLst/>
                <a:latin typeface="inherit"/>
              </a:rPr>
              <a:t>Ions that gain considerable energy can interact with spacecraft, and potentially cause damage to electronics or astronauts. CODIF helps us understand how the whole solar-magnetospheric system works, and how it affects the way we live our lives on Earth and in space.</a:t>
            </a:r>
          </a:p>
          <a:p>
            <a:endParaRPr lang="en-US" dirty="0"/>
          </a:p>
        </p:txBody>
      </p:sp>
      <p:sp>
        <p:nvSpPr>
          <p:cNvPr id="4" name="Slide Number Placeholder 3"/>
          <p:cNvSpPr>
            <a:spLocks noGrp="1"/>
          </p:cNvSpPr>
          <p:nvPr>
            <p:ph type="sldNum" sz="quarter" idx="5"/>
          </p:nvPr>
        </p:nvSpPr>
        <p:spPr/>
        <p:txBody>
          <a:bodyPr/>
          <a:lstStyle/>
          <a:p>
            <a:fld id="{AE7AEDA1-9BF2-4613-AA6C-368EE43EC43D}" type="slidenum">
              <a:rPr lang="en-US" smtClean="0"/>
              <a:t>2</a:t>
            </a:fld>
            <a:endParaRPr lang="en-US"/>
          </a:p>
        </p:txBody>
      </p:sp>
    </p:spTree>
    <p:extLst>
      <p:ext uri="{BB962C8B-B14F-4D97-AF65-F5344CB8AC3E}">
        <p14:creationId xmlns:p14="http://schemas.microsoft.com/office/powerpoint/2010/main" val="2185609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563" y="6816725"/>
            <a:ext cx="27981275" cy="4705350"/>
          </a:xfrm>
        </p:spPr>
        <p:txBody>
          <a:bodyPr/>
          <a:lstStyle/>
          <a:p>
            <a:r>
              <a:rPr lang="en-US"/>
              <a:t>Click to edit Master title style</a:t>
            </a:r>
          </a:p>
        </p:txBody>
      </p:sp>
      <p:sp>
        <p:nvSpPr>
          <p:cNvPr id="3" name="Subtitle 2"/>
          <p:cNvSpPr>
            <a:spLocks noGrp="1"/>
          </p:cNvSpPr>
          <p:nvPr>
            <p:ph type="subTitle" idx="1"/>
          </p:nvPr>
        </p:nvSpPr>
        <p:spPr>
          <a:xfrm>
            <a:off x="4937125" y="12436475"/>
            <a:ext cx="23044150" cy="56070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3EC7F7-583C-4C51-9951-5B33C2824B02}" type="datetimeFigureOut">
              <a:rPr lang="en-US" smtClean="0"/>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F629F-173E-4706-B78F-263E068BD715}" type="slidenum">
              <a:rPr lang="en-US" smtClean="0"/>
              <a:t>‹#›</a:t>
            </a:fld>
            <a:endParaRPr lang="en-US"/>
          </a:p>
        </p:txBody>
      </p:sp>
    </p:spTree>
    <p:extLst>
      <p:ext uri="{BB962C8B-B14F-4D97-AF65-F5344CB8AC3E}">
        <p14:creationId xmlns:p14="http://schemas.microsoft.com/office/powerpoint/2010/main" val="3750292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3EC7F7-583C-4C51-9951-5B33C2824B02}" type="datetimeFigureOut">
              <a:rPr lang="en-US" smtClean="0"/>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F629F-173E-4706-B78F-263E068BD715}" type="slidenum">
              <a:rPr lang="en-US" smtClean="0"/>
              <a:t>‹#›</a:t>
            </a:fld>
            <a:endParaRPr lang="en-US"/>
          </a:p>
        </p:txBody>
      </p:sp>
    </p:spTree>
    <p:extLst>
      <p:ext uri="{BB962C8B-B14F-4D97-AF65-F5344CB8AC3E}">
        <p14:creationId xmlns:p14="http://schemas.microsoft.com/office/powerpoint/2010/main" val="629911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866475" y="879475"/>
            <a:ext cx="7405688" cy="18724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46238" y="879475"/>
            <a:ext cx="22067837" cy="18724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3EC7F7-583C-4C51-9951-5B33C2824B02}" type="datetimeFigureOut">
              <a:rPr lang="en-US" smtClean="0"/>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F629F-173E-4706-B78F-263E068BD715}" type="slidenum">
              <a:rPr lang="en-US" smtClean="0"/>
              <a:t>‹#›</a:t>
            </a:fld>
            <a:endParaRPr lang="en-US"/>
          </a:p>
        </p:txBody>
      </p:sp>
    </p:spTree>
    <p:extLst>
      <p:ext uri="{BB962C8B-B14F-4D97-AF65-F5344CB8AC3E}">
        <p14:creationId xmlns:p14="http://schemas.microsoft.com/office/powerpoint/2010/main" val="3983903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3591562"/>
            <a:ext cx="27980640" cy="7640320"/>
          </a:xfrm>
        </p:spPr>
        <p:txBody>
          <a:bodyPr anchor="b"/>
          <a:lstStyle>
            <a:lvl1pPr algn="ctr">
              <a:defRPr sz="19200"/>
            </a:lvl1pPr>
          </a:lstStyle>
          <a:p>
            <a:r>
              <a:rPr lang="en-US"/>
              <a:t>Click to edit Master title style</a:t>
            </a:r>
            <a:endParaRPr lang="en-US" dirty="0"/>
          </a:p>
        </p:txBody>
      </p:sp>
      <p:sp>
        <p:nvSpPr>
          <p:cNvPr id="3" name="Subtitle 2"/>
          <p:cNvSpPr>
            <a:spLocks noGrp="1"/>
          </p:cNvSpPr>
          <p:nvPr>
            <p:ph type="subTitle" idx="1"/>
          </p:nvPr>
        </p:nvSpPr>
        <p:spPr>
          <a:xfrm>
            <a:off x="4114800" y="11526522"/>
            <a:ext cx="24688800" cy="5298438"/>
          </a:xfrm>
        </p:spPr>
        <p:txBody>
          <a:bodyPr/>
          <a:lstStyle>
            <a:lvl1pPr marL="0" indent="0" algn="ctr">
              <a:buNone/>
              <a:defRPr sz="7680"/>
            </a:lvl1pPr>
            <a:lvl2pPr marL="1463040" indent="0" algn="ctr">
              <a:buNone/>
              <a:defRPr sz="6400"/>
            </a:lvl2pPr>
            <a:lvl3pPr marL="2926080" indent="0" algn="ctr">
              <a:buNone/>
              <a:defRPr sz="5760"/>
            </a:lvl3pPr>
            <a:lvl4pPr marL="4389120" indent="0" algn="ctr">
              <a:buNone/>
              <a:defRPr sz="5120"/>
            </a:lvl4pPr>
            <a:lvl5pPr marL="5852160" indent="0" algn="ctr">
              <a:buNone/>
              <a:defRPr sz="5120"/>
            </a:lvl5pPr>
            <a:lvl6pPr marL="7315200" indent="0" algn="ctr">
              <a:buNone/>
              <a:defRPr sz="5120"/>
            </a:lvl6pPr>
            <a:lvl7pPr marL="8778240" indent="0" algn="ctr">
              <a:buNone/>
              <a:defRPr sz="5120"/>
            </a:lvl7pPr>
            <a:lvl8pPr marL="10241280" indent="0" algn="ctr">
              <a:buNone/>
              <a:defRPr sz="5120"/>
            </a:lvl8pPr>
            <a:lvl9pPr marL="11704320" indent="0" algn="ctr">
              <a:buNone/>
              <a:defRPr sz="51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909222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2338169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7"/>
            <a:ext cx="28392120" cy="9128758"/>
          </a:xfrm>
        </p:spPr>
        <p:txBody>
          <a:bodyPr anchor="b"/>
          <a:lstStyle>
            <a:lvl1pPr>
              <a:defRPr sz="19200"/>
            </a:lvl1pPr>
          </a:lstStyle>
          <a:p>
            <a:r>
              <a:rPr lang="en-US"/>
              <a:t>Click to edit Master title style</a:t>
            </a:r>
            <a:endParaRPr lang="en-US" dirty="0"/>
          </a:p>
        </p:txBody>
      </p:sp>
      <p:sp>
        <p:nvSpPr>
          <p:cNvPr id="3" name="Text Placeholder 2"/>
          <p:cNvSpPr>
            <a:spLocks noGrp="1"/>
          </p:cNvSpPr>
          <p:nvPr>
            <p:ph type="body" idx="1"/>
          </p:nvPr>
        </p:nvSpPr>
        <p:spPr>
          <a:xfrm>
            <a:off x="2245997" y="14686287"/>
            <a:ext cx="28392120" cy="4800598"/>
          </a:xfrm>
        </p:spPr>
        <p:txBody>
          <a:bodyPr/>
          <a:lstStyle>
            <a:lvl1pPr marL="0" indent="0">
              <a:buNone/>
              <a:defRPr sz="7680">
                <a:solidFill>
                  <a:schemeClr val="tx1"/>
                </a:solidFill>
              </a:defRPr>
            </a:lvl1pPr>
            <a:lvl2pPr marL="1463040" indent="0">
              <a:buNone/>
              <a:defRPr sz="6400">
                <a:solidFill>
                  <a:schemeClr val="tx1">
                    <a:tint val="75000"/>
                  </a:schemeClr>
                </a:solidFill>
              </a:defRPr>
            </a:lvl2pPr>
            <a:lvl3pPr marL="2926080" indent="0">
              <a:buNone/>
              <a:defRPr sz="5760">
                <a:solidFill>
                  <a:schemeClr val="tx1">
                    <a:tint val="75000"/>
                  </a:schemeClr>
                </a:solidFill>
              </a:defRPr>
            </a:lvl3pPr>
            <a:lvl4pPr marL="4389120" indent="0">
              <a:buNone/>
              <a:defRPr sz="5120">
                <a:solidFill>
                  <a:schemeClr val="tx1">
                    <a:tint val="75000"/>
                  </a:schemeClr>
                </a:solidFill>
              </a:defRPr>
            </a:lvl4pPr>
            <a:lvl5pPr marL="5852160" indent="0">
              <a:buNone/>
              <a:defRPr sz="5120">
                <a:solidFill>
                  <a:schemeClr val="tx1">
                    <a:tint val="75000"/>
                  </a:schemeClr>
                </a:solidFill>
              </a:defRPr>
            </a:lvl5pPr>
            <a:lvl6pPr marL="7315200" indent="0">
              <a:buNone/>
              <a:defRPr sz="5120">
                <a:solidFill>
                  <a:schemeClr val="tx1">
                    <a:tint val="75000"/>
                  </a:schemeClr>
                </a:solidFill>
              </a:defRPr>
            </a:lvl6pPr>
            <a:lvl7pPr marL="8778240" indent="0">
              <a:buNone/>
              <a:defRPr sz="5120">
                <a:solidFill>
                  <a:schemeClr val="tx1">
                    <a:tint val="75000"/>
                  </a:schemeClr>
                </a:solidFill>
              </a:defRPr>
            </a:lvl7pPr>
            <a:lvl8pPr marL="10241280" indent="0">
              <a:buNone/>
              <a:defRPr sz="5120">
                <a:solidFill>
                  <a:schemeClr val="tx1">
                    <a:tint val="75000"/>
                  </a:schemeClr>
                </a:solidFill>
              </a:defRPr>
            </a:lvl8pPr>
            <a:lvl9pPr marL="11704320" indent="0">
              <a:buNone/>
              <a:defRPr sz="51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E81BC7-D5A5-445F-BF4D-797F02B50EB4}" type="datetimeFigureOut">
              <a:rPr lang="en-US" smtClean="0"/>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2616040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E81BC7-D5A5-445F-BF4D-797F02B50EB4}" type="datetimeFigureOut">
              <a:rPr lang="en-US" smtClean="0"/>
              <a:t>4/26/2020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525674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5"/>
            <a:ext cx="28392120" cy="42418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5379722"/>
            <a:ext cx="13926024"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4" name="Content Placeholder 3"/>
          <p:cNvSpPr>
            <a:spLocks noGrp="1"/>
          </p:cNvSpPr>
          <p:nvPr>
            <p:ph sz="half" idx="2"/>
          </p:nvPr>
        </p:nvSpPr>
        <p:spPr>
          <a:xfrm>
            <a:off x="2267431" y="8016240"/>
            <a:ext cx="13926024"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5379722"/>
            <a:ext cx="13994608"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6" name="Content Placeholder 5"/>
          <p:cNvSpPr>
            <a:spLocks noGrp="1"/>
          </p:cNvSpPr>
          <p:nvPr>
            <p:ph sz="quarter" idx="4"/>
          </p:nvPr>
        </p:nvSpPr>
        <p:spPr>
          <a:xfrm>
            <a:off x="16664942" y="8016240"/>
            <a:ext cx="13994608"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E81BC7-D5A5-445F-BF4D-797F02B50EB4}" type="datetimeFigureOut">
              <a:rPr lang="en-US" smtClean="0"/>
              <a:t>4/26/2020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147761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E81BC7-D5A5-445F-BF4D-797F02B50EB4}" type="datetimeFigureOut">
              <a:rPr lang="en-US" smtClean="0"/>
              <a:t>4/26/2020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021204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81BC7-D5A5-445F-BF4D-797F02B50EB4}" type="datetimeFigureOut">
              <a:rPr lang="en-US" smtClean="0"/>
              <a:t>4/26/2020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2195989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Content Placeholder 2"/>
          <p:cNvSpPr>
            <a:spLocks noGrp="1"/>
          </p:cNvSpPr>
          <p:nvPr>
            <p:ph idx="1"/>
          </p:nvPr>
        </p:nvSpPr>
        <p:spPr>
          <a:xfrm>
            <a:off x="13994608" y="3159765"/>
            <a:ext cx="16664940" cy="15595600"/>
          </a:xfrm>
        </p:spPr>
        <p:txBody>
          <a:bodyPr/>
          <a:lstStyle>
            <a:lvl1pPr>
              <a:defRPr sz="10240"/>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212304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3EC7F7-583C-4C51-9951-5B33C2824B02}" type="datetimeFigureOut">
              <a:rPr lang="en-US" smtClean="0"/>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F629F-173E-4706-B78F-263E068BD715}" type="slidenum">
              <a:rPr lang="en-US" smtClean="0"/>
              <a:t>‹#›</a:t>
            </a:fld>
            <a:endParaRPr lang="en-US"/>
          </a:p>
        </p:txBody>
      </p:sp>
    </p:spTree>
    <p:extLst>
      <p:ext uri="{BB962C8B-B14F-4D97-AF65-F5344CB8AC3E}">
        <p14:creationId xmlns:p14="http://schemas.microsoft.com/office/powerpoint/2010/main" val="373774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3159765"/>
            <a:ext cx="16664940" cy="15595600"/>
          </a:xfrm>
        </p:spPr>
        <p:txBody>
          <a:bodyPr anchor="t"/>
          <a:lstStyle>
            <a:lvl1pPr marL="0" indent="0">
              <a:buNone/>
              <a:defRPr sz="10240"/>
            </a:lvl1pPr>
            <a:lvl2pPr marL="1463040" indent="0">
              <a:buNone/>
              <a:defRPr sz="8960"/>
            </a:lvl2pPr>
            <a:lvl3pPr marL="2926080" indent="0">
              <a:buNone/>
              <a:defRPr sz="7680"/>
            </a:lvl3pPr>
            <a:lvl4pPr marL="4389120" indent="0">
              <a:buNone/>
              <a:defRPr sz="6400"/>
            </a:lvl4pPr>
            <a:lvl5pPr marL="5852160" indent="0">
              <a:buNone/>
              <a:defRPr sz="6400"/>
            </a:lvl5pPr>
            <a:lvl6pPr marL="7315200" indent="0">
              <a:buNone/>
              <a:defRPr sz="6400"/>
            </a:lvl6pPr>
            <a:lvl7pPr marL="8778240" indent="0">
              <a:buNone/>
              <a:defRPr sz="6400"/>
            </a:lvl7pPr>
            <a:lvl8pPr marL="10241280" indent="0">
              <a:buNone/>
              <a:defRPr sz="6400"/>
            </a:lvl8pPr>
            <a:lvl9pPr marL="11704320" indent="0">
              <a:buNone/>
              <a:defRPr sz="6400"/>
            </a:lvl9pPr>
          </a:lstStyle>
          <a:p>
            <a:r>
              <a:rPr lang="en-US"/>
              <a:t>Click icon to add picture</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800848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953114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223928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5" y="14101763"/>
            <a:ext cx="27981275" cy="43592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600325" y="9301163"/>
            <a:ext cx="27981275" cy="4800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3EC7F7-583C-4C51-9951-5B33C2824B02}" type="datetimeFigureOut">
              <a:rPr lang="en-US" smtClean="0"/>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F629F-173E-4706-B78F-263E068BD715}" type="slidenum">
              <a:rPr lang="en-US" smtClean="0"/>
              <a:t>‹#›</a:t>
            </a:fld>
            <a:endParaRPr lang="en-US"/>
          </a:p>
        </p:txBody>
      </p:sp>
    </p:spTree>
    <p:extLst>
      <p:ext uri="{BB962C8B-B14F-4D97-AF65-F5344CB8AC3E}">
        <p14:creationId xmlns:p14="http://schemas.microsoft.com/office/powerpoint/2010/main" val="4014565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46238" y="5121275"/>
            <a:ext cx="14736762" cy="14482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535400" y="5121275"/>
            <a:ext cx="14736763" cy="14482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3EC7F7-583C-4C51-9951-5B33C2824B02}" type="datetimeFigureOut">
              <a:rPr lang="en-US" smtClean="0"/>
              <a:t>4/26/2020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F629F-173E-4706-B78F-263E068BD715}" type="slidenum">
              <a:rPr lang="en-US" smtClean="0"/>
              <a:t>‹#›</a:t>
            </a:fld>
            <a:endParaRPr lang="en-US"/>
          </a:p>
        </p:txBody>
      </p:sp>
    </p:spTree>
    <p:extLst>
      <p:ext uri="{BB962C8B-B14F-4D97-AF65-F5344CB8AC3E}">
        <p14:creationId xmlns:p14="http://schemas.microsoft.com/office/powerpoint/2010/main" val="3897122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46238" y="4911725"/>
            <a:ext cx="14544675" cy="2047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46238" y="6959600"/>
            <a:ext cx="14544675" cy="12644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722725" y="4911725"/>
            <a:ext cx="14549438" cy="2047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6722725" y="6959600"/>
            <a:ext cx="14549438" cy="12644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3EC7F7-583C-4C51-9951-5B33C2824B02}" type="datetimeFigureOut">
              <a:rPr lang="en-US" smtClean="0"/>
              <a:t>4/26/2020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2F629F-173E-4706-B78F-263E068BD715}" type="slidenum">
              <a:rPr lang="en-US" smtClean="0"/>
              <a:t>‹#›</a:t>
            </a:fld>
            <a:endParaRPr lang="en-US"/>
          </a:p>
        </p:txBody>
      </p:sp>
    </p:spTree>
    <p:extLst>
      <p:ext uri="{BB962C8B-B14F-4D97-AF65-F5344CB8AC3E}">
        <p14:creationId xmlns:p14="http://schemas.microsoft.com/office/powerpoint/2010/main" val="507492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3EC7F7-583C-4C51-9951-5B33C2824B02}" type="datetimeFigureOut">
              <a:rPr lang="en-US" smtClean="0"/>
              <a:t>4/26/2020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2F629F-173E-4706-B78F-263E068BD715}" type="slidenum">
              <a:rPr lang="en-US" smtClean="0"/>
              <a:t>‹#›</a:t>
            </a:fld>
            <a:endParaRPr lang="en-US"/>
          </a:p>
        </p:txBody>
      </p:sp>
    </p:spTree>
    <p:extLst>
      <p:ext uri="{BB962C8B-B14F-4D97-AF65-F5344CB8AC3E}">
        <p14:creationId xmlns:p14="http://schemas.microsoft.com/office/powerpoint/2010/main" val="3238018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3EC7F7-583C-4C51-9951-5B33C2824B02}" type="datetimeFigureOut">
              <a:rPr lang="en-US" smtClean="0"/>
              <a:t>4/26/2020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2F629F-173E-4706-B78F-263E068BD715}" type="slidenum">
              <a:rPr lang="en-US" smtClean="0"/>
              <a:t>‹#›</a:t>
            </a:fld>
            <a:endParaRPr lang="en-US"/>
          </a:p>
        </p:txBody>
      </p:sp>
    </p:spTree>
    <p:extLst>
      <p:ext uri="{BB962C8B-B14F-4D97-AF65-F5344CB8AC3E}">
        <p14:creationId xmlns:p14="http://schemas.microsoft.com/office/powerpoint/2010/main" val="2787826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6238" y="873125"/>
            <a:ext cx="10829925" cy="371951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2869863" y="873125"/>
            <a:ext cx="18402300" cy="187309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46238" y="4592638"/>
            <a:ext cx="10829925" cy="15011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3EC7F7-583C-4C51-9951-5B33C2824B02}" type="datetimeFigureOut">
              <a:rPr lang="en-US" smtClean="0"/>
              <a:t>4/26/2020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F629F-173E-4706-B78F-263E068BD715}" type="slidenum">
              <a:rPr lang="en-US" smtClean="0"/>
              <a:t>‹#›</a:t>
            </a:fld>
            <a:endParaRPr lang="en-US"/>
          </a:p>
        </p:txBody>
      </p:sp>
    </p:spTree>
    <p:extLst>
      <p:ext uri="{BB962C8B-B14F-4D97-AF65-F5344CB8AC3E}">
        <p14:creationId xmlns:p14="http://schemas.microsoft.com/office/powerpoint/2010/main" val="2858063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1600" y="15362238"/>
            <a:ext cx="19751675" cy="181292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6451600" y="1960563"/>
            <a:ext cx="19751675" cy="13168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451600" y="17175163"/>
            <a:ext cx="19751675" cy="25765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3EC7F7-583C-4C51-9951-5B33C2824B02}" type="datetimeFigureOut">
              <a:rPr lang="en-US" smtClean="0"/>
              <a:t>4/26/2020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F629F-173E-4706-B78F-263E068BD715}" type="slidenum">
              <a:rPr lang="en-US" smtClean="0"/>
              <a:t>‹#›</a:t>
            </a:fld>
            <a:endParaRPr lang="en-US"/>
          </a:p>
        </p:txBody>
      </p:sp>
    </p:spTree>
    <p:extLst>
      <p:ext uri="{BB962C8B-B14F-4D97-AF65-F5344CB8AC3E}">
        <p14:creationId xmlns:p14="http://schemas.microsoft.com/office/powerpoint/2010/main" val="229610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6238" y="879475"/>
            <a:ext cx="29625925" cy="3657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46238" y="5121275"/>
            <a:ext cx="29625925" cy="14482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46238" y="20340638"/>
            <a:ext cx="7680325" cy="1168400"/>
          </a:xfrm>
          <a:prstGeom prst="rect">
            <a:avLst/>
          </a:prstGeom>
        </p:spPr>
        <p:txBody>
          <a:bodyPr vert="horz" lIns="91440" tIns="45720" rIns="91440" bIns="45720" rtlCol="0" anchor="ctr"/>
          <a:lstStyle>
            <a:lvl1pPr algn="l">
              <a:defRPr sz="1200">
                <a:solidFill>
                  <a:schemeClr val="tx1">
                    <a:tint val="75000"/>
                  </a:schemeClr>
                </a:solidFill>
              </a:defRPr>
            </a:lvl1pPr>
          </a:lstStyle>
          <a:p>
            <a:fld id="{2E3EC7F7-583C-4C51-9951-5B33C2824B02}" type="datetimeFigureOut">
              <a:rPr lang="en-US" smtClean="0"/>
              <a:t>4/26/2020</a:t>
            </a:fld>
            <a:endParaRPr lang="en-US"/>
          </a:p>
        </p:txBody>
      </p:sp>
      <p:sp>
        <p:nvSpPr>
          <p:cNvPr id="5" name="Footer Placeholder 4"/>
          <p:cNvSpPr>
            <a:spLocks noGrp="1"/>
          </p:cNvSpPr>
          <p:nvPr>
            <p:ph type="ftr" sz="quarter" idx="3"/>
          </p:nvPr>
        </p:nvSpPr>
        <p:spPr>
          <a:xfrm>
            <a:off x="11247438" y="20340638"/>
            <a:ext cx="10423525" cy="11684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591838" y="20340638"/>
            <a:ext cx="7680325" cy="1168400"/>
          </a:xfrm>
          <a:prstGeom prst="rect">
            <a:avLst/>
          </a:prstGeom>
        </p:spPr>
        <p:txBody>
          <a:bodyPr vert="horz" lIns="91440" tIns="45720" rIns="91440" bIns="45720" rtlCol="0" anchor="ctr"/>
          <a:lstStyle>
            <a:lvl1pPr algn="r">
              <a:defRPr sz="1200">
                <a:solidFill>
                  <a:schemeClr val="tx1">
                    <a:tint val="75000"/>
                  </a:schemeClr>
                </a:solidFill>
              </a:defRPr>
            </a:lvl1pPr>
          </a:lstStyle>
          <a:p>
            <a:fld id="{F52F629F-173E-4706-B78F-263E068BD715}" type="slidenum">
              <a:rPr lang="en-US" smtClean="0"/>
              <a:t>‹#›</a:t>
            </a:fld>
            <a:endParaRPr lang="en-US"/>
          </a:p>
        </p:txBody>
      </p:sp>
    </p:spTree>
    <p:extLst>
      <p:ext uri="{BB962C8B-B14F-4D97-AF65-F5344CB8AC3E}">
        <p14:creationId xmlns:p14="http://schemas.microsoft.com/office/powerpoint/2010/main" val="80927870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5"/>
            <a:ext cx="28392120" cy="42418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3840">
                <a:solidFill>
                  <a:schemeClr val="tx1">
                    <a:tint val="75000"/>
                  </a:schemeClr>
                </a:solidFill>
              </a:defRPr>
            </a:lvl1pPr>
          </a:lstStyle>
          <a:p>
            <a:fld id="{08E81BC7-D5A5-445F-BF4D-797F02B50EB4}" type="datetimeFigureOut">
              <a:rPr lang="en-US" smtClean="0"/>
              <a:t>4/26/2020</a:t>
            </a:fld>
            <a:endParaRPr lang="en-US"/>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38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3840">
                <a:solidFill>
                  <a:schemeClr val="tx1">
                    <a:tint val="75000"/>
                  </a:schemeClr>
                </a:solidFill>
              </a:defRPr>
            </a:lvl1pPr>
          </a:lstStyle>
          <a:p>
            <a:fld id="{59152990-41B8-4C7F-B873-1D5366E1EAB8}" type="slidenum">
              <a:rPr lang="en-US" smtClean="0"/>
              <a:t>‹#›</a:t>
            </a:fld>
            <a:endParaRPr lang="en-US"/>
          </a:p>
        </p:txBody>
      </p:sp>
    </p:spTree>
    <p:extLst>
      <p:ext uri="{BB962C8B-B14F-4D97-AF65-F5344CB8AC3E}">
        <p14:creationId xmlns:p14="http://schemas.microsoft.com/office/powerpoint/2010/main" val="68968896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2926080" rtl="0" eaLnBrk="1" latinLnBrk="0" hangingPunct="1">
        <a:lnSpc>
          <a:spcPct val="90000"/>
        </a:lnSpc>
        <a:spcBef>
          <a:spcPct val="0"/>
        </a:spcBef>
        <a:buNone/>
        <a:defRPr sz="14080" kern="1200">
          <a:solidFill>
            <a:schemeClr val="tx1"/>
          </a:solidFill>
          <a:latin typeface="+mj-lt"/>
          <a:ea typeface="+mj-ea"/>
          <a:cs typeface="+mj-cs"/>
        </a:defRPr>
      </a:lvl1pPr>
    </p:titleStyle>
    <p:bodyStyle>
      <a:lvl1pPr marL="731520" indent="-731520" algn="l" defTabSz="2926080"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560" indent="-731520" algn="l" defTabSz="2926080"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600" indent="-731520" algn="l" defTabSz="2926080"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6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368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672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0976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280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58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080" rtl="0" eaLnBrk="1" latinLnBrk="0" hangingPunct="1">
        <a:defRPr sz="5760" kern="1200">
          <a:solidFill>
            <a:schemeClr val="tx1"/>
          </a:solidFill>
          <a:latin typeface="+mn-lt"/>
          <a:ea typeface="+mn-ea"/>
          <a:cs typeface="+mn-cs"/>
        </a:defRPr>
      </a:lvl1pPr>
      <a:lvl2pPr marL="1463040" algn="l" defTabSz="2926080" rtl="0" eaLnBrk="1" latinLnBrk="0" hangingPunct="1">
        <a:defRPr sz="5760" kern="1200">
          <a:solidFill>
            <a:schemeClr val="tx1"/>
          </a:solidFill>
          <a:latin typeface="+mn-lt"/>
          <a:ea typeface="+mn-ea"/>
          <a:cs typeface="+mn-cs"/>
        </a:defRPr>
      </a:lvl2pPr>
      <a:lvl3pPr marL="2926080" algn="l" defTabSz="2926080" rtl="0" eaLnBrk="1" latinLnBrk="0" hangingPunct="1">
        <a:defRPr sz="5760" kern="1200">
          <a:solidFill>
            <a:schemeClr val="tx1"/>
          </a:solidFill>
          <a:latin typeface="+mn-lt"/>
          <a:ea typeface="+mn-ea"/>
          <a:cs typeface="+mn-cs"/>
        </a:defRPr>
      </a:lvl3pPr>
      <a:lvl4pPr marL="4389120" algn="l" defTabSz="2926080" rtl="0" eaLnBrk="1" latinLnBrk="0" hangingPunct="1">
        <a:defRPr sz="5760" kern="1200">
          <a:solidFill>
            <a:schemeClr val="tx1"/>
          </a:solidFill>
          <a:latin typeface="+mn-lt"/>
          <a:ea typeface="+mn-ea"/>
          <a:cs typeface="+mn-cs"/>
        </a:defRPr>
      </a:lvl4pPr>
      <a:lvl5pPr marL="5852160" algn="l" defTabSz="2926080" rtl="0" eaLnBrk="1" latinLnBrk="0" hangingPunct="1">
        <a:defRPr sz="5760" kern="1200">
          <a:solidFill>
            <a:schemeClr val="tx1"/>
          </a:solidFill>
          <a:latin typeface="+mn-lt"/>
          <a:ea typeface="+mn-ea"/>
          <a:cs typeface="+mn-cs"/>
        </a:defRPr>
      </a:lvl5pPr>
      <a:lvl6pPr marL="7315200" algn="l" defTabSz="2926080" rtl="0" eaLnBrk="1" latinLnBrk="0" hangingPunct="1">
        <a:defRPr sz="5760" kern="1200">
          <a:solidFill>
            <a:schemeClr val="tx1"/>
          </a:solidFill>
          <a:latin typeface="+mn-lt"/>
          <a:ea typeface="+mn-ea"/>
          <a:cs typeface="+mn-cs"/>
        </a:defRPr>
      </a:lvl6pPr>
      <a:lvl7pPr marL="8778240" algn="l" defTabSz="2926080" rtl="0" eaLnBrk="1" latinLnBrk="0" hangingPunct="1">
        <a:defRPr sz="5760" kern="1200">
          <a:solidFill>
            <a:schemeClr val="tx1"/>
          </a:solidFill>
          <a:latin typeface="+mn-lt"/>
          <a:ea typeface="+mn-ea"/>
          <a:cs typeface="+mn-cs"/>
        </a:defRPr>
      </a:lvl7pPr>
      <a:lvl8pPr marL="10241280" algn="l" defTabSz="2926080" rtl="0" eaLnBrk="1" latinLnBrk="0" hangingPunct="1">
        <a:defRPr sz="5760" kern="1200">
          <a:solidFill>
            <a:schemeClr val="tx1"/>
          </a:solidFill>
          <a:latin typeface="+mn-lt"/>
          <a:ea typeface="+mn-ea"/>
          <a:cs typeface="+mn-cs"/>
        </a:defRPr>
      </a:lvl8pPr>
      <a:lvl9pPr marL="11704320" algn="l" defTabSz="2926080" rtl="0" eaLnBrk="1" latinLnBrk="0" hangingPunct="1">
        <a:defRPr sz="5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9.jp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8.jp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ubtitle 2">
            <a:extLst>
              <a:ext uri="{FF2B5EF4-FFF2-40B4-BE49-F238E27FC236}">
                <a16:creationId xmlns:a16="http://schemas.microsoft.com/office/drawing/2014/main" id="{0A468CCE-8916-48D3-994C-420B76B602A3}"/>
              </a:ext>
            </a:extLst>
          </p:cNvPr>
          <p:cNvSpPr txBox="1">
            <a:spLocks/>
          </p:cNvSpPr>
          <p:nvPr/>
        </p:nvSpPr>
        <p:spPr>
          <a:xfrm>
            <a:off x="10603296" y="3484379"/>
            <a:ext cx="22127640" cy="2979948"/>
          </a:xfrm>
          <a:prstGeom prst="rect">
            <a:avLst/>
          </a:prstGeom>
          <a:blipFill>
            <a:blip r:embed="rId3"/>
            <a:tile tx="0" ty="0" sx="100000" sy="100000" flip="none" algn="tl"/>
          </a:blipFill>
          <a:ln>
            <a:solidFill>
              <a:srgbClr val="002060"/>
            </a:solidFill>
          </a:ln>
        </p:spPr>
        <p:txBody>
          <a:bodyPr vert="horz" lIns="69562" tIns="34781" rIns="69562" bIns="34781" rtlCol="0" anchor="t">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endParaRPr lang="en-US" sz="2400" dirty="0">
              <a:latin typeface="Cambria" panose="02040503050406030204" pitchFamily="18" charset="0"/>
            </a:endParaRPr>
          </a:p>
          <a:p>
            <a:pPr algn="l">
              <a:spcBef>
                <a:spcPts val="0"/>
              </a:spcBef>
            </a:pPr>
            <a:r>
              <a:rPr lang="en-US" sz="2600" dirty="0">
                <a:latin typeface="Cambria" panose="02040503050406030204" pitchFamily="18" charset="0"/>
              </a:rPr>
              <a:t>Requirement:</a:t>
            </a:r>
          </a:p>
          <a:p>
            <a:pPr marL="342900" indent="-342900" algn="l">
              <a:spcBef>
                <a:spcPts val="0"/>
              </a:spcBef>
              <a:buFont typeface="Arial" panose="020B0604020202020204" pitchFamily="34" charset="0"/>
              <a:buChar char="•"/>
            </a:pPr>
            <a:r>
              <a:rPr lang="en-US" sz="2600" dirty="0">
                <a:latin typeface="Cambria" panose="02040503050406030204" pitchFamily="18" charset="0"/>
              </a:rPr>
              <a:t>Fabricate MCP holders modified to make use of newly developed MCPs to more efficiently steer the secondary electrons to the MCP and apply a lower attraction high voltage to the face of the MCP. </a:t>
            </a:r>
          </a:p>
          <a:p>
            <a:pPr marL="342900" indent="-342900" algn="l">
              <a:spcBef>
                <a:spcPts val="0"/>
              </a:spcBef>
              <a:buFont typeface="Arial" panose="020B0604020202020204" pitchFamily="34" charset="0"/>
              <a:buChar char="•"/>
            </a:pPr>
            <a:r>
              <a:rPr lang="en-US" sz="2600" dirty="0">
                <a:latin typeface="Cambria" panose="02040503050406030204" pitchFamily="18" charset="0"/>
              </a:rPr>
              <a:t>The CODIF design change will require design and machine shop time.</a:t>
            </a:r>
          </a:p>
          <a:p>
            <a:pPr marL="342900" indent="-342900" algn="l">
              <a:spcBef>
                <a:spcPts val="0"/>
              </a:spcBef>
              <a:buFont typeface="Arial" panose="020B0604020202020204" pitchFamily="34" charset="0"/>
              <a:buChar char="•"/>
            </a:pPr>
            <a:r>
              <a:rPr lang="en-US" sz="2600" dirty="0">
                <a:latin typeface="Cambria" panose="02040503050406030204" pitchFamily="18" charset="0"/>
              </a:rPr>
              <a:t> The design effort requires electrostatic simulations (SIMION) to determine the ion/electron dynamics in the TOF section and to determine the steering voltages for the deflection electrodes</a:t>
            </a:r>
          </a:p>
          <a:p>
            <a:pPr algn="l">
              <a:spcBef>
                <a:spcPts val="0"/>
              </a:spcBef>
            </a:pPr>
            <a:r>
              <a:rPr lang="en-US" sz="2600" dirty="0">
                <a:latin typeface="Cambria" panose="02040503050406030204" pitchFamily="18" charset="0"/>
              </a:rPr>
              <a:t>Challenges:</a:t>
            </a:r>
          </a:p>
          <a:p>
            <a:pPr marL="342900" indent="-342900" algn="l">
              <a:spcBef>
                <a:spcPts val="0"/>
              </a:spcBef>
              <a:buFont typeface="Arial" panose="020B0604020202020204" pitchFamily="34" charset="0"/>
              <a:buChar char="•"/>
            </a:pPr>
            <a:r>
              <a:rPr lang="en-US" sz="2600" dirty="0">
                <a:latin typeface="Cambria" panose="02040503050406030204" pitchFamily="18" charset="0"/>
              </a:rPr>
              <a:t>The fixture clamps the MCPs firmly but without damage and allow MCP output charge to reach a test anode without charging the fixture.</a:t>
            </a:r>
          </a:p>
          <a:p>
            <a:pPr marL="342900" indent="-342900" algn="l">
              <a:spcBef>
                <a:spcPts val="0"/>
              </a:spcBef>
              <a:buFont typeface="Arial" panose="020B0604020202020204" pitchFamily="34" charset="0"/>
              <a:buChar char="•"/>
            </a:pPr>
            <a:r>
              <a:rPr lang="en-US" sz="2600" dirty="0">
                <a:latin typeface="Cambria" panose="02040503050406030204" pitchFamily="18" charset="0"/>
              </a:rPr>
              <a:t>Reusing existing components with limited alterations.  </a:t>
            </a:r>
          </a:p>
        </p:txBody>
      </p:sp>
      <p:sp>
        <p:nvSpPr>
          <p:cNvPr id="2" name="Title 1"/>
          <p:cNvSpPr>
            <a:spLocks noGrp="1"/>
          </p:cNvSpPr>
          <p:nvPr>
            <p:ph type="ctrTitle"/>
          </p:nvPr>
        </p:nvSpPr>
        <p:spPr>
          <a:xfrm>
            <a:off x="203312" y="70580"/>
            <a:ext cx="32527625" cy="3150068"/>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5300" dirty="0">
                <a:solidFill>
                  <a:schemeClr val="bg1"/>
                </a:solidFill>
                <a:latin typeface="Cambria" panose="02040503050406030204" pitchFamily="18" charset="0"/>
                <a:cs typeface="Arial" panose="020B0604020202020204" pitchFamily="34" charset="0"/>
              </a:rPr>
              <a:t>Curved Microchannel Plates for Time-of-Flight Mass Spectrometer</a:t>
            </a:r>
            <a:br>
              <a:rPr lang="en-US" sz="5500" dirty="0">
                <a:solidFill>
                  <a:schemeClr val="bg1"/>
                </a:solidFill>
                <a:latin typeface="Cambria" panose="02040503050406030204" pitchFamily="18" charset="0"/>
                <a:cs typeface="Arial" panose="020B0604020202020204" pitchFamily="34" charset="0"/>
              </a:rPr>
            </a:br>
            <a:r>
              <a:rPr lang="en-US" sz="3300" dirty="0">
                <a:solidFill>
                  <a:schemeClr val="bg1"/>
                </a:solidFill>
                <a:latin typeface="Cambria" panose="02040503050406030204" pitchFamily="18" charset="0"/>
                <a:cs typeface="Arial" panose="020B0604020202020204" pitchFamily="34" charset="0"/>
              </a:rPr>
              <a:t>Andrew Griglun</a:t>
            </a:r>
            <a:br>
              <a:rPr lang="en-US" sz="3300" dirty="0">
                <a:solidFill>
                  <a:schemeClr val="bg1"/>
                </a:solidFill>
                <a:latin typeface="Cambria" panose="02040503050406030204" pitchFamily="18" charset="0"/>
                <a:cs typeface="Arial" panose="020B0604020202020204" pitchFamily="34" charset="0"/>
              </a:rPr>
            </a:br>
            <a:r>
              <a:rPr lang="en-US" sz="3300" dirty="0">
                <a:solidFill>
                  <a:schemeClr val="bg1"/>
                </a:solidFill>
                <a:latin typeface="Cambria" panose="02040503050406030204" pitchFamily="18" charset="0"/>
                <a:cs typeface="Arial" panose="020B0604020202020204" pitchFamily="34" charset="0"/>
              </a:rPr>
              <a:t>Faculty Advisors: Dr. Harald Kucharek</a:t>
            </a:r>
            <a:r>
              <a:rPr lang="en-US" sz="3300" baseline="30000" dirty="0">
                <a:solidFill>
                  <a:schemeClr val="bg1"/>
                </a:solidFill>
                <a:latin typeface="Cambria" panose="02040503050406030204" pitchFamily="18" charset="0"/>
                <a:cs typeface="Arial" panose="020B0604020202020204" pitchFamily="34" charset="0"/>
              </a:rPr>
              <a:t>1</a:t>
            </a:r>
            <a:r>
              <a:rPr lang="en-US" sz="3300" dirty="0">
                <a:solidFill>
                  <a:schemeClr val="bg1"/>
                </a:solidFill>
                <a:latin typeface="Cambria" panose="02040503050406030204" pitchFamily="18" charset="0"/>
                <a:cs typeface="Arial" panose="020B0604020202020204" pitchFamily="34" charset="0"/>
              </a:rPr>
              <a:t> and Dr. Lynn Kistler</a:t>
            </a:r>
            <a:r>
              <a:rPr lang="en-US" sz="3300" baseline="30000" dirty="0">
                <a:solidFill>
                  <a:schemeClr val="bg1"/>
                </a:solidFill>
                <a:latin typeface="Cambria" panose="02040503050406030204" pitchFamily="18" charset="0"/>
                <a:cs typeface="Arial" panose="020B0604020202020204" pitchFamily="34" charset="0"/>
              </a:rPr>
              <a:t>1</a:t>
            </a:r>
            <a:br>
              <a:rPr lang="en-US" sz="3300" dirty="0">
                <a:solidFill>
                  <a:schemeClr val="bg1"/>
                </a:solidFill>
                <a:latin typeface="Cambria" panose="02040503050406030204" pitchFamily="18" charset="0"/>
                <a:cs typeface="Arial" panose="020B0604020202020204" pitchFamily="34" charset="0"/>
              </a:rPr>
            </a:br>
            <a:r>
              <a:rPr lang="en-US" sz="3300" dirty="0">
                <a:solidFill>
                  <a:schemeClr val="bg1"/>
                </a:solidFill>
                <a:latin typeface="Cambria" panose="02040503050406030204" pitchFamily="18" charset="0"/>
                <a:cs typeface="Arial" panose="020B0604020202020204" pitchFamily="34" charset="0"/>
              </a:rPr>
              <a:t>Nick Lubinsky</a:t>
            </a:r>
            <a:r>
              <a:rPr lang="en-US" sz="3300" baseline="30000" dirty="0">
                <a:solidFill>
                  <a:schemeClr val="bg1"/>
                </a:solidFill>
                <a:latin typeface="Cambria" panose="02040503050406030204" pitchFamily="18" charset="0"/>
                <a:cs typeface="Arial" panose="020B0604020202020204" pitchFamily="34" charset="0"/>
              </a:rPr>
              <a:t>1</a:t>
            </a:r>
            <a:r>
              <a:rPr lang="en-US" sz="3300" dirty="0">
                <a:solidFill>
                  <a:schemeClr val="bg1"/>
                </a:solidFill>
                <a:latin typeface="Cambria" panose="02040503050406030204" pitchFamily="18" charset="0"/>
                <a:cs typeface="Arial" panose="020B0604020202020204" pitchFamily="34" charset="0"/>
              </a:rPr>
              <a:t>, and Mark Popecki</a:t>
            </a:r>
            <a:r>
              <a:rPr lang="en-US" sz="3300" baseline="30000" dirty="0">
                <a:solidFill>
                  <a:schemeClr val="bg1"/>
                </a:solidFill>
                <a:latin typeface="Cambria" panose="02040503050406030204" pitchFamily="18" charset="0"/>
                <a:cs typeface="Arial" panose="020B0604020202020204" pitchFamily="34" charset="0"/>
              </a:rPr>
              <a:t>2</a:t>
            </a:r>
            <a:br>
              <a:rPr lang="en-US" sz="3300" dirty="0">
                <a:solidFill>
                  <a:schemeClr val="bg1"/>
                </a:solidFill>
                <a:latin typeface="Cambria" panose="02040503050406030204" pitchFamily="18" charset="0"/>
                <a:cs typeface="Arial" panose="020B0604020202020204" pitchFamily="34" charset="0"/>
              </a:rPr>
            </a:br>
            <a:r>
              <a:rPr lang="en-US" sz="3300" baseline="30000" dirty="0">
                <a:solidFill>
                  <a:schemeClr val="bg1"/>
                </a:solidFill>
                <a:latin typeface="Cambria" panose="02040503050406030204" pitchFamily="18" charset="0"/>
                <a:cs typeface="Arial" panose="020B0604020202020204" pitchFamily="34" charset="0"/>
              </a:rPr>
              <a:t>1</a:t>
            </a:r>
            <a:r>
              <a:rPr lang="en-US" sz="3300" i="1" dirty="0">
                <a:solidFill>
                  <a:schemeClr val="bg1"/>
                </a:solidFill>
                <a:latin typeface="Cambria" panose="02040503050406030204" pitchFamily="18" charset="0"/>
                <a:cs typeface="Arial" panose="020B0604020202020204" pitchFamily="34" charset="0"/>
              </a:rPr>
              <a:t>Department of Physics, University of New Hampshire, Durham, NH 03824</a:t>
            </a:r>
            <a:br>
              <a:rPr lang="en-US" sz="3300" i="1" dirty="0">
                <a:solidFill>
                  <a:schemeClr val="bg1"/>
                </a:solidFill>
                <a:latin typeface="Cambria" panose="02040503050406030204" pitchFamily="18" charset="0"/>
                <a:cs typeface="Arial" panose="020B0604020202020204" pitchFamily="34" charset="0"/>
              </a:rPr>
            </a:br>
            <a:r>
              <a:rPr lang="en-US" sz="3300" i="1" baseline="30000" dirty="0">
                <a:solidFill>
                  <a:schemeClr val="bg1"/>
                </a:solidFill>
                <a:latin typeface="Cambria" panose="02040503050406030204" pitchFamily="18" charset="0"/>
                <a:cs typeface="Arial" panose="020B0604020202020204" pitchFamily="34" charset="0"/>
              </a:rPr>
              <a:t>2</a:t>
            </a:r>
            <a:r>
              <a:rPr lang="en-US" sz="3300" i="1" dirty="0">
                <a:solidFill>
                  <a:schemeClr val="bg1"/>
                </a:solidFill>
                <a:latin typeface="Cambria" panose="02040503050406030204" pitchFamily="18" charset="0"/>
                <a:cs typeface="Arial" panose="020B0604020202020204" pitchFamily="34" charset="0"/>
              </a:rPr>
              <a:t>INCOM  (Charlton, MA 01507)</a:t>
            </a:r>
          </a:p>
        </p:txBody>
      </p:sp>
      <p:sp>
        <p:nvSpPr>
          <p:cNvPr id="6" name="Subtitle 2"/>
          <p:cNvSpPr txBox="1">
            <a:spLocks/>
          </p:cNvSpPr>
          <p:nvPr/>
        </p:nvSpPr>
        <p:spPr>
          <a:xfrm>
            <a:off x="225184" y="6224992"/>
            <a:ext cx="10157174" cy="7954510"/>
          </a:xfrm>
          <a:prstGeom prst="rect">
            <a:avLst/>
          </a:prstGeom>
          <a:blipFill>
            <a:blip r:embed="rId3"/>
            <a:tile tx="0" ty="0" sx="100000" sy="100000" flip="none" algn="tl"/>
          </a:blipFill>
          <a:ln>
            <a:solidFill>
              <a:srgbClr val="002060"/>
            </a:solidFill>
          </a:ln>
        </p:spPr>
        <p:txBody>
          <a:bodyPr vert="horz" lIns="69562" tIns="34781" rIns="69562" bIns="34781"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r>
              <a:rPr lang="en-US" sz="2400" b="1" dirty="0">
                <a:solidFill>
                  <a:srgbClr val="000000"/>
                </a:solidFill>
                <a:latin typeface="Cambria" panose="02040503050406030204" pitchFamily="18" charset="0"/>
                <a:ea typeface="Cambria" panose="02040503050406030204" pitchFamily="18" charset="0"/>
              </a:rPr>
              <a:t>Introduction: </a:t>
            </a:r>
            <a:r>
              <a:rPr lang="en-US" sz="2400" dirty="0">
                <a:solidFill>
                  <a:srgbClr val="000000"/>
                </a:solidFill>
                <a:latin typeface="Cambria" panose="02040503050406030204" pitchFamily="18" charset="0"/>
                <a:ea typeface="Cambria" panose="02040503050406030204" pitchFamily="18" charset="0"/>
              </a:rPr>
              <a:t>The COmposition and DIstribution Function analyzer (CODIF) is a typical Time-of-Flight (TOF) mass spectrometer that uses thin carbon foils and flat micro-channel plates (MCP) in chevron stacks. CODIF has flown on the CLUSTER and Equator-S missions to collect data on ion masses and their abundance in the Earth’s magnetosphere. It uses an electrostatic analyzer to select incoming ions by their energy/charge ratio. To measure speed of incoming ions a start signal is initiated by secondary electrons from the carbon foil then a stop signal is generated by the MCP chevron assembly a known distance away. The speed and the energy/charge provide the mass/charge ratio of the ion. </a:t>
            </a:r>
            <a:endParaRPr lang="en-US" sz="2400" dirty="0">
              <a:latin typeface="Cambria" panose="02040503050406030204" pitchFamily="18" charset="0"/>
            </a:endParaRPr>
          </a:p>
        </p:txBody>
      </p:sp>
      <p:sp>
        <p:nvSpPr>
          <p:cNvPr id="12" name="Subtitle 2"/>
          <p:cNvSpPr txBox="1">
            <a:spLocks/>
          </p:cNvSpPr>
          <p:nvPr/>
        </p:nvSpPr>
        <p:spPr>
          <a:xfrm>
            <a:off x="22173227" y="20195356"/>
            <a:ext cx="10557709" cy="1546395"/>
          </a:xfrm>
          <a:prstGeom prst="rect">
            <a:avLst/>
          </a:prstGeom>
          <a:blipFill>
            <a:blip r:embed="rId3"/>
            <a:tile tx="0" ty="0" sx="100000" sy="100000" flip="none" algn="tl"/>
          </a:blipFill>
          <a:ln>
            <a:solidFill>
              <a:srgbClr val="002060"/>
            </a:solidFill>
          </a:ln>
        </p:spPr>
        <p:txBody>
          <a:bodyPr vert="horz" lIns="69562" tIns="34781" rIns="69562" bIns="34781" rtlCol="0" anchor="t">
            <a:normAutofit fontScale="92500" lnSpcReduction="2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endParaRPr lang="en-US" sz="2400" dirty="0">
              <a:latin typeface="Cambria" panose="02040503050406030204" pitchFamily="18" charset="0"/>
            </a:endParaRPr>
          </a:p>
          <a:p>
            <a:pPr marL="342900" indent="-342900" algn="l">
              <a:spcBef>
                <a:spcPts val="0"/>
              </a:spcBef>
              <a:buFont typeface="Arial" panose="020B0604020202020204" pitchFamily="34" charset="0"/>
              <a:buChar char="•"/>
            </a:pPr>
            <a:r>
              <a:rPr lang="en-US" sz="2400" dirty="0">
                <a:latin typeface="Cambria" panose="02040503050406030204" pitchFamily="18" charset="0"/>
              </a:rPr>
              <a:t>Original MCP holder created by Mark Granoff.</a:t>
            </a:r>
          </a:p>
          <a:p>
            <a:pPr marL="342900" indent="-342900" algn="l">
              <a:spcBef>
                <a:spcPts val="0"/>
              </a:spcBef>
              <a:buFont typeface="Arial" panose="020B0604020202020204" pitchFamily="34" charset="0"/>
              <a:buChar char="•"/>
            </a:pPr>
            <a:r>
              <a:rPr lang="en-US" sz="2400" dirty="0">
                <a:latin typeface="Cambria" panose="02040503050406030204" pitchFamily="18" charset="0"/>
              </a:rPr>
              <a:t>UNH Machine Shop: Phillip Demaine and Aaron Bolton.</a:t>
            </a:r>
          </a:p>
          <a:p>
            <a:pPr marL="342900" indent="-342900" algn="l">
              <a:spcBef>
                <a:spcPts val="0"/>
              </a:spcBef>
              <a:buFont typeface="Arial" panose="020B0604020202020204" pitchFamily="34" charset="0"/>
              <a:buChar char="•"/>
            </a:pPr>
            <a:r>
              <a:rPr lang="en-US" sz="2400" dirty="0">
                <a:latin typeface="Cambria" panose="02040503050406030204" pitchFamily="18" charset="0"/>
              </a:rPr>
              <a:t>Abbas, Zain, "Improving the Efficiency and Resolution of Time of Flight (TOF) Mass Spectrometer for Magnetospheric Applications." (2016).Honors Theses and Capstones. 309.</a:t>
            </a:r>
          </a:p>
          <a:p>
            <a:pPr marL="342900" indent="-342900" algn="l">
              <a:spcBef>
                <a:spcPts val="0"/>
              </a:spcBef>
              <a:buFont typeface="Arial" panose="020B0604020202020204" pitchFamily="34" charset="0"/>
              <a:buChar char="•"/>
            </a:pPr>
            <a:endParaRPr lang="en-US" sz="2400" dirty="0">
              <a:latin typeface="Cambria" panose="02040503050406030204" pitchFamily="18" charset="0"/>
            </a:endParaRPr>
          </a:p>
        </p:txBody>
      </p:sp>
      <p:sp>
        <p:nvSpPr>
          <p:cNvPr id="13" name="Subtitle 2"/>
          <p:cNvSpPr txBox="1">
            <a:spLocks/>
          </p:cNvSpPr>
          <p:nvPr/>
        </p:nvSpPr>
        <p:spPr>
          <a:xfrm>
            <a:off x="1353351" y="3516239"/>
            <a:ext cx="8186057" cy="608772"/>
          </a:xfrm>
          <a:prstGeom prst="rect">
            <a:avLst/>
          </a:prstGeom>
          <a:solidFill>
            <a:srgbClr val="002060"/>
          </a:solidFill>
          <a:ln>
            <a:solidFill>
              <a:srgbClr val="002060"/>
            </a:solidFill>
          </a:ln>
        </p:spPr>
        <p:txBody>
          <a:bodyPr vert="horz" lIns="69562" tIns="34781" rIns="69562" bIns="34781"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3800" dirty="0">
                <a:solidFill>
                  <a:schemeClr val="bg1"/>
                </a:solidFill>
                <a:latin typeface="Cambria" panose="02040503050406030204" pitchFamily="18" charset="0"/>
              </a:rPr>
              <a:t>Project Objectives and Introduction</a:t>
            </a:r>
          </a:p>
        </p:txBody>
      </p:sp>
      <p:sp>
        <p:nvSpPr>
          <p:cNvPr id="62" name="TextBox 61"/>
          <p:cNvSpPr txBox="1"/>
          <p:nvPr/>
        </p:nvSpPr>
        <p:spPr>
          <a:xfrm>
            <a:off x="21946358" y="19442233"/>
            <a:ext cx="5505723" cy="378018"/>
          </a:xfrm>
          <a:prstGeom prst="rect">
            <a:avLst/>
          </a:prstGeom>
          <a:noFill/>
        </p:spPr>
        <p:txBody>
          <a:bodyPr wrap="square" lIns="69562" tIns="34781" rIns="69562" bIns="34781" rtlCol="0">
            <a:spAutoFit/>
          </a:bodyPr>
          <a:lstStyle/>
          <a:p>
            <a:r>
              <a:rPr lang="en-US" sz="2000" dirty="0">
                <a:latin typeface="Cambria" panose="02040503050406030204" pitchFamily="18" charset="0"/>
              </a:rPr>
              <a:t>Image 7: flat and toroidal MCP stop assembly.</a:t>
            </a:r>
          </a:p>
        </p:txBody>
      </p:sp>
      <p:sp>
        <p:nvSpPr>
          <p:cNvPr id="31" name="Subtitle 2"/>
          <p:cNvSpPr txBox="1">
            <a:spLocks/>
          </p:cNvSpPr>
          <p:nvPr/>
        </p:nvSpPr>
        <p:spPr>
          <a:xfrm>
            <a:off x="10603296" y="6819900"/>
            <a:ext cx="22111047" cy="14921851"/>
          </a:xfrm>
          <a:prstGeom prst="rect">
            <a:avLst/>
          </a:prstGeom>
          <a:ln>
            <a:solidFill>
              <a:srgbClr val="002060"/>
            </a:solidFill>
          </a:ln>
        </p:spPr>
        <p:txBody>
          <a:bodyPr vert="horz" lIns="69562" tIns="34781" rIns="69562" bIns="34781"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2400" dirty="0">
              <a:latin typeface="Cambria" panose="02040503050406030204" pitchFamily="18" charset="0"/>
            </a:endParaRPr>
          </a:p>
        </p:txBody>
      </p:sp>
      <p:pic>
        <p:nvPicPr>
          <p:cNvPr id="161" name="Picture 1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2479" y="779332"/>
            <a:ext cx="1723932" cy="2028155"/>
          </a:xfrm>
          <a:prstGeom prst="rect">
            <a:avLst/>
          </a:prstGeom>
        </p:spPr>
      </p:pic>
      <p:sp>
        <p:nvSpPr>
          <p:cNvPr id="85" name="Subtitle 2"/>
          <p:cNvSpPr txBox="1">
            <a:spLocks/>
          </p:cNvSpPr>
          <p:nvPr/>
        </p:nvSpPr>
        <p:spPr>
          <a:xfrm>
            <a:off x="166673" y="14573250"/>
            <a:ext cx="10157174" cy="7168501"/>
          </a:xfrm>
          <a:prstGeom prst="rect">
            <a:avLst/>
          </a:prstGeom>
          <a:blipFill>
            <a:blip r:embed="rId3"/>
            <a:tile tx="0" ty="0" sx="100000" sy="100000" flip="none" algn="tl"/>
          </a:blipFill>
          <a:ln>
            <a:solidFill>
              <a:srgbClr val="002060"/>
            </a:solidFill>
          </a:ln>
        </p:spPr>
        <p:txBody>
          <a:bodyPr vert="horz" lIns="69562" tIns="34781" rIns="69562" bIns="34781"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endParaRPr lang="en-US" sz="2400" dirty="0">
              <a:latin typeface="Cambria" panose="02040503050406030204" pitchFamily="18" charset="0"/>
            </a:endParaRPr>
          </a:p>
          <a:p>
            <a:pPr algn="l">
              <a:spcBef>
                <a:spcPts val="0"/>
              </a:spcBef>
            </a:pPr>
            <a:endParaRPr lang="en-US" sz="2400" dirty="0">
              <a:latin typeface="Cambria" panose="02040503050406030204" pitchFamily="18" charset="0"/>
            </a:endParaRPr>
          </a:p>
          <a:p>
            <a:pPr algn="l"/>
            <a:endParaRPr lang="en-US" sz="2400" dirty="0">
              <a:latin typeface="Cambria" panose="02040503050406030204" pitchFamily="18" charset="0"/>
            </a:endParaRPr>
          </a:p>
        </p:txBody>
      </p:sp>
      <p:sp>
        <p:nvSpPr>
          <p:cNvPr id="93" name="Subtitle 2"/>
          <p:cNvSpPr txBox="1">
            <a:spLocks/>
          </p:cNvSpPr>
          <p:nvPr/>
        </p:nvSpPr>
        <p:spPr>
          <a:xfrm>
            <a:off x="24318060" y="19984051"/>
            <a:ext cx="6005774" cy="434344"/>
          </a:xfrm>
          <a:prstGeom prst="rect">
            <a:avLst/>
          </a:prstGeom>
          <a:solidFill>
            <a:srgbClr val="002060"/>
          </a:solidFill>
          <a:ln>
            <a:solidFill>
              <a:srgbClr val="002060"/>
            </a:solidFill>
          </a:ln>
        </p:spPr>
        <p:txBody>
          <a:bodyPr vert="horz" lIns="69562" tIns="34781" rIns="69562" bIns="34781"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3100" dirty="0">
                <a:solidFill>
                  <a:schemeClr val="bg1"/>
                </a:solidFill>
                <a:latin typeface="Cambria" panose="02040503050406030204" pitchFamily="18" charset="0"/>
              </a:rPr>
              <a:t>Acknowledgments</a:t>
            </a:r>
          </a:p>
        </p:txBody>
      </p:sp>
      <p:sp>
        <p:nvSpPr>
          <p:cNvPr id="4" name="TextBox 3"/>
          <p:cNvSpPr txBox="1"/>
          <p:nvPr/>
        </p:nvSpPr>
        <p:spPr>
          <a:xfrm>
            <a:off x="24738690" y="8144572"/>
            <a:ext cx="4243051" cy="369328"/>
          </a:xfrm>
          <a:prstGeom prst="rect">
            <a:avLst/>
          </a:prstGeom>
          <a:noFill/>
        </p:spPr>
        <p:txBody>
          <a:bodyPr wrap="square" lIns="69562" tIns="34781" rIns="69562" bIns="34781" rtlCol="0">
            <a:spAutoFit/>
          </a:bodyPr>
          <a:lstStyle/>
          <a:p>
            <a:endParaRPr lang="en-US" sz="1900" dirty="0">
              <a:latin typeface="Cambria" panose="02040503050406030204" pitchFamily="18" charset="0"/>
            </a:endParaRPr>
          </a:p>
        </p:txBody>
      </p:sp>
      <p:sp>
        <p:nvSpPr>
          <p:cNvPr id="97" name="TextBox 96"/>
          <p:cNvSpPr txBox="1"/>
          <p:nvPr/>
        </p:nvSpPr>
        <p:spPr>
          <a:xfrm>
            <a:off x="27711452" y="10431029"/>
            <a:ext cx="5183534" cy="778127"/>
          </a:xfrm>
          <a:prstGeom prst="rect">
            <a:avLst/>
          </a:prstGeom>
          <a:noFill/>
        </p:spPr>
        <p:txBody>
          <a:bodyPr wrap="square" lIns="69562" tIns="34781" rIns="69562" bIns="34781" rtlCol="0">
            <a:spAutoFit/>
          </a:bodyPr>
          <a:lstStyle/>
          <a:p>
            <a:r>
              <a:rPr lang="en-US" sz="2000" dirty="0">
                <a:latin typeface="Cambria" panose="02040503050406030204" pitchFamily="18" charset="0"/>
              </a:rPr>
              <a:t>Image 4</a:t>
            </a:r>
            <a:r>
              <a:rPr lang="en-US" sz="2600" dirty="0">
                <a:latin typeface="Cambria" panose="02040503050406030204" pitchFamily="18" charset="0"/>
              </a:rPr>
              <a:t>:</a:t>
            </a:r>
            <a:r>
              <a:rPr lang="en-US" sz="2000" dirty="0">
                <a:latin typeface="Cambria" panose="02040503050406030204" pitchFamily="18" charset="0"/>
              </a:rPr>
              <a:t>internal rail fixture holding modified stop butterfly .</a:t>
            </a:r>
          </a:p>
        </p:txBody>
      </p:sp>
      <p:sp>
        <p:nvSpPr>
          <p:cNvPr id="100" name="TextBox 99"/>
          <p:cNvSpPr txBox="1"/>
          <p:nvPr/>
        </p:nvSpPr>
        <p:spPr>
          <a:xfrm>
            <a:off x="321578" y="13344286"/>
            <a:ext cx="4457434" cy="808905"/>
          </a:xfrm>
          <a:prstGeom prst="rect">
            <a:avLst/>
          </a:prstGeom>
          <a:noFill/>
        </p:spPr>
        <p:txBody>
          <a:bodyPr wrap="square" lIns="69562" tIns="34781" rIns="69562" bIns="34781" rtlCol="0">
            <a:spAutoFit/>
          </a:bodyPr>
          <a:lstStyle/>
          <a:p>
            <a:r>
              <a:rPr lang="en-US" sz="2400" dirty="0">
                <a:latin typeface="Cambria" panose="02040503050406030204" pitchFamily="18" charset="0"/>
              </a:rPr>
              <a:t>Image 1: original CODIF planned to be modified </a:t>
            </a:r>
          </a:p>
        </p:txBody>
      </p:sp>
      <p:sp>
        <p:nvSpPr>
          <p:cNvPr id="103" name="TextBox 102"/>
          <p:cNvSpPr txBox="1"/>
          <p:nvPr/>
        </p:nvSpPr>
        <p:spPr>
          <a:xfrm>
            <a:off x="27598600" y="19018855"/>
            <a:ext cx="5132335" cy="993571"/>
          </a:xfrm>
          <a:prstGeom prst="rect">
            <a:avLst/>
          </a:prstGeom>
          <a:noFill/>
        </p:spPr>
        <p:txBody>
          <a:bodyPr wrap="square" lIns="69562" tIns="34781" rIns="69562" bIns="34781" rtlCol="0">
            <a:spAutoFit/>
          </a:bodyPr>
          <a:lstStyle/>
          <a:p>
            <a:r>
              <a:rPr lang="en-US" sz="2000" dirty="0">
                <a:latin typeface="Cambria" panose="02040503050406030204" pitchFamily="18" charset="0"/>
              </a:rPr>
              <a:t>Image 8: Simulation of proton(red) trajectory to Stop MCP and scattered electron(yellow) steering into Start MCP.</a:t>
            </a:r>
          </a:p>
        </p:txBody>
      </p:sp>
      <p:sp>
        <p:nvSpPr>
          <p:cNvPr id="104" name="TextBox 103"/>
          <p:cNvSpPr txBox="1"/>
          <p:nvPr/>
        </p:nvSpPr>
        <p:spPr>
          <a:xfrm>
            <a:off x="6412722" y="18901521"/>
            <a:ext cx="3911125" cy="2840230"/>
          </a:xfrm>
          <a:prstGeom prst="rect">
            <a:avLst/>
          </a:prstGeom>
          <a:noFill/>
        </p:spPr>
        <p:txBody>
          <a:bodyPr wrap="square" lIns="69562" tIns="34781" rIns="69562" bIns="34781" rtlCol="0">
            <a:spAutoFit/>
          </a:bodyPr>
          <a:lstStyle/>
          <a:p>
            <a:r>
              <a:rPr lang="en-US" sz="2000" dirty="0">
                <a:latin typeface="Cambria" panose="02040503050406030204" pitchFamily="18" charset="0"/>
              </a:rPr>
              <a:t>Left: An illustration of an ion penetrating a carbon foil is shown. The ion that loses the most energy by scattering (orange) travels a longer path to the MCP. Right: A curved MCP makes the flight paths the same for scattered and unscattered ions, improving time of flight measurements.</a:t>
            </a:r>
          </a:p>
        </p:txBody>
      </p:sp>
      <p:sp>
        <p:nvSpPr>
          <p:cNvPr id="105" name="TextBox 104"/>
          <p:cNvSpPr txBox="1"/>
          <p:nvPr/>
        </p:nvSpPr>
        <p:spPr>
          <a:xfrm>
            <a:off x="315891" y="14891093"/>
            <a:ext cx="10007956" cy="3763560"/>
          </a:xfrm>
          <a:prstGeom prst="rect">
            <a:avLst/>
          </a:prstGeom>
          <a:noFill/>
        </p:spPr>
        <p:txBody>
          <a:bodyPr wrap="square" lIns="69562" tIns="34781" rIns="69562" bIns="34781" rtlCol="0">
            <a:spAutoFit/>
          </a:bodyPr>
          <a:lstStyle/>
          <a:p>
            <a:pPr marL="342900" indent="-342900">
              <a:buFont typeface="Arial" panose="020B0604020202020204" pitchFamily="34" charset="0"/>
              <a:buChar char="•"/>
            </a:pPr>
            <a:r>
              <a:rPr lang="en-US" sz="2400" dirty="0">
                <a:latin typeface="Cambria" panose="02040503050406030204" pitchFamily="18" charset="0"/>
              </a:rPr>
              <a:t>Micro-channel plates are glass capillary arrays coated in a thin film to establish resistance and secondary emission functions.</a:t>
            </a:r>
          </a:p>
          <a:p>
            <a:pPr marL="342900" indent="-342900">
              <a:buFont typeface="Arial" panose="020B0604020202020204" pitchFamily="34" charset="0"/>
              <a:buChar char="•"/>
            </a:pPr>
            <a:r>
              <a:rPr lang="en-US" sz="2400" dirty="0">
                <a:latin typeface="Cambria" panose="02040503050406030204" pitchFamily="18" charset="0"/>
              </a:rPr>
              <a:t>These new MCPs are curved to simplify electron steering and accommodate the cylindrical shape of the mass spectrometer.</a:t>
            </a:r>
          </a:p>
          <a:p>
            <a:pPr marL="342900" indent="-342900">
              <a:buFont typeface="Arial" panose="020B0604020202020204" pitchFamily="34" charset="0"/>
              <a:buChar char="•"/>
            </a:pPr>
            <a:r>
              <a:rPr lang="en-US" sz="2400" dirty="0">
                <a:latin typeface="Cambria" panose="02040503050406030204" pitchFamily="18" charset="0"/>
              </a:rPr>
              <a:t>Secondary electrons from the carbon foil are attracted to an MCP held at a high voltage to provide a start timing signal.</a:t>
            </a:r>
          </a:p>
          <a:p>
            <a:pPr marL="342900" indent="-342900">
              <a:buFont typeface="Arial" panose="020B0604020202020204" pitchFamily="34" charset="0"/>
              <a:buChar char="•"/>
            </a:pPr>
            <a:r>
              <a:rPr lang="en-US" sz="2400" dirty="0">
                <a:latin typeface="Cambria" panose="02040503050406030204" pitchFamily="18" charset="0"/>
              </a:rPr>
              <a:t>The toroidal Stop MCP will improve TOF distributions by equalizing flight path.</a:t>
            </a:r>
          </a:p>
          <a:p>
            <a:pPr marL="342900" indent="-342900">
              <a:buFont typeface="Arial" panose="020B0604020202020204" pitchFamily="34" charset="0"/>
              <a:buChar char="•"/>
            </a:pPr>
            <a:r>
              <a:rPr lang="en-US" sz="2400" dirty="0">
                <a:latin typeface="Cambria" panose="02040503050406030204" pitchFamily="18" charset="0"/>
              </a:rPr>
              <a:t>Electrostatic simulations are used to evaluate the best radius of curvature for the Start MCP, and the width along the cylindrical axis. </a:t>
            </a:r>
          </a:p>
        </p:txBody>
      </p:sp>
      <p:sp>
        <p:nvSpPr>
          <p:cNvPr id="106" name="TextBox 105"/>
          <p:cNvSpPr txBox="1"/>
          <p:nvPr/>
        </p:nvSpPr>
        <p:spPr>
          <a:xfrm>
            <a:off x="21774341" y="10931295"/>
            <a:ext cx="4745661" cy="378018"/>
          </a:xfrm>
          <a:prstGeom prst="rect">
            <a:avLst/>
          </a:prstGeom>
          <a:noFill/>
        </p:spPr>
        <p:txBody>
          <a:bodyPr wrap="square" lIns="69562" tIns="34781" rIns="69562" bIns="34781" rtlCol="0">
            <a:spAutoFit/>
          </a:bodyPr>
          <a:lstStyle/>
          <a:p>
            <a:r>
              <a:rPr lang="en-US" sz="2000" dirty="0">
                <a:latin typeface="Cambria" panose="02040503050406030204" pitchFamily="18" charset="0"/>
              </a:rPr>
              <a:t>Image 3: cross-section of modified CODIF.</a:t>
            </a:r>
          </a:p>
        </p:txBody>
      </p:sp>
      <p:sp>
        <p:nvSpPr>
          <p:cNvPr id="107" name="TextBox 106"/>
          <p:cNvSpPr txBox="1"/>
          <p:nvPr/>
        </p:nvSpPr>
        <p:spPr>
          <a:xfrm>
            <a:off x="27823646" y="14485345"/>
            <a:ext cx="5042495" cy="685794"/>
          </a:xfrm>
          <a:prstGeom prst="rect">
            <a:avLst/>
          </a:prstGeom>
          <a:noFill/>
        </p:spPr>
        <p:txBody>
          <a:bodyPr wrap="square" lIns="69562" tIns="34781" rIns="69562" bIns="34781" rtlCol="0">
            <a:spAutoFit/>
          </a:bodyPr>
          <a:lstStyle/>
          <a:p>
            <a:r>
              <a:rPr lang="en-US" sz="2000" dirty="0">
                <a:latin typeface="Cambria" panose="02040503050406030204" pitchFamily="18" charset="0"/>
              </a:rPr>
              <a:t>Image 6:prototype holder created for testing curved MCPs in vacuum chamber.</a:t>
            </a:r>
          </a:p>
        </p:txBody>
      </p:sp>
      <p:sp>
        <p:nvSpPr>
          <p:cNvPr id="55" name="TextBox 54"/>
          <p:cNvSpPr txBox="1"/>
          <p:nvPr/>
        </p:nvSpPr>
        <p:spPr>
          <a:xfrm>
            <a:off x="22800478" y="14966552"/>
            <a:ext cx="4331598" cy="378018"/>
          </a:xfrm>
          <a:prstGeom prst="rect">
            <a:avLst/>
          </a:prstGeom>
          <a:noFill/>
        </p:spPr>
        <p:txBody>
          <a:bodyPr wrap="square" lIns="69562" tIns="34781" rIns="69562" bIns="34781" rtlCol="0">
            <a:spAutoFit/>
          </a:bodyPr>
          <a:lstStyle/>
          <a:p>
            <a:r>
              <a:rPr lang="en-US" sz="2000" dirty="0">
                <a:latin typeface="Cambria" panose="02040503050406030204" pitchFamily="18" charset="0"/>
              </a:rPr>
              <a:t>Image 5: modified start MCP holder</a:t>
            </a:r>
          </a:p>
        </p:txBody>
      </p:sp>
      <p:sp>
        <p:nvSpPr>
          <p:cNvPr id="7" name="Subtitle 2"/>
          <p:cNvSpPr txBox="1">
            <a:spLocks/>
          </p:cNvSpPr>
          <p:nvPr/>
        </p:nvSpPr>
        <p:spPr>
          <a:xfrm>
            <a:off x="1173021" y="14251689"/>
            <a:ext cx="8186057" cy="608772"/>
          </a:xfrm>
          <a:prstGeom prst="rect">
            <a:avLst/>
          </a:prstGeom>
          <a:solidFill>
            <a:srgbClr val="002060"/>
          </a:solidFill>
          <a:ln>
            <a:solidFill>
              <a:srgbClr val="002060"/>
            </a:solidFill>
          </a:ln>
        </p:spPr>
        <p:txBody>
          <a:bodyPr vert="horz" lIns="69562" tIns="34781" rIns="69562" bIns="34781"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100" dirty="0">
                <a:solidFill>
                  <a:schemeClr val="bg1"/>
                </a:solidFill>
                <a:latin typeface="Cambria" panose="02040503050406030204" pitchFamily="18" charset="0"/>
              </a:rPr>
              <a:t>Curved Microchannel Plates</a:t>
            </a:r>
            <a:endParaRPr lang="en-US" sz="3800" dirty="0">
              <a:solidFill>
                <a:schemeClr val="bg1"/>
              </a:solidFill>
              <a:latin typeface="Cambria" panose="02040503050406030204" pitchFamily="18" charset="0"/>
            </a:endParaRPr>
          </a:p>
        </p:txBody>
      </p:sp>
      <p:pic>
        <p:nvPicPr>
          <p:cNvPr id="11" name="Picture 10" descr="A picture containing camera&#10;&#10;Description automatically generated">
            <a:extLst>
              <a:ext uri="{FF2B5EF4-FFF2-40B4-BE49-F238E27FC236}">
                <a16:creationId xmlns:a16="http://schemas.microsoft.com/office/drawing/2014/main" id="{A0E1684C-C5AE-4EBB-BA49-1568327734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01" y="9904507"/>
            <a:ext cx="4229138" cy="3439779"/>
          </a:xfrm>
          <a:prstGeom prst="rect">
            <a:avLst/>
          </a:prstGeom>
        </p:spPr>
      </p:pic>
      <p:pic>
        <p:nvPicPr>
          <p:cNvPr id="22" name="Picture 21" descr="A close up of a device&#10;&#10;Description automatically generated">
            <a:extLst>
              <a:ext uri="{FF2B5EF4-FFF2-40B4-BE49-F238E27FC236}">
                <a16:creationId xmlns:a16="http://schemas.microsoft.com/office/drawing/2014/main" id="{535E772E-CE1C-4118-878F-A423A17A00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7110" y="9913663"/>
            <a:ext cx="5607226" cy="3468291"/>
          </a:xfrm>
          <a:prstGeom prst="rect">
            <a:avLst/>
          </a:prstGeom>
        </p:spPr>
      </p:pic>
      <p:pic>
        <p:nvPicPr>
          <p:cNvPr id="36" name="Picture 35">
            <a:extLst>
              <a:ext uri="{FF2B5EF4-FFF2-40B4-BE49-F238E27FC236}">
                <a16:creationId xmlns:a16="http://schemas.microsoft.com/office/drawing/2014/main" id="{40CE41D0-D530-44FC-B9F6-CA4FBF32FA4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7887593" y="11285676"/>
            <a:ext cx="4770879" cy="3287574"/>
          </a:xfrm>
          <a:prstGeom prst="rect">
            <a:avLst/>
          </a:prstGeom>
        </p:spPr>
      </p:pic>
      <p:pic>
        <p:nvPicPr>
          <p:cNvPr id="34" name="Picture 33" descr="A close up of a map&#10;&#10;Description automatically generated">
            <a:extLst>
              <a:ext uri="{FF2B5EF4-FFF2-40B4-BE49-F238E27FC236}">
                <a16:creationId xmlns:a16="http://schemas.microsoft.com/office/drawing/2014/main" id="{EFA65B74-B1F5-456E-9F10-50BB7E05FC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951" y="18757145"/>
            <a:ext cx="5923813" cy="2840231"/>
          </a:xfrm>
          <a:prstGeom prst="rect">
            <a:avLst/>
          </a:prstGeom>
        </p:spPr>
      </p:pic>
      <p:pic>
        <p:nvPicPr>
          <p:cNvPr id="38" name="Picture 37">
            <a:extLst>
              <a:ext uri="{FF2B5EF4-FFF2-40B4-BE49-F238E27FC236}">
                <a16:creationId xmlns:a16="http://schemas.microsoft.com/office/drawing/2014/main" id="{08616635-BB14-456B-825F-C3FF47F929A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1774341" y="7156880"/>
            <a:ext cx="5987897" cy="3766850"/>
          </a:xfrm>
          <a:prstGeom prst="rect">
            <a:avLst/>
          </a:prstGeom>
        </p:spPr>
      </p:pic>
      <p:pic>
        <p:nvPicPr>
          <p:cNvPr id="40" name="Picture 39">
            <a:extLst>
              <a:ext uri="{FF2B5EF4-FFF2-40B4-BE49-F238E27FC236}">
                <a16:creationId xmlns:a16="http://schemas.microsoft.com/office/drawing/2014/main" id="{52B19634-1C3B-4C26-A541-DBE5910C889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1814636" y="11263921"/>
            <a:ext cx="5947602" cy="3701756"/>
          </a:xfrm>
          <a:prstGeom prst="rect">
            <a:avLst/>
          </a:prstGeom>
        </p:spPr>
      </p:pic>
      <p:pic>
        <p:nvPicPr>
          <p:cNvPr id="44" name="Picture 43">
            <a:extLst>
              <a:ext uri="{FF2B5EF4-FFF2-40B4-BE49-F238E27FC236}">
                <a16:creationId xmlns:a16="http://schemas.microsoft.com/office/drawing/2014/main" id="{3EE63E3A-3700-4C82-8EA1-3BEA43CE636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7743949" y="15119759"/>
            <a:ext cx="4858560" cy="3876800"/>
          </a:xfrm>
          <a:prstGeom prst="rect">
            <a:avLst/>
          </a:prstGeom>
        </p:spPr>
      </p:pic>
      <p:pic>
        <p:nvPicPr>
          <p:cNvPr id="46" name="Picture 45">
            <a:extLst>
              <a:ext uri="{FF2B5EF4-FFF2-40B4-BE49-F238E27FC236}">
                <a16:creationId xmlns:a16="http://schemas.microsoft.com/office/drawing/2014/main" id="{D7052891-EAC6-4621-A2C0-2EB646F20A7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21885087" y="15235583"/>
            <a:ext cx="5763109" cy="4124750"/>
          </a:xfrm>
          <a:prstGeom prst="rect">
            <a:avLst/>
          </a:prstGeom>
        </p:spPr>
      </p:pic>
      <p:pic>
        <p:nvPicPr>
          <p:cNvPr id="48" name="Picture 47">
            <a:extLst>
              <a:ext uri="{FF2B5EF4-FFF2-40B4-BE49-F238E27FC236}">
                <a16:creationId xmlns:a16="http://schemas.microsoft.com/office/drawing/2014/main" id="{563E5292-3864-4BC1-A221-8A8ACDB11E94}"/>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27789919" y="6858769"/>
            <a:ext cx="4872080" cy="3685708"/>
          </a:xfrm>
          <a:prstGeom prst="rect">
            <a:avLst/>
          </a:prstGeom>
        </p:spPr>
      </p:pic>
      <p:sp>
        <p:nvSpPr>
          <p:cNvPr id="54" name="TextBox 53">
            <a:extLst>
              <a:ext uri="{FF2B5EF4-FFF2-40B4-BE49-F238E27FC236}">
                <a16:creationId xmlns:a16="http://schemas.microsoft.com/office/drawing/2014/main" id="{F4CB24BC-CC88-4EB4-9474-9128D4AD9D28}"/>
              </a:ext>
            </a:extLst>
          </p:cNvPr>
          <p:cNvSpPr txBox="1"/>
          <p:nvPr/>
        </p:nvSpPr>
        <p:spPr>
          <a:xfrm>
            <a:off x="10739143" y="7077852"/>
            <a:ext cx="10854555" cy="2462213"/>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Cambria" panose="02040503050406030204" pitchFamily="18" charset="0"/>
                <a:ea typeface="Cambria" panose="02040503050406030204" pitchFamily="18" charset="0"/>
              </a:rPr>
              <a:t>The bracket system created uses vertical rails with standoffs (cylindrical metal spacers) to separate thin plates that hold the start and stop MCP fixtures.</a:t>
            </a:r>
          </a:p>
          <a:p>
            <a:pPr marL="342900" indent="-342900">
              <a:buFont typeface="Arial" panose="020B0604020202020204" pitchFamily="34" charset="0"/>
              <a:buChar char="•"/>
            </a:pPr>
            <a:r>
              <a:rPr lang="en-US" sz="2200" dirty="0">
                <a:latin typeface="Cambria" panose="02040503050406030204" pitchFamily="18" charset="0"/>
                <a:ea typeface="Cambria" panose="02040503050406030204" pitchFamily="18" charset="0"/>
              </a:rPr>
              <a:t>One modified quadrant will feature a curved Start MCP, and the original flat Stop MCP. The other modified quadrant will include both the curved Start and toroidal Stop MCPs.</a:t>
            </a:r>
          </a:p>
          <a:p>
            <a:pPr marL="342900" indent="-342900">
              <a:buFont typeface="Arial" panose="020B0604020202020204" pitchFamily="34" charset="0"/>
              <a:buChar char="•"/>
            </a:pPr>
            <a:r>
              <a:rPr lang="en-US" sz="2200" dirty="0">
                <a:latin typeface="Cambria" panose="02040503050406030204" pitchFamily="18" charset="0"/>
                <a:ea typeface="Cambria" panose="02040503050406030204" pitchFamily="18" charset="0"/>
              </a:rPr>
              <a:t>Electrical components underneath modified TOF enclosure are not shown because they were unaltered and were ignored during design process.</a:t>
            </a:r>
          </a:p>
        </p:txBody>
      </p:sp>
      <p:sp>
        <p:nvSpPr>
          <p:cNvPr id="56" name="TextBox 55">
            <a:extLst>
              <a:ext uri="{FF2B5EF4-FFF2-40B4-BE49-F238E27FC236}">
                <a16:creationId xmlns:a16="http://schemas.microsoft.com/office/drawing/2014/main" id="{CF721EFD-CEE2-4027-905E-EBE819920B3A}"/>
              </a:ext>
            </a:extLst>
          </p:cNvPr>
          <p:cNvSpPr txBox="1"/>
          <p:nvPr/>
        </p:nvSpPr>
        <p:spPr>
          <a:xfrm>
            <a:off x="10739143" y="9934346"/>
            <a:ext cx="10854555" cy="3416320"/>
          </a:xfrm>
          <a:prstGeom prst="rect">
            <a:avLst/>
          </a:prstGeom>
          <a:noFill/>
        </p:spPr>
        <p:txBody>
          <a:bodyPr wrap="square" rtlCol="0">
            <a:spAutoFit/>
          </a:bodyPr>
          <a:lstStyle/>
          <a:p>
            <a:endParaRPr lang="en-US" sz="20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2200" dirty="0">
                <a:latin typeface="Cambria" panose="02040503050406030204" pitchFamily="18" charset="0"/>
                <a:ea typeface="Cambria" panose="02040503050406030204" pitchFamily="18" charset="0"/>
              </a:rPr>
              <a:t>The CODIF Start MCPs will be 130 mm long and 17 mm wide. They will be bent into a cylindrical shape with an 83 mm radius of curvature</a:t>
            </a:r>
          </a:p>
          <a:p>
            <a:pPr marL="342900" indent="-342900">
              <a:buFont typeface="Arial" panose="020B0604020202020204" pitchFamily="34" charset="0"/>
              <a:buChar char="•"/>
            </a:pPr>
            <a:r>
              <a:rPr lang="en-US" sz="2200" dirty="0">
                <a:latin typeface="Cambria" panose="02040503050406030204" pitchFamily="18" charset="0"/>
                <a:ea typeface="Cambria" panose="02040503050406030204" pitchFamily="18" charset="0"/>
              </a:rPr>
              <a:t>The Start MCP is held at a positive high voltage using the modified nickel-plated holder  and cover and a thin nickel contact in the middle of the chevron stack.</a:t>
            </a:r>
          </a:p>
          <a:p>
            <a:pPr marL="342900" indent="-342900">
              <a:buFont typeface="Arial" panose="020B0604020202020204" pitchFamily="34" charset="0"/>
              <a:buChar char="•"/>
            </a:pPr>
            <a:r>
              <a:rPr lang="en-US" sz="2200" dirty="0">
                <a:latin typeface="Cambria" panose="02040503050406030204" pitchFamily="18" charset="0"/>
                <a:ea typeface="Cambria" panose="02040503050406030204" pitchFamily="18" charset="0"/>
              </a:rPr>
              <a:t>The holder uses a  brass spring clamping mechanism to prevent damage from  securing the MCPs.</a:t>
            </a:r>
          </a:p>
          <a:p>
            <a:pPr marL="342900" indent="-342900">
              <a:buFont typeface="Arial" panose="020B0604020202020204" pitchFamily="34" charset="0"/>
              <a:buChar char="•"/>
            </a:pPr>
            <a:r>
              <a:rPr lang="en-US" sz="2200" dirty="0">
                <a:latin typeface="Cambria" panose="02040503050406030204" pitchFamily="18" charset="0"/>
                <a:ea typeface="Cambria" panose="02040503050406030204" pitchFamily="18" charset="0"/>
              </a:rPr>
              <a:t>The mirrored electrode and anode are used to steer scattered electrons. Placement was determined by SIMION simulations. </a:t>
            </a:r>
          </a:p>
          <a:p>
            <a:pPr marL="342900" indent="-342900">
              <a:buFont typeface="Arial" panose="020B0604020202020204" pitchFamily="34" charset="0"/>
              <a:buChar char="•"/>
            </a:pPr>
            <a:endParaRPr lang="en-US" sz="2000" dirty="0">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id="{D9FAEB48-6375-463E-83D7-6154E44F76A0}"/>
              </a:ext>
            </a:extLst>
          </p:cNvPr>
          <p:cNvSpPr txBox="1"/>
          <p:nvPr/>
        </p:nvSpPr>
        <p:spPr>
          <a:xfrm>
            <a:off x="10758045" y="13647091"/>
            <a:ext cx="10896756" cy="3139321"/>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Cambria" panose="02040503050406030204" pitchFamily="18" charset="0"/>
                <a:ea typeface="Cambria" panose="02040503050406030204" pitchFamily="18" charset="0"/>
              </a:rPr>
              <a:t>The CODIF Stop curved MCPs will have a toroidal shape, with a large radius of curvature of 75 mm, and a small one of 30 mm.</a:t>
            </a:r>
          </a:p>
          <a:p>
            <a:pPr marL="342900" indent="-342900">
              <a:buFont typeface="Arial" panose="020B0604020202020204" pitchFamily="34" charset="0"/>
              <a:buChar char="•"/>
            </a:pPr>
            <a:r>
              <a:rPr lang="en-US" sz="2200" dirty="0">
                <a:latin typeface="Cambria" panose="02040503050406030204" pitchFamily="18" charset="0"/>
                <a:ea typeface="Cambria" panose="02040503050406030204" pitchFamily="18" charset="0"/>
              </a:rPr>
              <a:t>The toroidal Stop MCP and anode are held in the existing  butterfly fixture by using the designed ultem(vacuum-safe plastic) holder that gives the same TOF distance as flat stop MCP. </a:t>
            </a:r>
          </a:p>
          <a:p>
            <a:pPr marL="342900" indent="-342900">
              <a:buFont typeface="Arial" panose="020B0604020202020204" pitchFamily="34" charset="0"/>
              <a:buChar char="•"/>
            </a:pPr>
            <a:r>
              <a:rPr lang="en-US" sz="2200" dirty="0">
                <a:latin typeface="Cambria" panose="02040503050406030204" pitchFamily="18" charset="0"/>
                <a:ea typeface="Cambria" panose="02040503050406030204" pitchFamily="18" charset="0"/>
              </a:rPr>
              <a:t>A thick ultem gasket in the flat MCP stack is used to accommodate for height offset of the butterfly clamp caused by the toroidal MCP.</a:t>
            </a:r>
          </a:p>
          <a:p>
            <a:pPr marL="342900" indent="-342900">
              <a:buFont typeface="Arial" panose="020B0604020202020204" pitchFamily="34" charset="0"/>
              <a:buChar char="•"/>
            </a:pPr>
            <a:r>
              <a:rPr lang="en-US" sz="2200" dirty="0">
                <a:latin typeface="Cambria" panose="02040503050406030204" pitchFamily="18" charset="0"/>
                <a:ea typeface="Cambria" panose="02040503050406030204" pitchFamily="18" charset="0"/>
              </a:rPr>
              <a:t>Voltage is applied to the toroidal MCP with  nickel-plated gasket and thin nickel contact in the middle of the stack.</a:t>
            </a:r>
          </a:p>
        </p:txBody>
      </p:sp>
      <p:sp>
        <p:nvSpPr>
          <p:cNvPr id="9" name="Subtitle 2"/>
          <p:cNvSpPr txBox="1">
            <a:spLocks/>
          </p:cNvSpPr>
          <p:nvPr/>
        </p:nvSpPr>
        <p:spPr>
          <a:xfrm>
            <a:off x="17400795" y="6474568"/>
            <a:ext cx="8186057" cy="581783"/>
          </a:xfrm>
          <a:prstGeom prst="rect">
            <a:avLst/>
          </a:prstGeom>
          <a:solidFill>
            <a:srgbClr val="002060"/>
          </a:solidFill>
          <a:ln>
            <a:solidFill>
              <a:srgbClr val="002060"/>
            </a:solidFill>
          </a:ln>
        </p:spPr>
        <p:txBody>
          <a:bodyPr vert="horz" lIns="69562" tIns="34781" rIns="69562" bIns="34781"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3300" dirty="0">
                <a:solidFill>
                  <a:schemeClr val="bg1"/>
                </a:solidFill>
                <a:latin typeface="Cambria" panose="02040503050406030204" pitchFamily="18" charset="0"/>
              </a:rPr>
              <a:t>Modified CODIF Design</a:t>
            </a:r>
          </a:p>
        </p:txBody>
      </p:sp>
      <p:pic>
        <p:nvPicPr>
          <p:cNvPr id="59" name="Picture 58">
            <a:extLst>
              <a:ext uri="{FF2B5EF4-FFF2-40B4-BE49-F238E27FC236}">
                <a16:creationId xmlns:a16="http://schemas.microsoft.com/office/drawing/2014/main" id="{75EBB6D2-35DA-4D15-9A93-6B6289FC8ED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8426573" y="754426"/>
            <a:ext cx="3850030" cy="1703553"/>
          </a:xfrm>
          <a:prstGeom prst="rect">
            <a:avLst/>
          </a:prstGeom>
        </p:spPr>
      </p:pic>
      <p:sp>
        <p:nvSpPr>
          <p:cNvPr id="60" name="TextBox 59"/>
          <p:cNvSpPr txBox="1"/>
          <p:nvPr/>
        </p:nvSpPr>
        <p:spPr>
          <a:xfrm>
            <a:off x="4779013" y="13381954"/>
            <a:ext cx="5467498" cy="859979"/>
          </a:xfrm>
          <a:prstGeom prst="rect">
            <a:avLst/>
          </a:prstGeom>
          <a:noFill/>
        </p:spPr>
        <p:txBody>
          <a:bodyPr wrap="square" lIns="69562" tIns="34781" rIns="69562" bIns="34781" rtlCol="0">
            <a:spAutoFit/>
          </a:bodyPr>
          <a:lstStyle/>
          <a:p>
            <a:r>
              <a:rPr lang="en-US" sz="2400" dirty="0">
                <a:latin typeface="Cambria" panose="02040503050406030204" pitchFamily="18" charset="0"/>
              </a:rPr>
              <a:t>Image 2: cross-section of original CODIF design</a:t>
            </a:r>
            <a:r>
              <a:rPr lang="en-US" sz="2600" dirty="0">
                <a:latin typeface="Cambria" panose="02040503050406030204" pitchFamily="18" charset="0"/>
              </a:rPr>
              <a:t>. </a:t>
            </a:r>
          </a:p>
        </p:txBody>
      </p:sp>
      <p:sp>
        <p:nvSpPr>
          <p:cNvPr id="82" name="Subtitle 2">
            <a:extLst>
              <a:ext uri="{FF2B5EF4-FFF2-40B4-BE49-F238E27FC236}">
                <a16:creationId xmlns:a16="http://schemas.microsoft.com/office/drawing/2014/main" id="{3E1F0473-B255-421D-8DB7-FE9A69DC4A76}"/>
              </a:ext>
            </a:extLst>
          </p:cNvPr>
          <p:cNvSpPr txBox="1">
            <a:spLocks/>
          </p:cNvSpPr>
          <p:nvPr/>
        </p:nvSpPr>
        <p:spPr>
          <a:xfrm>
            <a:off x="17400796" y="3327830"/>
            <a:ext cx="8186057" cy="599937"/>
          </a:xfrm>
          <a:prstGeom prst="rect">
            <a:avLst/>
          </a:prstGeom>
          <a:solidFill>
            <a:srgbClr val="002060"/>
          </a:solidFill>
          <a:ln>
            <a:solidFill>
              <a:srgbClr val="002060"/>
            </a:solidFill>
          </a:ln>
        </p:spPr>
        <p:txBody>
          <a:bodyPr vert="horz" lIns="69562" tIns="34781" rIns="69562" bIns="34781"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3800" dirty="0">
                <a:solidFill>
                  <a:schemeClr val="bg1"/>
                </a:solidFill>
                <a:latin typeface="Cambria" panose="02040503050406030204" pitchFamily="18" charset="0"/>
              </a:rPr>
              <a:t>Design Requirements &amp; Challenges</a:t>
            </a:r>
          </a:p>
        </p:txBody>
      </p:sp>
      <p:sp>
        <p:nvSpPr>
          <p:cNvPr id="61" name="TextBox 60">
            <a:extLst>
              <a:ext uri="{FF2B5EF4-FFF2-40B4-BE49-F238E27FC236}">
                <a16:creationId xmlns:a16="http://schemas.microsoft.com/office/drawing/2014/main" id="{F896C94F-6AE2-42E6-827C-D811AADD65B4}"/>
              </a:ext>
            </a:extLst>
          </p:cNvPr>
          <p:cNvSpPr txBox="1"/>
          <p:nvPr/>
        </p:nvSpPr>
        <p:spPr>
          <a:xfrm>
            <a:off x="10739143" y="17216838"/>
            <a:ext cx="11274249" cy="4493538"/>
          </a:xfrm>
          <a:prstGeom prst="rect">
            <a:avLst/>
          </a:prstGeom>
          <a:noFill/>
        </p:spPr>
        <p:txBody>
          <a:bodyPr wrap="square" rtlCol="0">
            <a:spAutoFit/>
          </a:bodyPr>
          <a:lstStyle/>
          <a:p>
            <a:pPr marL="342900" indent="-342900">
              <a:buFont typeface="Arial" panose="020B0604020202020204" pitchFamily="34" charset="0"/>
              <a:buChar char="•"/>
            </a:pPr>
            <a:r>
              <a:rPr lang="en-US" sz="2200" b="1" dirty="0">
                <a:solidFill>
                  <a:prstClr val="black"/>
                </a:solidFill>
                <a:latin typeface="Cambria" panose="02040503050406030204" pitchFamily="18" charset="0"/>
                <a:ea typeface="Cambria" panose="02040503050406030204" pitchFamily="18" charset="0"/>
              </a:rPr>
              <a:t>The UNH machine shop has made the rail baseplate system and has begun fabrication of the modified plastic start and stop MCP holders. </a:t>
            </a:r>
          </a:p>
          <a:p>
            <a:pPr marL="342900" indent="-342900">
              <a:buFont typeface="Arial" panose="020B0604020202020204" pitchFamily="34" charset="0"/>
              <a:buChar char="•"/>
            </a:pPr>
            <a:r>
              <a:rPr lang="en-US" sz="2200" b="1" dirty="0">
                <a:solidFill>
                  <a:prstClr val="black"/>
                </a:solidFill>
                <a:latin typeface="Cambria" panose="02040503050406030204" pitchFamily="18" charset="0"/>
                <a:ea typeface="Cambria" panose="02040503050406030204" pitchFamily="18" charset="0"/>
              </a:rPr>
              <a:t>The thin nickel contacts are being fabricated by Incom. </a:t>
            </a:r>
          </a:p>
          <a:p>
            <a:pPr marL="342900" indent="-342900">
              <a:buFont typeface="Arial" panose="020B0604020202020204" pitchFamily="34" charset="0"/>
              <a:buChar char="•"/>
            </a:pPr>
            <a:r>
              <a:rPr lang="en-US" sz="2200" b="1" dirty="0">
                <a:solidFill>
                  <a:prstClr val="black"/>
                </a:solidFill>
                <a:latin typeface="Cambria" panose="02040503050406030204" pitchFamily="18" charset="0"/>
                <a:ea typeface="Cambria" panose="02040503050406030204" pitchFamily="18" charset="0"/>
              </a:rPr>
              <a:t>Once the start and stop fixtures are completed nickel-plating will be applied by an independent company.</a:t>
            </a:r>
          </a:p>
          <a:p>
            <a:r>
              <a:rPr lang="en-US" sz="2200" b="1" dirty="0">
                <a:solidFill>
                  <a:prstClr val="black"/>
                </a:solidFill>
                <a:latin typeface="Cambria" panose="02040503050406030204" pitchFamily="18" charset="0"/>
                <a:ea typeface="Cambria" panose="02040503050406030204" pitchFamily="18" charset="0"/>
              </a:rPr>
              <a:t>Impact of Research Work:</a:t>
            </a:r>
          </a:p>
          <a:p>
            <a:pPr marL="342900" indent="-342900">
              <a:buFont typeface="Arial" panose="020B0604020202020204" pitchFamily="34" charset="0"/>
              <a:buChar char="•"/>
            </a:pPr>
            <a:r>
              <a:rPr lang="en-US" sz="2200" dirty="0">
                <a:solidFill>
                  <a:prstClr val="black"/>
                </a:solidFill>
                <a:latin typeface="Cambria" panose="02040503050406030204" pitchFamily="18" charset="0"/>
                <a:ea typeface="Cambria" panose="02040503050406030204" pitchFamily="18" charset="0"/>
              </a:rPr>
              <a:t>This design allows for improved performance and efficiency of the CODIF instrument and the ability to change flight path length for various testing.</a:t>
            </a:r>
          </a:p>
          <a:p>
            <a:pPr marL="342900" indent="-342900">
              <a:buFont typeface="Arial" panose="020B0604020202020204" pitchFamily="34" charset="0"/>
              <a:buChar char="•"/>
            </a:pPr>
            <a:r>
              <a:rPr lang="en-US" sz="2200" dirty="0">
                <a:solidFill>
                  <a:prstClr val="black"/>
                </a:solidFill>
                <a:latin typeface="Cambria" panose="02040503050406030204" pitchFamily="18" charset="0"/>
                <a:ea typeface="Cambria" panose="02040503050406030204" pitchFamily="18" charset="0"/>
              </a:rPr>
              <a:t>The location of the MCP close to the carbon foil window means that the voltage can be much lower than in the earlier design of the instrument: 200 volts instead of the more typical 1000 volts.  This improve high voltage stability.</a:t>
            </a:r>
          </a:p>
          <a:p>
            <a:pPr marL="342900" indent="-342900">
              <a:buFont typeface="Arial" panose="020B0604020202020204" pitchFamily="34" charset="0"/>
              <a:buChar char="•"/>
            </a:pPr>
            <a:r>
              <a:rPr lang="en-US" sz="2200" dirty="0">
                <a:solidFill>
                  <a:prstClr val="black"/>
                </a:solidFill>
                <a:latin typeface="Cambria" panose="02040503050406030204" pitchFamily="18" charset="0"/>
                <a:ea typeface="Cambria" panose="02040503050406030204" pitchFamily="18" charset="0"/>
              </a:rPr>
              <a:t>The lower attraction voltage relieves the power budget and facilitates the collection of the MCP signal to electronics located at ground. </a:t>
            </a:r>
          </a:p>
        </p:txBody>
      </p:sp>
      <p:sp>
        <p:nvSpPr>
          <p:cNvPr id="3" name="Rectangle 2">
            <a:extLst>
              <a:ext uri="{FF2B5EF4-FFF2-40B4-BE49-F238E27FC236}">
                <a16:creationId xmlns:a16="http://schemas.microsoft.com/office/drawing/2014/main" id="{39DC0154-E15E-3147-A150-5400C436EF53}"/>
              </a:ext>
            </a:extLst>
          </p:cNvPr>
          <p:cNvSpPr/>
          <p:nvPr/>
        </p:nvSpPr>
        <p:spPr>
          <a:xfrm>
            <a:off x="203312" y="4187501"/>
            <a:ext cx="10157175" cy="1938992"/>
          </a:xfrm>
          <a:prstGeom prst="rect">
            <a:avLst/>
          </a:prstGeom>
        </p:spPr>
        <p:txBody>
          <a:bodyPr wrap="square">
            <a:spAutoFit/>
          </a:bodyPr>
          <a:lstStyle/>
          <a:p>
            <a:pPr lvl="0" algn="just"/>
            <a:r>
              <a:rPr lang="en-US" sz="2400" b="1" dirty="0">
                <a:solidFill>
                  <a:prstClr val="black"/>
                </a:solidFill>
                <a:latin typeface="Cambria" panose="02040503050406030204" pitchFamily="18" charset="0"/>
              </a:rPr>
              <a:t>Objective: </a:t>
            </a:r>
            <a:r>
              <a:rPr lang="en-US" sz="2400" dirty="0">
                <a:solidFill>
                  <a:prstClr val="black"/>
                </a:solidFill>
                <a:latin typeface="Cambria" panose="02040503050406030204" pitchFamily="18" charset="0"/>
              </a:rPr>
              <a:t>It is planned to modify the TOF enclosure to use a curved Start MCP and a toroidal Stop MCP in one of the four quadrants.. The MCPs are curved to simplify electron steering and accommodate the cylindrical shape of the CODIF. The goal of the bracket system was to secure a curved MCP stack in a modified holder at a desired distance from a toroidal MCP stack.</a:t>
            </a:r>
            <a:endParaRPr lang="en-US" sz="1900" dirty="0">
              <a:solidFill>
                <a:prstClr val="black"/>
              </a:solidFill>
              <a:latin typeface="Cambria" panose="02040503050406030204" pitchFamily="18" charset="0"/>
            </a:endParaRPr>
          </a:p>
        </p:txBody>
      </p:sp>
      <p:sp>
        <p:nvSpPr>
          <p:cNvPr id="15" name="Subtitle 2"/>
          <p:cNvSpPr txBox="1">
            <a:spLocks/>
          </p:cNvSpPr>
          <p:nvPr/>
        </p:nvSpPr>
        <p:spPr>
          <a:xfrm>
            <a:off x="12031075" y="9686918"/>
            <a:ext cx="7998997" cy="506147"/>
          </a:xfrm>
          <a:prstGeom prst="rect">
            <a:avLst/>
          </a:prstGeom>
          <a:solidFill>
            <a:srgbClr val="002060"/>
          </a:solidFill>
          <a:ln>
            <a:solidFill>
              <a:srgbClr val="002060"/>
            </a:solidFill>
          </a:ln>
        </p:spPr>
        <p:txBody>
          <a:bodyPr vert="horz" lIns="69562" tIns="34781" rIns="69562" bIns="34781"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3800" dirty="0">
                <a:solidFill>
                  <a:schemeClr val="bg1"/>
                </a:solidFill>
                <a:latin typeface="Cambria" panose="02040503050406030204" pitchFamily="18" charset="0"/>
              </a:rPr>
              <a:t>Start Fixture</a:t>
            </a:r>
          </a:p>
        </p:txBody>
      </p:sp>
      <p:sp>
        <p:nvSpPr>
          <p:cNvPr id="72" name="Subtitle 2">
            <a:extLst>
              <a:ext uri="{FF2B5EF4-FFF2-40B4-BE49-F238E27FC236}">
                <a16:creationId xmlns:a16="http://schemas.microsoft.com/office/drawing/2014/main" id="{ED0CFC54-FB34-4ABE-89A4-85CBC5EA3A48}"/>
              </a:ext>
            </a:extLst>
          </p:cNvPr>
          <p:cNvSpPr txBox="1">
            <a:spLocks/>
          </p:cNvSpPr>
          <p:nvPr/>
        </p:nvSpPr>
        <p:spPr>
          <a:xfrm>
            <a:off x="12031075" y="16696154"/>
            <a:ext cx="7998997" cy="489309"/>
          </a:xfrm>
          <a:prstGeom prst="rect">
            <a:avLst/>
          </a:prstGeom>
          <a:solidFill>
            <a:srgbClr val="002060"/>
          </a:solidFill>
          <a:ln>
            <a:solidFill>
              <a:srgbClr val="002060"/>
            </a:solidFill>
          </a:ln>
        </p:spPr>
        <p:txBody>
          <a:bodyPr vert="horz" lIns="69562" tIns="34781" rIns="69562" bIns="34781"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3100" dirty="0">
                <a:solidFill>
                  <a:schemeClr val="bg1"/>
                </a:solidFill>
                <a:latin typeface="Cambria" panose="02040503050406030204" pitchFamily="18" charset="0"/>
              </a:rPr>
              <a:t>Results</a:t>
            </a:r>
          </a:p>
        </p:txBody>
      </p:sp>
      <p:sp>
        <p:nvSpPr>
          <p:cNvPr id="18" name="Subtitle 2"/>
          <p:cNvSpPr txBox="1">
            <a:spLocks/>
          </p:cNvSpPr>
          <p:nvPr/>
        </p:nvSpPr>
        <p:spPr>
          <a:xfrm>
            <a:off x="12031075" y="13133651"/>
            <a:ext cx="7998997" cy="506147"/>
          </a:xfrm>
          <a:prstGeom prst="rect">
            <a:avLst/>
          </a:prstGeom>
          <a:solidFill>
            <a:srgbClr val="002060"/>
          </a:solidFill>
          <a:ln>
            <a:solidFill>
              <a:srgbClr val="002060"/>
            </a:solidFill>
          </a:ln>
        </p:spPr>
        <p:txBody>
          <a:bodyPr vert="horz" lIns="69562" tIns="34781" rIns="69562" bIns="34781"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3100" dirty="0">
                <a:solidFill>
                  <a:schemeClr val="bg1"/>
                </a:solidFill>
                <a:latin typeface="Cambria" panose="02040503050406030204" pitchFamily="18" charset="0"/>
              </a:rPr>
              <a:t>Stop Fixture</a:t>
            </a:r>
          </a:p>
        </p:txBody>
      </p:sp>
    </p:spTree>
    <p:extLst>
      <p:ext uri="{BB962C8B-B14F-4D97-AF65-F5344CB8AC3E}">
        <p14:creationId xmlns:p14="http://schemas.microsoft.com/office/powerpoint/2010/main" val="376030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312" y="70580"/>
            <a:ext cx="32527625" cy="3150068"/>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7200" dirty="0">
                <a:solidFill>
                  <a:schemeClr val="bg1"/>
                </a:solidFill>
                <a:latin typeface="Cambria" panose="02040503050406030204" pitchFamily="18" charset="0"/>
                <a:cs typeface="Arial" panose="020B0604020202020204" pitchFamily="34" charset="0"/>
              </a:rPr>
              <a:t>Results and Conclusions</a:t>
            </a:r>
            <a:endParaRPr lang="en-US" sz="7200" i="1" dirty="0">
              <a:solidFill>
                <a:schemeClr val="bg1"/>
              </a:solidFill>
              <a:latin typeface="Cambria" panose="02040503050406030204" pitchFamily="18" charset="0"/>
              <a:cs typeface="Arial" panose="020B0604020202020204" pitchFamily="34" charset="0"/>
            </a:endParaRPr>
          </a:p>
        </p:txBody>
      </p:sp>
      <p:sp>
        <p:nvSpPr>
          <p:cNvPr id="13" name="Subtitle 2"/>
          <p:cNvSpPr txBox="1">
            <a:spLocks/>
          </p:cNvSpPr>
          <p:nvPr/>
        </p:nvSpPr>
        <p:spPr>
          <a:xfrm>
            <a:off x="1353351" y="3516239"/>
            <a:ext cx="8186057" cy="608772"/>
          </a:xfrm>
          <a:prstGeom prst="rect">
            <a:avLst/>
          </a:prstGeom>
          <a:solidFill>
            <a:srgbClr val="002060"/>
          </a:solidFill>
          <a:ln>
            <a:solidFill>
              <a:srgbClr val="002060"/>
            </a:solidFill>
          </a:ln>
        </p:spPr>
        <p:txBody>
          <a:bodyPr vert="horz" lIns="69562" tIns="34781" rIns="69562" bIns="34781"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3800" dirty="0">
                <a:solidFill>
                  <a:schemeClr val="bg1"/>
                </a:solidFill>
                <a:latin typeface="Cambria" panose="02040503050406030204" pitchFamily="18" charset="0"/>
              </a:rPr>
              <a:t>Stop Fixture continued</a:t>
            </a:r>
          </a:p>
        </p:txBody>
      </p:sp>
      <p:pic>
        <p:nvPicPr>
          <p:cNvPr id="161" name="Picture 1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479" y="779332"/>
            <a:ext cx="1723932" cy="2028155"/>
          </a:xfrm>
          <a:prstGeom prst="rect">
            <a:avLst/>
          </a:prstGeom>
        </p:spPr>
      </p:pic>
      <p:sp>
        <p:nvSpPr>
          <p:cNvPr id="4" name="TextBox 3"/>
          <p:cNvSpPr txBox="1"/>
          <p:nvPr/>
        </p:nvSpPr>
        <p:spPr>
          <a:xfrm>
            <a:off x="24738690" y="8144572"/>
            <a:ext cx="4243051" cy="369328"/>
          </a:xfrm>
          <a:prstGeom prst="rect">
            <a:avLst/>
          </a:prstGeom>
          <a:noFill/>
        </p:spPr>
        <p:txBody>
          <a:bodyPr wrap="square" lIns="69562" tIns="34781" rIns="69562" bIns="34781" rtlCol="0">
            <a:spAutoFit/>
          </a:bodyPr>
          <a:lstStyle/>
          <a:p>
            <a:endParaRPr lang="en-US" sz="1900" dirty="0">
              <a:latin typeface="Cambria" panose="02040503050406030204" pitchFamily="18" charset="0"/>
            </a:endParaRPr>
          </a:p>
        </p:txBody>
      </p:sp>
      <p:pic>
        <p:nvPicPr>
          <p:cNvPr id="59" name="Picture 58">
            <a:extLst>
              <a:ext uri="{FF2B5EF4-FFF2-40B4-BE49-F238E27FC236}">
                <a16:creationId xmlns:a16="http://schemas.microsoft.com/office/drawing/2014/main" id="{75EBB6D2-35DA-4D15-9A93-6B6289FC8E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426573" y="754426"/>
            <a:ext cx="3850030" cy="1703553"/>
          </a:xfrm>
          <a:prstGeom prst="rect">
            <a:avLst/>
          </a:prstGeom>
        </p:spPr>
      </p:pic>
      <p:sp>
        <p:nvSpPr>
          <p:cNvPr id="6" name="Rectangle 5">
            <a:extLst>
              <a:ext uri="{FF2B5EF4-FFF2-40B4-BE49-F238E27FC236}">
                <a16:creationId xmlns:a16="http://schemas.microsoft.com/office/drawing/2014/main" id="{90A05E2D-478A-4C47-80C6-C98CEE2AB4D0}"/>
              </a:ext>
            </a:extLst>
          </p:cNvPr>
          <p:cNvSpPr/>
          <p:nvPr/>
        </p:nvSpPr>
        <p:spPr>
          <a:xfrm>
            <a:off x="1309808" y="4312750"/>
            <a:ext cx="16459200" cy="10248960"/>
          </a:xfrm>
          <a:prstGeom prst="rect">
            <a:avLst/>
          </a:prstGeom>
        </p:spPr>
        <p:txBody>
          <a:bodyPr>
            <a:spAutoFit/>
          </a:bodyPr>
          <a:lstStyle/>
          <a:p>
            <a:pPr marL="342900" indent="-342900">
              <a:buFont typeface="Arial" panose="020B0604020202020204" pitchFamily="34" charset="0"/>
              <a:buChar char="•"/>
            </a:pPr>
            <a:r>
              <a:rPr lang="en-US" sz="6000" b="1" dirty="0">
                <a:solidFill>
                  <a:prstClr val="black"/>
                </a:solidFill>
                <a:latin typeface="Cambria" panose="02040503050406030204" pitchFamily="18" charset="0"/>
                <a:ea typeface="Cambria" panose="02040503050406030204" pitchFamily="18" charset="0"/>
              </a:rPr>
              <a:t>The UNH machine shop has made the rail baseplate system and has begun fabrication of the modified plastic start and stop MCP holders. </a:t>
            </a:r>
          </a:p>
          <a:p>
            <a:pPr marL="342900" indent="-342900">
              <a:buFont typeface="Arial" panose="020B0604020202020204" pitchFamily="34" charset="0"/>
              <a:buChar char="•"/>
            </a:pPr>
            <a:endParaRPr lang="en-US" sz="6000" b="1" dirty="0">
              <a:solidFill>
                <a:prstClr val="black"/>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6000" b="1" dirty="0">
                <a:solidFill>
                  <a:prstClr val="black"/>
                </a:solidFill>
                <a:latin typeface="Cambria" panose="02040503050406030204" pitchFamily="18" charset="0"/>
                <a:ea typeface="Cambria" panose="02040503050406030204" pitchFamily="18" charset="0"/>
              </a:rPr>
              <a:t>The thin nickel contacts are being fabricated by Incom. </a:t>
            </a:r>
          </a:p>
          <a:p>
            <a:pPr marL="342900" indent="-342900">
              <a:buFont typeface="Arial" panose="020B0604020202020204" pitchFamily="34" charset="0"/>
              <a:buChar char="•"/>
            </a:pPr>
            <a:endParaRPr lang="en-US" sz="6000" b="1" dirty="0">
              <a:solidFill>
                <a:prstClr val="black"/>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6000" b="1" dirty="0">
                <a:solidFill>
                  <a:prstClr val="black"/>
                </a:solidFill>
                <a:latin typeface="Cambria" panose="02040503050406030204" pitchFamily="18" charset="0"/>
                <a:ea typeface="Cambria" panose="02040503050406030204" pitchFamily="18" charset="0"/>
              </a:rPr>
              <a:t>Once the start and stop fixtures are completed nickel-plating will be applied by an independent company</a:t>
            </a:r>
            <a:endParaRPr lang="en-US" dirty="0"/>
          </a:p>
        </p:txBody>
      </p:sp>
      <p:pic>
        <p:nvPicPr>
          <p:cNvPr id="8" name="Picture 7">
            <a:extLst>
              <a:ext uri="{FF2B5EF4-FFF2-40B4-BE49-F238E27FC236}">
                <a16:creationId xmlns:a16="http://schemas.microsoft.com/office/drawing/2014/main" id="{46EA77EC-FEC7-43B0-9CD0-32457BDB0F85}"/>
              </a:ext>
            </a:extLst>
          </p:cNvPr>
          <p:cNvPicPr>
            <a:picLocks noChangeAspect="1"/>
          </p:cNvPicPr>
          <p:nvPr/>
        </p:nvPicPr>
        <p:blipFill>
          <a:blip r:embed="rId4"/>
          <a:stretch>
            <a:fillRect/>
          </a:stretch>
        </p:blipFill>
        <p:spPr>
          <a:xfrm>
            <a:off x="20828098" y="4602020"/>
            <a:ext cx="9804302" cy="7823759"/>
          </a:xfrm>
          <a:prstGeom prst="rect">
            <a:avLst/>
          </a:prstGeom>
        </p:spPr>
      </p:pic>
    </p:spTree>
    <p:extLst>
      <p:ext uri="{BB962C8B-B14F-4D97-AF65-F5344CB8AC3E}">
        <p14:creationId xmlns:p14="http://schemas.microsoft.com/office/powerpoint/2010/main" val="914028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312" y="70580"/>
            <a:ext cx="32527625" cy="3150068"/>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7200" dirty="0">
                <a:solidFill>
                  <a:schemeClr val="bg1"/>
                </a:solidFill>
                <a:latin typeface="Cambria" panose="02040503050406030204" pitchFamily="18" charset="0"/>
                <a:cs typeface="Arial" panose="020B0604020202020204" pitchFamily="34" charset="0"/>
              </a:rPr>
              <a:t>Results and Conclusions</a:t>
            </a:r>
            <a:endParaRPr lang="en-US" sz="7200" i="1" dirty="0">
              <a:solidFill>
                <a:schemeClr val="bg1"/>
              </a:solidFill>
              <a:latin typeface="Cambria" panose="02040503050406030204" pitchFamily="18" charset="0"/>
              <a:cs typeface="Arial" panose="020B0604020202020204" pitchFamily="34" charset="0"/>
            </a:endParaRPr>
          </a:p>
        </p:txBody>
      </p:sp>
      <p:sp>
        <p:nvSpPr>
          <p:cNvPr id="13" name="Subtitle 2"/>
          <p:cNvSpPr txBox="1">
            <a:spLocks/>
          </p:cNvSpPr>
          <p:nvPr/>
        </p:nvSpPr>
        <p:spPr>
          <a:xfrm>
            <a:off x="1353351" y="3516239"/>
            <a:ext cx="8186057" cy="608772"/>
          </a:xfrm>
          <a:prstGeom prst="rect">
            <a:avLst/>
          </a:prstGeom>
          <a:solidFill>
            <a:srgbClr val="002060"/>
          </a:solidFill>
          <a:ln>
            <a:solidFill>
              <a:srgbClr val="002060"/>
            </a:solidFill>
          </a:ln>
        </p:spPr>
        <p:txBody>
          <a:bodyPr vert="horz" lIns="69562" tIns="34781" rIns="69562" bIns="34781"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3800" dirty="0">
                <a:solidFill>
                  <a:schemeClr val="bg1"/>
                </a:solidFill>
                <a:latin typeface="Cambria" panose="02040503050406030204" pitchFamily="18" charset="0"/>
              </a:rPr>
              <a:t>Project Objectives and Introduction</a:t>
            </a:r>
          </a:p>
        </p:txBody>
      </p:sp>
      <p:pic>
        <p:nvPicPr>
          <p:cNvPr id="161" name="Picture 1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479" y="779332"/>
            <a:ext cx="1723932" cy="2028155"/>
          </a:xfrm>
          <a:prstGeom prst="rect">
            <a:avLst/>
          </a:prstGeom>
        </p:spPr>
      </p:pic>
      <p:sp>
        <p:nvSpPr>
          <p:cNvPr id="4" name="TextBox 3"/>
          <p:cNvSpPr txBox="1"/>
          <p:nvPr/>
        </p:nvSpPr>
        <p:spPr>
          <a:xfrm>
            <a:off x="24738690" y="8144572"/>
            <a:ext cx="4243051" cy="369328"/>
          </a:xfrm>
          <a:prstGeom prst="rect">
            <a:avLst/>
          </a:prstGeom>
          <a:noFill/>
        </p:spPr>
        <p:txBody>
          <a:bodyPr wrap="square" lIns="69562" tIns="34781" rIns="69562" bIns="34781" rtlCol="0">
            <a:spAutoFit/>
          </a:bodyPr>
          <a:lstStyle/>
          <a:p>
            <a:endParaRPr lang="en-US" sz="1900" dirty="0">
              <a:latin typeface="Cambria" panose="02040503050406030204" pitchFamily="18" charset="0"/>
            </a:endParaRPr>
          </a:p>
        </p:txBody>
      </p:sp>
      <p:pic>
        <p:nvPicPr>
          <p:cNvPr id="59" name="Picture 58">
            <a:extLst>
              <a:ext uri="{FF2B5EF4-FFF2-40B4-BE49-F238E27FC236}">
                <a16:creationId xmlns:a16="http://schemas.microsoft.com/office/drawing/2014/main" id="{75EBB6D2-35DA-4D15-9A93-6B6289FC8E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426573" y="754426"/>
            <a:ext cx="3850030" cy="1703553"/>
          </a:xfrm>
          <a:prstGeom prst="rect">
            <a:avLst/>
          </a:prstGeom>
        </p:spPr>
      </p:pic>
      <p:sp>
        <p:nvSpPr>
          <p:cNvPr id="3" name="Rectangle 2">
            <a:extLst>
              <a:ext uri="{FF2B5EF4-FFF2-40B4-BE49-F238E27FC236}">
                <a16:creationId xmlns:a16="http://schemas.microsoft.com/office/drawing/2014/main" id="{34FD1F84-EF0A-4866-982D-AC6199BABDBA}"/>
              </a:ext>
            </a:extLst>
          </p:cNvPr>
          <p:cNvSpPr/>
          <p:nvPr/>
        </p:nvSpPr>
        <p:spPr>
          <a:xfrm>
            <a:off x="1353351" y="4420602"/>
            <a:ext cx="16459200" cy="13018949"/>
          </a:xfrm>
          <a:prstGeom prst="rect">
            <a:avLst/>
          </a:prstGeom>
        </p:spPr>
        <p:txBody>
          <a:bodyPr>
            <a:spAutoFit/>
          </a:bodyPr>
          <a:lstStyle/>
          <a:p>
            <a:pPr marL="342900" indent="-342900">
              <a:buFont typeface="Arial" panose="020B0604020202020204" pitchFamily="34" charset="0"/>
              <a:buChar char="•"/>
            </a:pPr>
            <a:r>
              <a:rPr lang="en-US" sz="6000" dirty="0">
                <a:solidFill>
                  <a:prstClr val="black"/>
                </a:solidFill>
                <a:latin typeface="Cambria" panose="02040503050406030204" pitchFamily="18" charset="0"/>
                <a:ea typeface="Cambria" panose="02040503050406030204" pitchFamily="18" charset="0"/>
              </a:rPr>
              <a:t>This design allows for improved performance and efficiency of the CODIF instrument and the ability to change flight path length for various testing.</a:t>
            </a:r>
          </a:p>
          <a:p>
            <a:pPr marL="342900" indent="-342900">
              <a:buFont typeface="Arial" panose="020B0604020202020204" pitchFamily="34" charset="0"/>
              <a:buChar char="•"/>
            </a:pPr>
            <a:endParaRPr lang="en-US" sz="6000" dirty="0">
              <a:solidFill>
                <a:prstClr val="black"/>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6000" dirty="0">
                <a:solidFill>
                  <a:prstClr val="black"/>
                </a:solidFill>
                <a:latin typeface="Cambria" panose="02040503050406030204" pitchFamily="18" charset="0"/>
                <a:ea typeface="Cambria" panose="02040503050406030204" pitchFamily="18" charset="0"/>
              </a:rPr>
              <a:t>The location of the MCP close to the carbon foil window means that the voltage can be much lower than in the earlier design of the instrument: 200 volts instead of the more typical 1000 volts.  This improves high voltage stability.</a:t>
            </a:r>
          </a:p>
          <a:p>
            <a:pPr marL="342900" indent="-342900">
              <a:buFont typeface="Arial" panose="020B0604020202020204" pitchFamily="34" charset="0"/>
              <a:buChar char="•"/>
            </a:pPr>
            <a:endParaRPr lang="en-US" sz="6000" dirty="0">
              <a:solidFill>
                <a:prstClr val="black"/>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6000" dirty="0">
                <a:solidFill>
                  <a:prstClr val="black"/>
                </a:solidFill>
                <a:latin typeface="Cambria" panose="02040503050406030204" pitchFamily="18" charset="0"/>
                <a:ea typeface="Cambria" panose="02040503050406030204" pitchFamily="18" charset="0"/>
              </a:rPr>
              <a:t>The lower attraction voltage relieves the power budget and facilitates the collection of the MCP signal to electronics located at ground. </a:t>
            </a:r>
          </a:p>
        </p:txBody>
      </p:sp>
    </p:spTree>
    <p:extLst>
      <p:ext uri="{BB962C8B-B14F-4D97-AF65-F5344CB8AC3E}">
        <p14:creationId xmlns:p14="http://schemas.microsoft.com/office/powerpoint/2010/main" val="2116478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312" y="70580"/>
            <a:ext cx="32527625" cy="3150068"/>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7200" dirty="0">
                <a:solidFill>
                  <a:schemeClr val="bg1"/>
                </a:solidFill>
                <a:latin typeface="Cambria" panose="02040503050406030204" pitchFamily="18" charset="0"/>
                <a:cs typeface="Arial" panose="020B0604020202020204" pitchFamily="34" charset="0"/>
              </a:rPr>
              <a:t>Background</a:t>
            </a:r>
            <a:endParaRPr lang="en-US" sz="7200" i="1" dirty="0">
              <a:solidFill>
                <a:schemeClr val="bg1"/>
              </a:solidFill>
              <a:latin typeface="Cambria" panose="02040503050406030204" pitchFamily="18" charset="0"/>
              <a:cs typeface="Arial" panose="020B0604020202020204" pitchFamily="34" charset="0"/>
            </a:endParaRPr>
          </a:p>
        </p:txBody>
      </p:sp>
      <p:sp>
        <p:nvSpPr>
          <p:cNvPr id="13" name="Subtitle 2"/>
          <p:cNvSpPr txBox="1">
            <a:spLocks/>
          </p:cNvSpPr>
          <p:nvPr/>
        </p:nvSpPr>
        <p:spPr>
          <a:xfrm>
            <a:off x="1677201" y="3516239"/>
            <a:ext cx="8186057" cy="608772"/>
          </a:xfrm>
          <a:prstGeom prst="rect">
            <a:avLst/>
          </a:prstGeom>
          <a:solidFill>
            <a:srgbClr val="002060"/>
          </a:solidFill>
          <a:ln>
            <a:solidFill>
              <a:srgbClr val="002060"/>
            </a:solidFill>
          </a:ln>
        </p:spPr>
        <p:txBody>
          <a:bodyPr vert="horz" lIns="69562" tIns="34781" rIns="69562" bIns="34781"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3800" dirty="0">
                <a:solidFill>
                  <a:schemeClr val="bg1"/>
                </a:solidFill>
                <a:latin typeface="Cambria" panose="02040503050406030204" pitchFamily="18" charset="0"/>
              </a:rPr>
              <a:t>Original CODIF</a:t>
            </a:r>
          </a:p>
        </p:txBody>
      </p:sp>
      <p:pic>
        <p:nvPicPr>
          <p:cNvPr id="161" name="Picture 1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479" y="779332"/>
            <a:ext cx="1723932" cy="2028155"/>
          </a:xfrm>
          <a:prstGeom prst="rect">
            <a:avLst/>
          </a:prstGeom>
        </p:spPr>
      </p:pic>
      <p:sp>
        <p:nvSpPr>
          <p:cNvPr id="4" name="TextBox 3"/>
          <p:cNvSpPr txBox="1"/>
          <p:nvPr/>
        </p:nvSpPr>
        <p:spPr>
          <a:xfrm>
            <a:off x="24738690" y="8144572"/>
            <a:ext cx="4243051" cy="369328"/>
          </a:xfrm>
          <a:prstGeom prst="rect">
            <a:avLst/>
          </a:prstGeom>
          <a:noFill/>
        </p:spPr>
        <p:txBody>
          <a:bodyPr wrap="square" lIns="69562" tIns="34781" rIns="69562" bIns="34781" rtlCol="0">
            <a:spAutoFit/>
          </a:bodyPr>
          <a:lstStyle/>
          <a:p>
            <a:endParaRPr lang="en-US" sz="1900" dirty="0">
              <a:latin typeface="Cambria" panose="02040503050406030204" pitchFamily="18" charset="0"/>
            </a:endParaRPr>
          </a:p>
        </p:txBody>
      </p:sp>
      <p:pic>
        <p:nvPicPr>
          <p:cNvPr id="59" name="Picture 58">
            <a:extLst>
              <a:ext uri="{FF2B5EF4-FFF2-40B4-BE49-F238E27FC236}">
                <a16:creationId xmlns:a16="http://schemas.microsoft.com/office/drawing/2014/main" id="{75EBB6D2-35DA-4D15-9A93-6B6289FC8E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426573" y="754426"/>
            <a:ext cx="3850030" cy="1703553"/>
          </a:xfrm>
          <a:prstGeom prst="rect">
            <a:avLst/>
          </a:prstGeom>
        </p:spPr>
      </p:pic>
      <p:sp>
        <p:nvSpPr>
          <p:cNvPr id="5" name="Rectangle 4">
            <a:extLst>
              <a:ext uri="{FF2B5EF4-FFF2-40B4-BE49-F238E27FC236}">
                <a16:creationId xmlns:a16="http://schemas.microsoft.com/office/drawing/2014/main" id="{5E3D30EA-A635-4ADE-9FF0-D6A2F565092D}"/>
              </a:ext>
            </a:extLst>
          </p:cNvPr>
          <p:cNvSpPr/>
          <p:nvPr/>
        </p:nvSpPr>
        <p:spPr>
          <a:xfrm>
            <a:off x="1677200" y="4482280"/>
            <a:ext cx="23733495" cy="6001643"/>
          </a:xfrm>
          <a:prstGeom prst="rect">
            <a:avLst/>
          </a:prstGeom>
        </p:spPr>
        <p:txBody>
          <a:bodyPr wrap="square">
            <a:spAutoFit/>
          </a:bodyPr>
          <a:lstStyle/>
          <a:p>
            <a:pPr marL="342900" lvl="0" indent="-342900" algn="just">
              <a:buFont typeface="Arial" panose="020B0604020202020204" pitchFamily="34" charset="0"/>
              <a:buChar char="•"/>
            </a:pPr>
            <a:r>
              <a:rPr lang="en-US" sz="3200" b="1" dirty="0">
                <a:solidFill>
                  <a:prstClr val="black"/>
                </a:solidFill>
                <a:latin typeface="Cambria" panose="02040503050406030204" pitchFamily="18" charset="0"/>
              </a:rPr>
              <a:t>The COmposition and DIstribution Function analyzer (CODIF) is a typical Time-of-Flight (TOF) mass spectrometer that uses thin carbon foils and flat micro-channel plates (MCP) in chevron stacks.</a:t>
            </a:r>
          </a:p>
          <a:p>
            <a:pPr marL="342900" lvl="0" indent="-342900" algn="just">
              <a:buFont typeface="Arial" panose="020B0604020202020204" pitchFamily="34" charset="0"/>
              <a:buChar char="•"/>
            </a:pPr>
            <a:endParaRPr lang="en-US" sz="3200" b="1" dirty="0">
              <a:solidFill>
                <a:prstClr val="black"/>
              </a:solidFill>
              <a:latin typeface="Cambria" panose="02040503050406030204" pitchFamily="18" charset="0"/>
            </a:endParaRPr>
          </a:p>
          <a:p>
            <a:pPr marL="342900" lvl="0" indent="-342900" algn="just">
              <a:buFont typeface="Arial" panose="020B0604020202020204" pitchFamily="34" charset="0"/>
              <a:buChar char="•"/>
            </a:pPr>
            <a:r>
              <a:rPr lang="en-US" sz="3200" b="1" dirty="0">
                <a:solidFill>
                  <a:prstClr val="black"/>
                </a:solidFill>
                <a:latin typeface="Cambria" panose="02040503050406030204" pitchFamily="18" charset="0"/>
              </a:rPr>
              <a:t> CODIF has flown on the CLUSTER and Equator-S missions to collect data on ion masses and their abundance in the Earth’s magnetosphere.</a:t>
            </a:r>
          </a:p>
          <a:p>
            <a:pPr marL="342900" lvl="0" indent="-342900" algn="just">
              <a:buFont typeface="Arial" panose="020B0604020202020204" pitchFamily="34" charset="0"/>
              <a:buChar char="•"/>
            </a:pPr>
            <a:endParaRPr lang="en-US" sz="3200" b="1" dirty="0">
              <a:solidFill>
                <a:prstClr val="black"/>
              </a:solidFill>
              <a:latin typeface="Cambria" panose="02040503050406030204" pitchFamily="18" charset="0"/>
            </a:endParaRPr>
          </a:p>
          <a:p>
            <a:pPr marL="342900" lvl="0" indent="-342900" algn="just">
              <a:buFont typeface="Arial" panose="020B0604020202020204" pitchFamily="34" charset="0"/>
              <a:buChar char="•"/>
            </a:pPr>
            <a:r>
              <a:rPr lang="en-US" sz="3200" b="1" dirty="0">
                <a:solidFill>
                  <a:prstClr val="black"/>
                </a:solidFill>
                <a:latin typeface="Cambria" panose="02040503050406030204" pitchFamily="18" charset="0"/>
              </a:rPr>
              <a:t>Uses an electrostatic analyzer to select incoming ions by their energy/charge ratio.</a:t>
            </a:r>
          </a:p>
          <a:p>
            <a:pPr marL="342900" lvl="0" indent="-342900" algn="just">
              <a:buFont typeface="Arial" panose="020B0604020202020204" pitchFamily="34" charset="0"/>
              <a:buChar char="•"/>
            </a:pPr>
            <a:endParaRPr lang="en-US" sz="3200" b="1" dirty="0">
              <a:solidFill>
                <a:prstClr val="black"/>
              </a:solidFill>
              <a:latin typeface="Cambria" panose="02040503050406030204" pitchFamily="18" charset="0"/>
            </a:endParaRPr>
          </a:p>
          <a:p>
            <a:pPr marL="342900" lvl="0" indent="-342900" algn="just">
              <a:buFont typeface="Arial" panose="020B0604020202020204" pitchFamily="34" charset="0"/>
              <a:buChar char="•"/>
            </a:pPr>
            <a:r>
              <a:rPr lang="en-US" sz="3200" b="1" dirty="0">
                <a:solidFill>
                  <a:prstClr val="black"/>
                </a:solidFill>
                <a:latin typeface="Cambria" panose="02040503050406030204" pitchFamily="18" charset="0"/>
              </a:rPr>
              <a:t> To measure speed of incoming ions a start signal is initiated by secondary electrons from the carbon foil then a stop signal is generated by the MCP chevron assembly a known distance away. </a:t>
            </a:r>
          </a:p>
          <a:p>
            <a:pPr marL="342900" lvl="0" indent="-342900" algn="just">
              <a:buFont typeface="Arial" panose="020B0604020202020204" pitchFamily="34" charset="0"/>
              <a:buChar char="•"/>
            </a:pPr>
            <a:endParaRPr lang="en-US" sz="3200" b="1" dirty="0">
              <a:solidFill>
                <a:prstClr val="black"/>
              </a:solidFill>
              <a:latin typeface="Cambria" panose="02040503050406030204" pitchFamily="18" charset="0"/>
            </a:endParaRPr>
          </a:p>
          <a:p>
            <a:pPr marL="342900" lvl="0" indent="-342900" algn="just">
              <a:buFont typeface="Arial" panose="020B0604020202020204" pitchFamily="34" charset="0"/>
              <a:buChar char="•"/>
            </a:pPr>
            <a:r>
              <a:rPr lang="en-US" sz="3200" b="1" dirty="0">
                <a:solidFill>
                  <a:prstClr val="black"/>
                </a:solidFill>
                <a:latin typeface="Cambria" panose="02040503050406030204" pitchFamily="18" charset="0"/>
              </a:rPr>
              <a:t>The speed and the energy/charge provide the mass/charge ratio of the ion. </a:t>
            </a:r>
            <a:endParaRPr lang="en-US" sz="3200" dirty="0">
              <a:solidFill>
                <a:prstClr val="black"/>
              </a:solidFill>
              <a:latin typeface="Cambria" panose="02040503050406030204" pitchFamily="18" charset="0"/>
            </a:endParaRPr>
          </a:p>
        </p:txBody>
      </p:sp>
      <p:pic>
        <p:nvPicPr>
          <p:cNvPr id="10" name="Picture 9" descr="A picture containing electronics, camera&#10;&#10;Description automatically generated">
            <a:extLst>
              <a:ext uri="{FF2B5EF4-FFF2-40B4-BE49-F238E27FC236}">
                <a16:creationId xmlns:a16="http://schemas.microsoft.com/office/drawing/2014/main" id="{12A30490-0734-4840-A1D1-2F33B9BB7F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7199" y="11318365"/>
            <a:ext cx="11840017" cy="9193907"/>
          </a:xfrm>
          <a:prstGeom prst="rect">
            <a:avLst/>
          </a:prstGeom>
        </p:spPr>
      </p:pic>
      <p:pic>
        <p:nvPicPr>
          <p:cNvPr id="14" name="Picture 13">
            <a:extLst>
              <a:ext uri="{FF2B5EF4-FFF2-40B4-BE49-F238E27FC236}">
                <a16:creationId xmlns:a16="http://schemas.microsoft.com/office/drawing/2014/main" id="{A55CAA03-2392-40C9-90E1-7C260A268818}"/>
              </a:ext>
            </a:extLst>
          </p:cNvPr>
          <p:cNvPicPr>
            <a:picLocks noChangeAspect="1"/>
          </p:cNvPicPr>
          <p:nvPr/>
        </p:nvPicPr>
        <p:blipFill>
          <a:blip r:embed="rId6"/>
          <a:stretch>
            <a:fillRect/>
          </a:stretch>
        </p:blipFill>
        <p:spPr>
          <a:xfrm>
            <a:off x="16753143" y="11318365"/>
            <a:ext cx="12737398" cy="9193907"/>
          </a:xfrm>
          <a:prstGeom prst="rect">
            <a:avLst/>
          </a:prstGeom>
        </p:spPr>
      </p:pic>
    </p:spTree>
    <p:extLst>
      <p:ext uri="{BB962C8B-B14F-4D97-AF65-F5344CB8AC3E}">
        <p14:creationId xmlns:p14="http://schemas.microsoft.com/office/powerpoint/2010/main" val="4019075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312" y="70580"/>
            <a:ext cx="32527625" cy="3150068"/>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7200" dirty="0">
                <a:solidFill>
                  <a:schemeClr val="bg1"/>
                </a:solidFill>
                <a:latin typeface="Cambria" panose="02040503050406030204" pitchFamily="18" charset="0"/>
                <a:cs typeface="Arial" panose="020B0604020202020204" pitchFamily="34" charset="0"/>
              </a:rPr>
              <a:t>Background</a:t>
            </a:r>
            <a:endParaRPr lang="en-US" sz="7200" i="1" dirty="0">
              <a:solidFill>
                <a:schemeClr val="bg1"/>
              </a:solidFill>
              <a:latin typeface="Cambria" panose="02040503050406030204" pitchFamily="18" charset="0"/>
              <a:cs typeface="Arial" panose="020B0604020202020204" pitchFamily="34" charset="0"/>
            </a:endParaRPr>
          </a:p>
        </p:txBody>
      </p:sp>
      <p:sp>
        <p:nvSpPr>
          <p:cNvPr id="13" name="Subtitle 2"/>
          <p:cNvSpPr txBox="1">
            <a:spLocks/>
          </p:cNvSpPr>
          <p:nvPr/>
        </p:nvSpPr>
        <p:spPr>
          <a:xfrm>
            <a:off x="1353351" y="3516239"/>
            <a:ext cx="8186057" cy="608772"/>
          </a:xfrm>
          <a:prstGeom prst="rect">
            <a:avLst/>
          </a:prstGeom>
          <a:solidFill>
            <a:srgbClr val="002060"/>
          </a:solidFill>
          <a:ln>
            <a:solidFill>
              <a:srgbClr val="002060"/>
            </a:solidFill>
          </a:ln>
        </p:spPr>
        <p:txBody>
          <a:bodyPr vert="horz" lIns="69562" tIns="34781" rIns="69562" bIns="34781"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3800" dirty="0">
                <a:solidFill>
                  <a:schemeClr val="bg1"/>
                </a:solidFill>
                <a:latin typeface="Cambria" panose="02040503050406030204" pitchFamily="18" charset="0"/>
              </a:rPr>
              <a:t>Project Objectives</a:t>
            </a:r>
          </a:p>
        </p:txBody>
      </p:sp>
      <p:pic>
        <p:nvPicPr>
          <p:cNvPr id="161" name="Picture 1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479" y="779332"/>
            <a:ext cx="1723932" cy="2028155"/>
          </a:xfrm>
          <a:prstGeom prst="rect">
            <a:avLst/>
          </a:prstGeom>
        </p:spPr>
      </p:pic>
      <p:sp>
        <p:nvSpPr>
          <p:cNvPr id="4" name="TextBox 3"/>
          <p:cNvSpPr txBox="1"/>
          <p:nvPr/>
        </p:nvSpPr>
        <p:spPr>
          <a:xfrm>
            <a:off x="24738690" y="8144572"/>
            <a:ext cx="4243051" cy="369328"/>
          </a:xfrm>
          <a:prstGeom prst="rect">
            <a:avLst/>
          </a:prstGeom>
          <a:noFill/>
        </p:spPr>
        <p:txBody>
          <a:bodyPr wrap="square" lIns="69562" tIns="34781" rIns="69562" bIns="34781" rtlCol="0">
            <a:spAutoFit/>
          </a:bodyPr>
          <a:lstStyle/>
          <a:p>
            <a:endParaRPr lang="en-US" sz="1900" dirty="0">
              <a:latin typeface="Cambria" panose="02040503050406030204" pitchFamily="18" charset="0"/>
            </a:endParaRPr>
          </a:p>
        </p:txBody>
      </p:sp>
      <p:pic>
        <p:nvPicPr>
          <p:cNvPr id="59" name="Picture 58">
            <a:extLst>
              <a:ext uri="{FF2B5EF4-FFF2-40B4-BE49-F238E27FC236}">
                <a16:creationId xmlns:a16="http://schemas.microsoft.com/office/drawing/2014/main" id="{75EBB6D2-35DA-4D15-9A93-6B6289FC8E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426573" y="754426"/>
            <a:ext cx="3850030" cy="1703553"/>
          </a:xfrm>
          <a:prstGeom prst="rect">
            <a:avLst/>
          </a:prstGeom>
        </p:spPr>
      </p:pic>
      <p:sp>
        <p:nvSpPr>
          <p:cNvPr id="3" name="Rectangle 2">
            <a:extLst>
              <a:ext uri="{FF2B5EF4-FFF2-40B4-BE49-F238E27FC236}">
                <a16:creationId xmlns:a16="http://schemas.microsoft.com/office/drawing/2014/main" id="{43ED8E28-BBCC-47B5-8628-4E1945403E14}"/>
              </a:ext>
            </a:extLst>
          </p:cNvPr>
          <p:cNvSpPr/>
          <p:nvPr/>
        </p:nvSpPr>
        <p:spPr>
          <a:xfrm>
            <a:off x="735496" y="4604858"/>
            <a:ext cx="14988208" cy="9402574"/>
          </a:xfrm>
          <a:prstGeom prst="rect">
            <a:avLst/>
          </a:prstGeom>
        </p:spPr>
        <p:txBody>
          <a:bodyPr wrap="square">
            <a:spAutoFit/>
          </a:bodyPr>
          <a:lstStyle/>
          <a:p>
            <a:pPr marL="685800" indent="-685800">
              <a:buFont typeface="Arial" panose="020B0604020202020204" pitchFamily="34" charset="0"/>
              <a:buChar char="•"/>
            </a:pPr>
            <a:r>
              <a:rPr lang="en-US" dirty="0"/>
              <a:t>It is planned to modify the TOF enclosure to use a curved Start MCP and a toroidal Stop MCP in one of the four quadrants.</a:t>
            </a:r>
          </a:p>
          <a:p>
            <a:pPr marL="685800" indent="-685800">
              <a:buFont typeface="Arial" panose="020B0604020202020204" pitchFamily="34" charset="0"/>
              <a:buChar char="•"/>
            </a:pPr>
            <a:endParaRPr lang="en-US" dirty="0"/>
          </a:p>
          <a:p>
            <a:pPr marL="685800" indent="-685800">
              <a:buFont typeface="Arial" panose="020B0604020202020204" pitchFamily="34" charset="0"/>
              <a:buChar char="•"/>
            </a:pPr>
            <a:r>
              <a:rPr lang="en-US" dirty="0"/>
              <a:t>The MCPs are curved to simplify electron steering and accommodate the cylindrical shape of the CODIF.</a:t>
            </a:r>
          </a:p>
          <a:p>
            <a:pPr marL="685800" indent="-685800">
              <a:buFont typeface="Arial" panose="020B0604020202020204" pitchFamily="34" charset="0"/>
              <a:buChar char="•"/>
            </a:pPr>
            <a:endParaRPr lang="en-US" dirty="0"/>
          </a:p>
          <a:p>
            <a:pPr marL="685800" indent="-685800">
              <a:buFont typeface="Arial" panose="020B0604020202020204" pitchFamily="34" charset="0"/>
              <a:buChar char="•"/>
            </a:pPr>
            <a:r>
              <a:rPr lang="en-US" dirty="0"/>
              <a:t> The goal of the bracket system was to secure a curved MCP stack in a modified holder at a desired distance from a toroidal MCP stack.</a:t>
            </a:r>
          </a:p>
        </p:txBody>
      </p:sp>
      <p:pic>
        <p:nvPicPr>
          <p:cNvPr id="5" name="Picture 4">
            <a:extLst>
              <a:ext uri="{FF2B5EF4-FFF2-40B4-BE49-F238E27FC236}">
                <a16:creationId xmlns:a16="http://schemas.microsoft.com/office/drawing/2014/main" id="{20222784-93B0-45C3-B356-D79329377EF4}"/>
              </a:ext>
            </a:extLst>
          </p:cNvPr>
          <p:cNvPicPr>
            <a:picLocks noChangeAspect="1"/>
          </p:cNvPicPr>
          <p:nvPr/>
        </p:nvPicPr>
        <p:blipFill>
          <a:blip r:embed="rId4"/>
          <a:stretch>
            <a:fillRect/>
          </a:stretch>
        </p:blipFill>
        <p:spPr>
          <a:xfrm>
            <a:off x="17035670" y="11469023"/>
            <a:ext cx="13996976" cy="9402573"/>
          </a:xfrm>
          <a:prstGeom prst="rect">
            <a:avLst/>
          </a:prstGeom>
        </p:spPr>
      </p:pic>
    </p:spTree>
    <p:extLst>
      <p:ext uri="{BB962C8B-B14F-4D97-AF65-F5344CB8AC3E}">
        <p14:creationId xmlns:p14="http://schemas.microsoft.com/office/powerpoint/2010/main" val="1139183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312" y="70580"/>
            <a:ext cx="32527625" cy="3150068"/>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7200" dirty="0">
                <a:solidFill>
                  <a:schemeClr val="bg1"/>
                </a:solidFill>
                <a:latin typeface="Cambria" panose="02040503050406030204" pitchFamily="18" charset="0"/>
                <a:cs typeface="Arial" panose="020B0604020202020204" pitchFamily="34" charset="0"/>
              </a:rPr>
              <a:t>Background</a:t>
            </a:r>
            <a:endParaRPr lang="en-US" sz="7200" i="1" dirty="0">
              <a:solidFill>
                <a:schemeClr val="bg1"/>
              </a:solidFill>
              <a:latin typeface="Cambria" panose="02040503050406030204" pitchFamily="18" charset="0"/>
              <a:cs typeface="Arial" panose="020B0604020202020204" pitchFamily="34" charset="0"/>
            </a:endParaRPr>
          </a:p>
        </p:txBody>
      </p:sp>
      <p:sp>
        <p:nvSpPr>
          <p:cNvPr id="13" name="Subtitle 2"/>
          <p:cNvSpPr txBox="1">
            <a:spLocks/>
          </p:cNvSpPr>
          <p:nvPr/>
        </p:nvSpPr>
        <p:spPr>
          <a:xfrm>
            <a:off x="1353351" y="3516239"/>
            <a:ext cx="8186057" cy="608772"/>
          </a:xfrm>
          <a:prstGeom prst="rect">
            <a:avLst/>
          </a:prstGeom>
          <a:solidFill>
            <a:srgbClr val="002060"/>
          </a:solidFill>
          <a:ln>
            <a:solidFill>
              <a:srgbClr val="002060"/>
            </a:solidFill>
          </a:ln>
        </p:spPr>
        <p:txBody>
          <a:bodyPr vert="horz" lIns="69562" tIns="34781" rIns="69562" bIns="34781"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3800" dirty="0">
                <a:solidFill>
                  <a:schemeClr val="bg1"/>
                </a:solidFill>
                <a:latin typeface="Cambria" panose="02040503050406030204" pitchFamily="18" charset="0"/>
              </a:rPr>
              <a:t>Curved Microchannel Plates</a:t>
            </a:r>
          </a:p>
        </p:txBody>
      </p:sp>
      <p:pic>
        <p:nvPicPr>
          <p:cNvPr id="161" name="Picture 1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479" y="779332"/>
            <a:ext cx="1723932" cy="2028155"/>
          </a:xfrm>
          <a:prstGeom prst="rect">
            <a:avLst/>
          </a:prstGeom>
        </p:spPr>
      </p:pic>
      <p:sp>
        <p:nvSpPr>
          <p:cNvPr id="4" name="TextBox 3"/>
          <p:cNvSpPr txBox="1"/>
          <p:nvPr/>
        </p:nvSpPr>
        <p:spPr>
          <a:xfrm>
            <a:off x="24738690" y="8144572"/>
            <a:ext cx="4243051" cy="369328"/>
          </a:xfrm>
          <a:prstGeom prst="rect">
            <a:avLst/>
          </a:prstGeom>
          <a:noFill/>
        </p:spPr>
        <p:txBody>
          <a:bodyPr wrap="square" lIns="69562" tIns="34781" rIns="69562" bIns="34781" rtlCol="0">
            <a:spAutoFit/>
          </a:bodyPr>
          <a:lstStyle/>
          <a:p>
            <a:endParaRPr lang="en-US" sz="1900" dirty="0">
              <a:latin typeface="Cambria" panose="02040503050406030204" pitchFamily="18" charset="0"/>
            </a:endParaRPr>
          </a:p>
        </p:txBody>
      </p:sp>
      <p:pic>
        <p:nvPicPr>
          <p:cNvPr id="59" name="Picture 58">
            <a:extLst>
              <a:ext uri="{FF2B5EF4-FFF2-40B4-BE49-F238E27FC236}">
                <a16:creationId xmlns:a16="http://schemas.microsoft.com/office/drawing/2014/main" id="{75EBB6D2-35DA-4D15-9A93-6B6289FC8E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426573" y="754426"/>
            <a:ext cx="3850030" cy="1703553"/>
          </a:xfrm>
          <a:prstGeom prst="rect">
            <a:avLst/>
          </a:prstGeom>
        </p:spPr>
      </p:pic>
      <p:sp>
        <p:nvSpPr>
          <p:cNvPr id="3" name="Rectangle 2">
            <a:extLst>
              <a:ext uri="{FF2B5EF4-FFF2-40B4-BE49-F238E27FC236}">
                <a16:creationId xmlns:a16="http://schemas.microsoft.com/office/drawing/2014/main" id="{A8C6741B-F606-4514-B348-0E1791BD6E9B}"/>
              </a:ext>
            </a:extLst>
          </p:cNvPr>
          <p:cNvSpPr/>
          <p:nvPr/>
        </p:nvSpPr>
        <p:spPr>
          <a:xfrm>
            <a:off x="1309807" y="4125011"/>
            <a:ext cx="22305567" cy="11726287"/>
          </a:xfrm>
          <a:prstGeom prst="rect">
            <a:avLst/>
          </a:prstGeom>
        </p:spPr>
        <p:txBody>
          <a:bodyPr wrap="square">
            <a:spAutoFit/>
          </a:bodyPr>
          <a:lstStyle/>
          <a:p>
            <a:pPr marL="342900" indent="-342900">
              <a:buFont typeface="Arial" panose="020B0604020202020204" pitchFamily="34" charset="0"/>
              <a:buChar char="•"/>
            </a:pPr>
            <a:r>
              <a:rPr lang="en-US" sz="5400" dirty="0">
                <a:latin typeface="Cambria" panose="02040503050406030204" pitchFamily="18" charset="0"/>
              </a:rPr>
              <a:t>Micro-channel plates are glass capillary arrays coated in a thin film to establish resistance and secondary emission functions.</a:t>
            </a:r>
          </a:p>
          <a:p>
            <a:pPr marL="342900" indent="-342900">
              <a:buFont typeface="Arial" panose="020B0604020202020204" pitchFamily="34" charset="0"/>
              <a:buChar char="•"/>
            </a:pPr>
            <a:endParaRPr lang="en-US" sz="5400" dirty="0">
              <a:latin typeface="Cambria" panose="02040503050406030204" pitchFamily="18" charset="0"/>
            </a:endParaRPr>
          </a:p>
          <a:p>
            <a:pPr marL="342900" indent="-342900">
              <a:buFont typeface="Arial" panose="020B0604020202020204" pitchFamily="34" charset="0"/>
              <a:buChar char="•"/>
            </a:pPr>
            <a:r>
              <a:rPr lang="en-US" sz="5400" dirty="0">
                <a:latin typeface="Cambria" panose="02040503050406030204" pitchFamily="18" charset="0"/>
              </a:rPr>
              <a:t>These new MCPs are curved to simplify electron steering and accommodate the cylindrical shape of the mass spectrometer.</a:t>
            </a:r>
          </a:p>
          <a:p>
            <a:pPr marL="342900" indent="-342900">
              <a:buFont typeface="Arial" panose="020B0604020202020204" pitchFamily="34" charset="0"/>
              <a:buChar char="•"/>
            </a:pPr>
            <a:endParaRPr lang="en-US" sz="5400" dirty="0">
              <a:latin typeface="Cambria" panose="02040503050406030204" pitchFamily="18" charset="0"/>
            </a:endParaRPr>
          </a:p>
          <a:p>
            <a:pPr marL="342900" indent="-342900">
              <a:buFont typeface="Arial" panose="020B0604020202020204" pitchFamily="34" charset="0"/>
              <a:buChar char="•"/>
            </a:pPr>
            <a:r>
              <a:rPr lang="en-US" sz="5400" dirty="0">
                <a:latin typeface="Cambria" panose="02040503050406030204" pitchFamily="18" charset="0"/>
              </a:rPr>
              <a:t>Secondary electrons from the carbon foil are attracted to an MCP held at a high voltage to provide a start timing signal.</a:t>
            </a:r>
          </a:p>
          <a:p>
            <a:pPr marL="342900" indent="-342900">
              <a:buFont typeface="Arial" panose="020B0604020202020204" pitchFamily="34" charset="0"/>
              <a:buChar char="•"/>
            </a:pPr>
            <a:endParaRPr lang="en-US" sz="5400" dirty="0">
              <a:latin typeface="Cambria" panose="02040503050406030204" pitchFamily="18" charset="0"/>
            </a:endParaRPr>
          </a:p>
          <a:p>
            <a:pPr marL="342900" indent="-342900">
              <a:buFont typeface="Arial" panose="020B0604020202020204" pitchFamily="34" charset="0"/>
              <a:buChar char="•"/>
            </a:pPr>
            <a:r>
              <a:rPr lang="en-US" sz="5400" dirty="0">
                <a:latin typeface="Cambria" panose="02040503050406030204" pitchFamily="18" charset="0"/>
              </a:rPr>
              <a:t>The toroidal Stop MCP will improve TOF distributions by equalizing flight path.</a:t>
            </a:r>
          </a:p>
          <a:p>
            <a:pPr marL="342900" indent="-342900">
              <a:buFont typeface="Arial" panose="020B0604020202020204" pitchFamily="34" charset="0"/>
              <a:buChar char="•"/>
            </a:pPr>
            <a:endParaRPr lang="en-US" sz="5400" dirty="0">
              <a:latin typeface="Cambria" panose="02040503050406030204" pitchFamily="18" charset="0"/>
            </a:endParaRPr>
          </a:p>
          <a:p>
            <a:pPr marL="342900" indent="-342900">
              <a:buFont typeface="Arial" panose="020B0604020202020204" pitchFamily="34" charset="0"/>
              <a:buChar char="•"/>
            </a:pPr>
            <a:r>
              <a:rPr lang="en-US" sz="5400" dirty="0">
                <a:latin typeface="Cambria" panose="02040503050406030204" pitchFamily="18" charset="0"/>
              </a:rPr>
              <a:t>Electrostatic simulations are used to evaluate the best radius of curvature for the Start MCP, and the width along the cylindrical axis. </a:t>
            </a:r>
          </a:p>
        </p:txBody>
      </p:sp>
      <p:pic>
        <p:nvPicPr>
          <p:cNvPr id="5" name="Picture 4">
            <a:extLst>
              <a:ext uri="{FF2B5EF4-FFF2-40B4-BE49-F238E27FC236}">
                <a16:creationId xmlns:a16="http://schemas.microsoft.com/office/drawing/2014/main" id="{9387CEF9-428E-46DA-AA96-3359BC07E8F3}"/>
              </a:ext>
            </a:extLst>
          </p:cNvPr>
          <p:cNvPicPr>
            <a:picLocks noChangeAspect="1"/>
          </p:cNvPicPr>
          <p:nvPr/>
        </p:nvPicPr>
        <p:blipFill>
          <a:blip r:embed="rId4"/>
          <a:stretch>
            <a:fillRect/>
          </a:stretch>
        </p:blipFill>
        <p:spPr>
          <a:xfrm>
            <a:off x="2854445" y="15851298"/>
            <a:ext cx="11875346" cy="6023721"/>
          </a:xfrm>
          <a:prstGeom prst="rect">
            <a:avLst/>
          </a:prstGeom>
        </p:spPr>
      </p:pic>
      <p:pic>
        <p:nvPicPr>
          <p:cNvPr id="6" name="Picture 5">
            <a:extLst>
              <a:ext uri="{FF2B5EF4-FFF2-40B4-BE49-F238E27FC236}">
                <a16:creationId xmlns:a16="http://schemas.microsoft.com/office/drawing/2014/main" id="{AFD60A0B-8AD8-4EC0-8BBB-59E511BCE4EB}"/>
              </a:ext>
            </a:extLst>
          </p:cNvPr>
          <p:cNvPicPr>
            <a:picLocks noChangeAspect="1"/>
          </p:cNvPicPr>
          <p:nvPr/>
        </p:nvPicPr>
        <p:blipFill>
          <a:blip r:embed="rId5"/>
          <a:stretch>
            <a:fillRect/>
          </a:stretch>
        </p:blipFill>
        <p:spPr>
          <a:xfrm>
            <a:off x="19375717" y="15851298"/>
            <a:ext cx="11875345" cy="6169611"/>
          </a:xfrm>
          <a:prstGeom prst="rect">
            <a:avLst/>
          </a:prstGeom>
        </p:spPr>
      </p:pic>
    </p:spTree>
    <p:extLst>
      <p:ext uri="{BB962C8B-B14F-4D97-AF65-F5344CB8AC3E}">
        <p14:creationId xmlns:p14="http://schemas.microsoft.com/office/powerpoint/2010/main" val="3356595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312" y="31168"/>
            <a:ext cx="32527625" cy="3150068"/>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7200" dirty="0">
                <a:solidFill>
                  <a:schemeClr val="bg1"/>
                </a:solidFill>
                <a:latin typeface="Cambria" panose="02040503050406030204" pitchFamily="18" charset="0"/>
                <a:cs typeface="Arial" panose="020B0604020202020204" pitchFamily="34" charset="0"/>
              </a:rPr>
              <a:t>Design</a:t>
            </a:r>
            <a:endParaRPr lang="en-US" sz="7200" i="1" dirty="0">
              <a:solidFill>
                <a:schemeClr val="bg1"/>
              </a:solidFill>
              <a:latin typeface="Cambria" panose="02040503050406030204" pitchFamily="18" charset="0"/>
              <a:cs typeface="Arial" panose="020B0604020202020204" pitchFamily="34" charset="0"/>
            </a:endParaRPr>
          </a:p>
        </p:txBody>
      </p:sp>
      <p:pic>
        <p:nvPicPr>
          <p:cNvPr id="161" name="Picture 1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479" y="779332"/>
            <a:ext cx="1723932" cy="2028155"/>
          </a:xfrm>
          <a:prstGeom prst="rect">
            <a:avLst/>
          </a:prstGeom>
        </p:spPr>
      </p:pic>
      <p:sp>
        <p:nvSpPr>
          <p:cNvPr id="4" name="TextBox 3"/>
          <p:cNvSpPr txBox="1"/>
          <p:nvPr/>
        </p:nvSpPr>
        <p:spPr>
          <a:xfrm>
            <a:off x="24738690" y="8144572"/>
            <a:ext cx="4243051" cy="369328"/>
          </a:xfrm>
          <a:prstGeom prst="rect">
            <a:avLst/>
          </a:prstGeom>
          <a:noFill/>
        </p:spPr>
        <p:txBody>
          <a:bodyPr wrap="square" lIns="69562" tIns="34781" rIns="69562" bIns="34781" rtlCol="0">
            <a:spAutoFit/>
          </a:bodyPr>
          <a:lstStyle/>
          <a:p>
            <a:endParaRPr lang="en-US" sz="1900" dirty="0">
              <a:latin typeface="Cambria" panose="02040503050406030204" pitchFamily="18" charset="0"/>
            </a:endParaRPr>
          </a:p>
        </p:txBody>
      </p:sp>
      <p:pic>
        <p:nvPicPr>
          <p:cNvPr id="59" name="Picture 58">
            <a:extLst>
              <a:ext uri="{FF2B5EF4-FFF2-40B4-BE49-F238E27FC236}">
                <a16:creationId xmlns:a16="http://schemas.microsoft.com/office/drawing/2014/main" id="{75EBB6D2-35DA-4D15-9A93-6B6289FC8E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426573" y="754426"/>
            <a:ext cx="3850030" cy="1703553"/>
          </a:xfrm>
          <a:prstGeom prst="rect">
            <a:avLst/>
          </a:prstGeom>
        </p:spPr>
      </p:pic>
      <p:sp>
        <p:nvSpPr>
          <p:cNvPr id="82" name="Subtitle 2">
            <a:extLst>
              <a:ext uri="{FF2B5EF4-FFF2-40B4-BE49-F238E27FC236}">
                <a16:creationId xmlns:a16="http://schemas.microsoft.com/office/drawing/2014/main" id="{3E1F0473-B255-421D-8DB7-FE9A69DC4A76}"/>
              </a:ext>
            </a:extLst>
          </p:cNvPr>
          <p:cNvSpPr txBox="1">
            <a:spLocks/>
          </p:cNvSpPr>
          <p:nvPr/>
        </p:nvSpPr>
        <p:spPr>
          <a:xfrm>
            <a:off x="362338" y="3743581"/>
            <a:ext cx="8186057" cy="599937"/>
          </a:xfrm>
          <a:prstGeom prst="rect">
            <a:avLst/>
          </a:prstGeom>
          <a:solidFill>
            <a:srgbClr val="002060"/>
          </a:solidFill>
          <a:ln>
            <a:solidFill>
              <a:srgbClr val="002060"/>
            </a:solidFill>
          </a:ln>
        </p:spPr>
        <p:txBody>
          <a:bodyPr vert="horz" lIns="69562" tIns="34781" rIns="69562" bIns="34781"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3800" dirty="0">
                <a:solidFill>
                  <a:schemeClr val="bg1"/>
                </a:solidFill>
                <a:latin typeface="Cambria" panose="02040503050406030204" pitchFamily="18" charset="0"/>
              </a:rPr>
              <a:t>Design Requirements &amp; Challenges</a:t>
            </a:r>
          </a:p>
        </p:txBody>
      </p:sp>
      <p:sp>
        <p:nvSpPr>
          <p:cNvPr id="5" name="Rectangle 4">
            <a:extLst>
              <a:ext uri="{FF2B5EF4-FFF2-40B4-BE49-F238E27FC236}">
                <a16:creationId xmlns:a16="http://schemas.microsoft.com/office/drawing/2014/main" id="{48FCE976-DD9F-4C79-8FC6-BF887543F021}"/>
              </a:ext>
            </a:extLst>
          </p:cNvPr>
          <p:cNvSpPr/>
          <p:nvPr/>
        </p:nvSpPr>
        <p:spPr>
          <a:xfrm>
            <a:off x="655982" y="4763519"/>
            <a:ext cx="23476226" cy="13018949"/>
          </a:xfrm>
          <a:prstGeom prst="rect">
            <a:avLst/>
          </a:prstGeom>
        </p:spPr>
        <p:txBody>
          <a:bodyPr wrap="square">
            <a:spAutoFit/>
          </a:bodyPr>
          <a:lstStyle/>
          <a:p>
            <a:pPr marL="342900" indent="-342900">
              <a:buFont typeface="Arial" panose="020B0604020202020204" pitchFamily="34" charset="0"/>
              <a:buChar char="•"/>
            </a:pPr>
            <a:r>
              <a:rPr lang="en-US" sz="6000" dirty="0">
                <a:latin typeface="Cambria" panose="02040503050406030204" pitchFamily="18" charset="0"/>
              </a:rPr>
              <a:t>Fabricate modified MCP holders to make use of newly developed MCPs to more efficiently steer the secondary electrons to the MCP and apply a lower attraction high voltage to the face of the MCP. </a:t>
            </a:r>
          </a:p>
          <a:p>
            <a:pPr marL="342900" indent="-342900">
              <a:buFont typeface="Arial" panose="020B0604020202020204" pitchFamily="34" charset="0"/>
              <a:buChar char="•"/>
            </a:pPr>
            <a:endParaRPr lang="en-US" sz="6000" dirty="0">
              <a:latin typeface="Cambria" panose="02040503050406030204" pitchFamily="18" charset="0"/>
            </a:endParaRPr>
          </a:p>
          <a:p>
            <a:pPr marL="342900" indent="-342900">
              <a:buFont typeface="Arial" panose="020B0604020202020204" pitchFamily="34" charset="0"/>
              <a:buChar char="•"/>
            </a:pPr>
            <a:r>
              <a:rPr lang="en-US" sz="6000" dirty="0">
                <a:latin typeface="Cambria" panose="02040503050406030204" pitchFamily="18" charset="0"/>
              </a:rPr>
              <a:t>The CODIF design change will require design and machine shop time.</a:t>
            </a:r>
          </a:p>
          <a:p>
            <a:pPr marL="342900" indent="-342900">
              <a:buFont typeface="Arial" panose="020B0604020202020204" pitchFamily="34" charset="0"/>
              <a:buChar char="•"/>
            </a:pPr>
            <a:endParaRPr lang="en-US" sz="6000" dirty="0">
              <a:latin typeface="Cambria" panose="02040503050406030204" pitchFamily="18" charset="0"/>
            </a:endParaRPr>
          </a:p>
          <a:p>
            <a:pPr marL="342900" indent="-342900">
              <a:buFont typeface="Arial" panose="020B0604020202020204" pitchFamily="34" charset="0"/>
              <a:buChar char="•"/>
            </a:pPr>
            <a:r>
              <a:rPr lang="en-US" sz="6000" dirty="0">
                <a:latin typeface="Cambria" panose="02040503050406030204" pitchFamily="18" charset="0"/>
              </a:rPr>
              <a:t> The design effort requires electrostatic simulations (SIMION) to determine the ion/electron dynamics in the TOF section and to determine the steering voltages for the deflection electrodes.</a:t>
            </a:r>
          </a:p>
          <a:p>
            <a:pPr marL="342900" indent="-342900">
              <a:buFont typeface="Arial" panose="020B0604020202020204" pitchFamily="34" charset="0"/>
              <a:buChar char="•"/>
            </a:pPr>
            <a:endParaRPr lang="en-US" sz="6000" dirty="0">
              <a:latin typeface="Cambria" panose="02040503050406030204" pitchFamily="18" charset="0"/>
            </a:endParaRPr>
          </a:p>
          <a:p>
            <a:pPr marL="342900" indent="-342900">
              <a:buFont typeface="Arial" panose="020B0604020202020204" pitchFamily="34" charset="0"/>
              <a:buChar char="•"/>
            </a:pPr>
            <a:r>
              <a:rPr lang="en-US" sz="6000" dirty="0">
                <a:latin typeface="Cambria" panose="02040503050406030204" pitchFamily="18" charset="0"/>
              </a:rPr>
              <a:t>The fixture clamps the MCPs firmly but without damage and allow MCP output charge to reach a test anode without charging the fixture.</a:t>
            </a:r>
          </a:p>
          <a:p>
            <a:pPr marL="342900" indent="-342900">
              <a:buFont typeface="Arial" panose="020B0604020202020204" pitchFamily="34" charset="0"/>
              <a:buChar char="•"/>
            </a:pPr>
            <a:endParaRPr lang="en-US" sz="6000" dirty="0">
              <a:latin typeface="Cambria" panose="02040503050406030204" pitchFamily="18" charset="0"/>
            </a:endParaRPr>
          </a:p>
          <a:p>
            <a:pPr marL="342900" indent="-342900">
              <a:buFont typeface="Arial" panose="020B0604020202020204" pitchFamily="34" charset="0"/>
              <a:buChar char="•"/>
            </a:pPr>
            <a:r>
              <a:rPr lang="en-US" sz="6000" dirty="0">
                <a:latin typeface="Cambria" panose="02040503050406030204" pitchFamily="18" charset="0"/>
              </a:rPr>
              <a:t>Reusing existing components with limited alterations.  </a:t>
            </a:r>
          </a:p>
        </p:txBody>
      </p:sp>
      <p:pic>
        <p:nvPicPr>
          <p:cNvPr id="6" name="Picture 5">
            <a:extLst>
              <a:ext uri="{FF2B5EF4-FFF2-40B4-BE49-F238E27FC236}">
                <a16:creationId xmlns:a16="http://schemas.microsoft.com/office/drawing/2014/main" id="{FEBAD2C7-8E27-41BC-BE61-84596B4E6ECC}"/>
              </a:ext>
            </a:extLst>
          </p:cNvPr>
          <p:cNvPicPr>
            <a:picLocks noChangeAspect="1"/>
          </p:cNvPicPr>
          <p:nvPr/>
        </p:nvPicPr>
        <p:blipFill>
          <a:blip r:embed="rId4"/>
          <a:stretch>
            <a:fillRect/>
          </a:stretch>
        </p:blipFill>
        <p:spPr>
          <a:xfrm>
            <a:off x="24132208" y="5580209"/>
            <a:ext cx="8598729" cy="7887062"/>
          </a:xfrm>
          <a:prstGeom prst="rect">
            <a:avLst/>
          </a:prstGeom>
        </p:spPr>
      </p:pic>
      <p:pic>
        <p:nvPicPr>
          <p:cNvPr id="11" name="Picture 10">
            <a:extLst>
              <a:ext uri="{FF2B5EF4-FFF2-40B4-BE49-F238E27FC236}">
                <a16:creationId xmlns:a16="http://schemas.microsoft.com/office/drawing/2014/main" id="{5D0A064B-B830-4970-9BA9-C454DCF35A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0258" y="15866245"/>
            <a:ext cx="12940679" cy="5747422"/>
          </a:xfrm>
          <a:prstGeom prst="rect">
            <a:avLst/>
          </a:prstGeom>
        </p:spPr>
      </p:pic>
    </p:spTree>
    <p:extLst>
      <p:ext uri="{BB962C8B-B14F-4D97-AF65-F5344CB8AC3E}">
        <p14:creationId xmlns:p14="http://schemas.microsoft.com/office/powerpoint/2010/main" val="3218822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312" y="70580"/>
            <a:ext cx="32527625" cy="3150068"/>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7200" dirty="0">
                <a:solidFill>
                  <a:schemeClr val="bg1"/>
                </a:solidFill>
                <a:latin typeface="Cambria" panose="02040503050406030204" pitchFamily="18" charset="0"/>
                <a:cs typeface="Arial" panose="020B0604020202020204" pitchFamily="34" charset="0"/>
              </a:rPr>
              <a:t>Design</a:t>
            </a:r>
            <a:endParaRPr lang="en-US" sz="7200" i="1" dirty="0">
              <a:solidFill>
                <a:schemeClr val="bg1"/>
              </a:solidFill>
              <a:latin typeface="Cambria" panose="02040503050406030204" pitchFamily="18" charset="0"/>
              <a:cs typeface="Arial" panose="020B0604020202020204" pitchFamily="34" charset="0"/>
            </a:endParaRPr>
          </a:p>
        </p:txBody>
      </p:sp>
      <p:sp>
        <p:nvSpPr>
          <p:cNvPr id="13" name="Subtitle 2"/>
          <p:cNvSpPr txBox="1">
            <a:spLocks/>
          </p:cNvSpPr>
          <p:nvPr/>
        </p:nvSpPr>
        <p:spPr>
          <a:xfrm>
            <a:off x="1353351" y="3516239"/>
            <a:ext cx="8186057" cy="608772"/>
          </a:xfrm>
          <a:prstGeom prst="rect">
            <a:avLst/>
          </a:prstGeom>
          <a:solidFill>
            <a:srgbClr val="002060"/>
          </a:solidFill>
          <a:ln>
            <a:solidFill>
              <a:srgbClr val="002060"/>
            </a:solidFill>
          </a:ln>
        </p:spPr>
        <p:txBody>
          <a:bodyPr vert="horz" lIns="69562" tIns="34781" rIns="69562" bIns="34781"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3800" dirty="0">
                <a:solidFill>
                  <a:schemeClr val="bg1"/>
                </a:solidFill>
                <a:latin typeface="Cambria" panose="02040503050406030204" pitchFamily="18" charset="0"/>
              </a:rPr>
              <a:t>Bracket System</a:t>
            </a:r>
          </a:p>
        </p:txBody>
      </p:sp>
      <p:pic>
        <p:nvPicPr>
          <p:cNvPr id="161" name="Picture 1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479" y="779332"/>
            <a:ext cx="1723932" cy="2028155"/>
          </a:xfrm>
          <a:prstGeom prst="rect">
            <a:avLst/>
          </a:prstGeom>
        </p:spPr>
      </p:pic>
      <p:sp>
        <p:nvSpPr>
          <p:cNvPr id="4" name="TextBox 3"/>
          <p:cNvSpPr txBox="1"/>
          <p:nvPr/>
        </p:nvSpPr>
        <p:spPr>
          <a:xfrm>
            <a:off x="24738690" y="8144572"/>
            <a:ext cx="4243051" cy="369328"/>
          </a:xfrm>
          <a:prstGeom prst="rect">
            <a:avLst/>
          </a:prstGeom>
          <a:noFill/>
        </p:spPr>
        <p:txBody>
          <a:bodyPr wrap="square" lIns="69562" tIns="34781" rIns="69562" bIns="34781" rtlCol="0">
            <a:spAutoFit/>
          </a:bodyPr>
          <a:lstStyle/>
          <a:p>
            <a:endParaRPr lang="en-US" sz="1900" dirty="0">
              <a:latin typeface="Cambria" panose="02040503050406030204" pitchFamily="18" charset="0"/>
            </a:endParaRPr>
          </a:p>
        </p:txBody>
      </p:sp>
      <p:pic>
        <p:nvPicPr>
          <p:cNvPr id="59" name="Picture 58">
            <a:extLst>
              <a:ext uri="{FF2B5EF4-FFF2-40B4-BE49-F238E27FC236}">
                <a16:creationId xmlns:a16="http://schemas.microsoft.com/office/drawing/2014/main" id="{75EBB6D2-35DA-4D15-9A93-6B6289FC8E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426573" y="754426"/>
            <a:ext cx="3850030" cy="1703553"/>
          </a:xfrm>
          <a:prstGeom prst="rect">
            <a:avLst/>
          </a:prstGeom>
        </p:spPr>
      </p:pic>
      <p:sp>
        <p:nvSpPr>
          <p:cNvPr id="3" name="Rectangle 2">
            <a:extLst>
              <a:ext uri="{FF2B5EF4-FFF2-40B4-BE49-F238E27FC236}">
                <a16:creationId xmlns:a16="http://schemas.microsoft.com/office/drawing/2014/main" id="{3238A13F-C6E8-4B92-AB89-C91516621DD3}"/>
              </a:ext>
            </a:extLst>
          </p:cNvPr>
          <p:cNvSpPr/>
          <p:nvPr/>
        </p:nvSpPr>
        <p:spPr>
          <a:xfrm>
            <a:off x="1093304" y="4125011"/>
            <a:ext cx="16459200" cy="13018949"/>
          </a:xfrm>
          <a:prstGeom prst="rect">
            <a:avLst/>
          </a:prstGeom>
        </p:spPr>
        <p:txBody>
          <a:bodyPr>
            <a:spAutoFit/>
          </a:bodyPr>
          <a:lstStyle/>
          <a:p>
            <a:pPr marL="342900" indent="-342900">
              <a:buFont typeface="Arial" panose="020B0604020202020204" pitchFamily="34" charset="0"/>
              <a:buChar char="•"/>
            </a:pPr>
            <a:r>
              <a:rPr lang="en-US" sz="6000" dirty="0">
                <a:latin typeface="Cambria" panose="02040503050406030204" pitchFamily="18" charset="0"/>
                <a:ea typeface="Cambria" panose="02040503050406030204" pitchFamily="18" charset="0"/>
              </a:rPr>
              <a:t>The bracket system created uses vertical rails with standoffs (cylindrical metal spacers) to separate thin plates that hold the start and stop MCP fixtures.</a:t>
            </a:r>
          </a:p>
          <a:p>
            <a:pPr marL="342900" indent="-342900">
              <a:buFont typeface="Arial" panose="020B0604020202020204" pitchFamily="34" charset="0"/>
              <a:buChar char="•"/>
            </a:pPr>
            <a:endParaRPr lang="en-US" sz="60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6000" dirty="0">
                <a:latin typeface="Cambria" panose="02040503050406030204" pitchFamily="18" charset="0"/>
                <a:ea typeface="Cambria" panose="02040503050406030204" pitchFamily="18" charset="0"/>
              </a:rPr>
              <a:t>One modified quadrant will feature a curved Start MCP, and the original flat Stop MCP. The other modified quadrant will include both the curved Start and toroidal Stop MCPs.</a:t>
            </a:r>
          </a:p>
          <a:p>
            <a:pPr marL="342900" indent="-342900">
              <a:buFont typeface="Arial" panose="020B0604020202020204" pitchFamily="34" charset="0"/>
              <a:buChar char="•"/>
            </a:pPr>
            <a:endParaRPr lang="en-US" sz="60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6000" dirty="0">
                <a:latin typeface="Cambria" panose="02040503050406030204" pitchFamily="18" charset="0"/>
                <a:ea typeface="Cambria" panose="02040503050406030204" pitchFamily="18" charset="0"/>
              </a:rPr>
              <a:t>Electrical components underneath modified TOF enclosure are not shown because they were unaltered and were ignored during design process.</a:t>
            </a:r>
          </a:p>
        </p:txBody>
      </p:sp>
      <p:pic>
        <p:nvPicPr>
          <p:cNvPr id="5" name="Picture 4">
            <a:extLst>
              <a:ext uri="{FF2B5EF4-FFF2-40B4-BE49-F238E27FC236}">
                <a16:creationId xmlns:a16="http://schemas.microsoft.com/office/drawing/2014/main" id="{E10A3068-A9D9-4512-9D79-EB1EE028A2F7}"/>
              </a:ext>
            </a:extLst>
          </p:cNvPr>
          <p:cNvPicPr>
            <a:picLocks noChangeAspect="1"/>
          </p:cNvPicPr>
          <p:nvPr/>
        </p:nvPicPr>
        <p:blipFill>
          <a:blip r:embed="rId4"/>
          <a:stretch>
            <a:fillRect/>
          </a:stretch>
        </p:blipFill>
        <p:spPr>
          <a:xfrm>
            <a:off x="19202400" y="3904494"/>
            <a:ext cx="12145123" cy="9703924"/>
          </a:xfrm>
          <a:prstGeom prst="rect">
            <a:avLst/>
          </a:prstGeom>
        </p:spPr>
      </p:pic>
    </p:spTree>
    <p:extLst>
      <p:ext uri="{BB962C8B-B14F-4D97-AF65-F5344CB8AC3E}">
        <p14:creationId xmlns:p14="http://schemas.microsoft.com/office/powerpoint/2010/main" val="1977864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312" y="70580"/>
            <a:ext cx="32527625" cy="3150068"/>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7200" dirty="0">
                <a:solidFill>
                  <a:schemeClr val="bg1"/>
                </a:solidFill>
                <a:latin typeface="Cambria" panose="02040503050406030204" pitchFamily="18" charset="0"/>
                <a:cs typeface="Arial" panose="020B0604020202020204" pitchFamily="34" charset="0"/>
              </a:rPr>
              <a:t>Design</a:t>
            </a:r>
            <a:endParaRPr lang="en-US" sz="7200" i="1" dirty="0">
              <a:solidFill>
                <a:schemeClr val="bg1"/>
              </a:solidFill>
              <a:latin typeface="Cambria" panose="02040503050406030204" pitchFamily="18" charset="0"/>
              <a:cs typeface="Arial" panose="020B0604020202020204" pitchFamily="34" charset="0"/>
            </a:endParaRPr>
          </a:p>
        </p:txBody>
      </p:sp>
      <p:sp>
        <p:nvSpPr>
          <p:cNvPr id="13" name="Subtitle 2"/>
          <p:cNvSpPr txBox="1">
            <a:spLocks/>
          </p:cNvSpPr>
          <p:nvPr/>
        </p:nvSpPr>
        <p:spPr>
          <a:xfrm>
            <a:off x="1353351" y="3516239"/>
            <a:ext cx="8186057" cy="608772"/>
          </a:xfrm>
          <a:prstGeom prst="rect">
            <a:avLst/>
          </a:prstGeom>
          <a:solidFill>
            <a:srgbClr val="002060"/>
          </a:solidFill>
          <a:ln>
            <a:solidFill>
              <a:srgbClr val="002060"/>
            </a:solidFill>
          </a:ln>
        </p:spPr>
        <p:txBody>
          <a:bodyPr vert="horz" lIns="69562" tIns="34781" rIns="69562" bIns="34781"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3800" dirty="0">
                <a:solidFill>
                  <a:schemeClr val="bg1"/>
                </a:solidFill>
                <a:latin typeface="Cambria" panose="02040503050406030204" pitchFamily="18" charset="0"/>
              </a:rPr>
              <a:t>Start Fixture</a:t>
            </a:r>
          </a:p>
        </p:txBody>
      </p:sp>
      <p:pic>
        <p:nvPicPr>
          <p:cNvPr id="161" name="Picture 1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479" y="779332"/>
            <a:ext cx="1723932" cy="2028155"/>
          </a:xfrm>
          <a:prstGeom prst="rect">
            <a:avLst/>
          </a:prstGeom>
        </p:spPr>
      </p:pic>
      <p:sp>
        <p:nvSpPr>
          <p:cNvPr id="4" name="TextBox 3"/>
          <p:cNvSpPr txBox="1"/>
          <p:nvPr/>
        </p:nvSpPr>
        <p:spPr>
          <a:xfrm>
            <a:off x="24738690" y="8144572"/>
            <a:ext cx="4243051" cy="369328"/>
          </a:xfrm>
          <a:prstGeom prst="rect">
            <a:avLst/>
          </a:prstGeom>
          <a:noFill/>
        </p:spPr>
        <p:txBody>
          <a:bodyPr wrap="square" lIns="69562" tIns="34781" rIns="69562" bIns="34781" rtlCol="0">
            <a:spAutoFit/>
          </a:bodyPr>
          <a:lstStyle/>
          <a:p>
            <a:endParaRPr lang="en-US" sz="1900" dirty="0">
              <a:latin typeface="Cambria" panose="02040503050406030204" pitchFamily="18" charset="0"/>
            </a:endParaRPr>
          </a:p>
        </p:txBody>
      </p:sp>
      <p:pic>
        <p:nvPicPr>
          <p:cNvPr id="59" name="Picture 58">
            <a:extLst>
              <a:ext uri="{FF2B5EF4-FFF2-40B4-BE49-F238E27FC236}">
                <a16:creationId xmlns:a16="http://schemas.microsoft.com/office/drawing/2014/main" id="{75EBB6D2-35DA-4D15-9A93-6B6289FC8E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426573" y="754426"/>
            <a:ext cx="3850030" cy="1703553"/>
          </a:xfrm>
          <a:prstGeom prst="rect">
            <a:avLst/>
          </a:prstGeom>
        </p:spPr>
      </p:pic>
      <p:sp>
        <p:nvSpPr>
          <p:cNvPr id="3" name="Rectangle 2">
            <a:extLst>
              <a:ext uri="{FF2B5EF4-FFF2-40B4-BE49-F238E27FC236}">
                <a16:creationId xmlns:a16="http://schemas.microsoft.com/office/drawing/2014/main" id="{3D3578B6-58B7-4E32-A16E-230BF76FBD41}"/>
              </a:ext>
            </a:extLst>
          </p:cNvPr>
          <p:cNvSpPr/>
          <p:nvPr/>
        </p:nvSpPr>
        <p:spPr>
          <a:xfrm>
            <a:off x="1353351" y="4420602"/>
            <a:ext cx="16459200" cy="6555641"/>
          </a:xfrm>
          <a:prstGeom prst="rect">
            <a:avLst/>
          </a:prstGeom>
        </p:spPr>
        <p:txBody>
          <a:bodyPr>
            <a:spAutoFit/>
          </a:bodyPr>
          <a:lstStyle/>
          <a:p>
            <a:pPr marL="342900" indent="-342900">
              <a:buFont typeface="Arial" panose="020B0604020202020204" pitchFamily="34" charset="0"/>
              <a:buChar char="•"/>
            </a:pPr>
            <a:r>
              <a:rPr lang="en-US" sz="6000" dirty="0">
                <a:latin typeface="Cambria" panose="02040503050406030204" pitchFamily="18" charset="0"/>
                <a:ea typeface="Cambria" panose="02040503050406030204" pitchFamily="18" charset="0"/>
              </a:rPr>
              <a:t>The CODIF Start MCPs will be 130 mm long and 17 mm wide. They will be bent into a cylindrical shape with an 83 mm radius of curvature</a:t>
            </a:r>
          </a:p>
          <a:p>
            <a:pPr marL="342900" indent="-342900">
              <a:buFont typeface="Arial" panose="020B0604020202020204" pitchFamily="34" charset="0"/>
              <a:buChar char="•"/>
            </a:pPr>
            <a:endParaRPr lang="en-US" sz="60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6000" dirty="0">
                <a:latin typeface="Cambria" panose="02040503050406030204" pitchFamily="18" charset="0"/>
                <a:ea typeface="Cambria" panose="02040503050406030204" pitchFamily="18" charset="0"/>
              </a:rPr>
              <a:t>The mirrored electrode and anode are used to steer scattered electrons. Placement was determined by SIMION simulations. </a:t>
            </a:r>
          </a:p>
        </p:txBody>
      </p:sp>
      <p:pic>
        <p:nvPicPr>
          <p:cNvPr id="6" name="Picture 5" descr="A close up of a map&#10;&#10;Description automatically generated">
            <a:extLst>
              <a:ext uri="{FF2B5EF4-FFF2-40B4-BE49-F238E27FC236}">
                <a16:creationId xmlns:a16="http://schemas.microsoft.com/office/drawing/2014/main" id="{9777BC63-230D-4730-B9EA-5E7F82CA2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8393" y="4065375"/>
            <a:ext cx="12302543" cy="5718935"/>
          </a:xfrm>
          <a:prstGeom prst="rect">
            <a:avLst/>
          </a:prstGeom>
        </p:spPr>
      </p:pic>
      <p:pic>
        <p:nvPicPr>
          <p:cNvPr id="9" name="Picture 8" descr="A close up of a map&#10;&#10;Description automatically generated">
            <a:extLst>
              <a:ext uri="{FF2B5EF4-FFF2-40B4-BE49-F238E27FC236}">
                <a16:creationId xmlns:a16="http://schemas.microsoft.com/office/drawing/2014/main" id="{08E6D717-0181-470A-84C0-AAFE20199E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5931" y="10153638"/>
            <a:ext cx="12215006" cy="571893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E7AFB3B-CF05-466A-9CD8-A04DE27AC4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312" y="13699005"/>
            <a:ext cx="5794707" cy="7651986"/>
          </a:xfrm>
          <a:prstGeom prst="rect">
            <a:avLst/>
          </a:prstGeom>
        </p:spPr>
      </p:pic>
    </p:spTree>
    <p:extLst>
      <p:ext uri="{BB962C8B-B14F-4D97-AF65-F5344CB8AC3E}">
        <p14:creationId xmlns:p14="http://schemas.microsoft.com/office/powerpoint/2010/main" val="3476238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312" y="70580"/>
            <a:ext cx="32527625" cy="3150068"/>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7200" dirty="0">
                <a:solidFill>
                  <a:schemeClr val="bg1"/>
                </a:solidFill>
                <a:latin typeface="Cambria" panose="02040503050406030204" pitchFamily="18" charset="0"/>
                <a:cs typeface="Arial" panose="020B0604020202020204" pitchFamily="34" charset="0"/>
              </a:rPr>
              <a:t>Design</a:t>
            </a:r>
            <a:endParaRPr lang="en-US" sz="7200" i="1" dirty="0">
              <a:solidFill>
                <a:schemeClr val="bg1"/>
              </a:solidFill>
              <a:latin typeface="Cambria" panose="02040503050406030204" pitchFamily="18" charset="0"/>
              <a:cs typeface="Arial" panose="020B0604020202020204" pitchFamily="34" charset="0"/>
            </a:endParaRPr>
          </a:p>
        </p:txBody>
      </p:sp>
      <p:sp>
        <p:nvSpPr>
          <p:cNvPr id="13" name="Subtitle 2"/>
          <p:cNvSpPr txBox="1">
            <a:spLocks/>
          </p:cNvSpPr>
          <p:nvPr/>
        </p:nvSpPr>
        <p:spPr>
          <a:xfrm>
            <a:off x="1353351" y="3516239"/>
            <a:ext cx="8186057" cy="608772"/>
          </a:xfrm>
          <a:prstGeom prst="rect">
            <a:avLst/>
          </a:prstGeom>
          <a:solidFill>
            <a:srgbClr val="002060"/>
          </a:solidFill>
          <a:ln>
            <a:solidFill>
              <a:srgbClr val="002060"/>
            </a:solidFill>
          </a:ln>
        </p:spPr>
        <p:txBody>
          <a:bodyPr vert="horz" lIns="69562" tIns="34781" rIns="69562" bIns="34781"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3800" dirty="0">
                <a:solidFill>
                  <a:schemeClr val="bg1"/>
                </a:solidFill>
                <a:latin typeface="Cambria" panose="02040503050406030204" pitchFamily="18" charset="0"/>
              </a:rPr>
              <a:t>Start Fixture continued</a:t>
            </a:r>
          </a:p>
        </p:txBody>
      </p:sp>
      <p:pic>
        <p:nvPicPr>
          <p:cNvPr id="161" name="Picture 1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479" y="779332"/>
            <a:ext cx="1723932" cy="2028155"/>
          </a:xfrm>
          <a:prstGeom prst="rect">
            <a:avLst/>
          </a:prstGeom>
        </p:spPr>
      </p:pic>
      <p:sp>
        <p:nvSpPr>
          <p:cNvPr id="4" name="TextBox 3"/>
          <p:cNvSpPr txBox="1"/>
          <p:nvPr/>
        </p:nvSpPr>
        <p:spPr>
          <a:xfrm>
            <a:off x="24738690" y="8144572"/>
            <a:ext cx="4243051" cy="369328"/>
          </a:xfrm>
          <a:prstGeom prst="rect">
            <a:avLst/>
          </a:prstGeom>
          <a:noFill/>
        </p:spPr>
        <p:txBody>
          <a:bodyPr wrap="square" lIns="69562" tIns="34781" rIns="69562" bIns="34781" rtlCol="0">
            <a:spAutoFit/>
          </a:bodyPr>
          <a:lstStyle/>
          <a:p>
            <a:endParaRPr lang="en-US" sz="1900" dirty="0">
              <a:latin typeface="Cambria" panose="02040503050406030204" pitchFamily="18" charset="0"/>
            </a:endParaRPr>
          </a:p>
        </p:txBody>
      </p:sp>
      <p:pic>
        <p:nvPicPr>
          <p:cNvPr id="59" name="Picture 58">
            <a:extLst>
              <a:ext uri="{FF2B5EF4-FFF2-40B4-BE49-F238E27FC236}">
                <a16:creationId xmlns:a16="http://schemas.microsoft.com/office/drawing/2014/main" id="{75EBB6D2-35DA-4D15-9A93-6B6289FC8E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426573" y="754426"/>
            <a:ext cx="3850030" cy="1703553"/>
          </a:xfrm>
          <a:prstGeom prst="rect">
            <a:avLst/>
          </a:prstGeom>
        </p:spPr>
      </p:pic>
      <p:sp>
        <p:nvSpPr>
          <p:cNvPr id="5" name="Rectangle 4">
            <a:extLst>
              <a:ext uri="{FF2B5EF4-FFF2-40B4-BE49-F238E27FC236}">
                <a16:creationId xmlns:a16="http://schemas.microsoft.com/office/drawing/2014/main" id="{11F5EBB0-9E9B-4B8A-8504-91314A63B2EF}"/>
              </a:ext>
            </a:extLst>
          </p:cNvPr>
          <p:cNvSpPr/>
          <p:nvPr/>
        </p:nvSpPr>
        <p:spPr>
          <a:xfrm>
            <a:off x="1353351" y="4420602"/>
            <a:ext cx="16459200" cy="5078313"/>
          </a:xfrm>
          <a:prstGeom prst="rect">
            <a:avLst/>
          </a:prstGeom>
        </p:spPr>
        <p:txBody>
          <a:bodyPr>
            <a:spAutoFit/>
          </a:bodyPr>
          <a:lstStyle/>
          <a:p>
            <a:pPr marL="342900" indent="-342900">
              <a:buFont typeface="Arial" panose="020B0604020202020204" pitchFamily="34" charset="0"/>
              <a:buChar char="•"/>
            </a:pPr>
            <a:r>
              <a:rPr lang="en-US" sz="5400" dirty="0">
                <a:latin typeface="Cambria" panose="02040503050406030204" pitchFamily="18" charset="0"/>
                <a:ea typeface="Cambria" panose="02040503050406030204" pitchFamily="18" charset="0"/>
              </a:rPr>
              <a:t>The Start MCP is held at a positive high voltage using the modified nickel-plated holder  and cover and a thin nickel contact in the middle of the chevron stack.</a:t>
            </a:r>
          </a:p>
          <a:p>
            <a:pPr marL="342900" indent="-342900">
              <a:buFont typeface="Arial" panose="020B0604020202020204" pitchFamily="34" charset="0"/>
              <a:buChar char="•"/>
            </a:pPr>
            <a:endParaRPr lang="en-US" sz="54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5400" dirty="0">
                <a:latin typeface="Cambria" panose="02040503050406030204" pitchFamily="18" charset="0"/>
                <a:ea typeface="Cambria" panose="02040503050406030204" pitchFamily="18" charset="0"/>
              </a:rPr>
              <a:t>The holder uses a  brass spring clamping mechanism to prevent damage from  securing the MCPs.</a:t>
            </a:r>
          </a:p>
        </p:txBody>
      </p:sp>
      <p:pic>
        <p:nvPicPr>
          <p:cNvPr id="6" name="Picture 5">
            <a:extLst>
              <a:ext uri="{FF2B5EF4-FFF2-40B4-BE49-F238E27FC236}">
                <a16:creationId xmlns:a16="http://schemas.microsoft.com/office/drawing/2014/main" id="{77FEA9A4-9C57-4CB9-A4D3-989F28F51B61}"/>
              </a:ext>
            </a:extLst>
          </p:cNvPr>
          <p:cNvPicPr>
            <a:picLocks noChangeAspect="1"/>
          </p:cNvPicPr>
          <p:nvPr/>
        </p:nvPicPr>
        <p:blipFill>
          <a:blip r:embed="rId4"/>
          <a:stretch>
            <a:fillRect/>
          </a:stretch>
        </p:blipFill>
        <p:spPr>
          <a:xfrm>
            <a:off x="18599882" y="3362754"/>
            <a:ext cx="11077597" cy="7649492"/>
          </a:xfrm>
          <a:prstGeom prst="rect">
            <a:avLst/>
          </a:prstGeom>
        </p:spPr>
      </p:pic>
      <p:pic>
        <p:nvPicPr>
          <p:cNvPr id="12" name="Picture 11">
            <a:extLst>
              <a:ext uri="{FF2B5EF4-FFF2-40B4-BE49-F238E27FC236}">
                <a16:creationId xmlns:a16="http://schemas.microsoft.com/office/drawing/2014/main" id="{28BBCAAA-D7FD-4EA8-8162-2F0FBE7F0C0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53351" y="11958717"/>
            <a:ext cx="13378266" cy="8817207"/>
          </a:xfrm>
          <a:prstGeom prst="rect">
            <a:avLst/>
          </a:prstGeom>
        </p:spPr>
      </p:pic>
      <p:pic>
        <p:nvPicPr>
          <p:cNvPr id="8" name="Picture 7">
            <a:extLst>
              <a:ext uri="{FF2B5EF4-FFF2-40B4-BE49-F238E27FC236}">
                <a16:creationId xmlns:a16="http://schemas.microsoft.com/office/drawing/2014/main" id="{77CF85FB-C2A4-443B-86B2-E39F0DF97FDF}"/>
              </a:ext>
            </a:extLst>
          </p:cNvPr>
          <p:cNvPicPr>
            <a:picLocks noChangeAspect="1"/>
          </p:cNvPicPr>
          <p:nvPr/>
        </p:nvPicPr>
        <p:blipFill>
          <a:blip r:embed="rId6"/>
          <a:stretch>
            <a:fillRect/>
          </a:stretch>
        </p:blipFill>
        <p:spPr>
          <a:xfrm>
            <a:off x="18599882" y="11958717"/>
            <a:ext cx="11077597" cy="8264926"/>
          </a:xfrm>
          <a:prstGeom prst="rect">
            <a:avLst/>
          </a:prstGeom>
        </p:spPr>
      </p:pic>
    </p:spTree>
    <p:extLst>
      <p:ext uri="{BB962C8B-B14F-4D97-AF65-F5344CB8AC3E}">
        <p14:creationId xmlns:p14="http://schemas.microsoft.com/office/powerpoint/2010/main" val="2905932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312" y="70580"/>
            <a:ext cx="32527625" cy="3150068"/>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7200" dirty="0">
                <a:solidFill>
                  <a:schemeClr val="bg1"/>
                </a:solidFill>
                <a:latin typeface="Cambria" panose="02040503050406030204" pitchFamily="18" charset="0"/>
                <a:cs typeface="Arial" panose="020B0604020202020204" pitchFamily="34" charset="0"/>
              </a:rPr>
              <a:t>Design</a:t>
            </a:r>
            <a:endParaRPr lang="en-US" sz="7200" i="1" dirty="0">
              <a:solidFill>
                <a:schemeClr val="bg1"/>
              </a:solidFill>
              <a:latin typeface="Cambria" panose="02040503050406030204" pitchFamily="18" charset="0"/>
              <a:cs typeface="Arial" panose="020B0604020202020204" pitchFamily="34" charset="0"/>
            </a:endParaRPr>
          </a:p>
        </p:txBody>
      </p:sp>
      <p:sp>
        <p:nvSpPr>
          <p:cNvPr id="13" name="Subtitle 2"/>
          <p:cNvSpPr txBox="1">
            <a:spLocks/>
          </p:cNvSpPr>
          <p:nvPr/>
        </p:nvSpPr>
        <p:spPr>
          <a:xfrm>
            <a:off x="1353351" y="3516239"/>
            <a:ext cx="8186057" cy="608772"/>
          </a:xfrm>
          <a:prstGeom prst="rect">
            <a:avLst/>
          </a:prstGeom>
          <a:solidFill>
            <a:srgbClr val="002060"/>
          </a:solidFill>
          <a:ln>
            <a:solidFill>
              <a:srgbClr val="002060"/>
            </a:solidFill>
          </a:ln>
        </p:spPr>
        <p:txBody>
          <a:bodyPr vert="horz" lIns="69562" tIns="34781" rIns="69562" bIns="34781"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3800" dirty="0">
                <a:solidFill>
                  <a:schemeClr val="bg1"/>
                </a:solidFill>
                <a:latin typeface="Cambria" panose="02040503050406030204" pitchFamily="18" charset="0"/>
              </a:rPr>
              <a:t>Stop Fixture</a:t>
            </a:r>
          </a:p>
        </p:txBody>
      </p:sp>
      <p:pic>
        <p:nvPicPr>
          <p:cNvPr id="161" name="Picture 1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479" y="779332"/>
            <a:ext cx="1723932" cy="2028155"/>
          </a:xfrm>
          <a:prstGeom prst="rect">
            <a:avLst/>
          </a:prstGeom>
        </p:spPr>
      </p:pic>
      <p:sp>
        <p:nvSpPr>
          <p:cNvPr id="4" name="TextBox 3"/>
          <p:cNvSpPr txBox="1"/>
          <p:nvPr/>
        </p:nvSpPr>
        <p:spPr>
          <a:xfrm>
            <a:off x="24738690" y="8144572"/>
            <a:ext cx="4243051" cy="369328"/>
          </a:xfrm>
          <a:prstGeom prst="rect">
            <a:avLst/>
          </a:prstGeom>
          <a:noFill/>
        </p:spPr>
        <p:txBody>
          <a:bodyPr wrap="square" lIns="69562" tIns="34781" rIns="69562" bIns="34781" rtlCol="0">
            <a:spAutoFit/>
          </a:bodyPr>
          <a:lstStyle/>
          <a:p>
            <a:endParaRPr lang="en-US" sz="1900" dirty="0">
              <a:latin typeface="Cambria" panose="02040503050406030204" pitchFamily="18" charset="0"/>
            </a:endParaRPr>
          </a:p>
        </p:txBody>
      </p:sp>
      <p:pic>
        <p:nvPicPr>
          <p:cNvPr id="59" name="Picture 58">
            <a:extLst>
              <a:ext uri="{FF2B5EF4-FFF2-40B4-BE49-F238E27FC236}">
                <a16:creationId xmlns:a16="http://schemas.microsoft.com/office/drawing/2014/main" id="{75EBB6D2-35DA-4D15-9A93-6B6289FC8E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426573" y="754426"/>
            <a:ext cx="3850030" cy="1703553"/>
          </a:xfrm>
          <a:prstGeom prst="rect">
            <a:avLst/>
          </a:prstGeom>
        </p:spPr>
      </p:pic>
      <p:sp>
        <p:nvSpPr>
          <p:cNvPr id="3" name="Rectangle 2">
            <a:extLst>
              <a:ext uri="{FF2B5EF4-FFF2-40B4-BE49-F238E27FC236}">
                <a16:creationId xmlns:a16="http://schemas.microsoft.com/office/drawing/2014/main" id="{CA6136A8-30C5-4B98-AFE5-D64EF7DDFFE5}"/>
              </a:ext>
            </a:extLst>
          </p:cNvPr>
          <p:cNvSpPr/>
          <p:nvPr/>
        </p:nvSpPr>
        <p:spPr>
          <a:xfrm>
            <a:off x="1353351" y="4125011"/>
            <a:ext cx="16459200" cy="14865608"/>
          </a:xfrm>
          <a:prstGeom prst="rect">
            <a:avLst/>
          </a:prstGeom>
        </p:spPr>
        <p:txBody>
          <a:bodyPr>
            <a:spAutoFit/>
          </a:bodyPr>
          <a:lstStyle/>
          <a:p>
            <a:pPr marL="342900" indent="-342900">
              <a:buFont typeface="Arial" panose="020B0604020202020204" pitchFamily="34" charset="0"/>
              <a:buChar char="•"/>
            </a:pPr>
            <a:r>
              <a:rPr lang="en-US" sz="6000" dirty="0">
                <a:latin typeface="Cambria" panose="02040503050406030204" pitchFamily="18" charset="0"/>
                <a:ea typeface="Cambria" panose="02040503050406030204" pitchFamily="18" charset="0"/>
              </a:rPr>
              <a:t>The CODIF Stop curved MCPs will have a toroidal shape, with a large radius of curvature of 75 mm, and a small one of 30 mm.</a:t>
            </a:r>
          </a:p>
          <a:p>
            <a:pPr marL="342900" indent="-342900">
              <a:buFont typeface="Arial" panose="020B0604020202020204" pitchFamily="34" charset="0"/>
              <a:buChar char="•"/>
            </a:pPr>
            <a:endParaRPr lang="en-US" sz="60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6000" dirty="0">
                <a:latin typeface="Cambria" panose="02040503050406030204" pitchFamily="18" charset="0"/>
                <a:ea typeface="Cambria" panose="02040503050406030204" pitchFamily="18" charset="0"/>
              </a:rPr>
              <a:t>The toroidal Stop MCP and anode are held in the existing  butterfly fixture by using the designed ultem(vacuum-safe plastic) holder that gives the same TOF distance as flat stop MCP. </a:t>
            </a:r>
          </a:p>
          <a:p>
            <a:pPr marL="342900" indent="-342900">
              <a:buFont typeface="Arial" panose="020B0604020202020204" pitchFamily="34" charset="0"/>
              <a:buChar char="•"/>
            </a:pPr>
            <a:endParaRPr lang="en-US" sz="60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6000" dirty="0">
                <a:latin typeface="Cambria" panose="02040503050406030204" pitchFamily="18" charset="0"/>
                <a:ea typeface="Cambria" panose="02040503050406030204" pitchFamily="18" charset="0"/>
              </a:rPr>
              <a:t>A thick ultem gasket in the flat MCP stack is used to accommodate for height offset of the butterfly clamp caused by the toroidal MCP.</a:t>
            </a:r>
          </a:p>
          <a:p>
            <a:pPr marL="342900" indent="-342900">
              <a:buFont typeface="Arial" panose="020B0604020202020204" pitchFamily="34" charset="0"/>
              <a:buChar char="•"/>
            </a:pPr>
            <a:endParaRPr lang="en-US" sz="60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6000" dirty="0">
                <a:latin typeface="Cambria" panose="02040503050406030204" pitchFamily="18" charset="0"/>
                <a:ea typeface="Cambria" panose="02040503050406030204" pitchFamily="18" charset="0"/>
              </a:rPr>
              <a:t>Voltage is applied to the toroidal MCP with  nickel-plated gasket and thin nickel contact in the middle of the stack.</a:t>
            </a:r>
          </a:p>
        </p:txBody>
      </p:sp>
      <p:pic>
        <p:nvPicPr>
          <p:cNvPr id="5" name="Picture 4">
            <a:extLst>
              <a:ext uri="{FF2B5EF4-FFF2-40B4-BE49-F238E27FC236}">
                <a16:creationId xmlns:a16="http://schemas.microsoft.com/office/drawing/2014/main" id="{4A29C321-DFF6-41AB-8E86-D7F20EFC3033}"/>
              </a:ext>
            </a:extLst>
          </p:cNvPr>
          <p:cNvPicPr>
            <a:picLocks noChangeAspect="1"/>
          </p:cNvPicPr>
          <p:nvPr/>
        </p:nvPicPr>
        <p:blipFill>
          <a:blip r:embed="rId4"/>
          <a:stretch>
            <a:fillRect/>
          </a:stretch>
        </p:blipFill>
        <p:spPr>
          <a:xfrm>
            <a:off x="19968379" y="3820625"/>
            <a:ext cx="12144285" cy="8702679"/>
          </a:xfrm>
          <a:prstGeom prst="rect">
            <a:avLst/>
          </a:prstGeom>
        </p:spPr>
      </p:pic>
      <p:pic>
        <p:nvPicPr>
          <p:cNvPr id="6" name="Picture 5">
            <a:extLst>
              <a:ext uri="{FF2B5EF4-FFF2-40B4-BE49-F238E27FC236}">
                <a16:creationId xmlns:a16="http://schemas.microsoft.com/office/drawing/2014/main" id="{AEBBF0D8-8747-4396-BF70-AB497C15BBE5}"/>
              </a:ext>
            </a:extLst>
          </p:cNvPr>
          <p:cNvPicPr>
            <a:picLocks noChangeAspect="1"/>
          </p:cNvPicPr>
          <p:nvPr/>
        </p:nvPicPr>
        <p:blipFill>
          <a:blip r:embed="rId5"/>
          <a:stretch>
            <a:fillRect/>
          </a:stretch>
        </p:blipFill>
        <p:spPr>
          <a:xfrm>
            <a:off x="19650326" y="12837847"/>
            <a:ext cx="12144285" cy="8607986"/>
          </a:xfrm>
          <a:prstGeom prst="rect">
            <a:avLst/>
          </a:prstGeom>
        </p:spPr>
      </p:pic>
    </p:spTree>
    <p:extLst>
      <p:ext uri="{BB962C8B-B14F-4D97-AF65-F5344CB8AC3E}">
        <p14:creationId xmlns:p14="http://schemas.microsoft.com/office/powerpoint/2010/main" val="70733804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1966D790-D06C-4361-94B8-8BED25FA40AD}">
  <ds:schemaRefs>
    <ds:schemaRef ds:uri="ESRI.ArcGIS.Mapping.OfficeIntegration.PowerPointInfo"/>
  </ds:schemaRefs>
</ds:datastoreItem>
</file>

<file path=customXml/itemProps2.xml><?xml version="1.0" encoding="utf-8"?>
<ds:datastoreItem xmlns:ds="http://schemas.openxmlformats.org/officeDocument/2006/customXml" ds:itemID="{E8B49EBC-8012-49EB-A634-9AC004CF8E85}">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Template>
  <TotalTime>12699</TotalTime>
  <Words>2193</Words>
  <Application>Microsoft Office PowerPoint</Application>
  <PresentationFormat>Custom</PresentationFormat>
  <Paragraphs>146</Paragraphs>
  <Slides>11</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Calibri Light</vt:lpstr>
      <vt:lpstr>Cambria</vt:lpstr>
      <vt:lpstr>inherit</vt:lpstr>
      <vt:lpstr>Custom Design</vt:lpstr>
      <vt:lpstr>Office Theme</vt:lpstr>
      <vt:lpstr>Curved Microchannel Plates for Time-of-Flight Mass Spectrometer Andrew Griglun Faculty Advisors: Dr. Harald Kucharek1 and Dr. Lynn Kistler1 Nick Lubinsky1, and Mark Popecki2 1Department of Physics, University of New Hampshire, Durham, NH 03824 2INCOM  (Charlton, MA 01507)</vt:lpstr>
      <vt:lpstr>Background</vt:lpstr>
      <vt:lpstr>Background</vt:lpstr>
      <vt:lpstr>Background</vt:lpstr>
      <vt:lpstr>Design</vt:lpstr>
      <vt:lpstr>Design</vt:lpstr>
      <vt:lpstr>Design</vt:lpstr>
      <vt:lpstr>Design</vt:lpstr>
      <vt:lpstr>Design</vt:lpstr>
      <vt:lpstr>Results and Conclusions</vt:lpstr>
      <vt:lpstr>Results and 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Andrew Griglun</cp:lastModifiedBy>
  <cp:revision>283</cp:revision>
  <dcterms:created xsi:type="dcterms:W3CDTF">2016-03-05T16:55:12Z</dcterms:created>
  <dcterms:modified xsi:type="dcterms:W3CDTF">2020-05-01T18:25:01Z</dcterms:modified>
</cp:coreProperties>
</file>