
<file path=[Content_Types].xml><?xml version="1.0" encoding="utf-8"?>
<Types xmlns="http://schemas.openxmlformats.org/package/2006/content-types">
  <Default Extension="xml" ContentType="application/xml"/>
  <Default Extension="jpeg" ContentType="image/jpeg"/>
  <Default Extension="tif" ContentType="image/tif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9" r:id="rId2"/>
  </p:sldIdLst>
  <p:sldSz cx="51206400" cy="384048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orient="horz" pos="12096">
          <p15:clr>
            <a:srgbClr val="A4A3A4"/>
          </p15:clr>
        </p15:guide>
        <p15:guide id="4"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CCCC"/>
    <a:srgbClr val="999999"/>
    <a:srgbClr val="FF9900"/>
    <a:srgbClr val="990000"/>
    <a:srgbClr val="000050"/>
    <a:srgbClr val="00126A"/>
    <a:srgbClr val="0033CC"/>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658" autoAdjust="0"/>
    <p:restoredTop sz="94575" autoAdjust="0"/>
  </p:normalViewPr>
  <p:slideViewPr>
    <p:cSldViewPr>
      <p:cViewPr>
        <p:scale>
          <a:sx n="83" d="100"/>
          <a:sy n="83" d="100"/>
        </p:scale>
        <p:origin x="-5712" y="-6040"/>
      </p:cViewPr>
      <p:guideLst>
        <p:guide orient="horz" pos="10368"/>
        <p:guide pos="15552"/>
        <p:guide orient="horz" pos="12096"/>
        <p:guide pos="16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524803B1-65EB-7543-A0F2-4EA5C204631E}" type="datetimeFigureOut">
              <a:rPr lang="en-US" smtClean="0"/>
              <a:t>4/30/20</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08DA4254-87F4-774D-A9D3-4B352119F4D4}" type="slidenum">
              <a:rPr lang="en-US" smtClean="0"/>
              <a:t>‹#›</a:t>
            </a:fld>
            <a:endParaRPr lang="en-US"/>
          </a:p>
        </p:txBody>
      </p:sp>
    </p:spTree>
    <p:extLst>
      <p:ext uri="{BB962C8B-B14F-4D97-AF65-F5344CB8AC3E}">
        <p14:creationId xmlns:p14="http://schemas.microsoft.com/office/powerpoint/2010/main" val="1731712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1223" y="11931121"/>
            <a:ext cx="43523958" cy="8230658"/>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591" y="21761980"/>
            <a:ext cx="35845220" cy="981604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013" y="1537230"/>
            <a:ext cx="11521810" cy="3277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59579" y="1537230"/>
            <a:ext cx="34387632" cy="3277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59581" y="1537229"/>
            <a:ext cx="46087242" cy="6400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559582" y="8960382"/>
            <a:ext cx="22954720" cy="125849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5692103" y="8960382"/>
            <a:ext cx="22954720" cy="125849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559582" y="21723086"/>
            <a:ext cx="22954720" cy="125849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5692103" y="21723086"/>
            <a:ext cx="22954720" cy="125849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9016"/>
            <a:ext cx="43525811" cy="762687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277961"/>
            <a:ext cx="43525811" cy="84010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59582" y="8960381"/>
            <a:ext cx="22954720" cy="2534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92103" y="8960381"/>
            <a:ext cx="22954720" cy="2534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59581" y="8597376"/>
            <a:ext cx="22625051" cy="35819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59581" y="12179301"/>
            <a:ext cx="22625051" cy="22126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511" y="8597376"/>
            <a:ext cx="22634310" cy="35819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511" y="12179301"/>
            <a:ext cx="22634310" cy="22126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580" y="1529822"/>
            <a:ext cx="16846551" cy="650636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21020" y="1529822"/>
            <a:ext cx="28625800" cy="327763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59580" y="8036190"/>
            <a:ext cx="16846551" cy="26269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442" y="26882996"/>
            <a:ext cx="30724210" cy="317447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442" y="3431913"/>
            <a:ext cx="30724210" cy="230417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036442" y="30057466"/>
            <a:ext cx="30724210" cy="45061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59995" y="1537229"/>
            <a:ext cx="46086419"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59995" y="8960381"/>
            <a:ext cx="46086419" cy="2534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559995" y="34974742"/>
            <a:ext cx="1194881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7495195" y="34974742"/>
            <a:ext cx="1621601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6697595" y="34974742"/>
            <a:ext cx="1194881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tif"/><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hyperlink" Target="mailto:tr1067@wildcats.unh.edu" TargetMode="Externa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74" name="TextBox 73"/>
          <p:cNvSpPr txBox="1"/>
          <p:nvPr/>
        </p:nvSpPr>
        <p:spPr>
          <a:xfrm>
            <a:off x="609156" y="14279331"/>
            <a:ext cx="9220200" cy="3456390"/>
          </a:xfrm>
          <a:prstGeom prst="rect">
            <a:avLst/>
          </a:prstGeom>
          <a:solidFill>
            <a:schemeClr val="bg1"/>
          </a:solidFill>
        </p:spPr>
        <p:txBody>
          <a:bodyPr wrap="square" rtlCol="0">
            <a:spAutoFit/>
          </a:bodyPr>
          <a:lstStyle/>
          <a:p>
            <a:endParaRPr lang="en-US"/>
          </a:p>
        </p:txBody>
      </p:sp>
      <p:sp>
        <p:nvSpPr>
          <p:cNvPr id="83" name="TextBox 82"/>
          <p:cNvSpPr txBox="1"/>
          <p:nvPr/>
        </p:nvSpPr>
        <p:spPr>
          <a:xfrm>
            <a:off x="34937418" y="12565994"/>
            <a:ext cx="14936774" cy="7786747"/>
          </a:xfrm>
          <a:prstGeom prst="rect">
            <a:avLst/>
          </a:prstGeom>
          <a:solidFill>
            <a:schemeClr val="bg1"/>
          </a:solidFill>
        </p:spPr>
        <p:txBody>
          <a:bodyPr wrap="square" rtlCol="0">
            <a:spAutoFit/>
          </a:bodyPr>
          <a:lstStyle/>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p:txBody>
      </p:sp>
      <p:sp>
        <p:nvSpPr>
          <p:cNvPr id="53" name="TextBox 52"/>
          <p:cNvSpPr txBox="1"/>
          <p:nvPr/>
        </p:nvSpPr>
        <p:spPr>
          <a:xfrm>
            <a:off x="17221200" y="8712200"/>
            <a:ext cx="16459200" cy="10248960"/>
          </a:xfrm>
          <a:prstGeom prst="rect">
            <a:avLst/>
          </a:prstGeom>
          <a:solidFill>
            <a:schemeClr val="bg1"/>
          </a:solidFill>
        </p:spPr>
        <p:txBody>
          <a:bodyPr wrap="square" rtlCol="0">
            <a:spAutoFit/>
          </a:bodyPr>
          <a:lstStyle/>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a:p>
        </p:txBody>
      </p:sp>
      <p:sp>
        <p:nvSpPr>
          <p:cNvPr id="47" name="TextBox 46"/>
          <p:cNvSpPr txBox="1"/>
          <p:nvPr/>
        </p:nvSpPr>
        <p:spPr>
          <a:xfrm>
            <a:off x="330279" y="26704635"/>
            <a:ext cx="15620999" cy="6709529"/>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
        <p:nvSpPr>
          <p:cNvPr id="34" name="TextBox 33"/>
          <p:cNvSpPr txBox="1"/>
          <p:nvPr/>
        </p:nvSpPr>
        <p:spPr>
          <a:xfrm>
            <a:off x="17602200" y="19348621"/>
            <a:ext cx="15462140" cy="7602081"/>
          </a:xfrm>
          <a:prstGeom prst="rect">
            <a:avLst/>
          </a:prstGeom>
          <a:solidFill>
            <a:schemeClr val="bg1"/>
          </a:solidFill>
          <a:ln>
            <a:solidFill>
              <a:schemeClr val="bg1"/>
            </a:solidFill>
          </a:ln>
        </p:spPr>
        <p:txBody>
          <a:bodyPr wrap="square" rtlCol="0">
            <a:spAutoFit/>
          </a:bodyPr>
          <a:lstStyle/>
          <a:p>
            <a:r>
              <a:rPr lang="en-US" sz="3200" dirty="0" smtClean="0">
                <a:solidFill>
                  <a:schemeClr val="tx1"/>
                </a:solidFill>
              </a:rPr>
              <a:t>FIREBIRD-II Unit 3 High Energy (&gt; 1MeV) </a:t>
            </a:r>
            <a:r>
              <a:rPr lang="en-US" sz="3200" dirty="0">
                <a:solidFill>
                  <a:schemeClr val="tx1"/>
                </a:solidFill>
              </a:rPr>
              <a:t>E</a:t>
            </a:r>
            <a:r>
              <a:rPr lang="en-US" sz="3200" dirty="0" smtClean="0">
                <a:solidFill>
                  <a:schemeClr val="tx1"/>
                </a:solidFill>
              </a:rPr>
              <a:t>lectron Counts at all times versus during EMIC events</a:t>
            </a:r>
          </a:p>
          <a:p>
            <a:endParaRPr lang="en-US" sz="3200" dirty="0" smtClean="0">
              <a:solidFill>
                <a:schemeClr val="tx1"/>
              </a:solidFill>
            </a:endParaRP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a:p>
        </p:txBody>
      </p:sp>
      <p:sp>
        <p:nvSpPr>
          <p:cNvPr id="2050" name="Rectangle 2"/>
          <p:cNvSpPr>
            <a:spLocks noGrp="1" noChangeArrowheads="1"/>
          </p:cNvSpPr>
          <p:nvPr>
            <p:ph type="title" sz="quarter"/>
          </p:nvPr>
        </p:nvSpPr>
        <p:spPr>
          <a:xfrm>
            <a:off x="0" y="3"/>
            <a:ext cx="51206400" cy="6400799"/>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normAutofit/>
          </a:bodyPr>
          <a:lstStyle/>
          <a:p>
            <a:pPr indent="-457200" algn="l" eaLnBrk="1" hangingPunct="1">
              <a:spcBef>
                <a:spcPts val="0"/>
              </a:spcBef>
              <a:spcAft>
                <a:spcPts val="0"/>
              </a:spcAft>
            </a:pPr>
            <a:r>
              <a:rPr lang="en-US" sz="8800" dirty="0" smtClean="0">
                <a:solidFill>
                  <a:schemeClr val="bg1"/>
                </a:solidFill>
              </a:rPr>
              <a:t>Quantifying Electron Precipitation from the Van Allen Radiation Belts</a:t>
            </a:r>
            <a:br>
              <a:rPr lang="en-US" sz="8800" dirty="0" smtClean="0">
                <a:solidFill>
                  <a:schemeClr val="bg1"/>
                </a:solidFill>
              </a:rPr>
            </a:br>
            <a:r>
              <a:rPr lang="en-US" sz="9600" dirty="0" smtClean="0"/>
              <a:t/>
            </a:r>
            <a:br>
              <a:rPr lang="en-US" sz="9600" dirty="0" smtClean="0"/>
            </a:br>
            <a:r>
              <a:rPr lang="en-US" sz="4000" dirty="0" smtClean="0"/>
              <a:t/>
            </a:r>
            <a:br>
              <a:rPr lang="en-US" sz="4000" dirty="0" smtClean="0"/>
            </a:br>
            <a:r>
              <a:rPr lang="en-US" sz="5400" i="1" dirty="0" smtClean="0">
                <a:solidFill>
                  <a:srgbClr val="FFFFFF"/>
                </a:solidFill>
              </a:rPr>
              <a:t>Timothy Raeder, Advisors: Chia-Lin Huang &amp; Katharine </a:t>
            </a:r>
            <a:r>
              <a:rPr lang="en-US" sz="5400" i="1" dirty="0" err="1" smtClean="0">
                <a:solidFill>
                  <a:srgbClr val="FFFFFF"/>
                </a:solidFill>
              </a:rPr>
              <a:t>Duderstadt</a:t>
            </a:r>
            <a:r>
              <a:rPr lang="en-US" sz="5400" i="1" dirty="0">
                <a:solidFill>
                  <a:srgbClr val="FFFFFF"/>
                </a:solidFill>
              </a:rPr>
              <a:t/>
            </a:r>
            <a:br>
              <a:rPr lang="en-US" sz="5400" i="1" dirty="0">
                <a:solidFill>
                  <a:srgbClr val="FFFFFF"/>
                </a:solidFill>
              </a:rPr>
            </a:br>
            <a:r>
              <a:rPr lang="en-US" sz="5400" i="1" dirty="0" smtClean="0">
                <a:solidFill>
                  <a:srgbClr val="FFFFFF"/>
                </a:solidFill>
              </a:rPr>
              <a:t>Department of Physics, University </a:t>
            </a:r>
            <a:r>
              <a:rPr lang="en-US" sz="5400" i="1" dirty="0">
                <a:solidFill>
                  <a:srgbClr val="FFFFFF"/>
                </a:solidFill>
              </a:rPr>
              <a:t>of New </a:t>
            </a:r>
            <a:r>
              <a:rPr lang="en-US" sz="5400" i="1" dirty="0" smtClean="0">
                <a:solidFill>
                  <a:srgbClr val="FFFFFF"/>
                </a:solidFill>
              </a:rPr>
              <a:t>Hampshire </a:t>
            </a:r>
            <a:r>
              <a:rPr lang="en-US" sz="5400" i="1" smtClean="0">
                <a:solidFill>
                  <a:srgbClr val="FFFFFF"/>
                </a:solidFill>
              </a:rPr>
              <a:t>(</a:t>
            </a:r>
            <a:r>
              <a:rPr lang="en-US" sz="5400" i="1" smtClean="0">
                <a:solidFill>
                  <a:srgbClr val="FFFFFF"/>
                </a:solidFill>
                <a:hlinkClick r:id="rId2"/>
              </a:rPr>
              <a:t>tr1067@wildcats.unh.edu</a:t>
            </a:r>
            <a:r>
              <a:rPr lang="en-US" sz="5400" i="1" smtClean="0">
                <a:solidFill>
                  <a:srgbClr val="FFFFFF"/>
                </a:solidFill>
              </a:rPr>
              <a:t>)</a:t>
            </a:r>
            <a:endParaRPr lang="en-US" sz="5400" i="1" dirty="0" smtClean="0">
              <a:solidFill>
                <a:srgbClr val="FFFFFF"/>
              </a:solidFill>
            </a:endParaRPr>
          </a:p>
        </p:txBody>
      </p:sp>
      <p:sp>
        <p:nvSpPr>
          <p:cNvPr id="2150" name="Text Box 161"/>
          <p:cNvSpPr txBox="1">
            <a:spLocks noChangeArrowheads="1"/>
          </p:cNvSpPr>
          <p:nvPr/>
        </p:nvSpPr>
        <p:spPr bwMode="auto">
          <a:xfrm>
            <a:off x="46494700" y="11988538"/>
            <a:ext cx="3556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sp>
        <p:nvSpPr>
          <p:cNvPr id="2152" name="Rectangle 164"/>
          <p:cNvSpPr>
            <a:spLocks noChangeArrowheads="1"/>
          </p:cNvSpPr>
          <p:nvPr/>
        </p:nvSpPr>
        <p:spPr bwMode="auto">
          <a:xfrm>
            <a:off x="17938044" y="7112000"/>
            <a:ext cx="14935200" cy="1600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smtClean="0">
                <a:solidFill>
                  <a:srgbClr val="CCCCCC"/>
                </a:solidFill>
                <a:latin typeface="Times New Roman" panose="02020603050405020304" pitchFamily="18" charset="0"/>
                <a:cs typeface="Times New Roman" panose="02020603050405020304" pitchFamily="18" charset="0"/>
              </a:rPr>
              <a:t>Results</a:t>
            </a:r>
            <a:endParaRPr lang="en-US" sz="60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154" name="Rectangle 166"/>
          <p:cNvSpPr>
            <a:spLocks noChangeArrowheads="1"/>
          </p:cNvSpPr>
          <p:nvPr/>
        </p:nvSpPr>
        <p:spPr bwMode="auto">
          <a:xfrm>
            <a:off x="763883" y="17756442"/>
            <a:ext cx="14619111" cy="1600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smtClean="0">
                <a:solidFill>
                  <a:srgbClr val="CCCCCC"/>
                </a:solidFill>
              </a:rPr>
              <a:t>Methods</a:t>
            </a:r>
            <a:endParaRPr lang="en-US" sz="6000" dirty="0">
              <a:solidFill>
                <a:srgbClr val="CCCCCC"/>
              </a:solidFill>
            </a:endParaRPr>
          </a:p>
        </p:txBody>
      </p:sp>
      <p:sp>
        <p:nvSpPr>
          <p:cNvPr id="2155" name="Rectangle 167"/>
          <p:cNvSpPr>
            <a:spLocks noChangeArrowheads="1"/>
          </p:cNvSpPr>
          <p:nvPr/>
        </p:nvSpPr>
        <p:spPr bwMode="auto">
          <a:xfrm>
            <a:off x="936645" y="7112000"/>
            <a:ext cx="14472688" cy="1600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smtClean="0">
                <a:solidFill>
                  <a:srgbClr val="CCCCCC"/>
                </a:solidFill>
                <a:latin typeface="Times New Roman" panose="02020603050405020304" pitchFamily="18" charset="0"/>
                <a:cs typeface="Times New Roman" panose="02020603050405020304" pitchFamily="18" charset="0"/>
              </a:rPr>
              <a:t>Introduction</a:t>
            </a:r>
            <a:endParaRPr lang="en-US" dirty="0">
              <a:solidFill>
                <a:srgbClr val="999999"/>
              </a:solidFill>
              <a:latin typeface="Times New Roman" panose="02020603050405020304" pitchFamily="18" charset="0"/>
              <a:cs typeface="Times New Roman" panose="02020603050405020304" pitchFamily="18" charset="0"/>
            </a:endParaRPr>
          </a:p>
        </p:txBody>
      </p:sp>
      <p:sp>
        <p:nvSpPr>
          <p:cNvPr id="19" name="Rectangle 165"/>
          <p:cNvSpPr>
            <a:spLocks noChangeArrowheads="1"/>
          </p:cNvSpPr>
          <p:nvPr/>
        </p:nvSpPr>
        <p:spPr bwMode="auto">
          <a:xfrm>
            <a:off x="35006848" y="31115000"/>
            <a:ext cx="15241411" cy="1600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smtClean="0">
                <a:solidFill>
                  <a:srgbClr val="CCCCCC"/>
                </a:solidFill>
              </a:rPr>
              <a:t>References</a:t>
            </a:r>
            <a:endParaRPr lang="en-US" dirty="0">
              <a:solidFill>
                <a:schemeClr val="accent1"/>
              </a:solidFill>
            </a:endParaRPr>
          </a:p>
        </p:txBody>
      </p:sp>
      <p:sp>
        <p:nvSpPr>
          <p:cNvPr id="7" name="TextBox 6"/>
          <p:cNvSpPr txBox="1"/>
          <p:nvPr/>
        </p:nvSpPr>
        <p:spPr>
          <a:xfrm>
            <a:off x="35006847" y="32981903"/>
            <a:ext cx="15172267" cy="5170646"/>
          </a:xfrm>
          <a:prstGeom prst="rect">
            <a:avLst/>
          </a:prstGeom>
          <a:noFill/>
        </p:spPr>
        <p:txBody>
          <a:bodyPr wrap="square" rtlCol="0">
            <a:spAutoFit/>
          </a:bodyPr>
          <a:lstStyle/>
          <a:p>
            <a:pPr algn="l"/>
            <a:r>
              <a:rPr lang="en-US" sz="2000" dirty="0">
                <a:solidFill>
                  <a:schemeClr val="tx1"/>
                </a:solidFill>
              </a:rPr>
              <a:t>Crew, A. B. et al. (2016). First multipoint in situ observations of electron microbursts: Initial results from the NSF FIREBIRD II mission. Journal of Geophysical Research: Space Physics, 121(6), 5272–5283. doi:10.1002/2016JA022485</a:t>
            </a:r>
          </a:p>
          <a:p>
            <a:pPr algn="l"/>
            <a:endParaRPr lang="en-US" sz="2000" dirty="0" smtClean="0">
              <a:solidFill>
                <a:schemeClr val="tx1"/>
              </a:solidFill>
            </a:endParaRPr>
          </a:p>
          <a:p>
            <a:pPr algn="l"/>
            <a:endParaRPr lang="en-US" sz="2000" dirty="0">
              <a:solidFill>
                <a:schemeClr val="tx1"/>
              </a:solidFill>
            </a:endParaRPr>
          </a:p>
          <a:p>
            <a:pPr algn="l"/>
            <a:r>
              <a:rPr lang="en-US" sz="2000" dirty="0" err="1">
                <a:solidFill>
                  <a:schemeClr val="tx1"/>
                </a:solidFill>
              </a:rPr>
              <a:t>Kletzing</a:t>
            </a:r>
            <a:r>
              <a:rPr lang="en-US" sz="2000" dirty="0">
                <a:solidFill>
                  <a:schemeClr val="tx1"/>
                </a:solidFill>
              </a:rPr>
              <a:t>, C.A. et al. (2013), The Electric and Magnetic Field Instrument Suite and Integrated Science (EMFISIS) on RBSP, Space Science Reviews, doi:10.1007/s11214-013-9993-6</a:t>
            </a:r>
          </a:p>
          <a:p>
            <a:pPr algn="l"/>
            <a:r>
              <a:rPr lang="en-US" sz="2000" dirty="0">
                <a:solidFill>
                  <a:schemeClr val="tx1"/>
                </a:solidFill>
              </a:rPr>
              <a:t/>
            </a:r>
            <a:br>
              <a:rPr lang="en-US" sz="2000" dirty="0">
                <a:solidFill>
                  <a:schemeClr val="tx1"/>
                </a:solidFill>
              </a:rPr>
            </a:br>
            <a:endParaRPr lang="en-US" sz="2000" dirty="0">
              <a:solidFill>
                <a:schemeClr val="tx1"/>
              </a:solidFill>
            </a:endParaRPr>
          </a:p>
          <a:p>
            <a:pPr algn="l"/>
            <a:r>
              <a:rPr lang="en-US" sz="2000" dirty="0" err="1">
                <a:solidFill>
                  <a:schemeClr val="tx1"/>
                </a:solidFill>
              </a:rPr>
              <a:t>Saikin</a:t>
            </a:r>
            <a:r>
              <a:rPr lang="en-US" sz="2000" dirty="0">
                <a:solidFill>
                  <a:schemeClr val="tx1"/>
                </a:solidFill>
              </a:rPr>
              <a:t>, A. A. et al.(2015), The occurrence and wave properties of H+‐, He+‐, and O+‐band EMIC waves observed by the Van Allen Probes, J. </a:t>
            </a:r>
            <a:r>
              <a:rPr lang="en-US" sz="2000" dirty="0" err="1">
                <a:solidFill>
                  <a:schemeClr val="tx1"/>
                </a:solidFill>
              </a:rPr>
              <a:t>Geophys</a:t>
            </a:r>
            <a:r>
              <a:rPr lang="en-US" sz="2000" dirty="0">
                <a:solidFill>
                  <a:schemeClr val="tx1"/>
                </a:solidFill>
              </a:rPr>
              <a:t>. Res. Space Physics, 120, 1– 16, doi:10.1002/2015JA021358</a:t>
            </a:r>
          </a:p>
          <a:p>
            <a:pPr algn="l"/>
            <a:r>
              <a:rPr lang="en-US" sz="2000" dirty="0">
                <a:solidFill>
                  <a:schemeClr val="tx1"/>
                </a:solidFill>
              </a:rPr>
              <a:t/>
            </a:r>
            <a:br>
              <a:rPr lang="en-US" sz="2000" dirty="0">
                <a:solidFill>
                  <a:schemeClr val="tx1"/>
                </a:solidFill>
              </a:rPr>
            </a:br>
            <a:endParaRPr lang="en-US" sz="2000" dirty="0">
              <a:solidFill>
                <a:schemeClr val="tx1"/>
              </a:solidFill>
            </a:endParaRPr>
          </a:p>
          <a:p>
            <a:pPr algn="l"/>
            <a:r>
              <a:rPr lang="en-US" sz="2000" dirty="0" err="1">
                <a:solidFill>
                  <a:schemeClr val="tx1"/>
                </a:solidFill>
              </a:rPr>
              <a:t>Saikin</a:t>
            </a:r>
            <a:r>
              <a:rPr lang="en-US" sz="2000" dirty="0">
                <a:solidFill>
                  <a:schemeClr val="tx1"/>
                </a:solidFill>
              </a:rPr>
              <a:t>, A.A. et al. (2016), The dependence on geomagnetic conditions and solar wind dynamic pressure of the spatial distributions of EMIC waves observed by the Van Allen Probes. Journal of Geophysical Research: Space Physics 121, 4362–4377. </a:t>
            </a:r>
            <a:r>
              <a:rPr lang="en-US" sz="2000" dirty="0" err="1">
                <a:solidFill>
                  <a:schemeClr val="tx1"/>
                </a:solidFill>
              </a:rPr>
              <a:t>doi.org</a:t>
            </a:r>
            <a:r>
              <a:rPr lang="en-US" sz="2000" dirty="0">
                <a:solidFill>
                  <a:schemeClr val="tx1"/>
                </a:solidFill>
              </a:rPr>
              <a:t>/10.1002/2016JA022523</a:t>
            </a:r>
          </a:p>
          <a:p>
            <a:pPr indent="-457200" algn="l">
              <a:spcBef>
                <a:spcPts val="1200"/>
              </a:spcBef>
            </a:pPr>
            <a:endParaRPr lang="en-US" sz="2000" b="0" dirty="0" smtClean="0">
              <a:solidFill>
                <a:schemeClr val="tx1"/>
              </a:solidFill>
              <a:latin typeface="Times New Roman" panose="02020603050405020304" pitchFamily="18" charset="0"/>
              <a:cs typeface="Times New Roman" panose="02020603050405020304" pitchFamily="18" charset="0"/>
            </a:endParaRPr>
          </a:p>
        </p:txBody>
      </p:sp>
      <p:sp>
        <p:nvSpPr>
          <p:cNvPr id="36" name="Rectangle 164"/>
          <p:cNvSpPr>
            <a:spLocks noChangeArrowheads="1"/>
          </p:cNvSpPr>
          <p:nvPr/>
        </p:nvSpPr>
        <p:spPr bwMode="auto">
          <a:xfrm>
            <a:off x="34937418" y="7045421"/>
            <a:ext cx="15014222" cy="1600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smtClean="0">
                <a:solidFill>
                  <a:srgbClr val="CCCCCC"/>
                </a:solidFill>
                <a:latin typeface="Times New Roman" panose="02020603050405020304" pitchFamily="18" charset="0"/>
                <a:cs typeface="Times New Roman" panose="02020603050405020304" pitchFamily="18" charset="0"/>
              </a:rPr>
              <a:t>Discussion &amp; Conclusion</a:t>
            </a:r>
            <a:endParaRPr lang="en-US" sz="54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4" name="Rectangle 166"/>
          <p:cNvSpPr>
            <a:spLocks noChangeArrowheads="1"/>
          </p:cNvSpPr>
          <p:nvPr/>
        </p:nvSpPr>
        <p:spPr bwMode="auto">
          <a:xfrm>
            <a:off x="763883" y="33426400"/>
            <a:ext cx="14619111" cy="1600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smtClean="0">
                <a:solidFill>
                  <a:srgbClr val="CCCCCC"/>
                </a:solidFill>
              </a:rPr>
              <a:t>Acknowledgements</a:t>
            </a:r>
            <a:endParaRPr lang="en-US" sz="6000" dirty="0">
              <a:solidFill>
                <a:srgbClr val="CCCCCC"/>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1424" y="1489324"/>
            <a:ext cx="12679278" cy="3692276"/>
          </a:xfrm>
          <a:prstGeom prst="rect">
            <a:avLst/>
          </a:prstGeom>
        </p:spPr>
      </p:pic>
      <p:sp>
        <p:nvSpPr>
          <p:cNvPr id="3" name="TextBox 2"/>
          <p:cNvSpPr txBox="1"/>
          <p:nvPr/>
        </p:nvSpPr>
        <p:spPr>
          <a:xfrm>
            <a:off x="936645" y="8712200"/>
            <a:ext cx="14446349" cy="754053"/>
          </a:xfrm>
          <a:prstGeom prst="rect">
            <a:avLst/>
          </a:prstGeom>
          <a:noFill/>
        </p:spPr>
        <p:txBody>
          <a:bodyPr wrap="square" rtlCol="0">
            <a:spAutoFit/>
          </a:bodyPr>
          <a:lstStyle/>
          <a:p>
            <a:endParaRPr lang="en-US" dirty="0"/>
          </a:p>
        </p:txBody>
      </p:sp>
      <p:sp>
        <p:nvSpPr>
          <p:cNvPr id="4" name="TextBox 3"/>
          <p:cNvSpPr txBox="1"/>
          <p:nvPr/>
        </p:nvSpPr>
        <p:spPr>
          <a:xfrm>
            <a:off x="35369805" y="20316336"/>
            <a:ext cx="14446349" cy="9659054"/>
          </a:xfrm>
          <a:prstGeom prst="rect">
            <a:avLst/>
          </a:prstGeom>
          <a:noFill/>
        </p:spPr>
        <p:txBody>
          <a:bodyPr wrap="square" rtlCol="0">
            <a:spAutoFit/>
          </a:bodyPr>
          <a:lstStyle/>
          <a:p>
            <a:pPr algn="l"/>
            <a:r>
              <a:rPr lang="en-US" sz="3600" dirty="0" smtClean="0">
                <a:solidFill>
                  <a:schemeClr val="tx1"/>
                </a:solidFill>
              </a:rPr>
              <a:t>Conclusions:</a:t>
            </a:r>
          </a:p>
          <a:p>
            <a:pPr algn="l"/>
            <a:endParaRPr lang="en-US" sz="2800" dirty="0">
              <a:solidFill>
                <a:schemeClr val="tx1"/>
              </a:solidFill>
            </a:endParaRPr>
          </a:p>
          <a:p>
            <a:pPr marL="457200" indent="-457200" algn="l">
              <a:spcAft>
                <a:spcPts val="1000"/>
              </a:spcAft>
              <a:buFont typeface="Arial" charset="0"/>
              <a:buChar char="•"/>
            </a:pPr>
            <a:r>
              <a:rPr lang="en-US" sz="2800" dirty="0" smtClean="0">
                <a:solidFill>
                  <a:schemeClr val="tx1"/>
                </a:solidFill>
              </a:rPr>
              <a:t>High energy electron precipitation at LEO was observed to peak at L Shells 4.5-5, similar to distribution of radiation belt electrons</a:t>
            </a:r>
          </a:p>
          <a:p>
            <a:pPr marL="457200" indent="-457200" algn="l">
              <a:spcAft>
                <a:spcPts val="1000"/>
              </a:spcAft>
              <a:buFont typeface="Arial" charset="0"/>
              <a:buChar char="•"/>
            </a:pPr>
            <a:r>
              <a:rPr lang="en-US" sz="2800" dirty="0" smtClean="0">
                <a:solidFill>
                  <a:schemeClr val="tx1"/>
                </a:solidFill>
              </a:rPr>
              <a:t>Regions </a:t>
            </a:r>
            <a:r>
              <a:rPr lang="en-US" sz="2800" dirty="0">
                <a:solidFill>
                  <a:schemeClr val="tx1"/>
                </a:solidFill>
              </a:rPr>
              <a:t>of elevated electron precipitation were identified at L-shell 4-6 </a:t>
            </a:r>
            <a:r>
              <a:rPr lang="en-US" sz="2800" dirty="0" smtClean="0">
                <a:solidFill>
                  <a:schemeClr val="tx1"/>
                </a:solidFill>
              </a:rPr>
              <a:t>at </a:t>
            </a:r>
            <a:r>
              <a:rPr lang="en-US" sz="2800" dirty="0">
                <a:solidFill>
                  <a:schemeClr val="tx1"/>
                </a:solidFill>
              </a:rPr>
              <a:t>late dawn (MLT 6-9) and dusk (MLT 15-21). </a:t>
            </a:r>
          </a:p>
          <a:p>
            <a:pPr marL="457200" indent="-457200" algn="l">
              <a:spcAft>
                <a:spcPts val="1000"/>
              </a:spcAft>
              <a:buFont typeface="Arial" charset="0"/>
              <a:buChar char="•"/>
            </a:pPr>
            <a:r>
              <a:rPr lang="en-US" sz="2800" dirty="0" smtClean="0">
                <a:solidFill>
                  <a:schemeClr val="tx1"/>
                </a:solidFill>
              </a:rPr>
              <a:t>Hemisphere </a:t>
            </a:r>
            <a:r>
              <a:rPr lang="en-US" sz="2800" dirty="0">
                <a:solidFill>
                  <a:schemeClr val="tx1"/>
                </a:solidFill>
              </a:rPr>
              <a:t>filtering </a:t>
            </a:r>
            <a:r>
              <a:rPr lang="en-US" sz="2800" dirty="0" smtClean="0">
                <a:solidFill>
                  <a:schemeClr val="tx1"/>
                </a:solidFill>
              </a:rPr>
              <a:t>shows </a:t>
            </a:r>
            <a:r>
              <a:rPr lang="en-US" sz="2800" dirty="0">
                <a:solidFill>
                  <a:schemeClr val="tx1"/>
                </a:solidFill>
              </a:rPr>
              <a:t>distinct regions of increased precipitation at late dawn and </a:t>
            </a:r>
            <a:r>
              <a:rPr lang="en-US" sz="2800" dirty="0" smtClean="0">
                <a:solidFill>
                  <a:schemeClr val="tx1"/>
                </a:solidFill>
              </a:rPr>
              <a:t>especially early </a:t>
            </a:r>
            <a:r>
              <a:rPr lang="en-US" sz="2800" dirty="0">
                <a:solidFill>
                  <a:schemeClr val="tx1"/>
                </a:solidFill>
              </a:rPr>
              <a:t>dusk at L-shell 4-6 in the northern </a:t>
            </a:r>
            <a:r>
              <a:rPr lang="en-US" sz="2800" dirty="0" smtClean="0">
                <a:solidFill>
                  <a:schemeClr val="tx1"/>
                </a:solidFill>
              </a:rPr>
              <a:t>hemisphere, while being relatively quiet at all other times. </a:t>
            </a:r>
            <a:endParaRPr lang="en-US" sz="2800" dirty="0">
              <a:solidFill>
                <a:schemeClr val="tx1"/>
              </a:solidFill>
            </a:endParaRPr>
          </a:p>
          <a:p>
            <a:pPr marL="457200" indent="-457200" algn="l">
              <a:spcAft>
                <a:spcPts val="1000"/>
              </a:spcAft>
              <a:buFont typeface="Arial" charset="0"/>
              <a:buChar char="•"/>
            </a:pPr>
            <a:r>
              <a:rPr lang="en-US" sz="2800" dirty="0" smtClean="0">
                <a:solidFill>
                  <a:schemeClr val="tx1"/>
                </a:solidFill>
              </a:rPr>
              <a:t>The </a:t>
            </a:r>
            <a:r>
              <a:rPr lang="en-US" sz="2800" dirty="0">
                <a:solidFill>
                  <a:schemeClr val="tx1"/>
                </a:solidFill>
              </a:rPr>
              <a:t>southern hemisphere showed overall more activity, as well as particularly increased activity at early dawn and late dusk. </a:t>
            </a:r>
            <a:endParaRPr lang="en-US" sz="2800" dirty="0" smtClean="0">
              <a:solidFill>
                <a:schemeClr val="tx1"/>
              </a:solidFill>
            </a:endParaRPr>
          </a:p>
          <a:p>
            <a:pPr marL="457200" indent="-457200" algn="l">
              <a:spcAft>
                <a:spcPts val="1000"/>
              </a:spcAft>
              <a:buFont typeface="Arial" charset="0"/>
              <a:buChar char="•"/>
            </a:pPr>
            <a:r>
              <a:rPr lang="en-US" sz="2800" dirty="0" smtClean="0">
                <a:solidFill>
                  <a:schemeClr val="tx1"/>
                </a:solidFill>
              </a:rPr>
              <a:t>Precipitation </a:t>
            </a:r>
            <a:r>
              <a:rPr lang="en-US" sz="2800" dirty="0">
                <a:solidFill>
                  <a:schemeClr val="tx1"/>
                </a:solidFill>
              </a:rPr>
              <a:t>at high </a:t>
            </a:r>
            <a:r>
              <a:rPr lang="en-US" sz="2800" dirty="0" smtClean="0">
                <a:solidFill>
                  <a:schemeClr val="tx1"/>
                </a:solidFill>
              </a:rPr>
              <a:t>planetary K </a:t>
            </a:r>
            <a:r>
              <a:rPr lang="en-US" sz="2800" dirty="0">
                <a:solidFill>
                  <a:schemeClr val="tx1"/>
                </a:solidFill>
              </a:rPr>
              <a:t>indices (</a:t>
            </a:r>
            <a:r>
              <a:rPr lang="en-US" sz="2800" dirty="0" err="1">
                <a:solidFill>
                  <a:schemeClr val="tx1"/>
                </a:solidFill>
              </a:rPr>
              <a:t>Kp</a:t>
            </a:r>
            <a:r>
              <a:rPr lang="en-US" sz="2800" dirty="0">
                <a:solidFill>
                  <a:schemeClr val="tx1"/>
                </a:solidFill>
              </a:rPr>
              <a:t> </a:t>
            </a:r>
            <a:r>
              <a:rPr lang="en-US" sz="2800" dirty="0" smtClean="0">
                <a:solidFill>
                  <a:schemeClr val="tx1"/>
                </a:solidFill>
              </a:rPr>
              <a:t>&gt;= 4) </a:t>
            </a:r>
            <a:r>
              <a:rPr lang="en-US" sz="2800" dirty="0">
                <a:solidFill>
                  <a:schemeClr val="tx1"/>
                </a:solidFill>
              </a:rPr>
              <a:t>displayed elevated activity at all local </a:t>
            </a:r>
            <a:r>
              <a:rPr lang="en-US" sz="2800" dirty="0" smtClean="0">
                <a:solidFill>
                  <a:schemeClr val="tx1"/>
                </a:solidFill>
              </a:rPr>
              <a:t>times in comparison to precipitation at low K indices.</a:t>
            </a:r>
          </a:p>
          <a:p>
            <a:pPr marL="457200" indent="-457200" algn="l">
              <a:buFont typeface="Arial" charset="0"/>
              <a:buChar char="•"/>
            </a:pPr>
            <a:r>
              <a:rPr lang="en-US" sz="2800" dirty="0" smtClean="0">
                <a:solidFill>
                  <a:schemeClr val="tx1"/>
                </a:solidFill>
              </a:rPr>
              <a:t>During EMIC events stronger electron precipitation was recorded, with regions of stronger precipitation compares reasonably well to EMIC occurrence map</a:t>
            </a:r>
          </a:p>
          <a:p>
            <a:pPr marL="457200" indent="-457200" algn="l">
              <a:buFont typeface="Arial" charset="0"/>
              <a:buChar char="•"/>
            </a:pPr>
            <a:endParaRPr lang="en-US" sz="2800" dirty="0">
              <a:solidFill>
                <a:schemeClr val="tx1"/>
              </a:solidFill>
            </a:endParaRPr>
          </a:p>
          <a:p>
            <a:pPr algn="l"/>
            <a:r>
              <a:rPr lang="en-US" sz="3200" dirty="0" smtClean="0">
                <a:solidFill>
                  <a:schemeClr val="tx1"/>
                </a:solidFill>
              </a:rPr>
              <a:t>Overall, this </a:t>
            </a:r>
            <a:r>
              <a:rPr lang="en-US" sz="3200" dirty="0">
                <a:solidFill>
                  <a:schemeClr val="tx1"/>
                </a:solidFill>
              </a:rPr>
              <a:t>work </a:t>
            </a:r>
            <a:r>
              <a:rPr lang="en-US" sz="3200" dirty="0" smtClean="0">
                <a:solidFill>
                  <a:schemeClr val="tx1"/>
                </a:solidFill>
              </a:rPr>
              <a:t>provides new </a:t>
            </a:r>
            <a:r>
              <a:rPr lang="en-US" sz="3200" dirty="0">
                <a:solidFill>
                  <a:schemeClr val="tx1"/>
                </a:solidFill>
              </a:rPr>
              <a:t>quantitative understanding of radiation belt electron precipitation and its </a:t>
            </a:r>
            <a:r>
              <a:rPr lang="en-US" sz="3200" dirty="0" smtClean="0">
                <a:solidFill>
                  <a:schemeClr val="tx1"/>
                </a:solidFill>
              </a:rPr>
              <a:t>drivers, as well as evidence linking increased precipitation of high energy (&gt; 1MeV) electrons to EMIC waves.</a:t>
            </a:r>
            <a:r>
              <a:rPr lang="en-US" sz="3200" dirty="0">
                <a:solidFill>
                  <a:schemeClr val="tx1"/>
                </a:solidFill>
              </a:rPr>
              <a:t> </a:t>
            </a:r>
          </a:p>
          <a:p>
            <a:pPr algn="l"/>
            <a:endParaRPr lang="en-US" sz="2800" dirty="0">
              <a:solidFill>
                <a:schemeClr val="tx1"/>
              </a:solidFill>
            </a:endParaRPr>
          </a:p>
        </p:txBody>
      </p:sp>
      <p:sp>
        <p:nvSpPr>
          <p:cNvPr id="5" name="TextBox 4"/>
          <p:cNvSpPr txBox="1"/>
          <p:nvPr/>
        </p:nvSpPr>
        <p:spPr>
          <a:xfrm>
            <a:off x="588375" y="8684959"/>
            <a:ext cx="15070660" cy="6124754"/>
          </a:xfrm>
          <a:prstGeom prst="rect">
            <a:avLst/>
          </a:prstGeom>
          <a:noFill/>
        </p:spPr>
        <p:txBody>
          <a:bodyPr wrap="square" rtlCol="0">
            <a:spAutoFit/>
          </a:bodyPr>
          <a:lstStyle/>
          <a:p>
            <a:pPr algn="l"/>
            <a:r>
              <a:rPr lang="en-US" sz="2800" dirty="0" smtClean="0">
                <a:solidFill>
                  <a:schemeClr val="tx1"/>
                </a:solidFill>
              </a:rPr>
              <a:t>The spatial and temporal distribution of high energy electron precipitation from the Van Allen radiation belts is not currently well understood.  This research intends to answer the following questions:  what are the spatial and temporal behaviors of electron precipitation from the radiation belts, and what are the potential drivers of this precipitation?  By using the particle detectors on board the NSF Focused Investigations of Relativistic Electron Burst Intensity, Range and Dynamics (FIREBIRD-II) satellites, as well as magnetic field measurements from the Nasa Van Allen probes, this research intends to display how electron precipitation varies with regard to distance from earth (</a:t>
            </a:r>
            <a:r>
              <a:rPr lang="en-US" sz="2800" dirty="0" err="1" smtClean="0">
                <a:solidFill>
                  <a:schemeClr val="tx1"/>
                </a:solidFill>
              </a:rPr>
              <a:t>McIlwain</a:t>
            </a:r>
            <a:r>
              <a:rPr lang="en-US" sz="2800" dirty="0" smtClean="0">
                <a:solidFill>
                  <a:schemeClr val="tx1"/>
                </a:solidFill>
              </a:rPr>
              <a:t> L-shell), local time (MLT), hemisphere, and geomagnetic activity (</a:t>
            </a:r>
            <a:r>
              <a:rPr lang="en-US" sz="2800" dirty="0" err="1" smtClean="0">
                <a:solidFill>
                  <a:schemeClr val="tx1"/>
                </a:solidFill>
              </a:rPr>
              <a:t>Kp</a:t>
            </a:r>
            <a:r>
              <a:rPr lang="en-US" sz="2800" dirty="0" smtClean="0">
                <a:solidFill>
                  <a:schemeClr val="tx1"/>
                </a:solidFill>
              </a:rPr>
              <a:t>, also referred to as </a:t>
            </a:r>
            <a:r>
              <a:rPr lang="en-US" sz="2800" dirty="0">
                <a:solidFill>
                  <a:schemeClr val="tx1"/>
                </a:solidFill>
              </a:rPr>
              <a:t>p</a:t>
            </a:r>
            <a:r>
              <a:rPr lang="en-US" sz="2800" dirty="0" smtClean="0">
                <a:solidFill>
                  <a:schemeClr val="tx1"/>
                </a:solidFill>
              </a:rPr>
              <a:t>lanetary K </a:t>
            </a:r>
            <a:r>
              <a:rPr lang="en-US" sz="2800" dirty="0" smtClean="0">
                <a:solidFill>
                  <a:schemeClr val="tx1"/>
                </a:solidFill>
              </a:rPr>
              <a:t>index).  In addition to this, electromagnetic ion cyclotron (EMIC) waves have been suggested as a potential driver for electron precipitation.  By measuring precipitation during recorded EMIC wave events detected by the Van Allen probes this study aims to provide insight to whether this is the case.</a:t>
            </a:r>
          </a:p>
          <a:p>
            <a:pPr algn="l"/>
            <a:endParaRPr lang="en-US" sz="2800" dirty="0" smtClean="0">
              <a:solidFill>
                <a:schemeClr val="tx1"/>
              </a:solidFill>
            </a:endParaRPr>
          </a:p>
        </p:txBody>
      </p:sp>
      <p:sp>
        <p:nvSpPr>
          <p:cNvPr id="6" name="TextBox 5"/>
          <p:cNvSpPr txBox="1"/>
          <p:nvPr/>
        </p:nvSpPr>
        <p:spPr>
          <a:xfrm>
            <a:off x="763883" y="19363403"/>
            <a:ext cx="14645450" cy="8279190"/>
          </a:xfrm>
          <a:prstGeom prst="rect">
            <a:avLst/>
          </a:prstGeom>
          <a:noFill/>
        </p:spPr>
        <p:txBody>
          <a:bodyPr wrap="square" rtlCol="0">
            <a:spAutoFit/>
          </a:bodyPr>
          <a:lstStyle/>
          <a:p>
            <a:pPr algn="l"/>
            <a:r>
              <a:rPr lang="en-US" sz="2800" dirty="0" smtClean="0">
                <a:solidFill>
                  <a:schemeClr val="tx1"/>
                </a:solidFill>
              </a:rPr>
              <a:t>Data from two missions was used during this research: FIREBIRD-II, and the Van Allen Probes.  The FIREBIRD-II mission consists of two satellites in a low earth polar orbit, approximately 500km, which measure electron flux with particle detectors from 2015 to the present.  The Van Allen probes utilized of a wide variety of instruments to study the radiation belts from 2012 to 2019.  The Van Allen probes had an equatorial orbit, with an apogee at 6 earth radii.</a:t>
            </a:r>
          </a:p>
          <a:p>
            <a:pPr algn="l"/>
            <a:r>
              <a:rPr lang="en-US" sz="2800" dirty="0" smtClean="0">
                <a:solidFill>
                  <a:schemeClr val="tx1"/>
                </a:solidFill>
              </a:rPr>
              <a:t>The </a:t>
            </a:r>
            <a:r>
              <a:rPr lang="en-US" sz="2800" dirty="0">
                <a:solidFill>
                  <a:schemeClr val="tx1"/>
                </a:solidFill>
              </a:rPr>
              <a:t>FIREBIRD-II mission provides two forms of data, context data consisting of two channels taken continuously throughout the FIREBIRD-II’s campaigns at 6 second intervals, and higher resolution data taken during specific events to target </a:t>
            </a:r>
            <a:r>
              <a:rPr lang="en-US" sz="2800" dirty="0" err="1">
                <a:solidFill>
                  <a:schemeClr val="tx1"/>
                </a:solidFill>
              </a:rPr>
              <a:t>magnetospheric</a:t>
            </a:r>
            <a:r>
              <a:rPr lang="en-US" sz="2800" dirty="0">
                <a:solidFill>
                  <a:schemeClr val="tx1"/>
                </a:solidFill>
              </a:rPr>
              <a:t> microbursts.  This research uses the context data to study the behaviors of high energy </a:t>
            </a:r>
            <a:r>
              <a:rPr lang="en-US" sz="2800" dirty="0" smtClean="0">
                <a:solidFill>
                  <a:schemeClr val="tx1"/>
                </a:solidFill>
              </a:rPr>
              <a:t>(&gt; 1MeV</a:t>
            </a:r>
            <a:r>
              <a:rPr lang="en-US" sz="2800" dirty="0">
                <a:solidFill>
                  <a:schemeClr val="tx1"/>
                </a:solidFill>
              </a:rPr>
              <a:t>) electrons, filtered using geomagnetic indices to produce heat maps of median electron counts as functions </a:t>
            </a:r>
            <a:r>
              <a:rPr lang="en-US" sz="2800" dirty="0" smtClean="0">
                <a:solidFill>
                  <a:schemeClr val="tx1"/>
                </a:solidFill>
              </a:rPr>
              <a:t>of L-Shell, </a:t>
            </a:r>
            <a:r>
              <a:rPr lang="en-US" sz="2800" dirty="0">
                <a:solidFill>
                  <a:schemeClr val="tx1"/>
                </a:solidFill>
              </a:rPr>
              <a:t>and </a:t>
            </a:r>
            <a:r>
              <a:rPr lang="en-US" sz="2800" dirty="0" smtClean="0">
                <a:solidFill>
                  <a:schemeClr val="tx1"/>
                </a:solidFill>
              </a:rPr>
              <a:t>MLT.</a:t>
            </a:r>
            <a:r>
              <a:rPr lang="en-US" sz="2800" dirty="0">
                <a:solidFill>
                  <a:schemeClr val="tx1"/>
                </a:solidFill>
              </a:rPr>
              <a:t>  In order to evaluate EMIC waves as a potential driver for electron precipitation, EMIC wave periods were first identified from power spectrum plots created by processing Van Allen probes EMFISIS magnetic field data through a Fast Fourier Transform calculation.  FIREBIRD-II electron data was then filtered to match the time that these EMIC events took place in.</a:t>
            </a:r>
          </a:p>
          <a:p>
            <a:pPr algn="l"/>
            <a:endParaRPr lang="en-US" sz="2800" dirty="0" smtClean="0">
              <a:solidFill>
                <a:schemeClr val="tx1"/>
              </a:solidFill>
            </a:endParaRPr>
          </a:p>
          <a:p>
            <a:pPr algn="l"/>
            <a:endParaRPr lang="en-US" sz="2800" dirty="0" smtClean="0">
              <a:solidFill>
                <a:schemeClr val="tx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997" y="27144363"/>
            <a:ext cx="7638009" cy="417223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72986" y="12956225"/>
            <a:ext cx="6121733" cy="6102602"/>
          </a:xfrm>
          <a:prstGeom prst="rect">
            <a:avLst/>
          </a:prstGeom>
        </p:spPr>
      </p:pic>
      <p:sp>
        <p:nvSpPr>
          <p:cNvPr id="16" name="TextBox 15"/>
          <p:cNvSpPr txBox="1"/>
          <p:nvPr/>
        </p:nvSpPr>
        <p:spPr>
          <a:xfrm>
            <a:off x="588374" y="35485646"/>
            <a:ext cx="14446349" cy="2677656"/>
          </a:xfrm>
          <a:prstGeom prst="rect">
            <a:avLst/>
          </a:prstGeom>
          <a:noFill/>
        </p:spPr>
        <p:txBody>
          <a:bodyPr wrap="square" rtlCol="0">
            <a:spAutoFit/>
          </a:bodyPr>
          <a:lstStyle/>
          <a:p>
            <a:pPr algn="l"/>
            <a:r>
              <a:rPr lang="en-US" sz="2800" dirty="0" smtClean="0">
                <a:solidFill>
                  <a:schemeClr val="tx1"/>
                </a:solidFill>
              </a:rPr>
              <a:t>I would like to thank the FIREBIRD and RBSP-ECT teams, Charles Smith, and Anthony </a:t>
            </a:r>
            <a:r>
              <a:rPr lang="en-US" sz="2800" dirty="0" err="1" smtClean="0">
                <a:solidFill>
                  <a:schemeClr val="tx1"/>
                </a:solidFill>
              </a:rPr>
              <a:t>Saikin</a:t>
            </a:r>
            <a:r>
              <a:rPr lang="en-US" sz="2800" dirty="0" smtClean="0">
                <a:solidFill>
                  <a:schemeClr val="tx1"/>
                </a:solidFill>
              </a:rPr>
              <a:t> for their input and feedback provided on </a:t>
            </a:r>
            <a:r>
              <a:rPr lang="en-US" sz="2800" smtClean="0">
                <a:solidFill>
                  <a:schemeClr val="tx1"/>
                </a:solidFill>
              </a:rPr>
              <a:t>this research. </a:t>
            </a:r>
            <a:r>
              <a:rPr lang="en-US" sz="2800" dirty="0">
                <a:solidFill>
                  <a:schemeClr val="tx1"/>
                </a:solidFill>
              </a:rPr>
              <a:t>This research was supported by grants from NSF (1650738) and NASA (NNX15AF66G, 135260</a:t>
            </a:r>
            <a:r>
              <a:rPr lang="en-US" sz="2800" dirty="0" smtClean="0">
                <a:solidFill>
                  <a:schemeClr val="tx1"/>
                </a:solidFill>
              </a:rPr>
              <a:t>). FIREBIRD </a:t>
            </a:r>
            <a:r>
              <a:rPr lang="en-US" sz="2800" dirty="0">
                <a:solidFill>
                  <a:schemeClr val="tx1"/>
                </a:solidFill>
              </a:rPr>
              <a:t>data was made possible by the National Science Foundation grant numbers: 0838034, </a:t>
            </a:r>
            <a:r>
              <a:rPr lang="en-US" sz="2800" dirty="0" smtClean="0">
                <a:solidFill>
                  <a:schemeClr val="tx1"/>
                </a:solidFill>
              </a:rPr>
              <a:t>1339414.  Finally I would also like to acknowledge the NASA Van Allen probes as Craig </a:t>
            </a:r>
            <a:r>
              <a:rPr lang="en-US" sz="2800" dirty="0" err="1" smtClean="0">
                <a:solidFill>
                  <a:schemeClr val="tx1"/>
                </a:solidFill>
              </a:rPr>
              <a:t>Kletzing</a:t>
            </a:r>
            <a:r>
              <a:rPr lang="en-US" sz="2800" dirty="0" smtClean="0">
                <a:solidFill>
                  <a:schemeClr val="tx1"/>
                </a:solidFill>
              </a:rPr>
              <a:t> for the use of EMFISIS data.</a:t>
            </a:r>
            <a:endParaRPr lang="en-US" sz="2800" dirty="0">
              <a:solidFill>
                <a:schemeClr val="tx1"/>
              </a:solidFill>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439" y="14494937"/>
            <a:ext cx="4560047" cy="3149177"/>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84124" y="13272998"/>
            <a:ext cx="6804511" cy="7064483"/>
          </a:xfrm>
          <a:prstGeom prst="rect">
            <a:avLst/>
          </a:prstGeom>
        </p:spPr>
      </p:pic>
      <p:sp>
        <p:nvSpPr>
          <p:cNvPr id="35" name="TextBox 34"/>
          <p:cNvSpPr txBox="1"/>
          <p:nvPr/>
        </p:nvSpPr>
        <p:spPr>
          <a:xfrm>
            <a:off x="35006847" y="8636818"/>
            <a:ext cx="14405883" cy="3539430"/>
          </a:xfrm>
          <a:prstGeom prst="rect">
            <a:avLst/>
          </a:prstGeom>
          <a:noFill/>
        </p:spPr>
        <p:txBody>
          <a:bodyPr wrap="square" rtlCol="0">
            <a:spAutoFit/>
          </a:bodyPr>
          <a:lstStyle/>
          <a:p>
            <a:pPr algn="l"/>
            <a:r>
              <a:rPr lang="en-US" sz="2800" dirty="0">
                <a:solidFill>
                  <a:schemeClr val="tx1"/>
                </a:solidFill>
              </a:rPr>
              <a:t>During times of observed EMIC activity by the Van Allen Probes the FIREBIRD-II satellites recorded increased precipitation during MLT 0-3, MLT 6-9, and MLT 12-18, with activity being especially notable at MLT 15-18. This last region matches with a region of elevated EMIC wave occurrence rate observed in previous </a:t>
            </a:r>
            <a:r>
              <a:rPr lang="en-US" sz="2800" dirty="0" smtClean="0">
                <a:solidFill>
                  <a:schemeClr val="tx1"/>
                </a:solidFill>
              </a:rPr>
              <a:t>studies such as </a:t>
            </a:r>
            <a:r>
              <a:rPr lang="en-US" sz="2800" dirty="0" err="1" smtClean="0">
                <a:solidFill>
                  <a:schemeClr val="tx1"/>
                </a:solidFill>
              </a:rPr>
              <a:t>Saikin</a:t>
            </a:r>
            <a:r>
              <a:rPr lang="en-US" sz="2800" dirty="0" smtClean="0">
                <a:solidFill>
                  <a:schemeClr val="tx1"/>
                </a:solidFill>
              </a:rPr>
              <a:t> et al. [2015].  </a:t>
            </a:r>
            <a:r>
              <a:rPr lang="en-US" sz="2800" dirty="0">
                <a:solidFill>
                  <a:schemeClr val="tx1"/>
                </a:solidFill>
              </a:rPr>
              <a:t>However a peak in the morning in the FIREBIRD-II data does not correlate with the daytime peak </a:t>
            </a:r>
            <a:r>
              <a:rPr lang="en-US" sz="2800" dirty="0" smtClean="0">
                <a:solidFill>
                  <a:schemeClr val="tx1"/>
                </a:solidFill>
              </a:rPr>
              <a:t>observed at MLT 10-12 </a:t>
            </a:r>
            <a:r>
              <a:rPr lang="en-US" sz="2800" dirty="0">
                <a:solidFill>
                  <a:schemeClr val="tx1"/>
                </a:solidFill>
              </a:rPr>
              <a:t>in </a:t>
            </a:r>
            <a:r>
              <a:rPr lang="en-US" sz="2800" dirty="0" err="1" smtClean="0">
                <a:solidFill>
                  <a:schemeClr val="tx1"/>
                </a:solidFill>
              </a:rPr>
              <a:t>Saikin</a:t>
            </a:r>
            <a:r>
              <a:rPr lang="en-US" sz="2800" dirty="0" smtClean="0">
                <a:solidFill>
                  <a:schemeClr val="tx1"/>
                </a:solidFill>
              </a:rPr>
              <a:t> et al. [2015].  In future work, reasons behind this local time discrepancy between electron precipitation and EMIC wave occurrence rate will be investigated.</a:t>
            </a:r>
            <a:endParaRPr lang="en-US" sz="2800" dirty="0">
              <a:solidFill>
                <a:schemeClr val="tx1"/>
              </a:solidFill>
            </a:endParaRPr>
          </a:p>
        </p:txBody>
      </p:sp>
      <p:sp>
        <p:nvSpPr>
          <p:cNvPr id="37" name="TextBox 36"/>
          <p:cNvSpPr txBox="1"/>
          <p:nvPr/>
        </p:nvSpPr>
        <p:spPr>
          <a:xfrm>
            <a:off x="41827107" y="12602282"/>
            <a:ext cx="7953172" cy="707886"/>
          </a:xfrm>
          <a:prstGeom prst="rect">
            <a:avLst/>
          </a:prstGeom>
          <a:noFill/>
        </p:spPr>
        <p:txBody>
          <a:bodyPr wrap="square" rtlCol="0">
            <a:spAutoFit/>
          </a:bodyPr>
          <a:lstStyle/>
          <a:p>
            <a:pPr algn="l"/>
            <a:r>
              <a:rPr lang="en-US" sz="2000" dirty="0" smtClean="0">
                <a:solidFill>
                  <a:schemeClr val="tx1"/>
                </a:solidFill>
              </a:rPr>
              <a:t>Occurrence map of EMIC wave events as measured by the Van Allen probes </a:t>
            </a:r>
            <a:r>
              <a:rPr lang="en-US" sz="2000" smtClean="0">
                <a:solidFill>
                  <a:schemeClr val="tx1"/>
                </a:solidFill>
              </a:rPr>
              <a:t>EMFISIS magnetometer </a:t>
            </a:r>
            <a:r>
              <a:rPr lang="en-US" sz="2000" dirty="0" smtClean="0">
                <a:solidFill>
                  <a:schemeClr val="tx1"/>
                </a:solidFill>
              </a:rPr>
              <a:t>[</a:t>
            </a:r>
            <a:r>
              <a:rPr lang="en-US" sz="2000" dirty="0" err="1" smtClean="0">
                <a:solidFill>
                  <a:schemeClr val="tx1"/>
                </a:solidFill>
              </a:rPr>
              <a:t>Saikin</a:t>
            </a:r>
            <a:r>
              <a:rPr lang="en-US" sz="2000" dirty="0" smtClean="0">
                <a:solidFill>
                  <a:schemeClr val="tx1"/>
                </a:solidFill>
              </a:rPr>
              <a:t> et al., 2015]</a:t>
            </a:r>
            <a:endParaRPr lang="en-US" sz="2000" dirty="0">
              <a:solidFill>
                <a:schemeClr val="tx1"/>
              </a:solidFill>
            </a:endParaRPr>
          </a:p>
        </p:txBody>
      </p:sp>
      <p:sp>
        <p:nvSpPr>
          <p:cNvPr id="38" name="TextBox 37"/>
          <p:cNvSpPr txBox="1"/>
          <p:nvPr/>
        </p:nvSpPr>
        <p:spPr>
          <a:xfrm>
            <a:off x="35081969" y="12662781"/>
            <a:ext cx="5433710" cy="707886"/>
          </a:xfrm>
          <a:prstGeom prst="rect">
            <a:avLst/>
          </a:prstGeom>
          <a:noFill/>
        </p:spPr>
        <p:txBody>
          <a:bodyPr wrap="square" rtlCol="0">
            <a:spAutoFit/>
          </a:bodyPr>
          <a:lstStyle/>
          <a:p>
            <a:r>
              <a:rPr lang="en-US" sz="2000" dirty="0" smtClean="0">
                <a:solidFill>
                  <a:schemeClr val="tx1"/>
                </a:solidFill>
              </a:rPr>
              <a:t>Median High Energy (&gt; 1MeV) Electron Counts during EMIC events</a:t>
            </a:r>
            <a:endParaRPr lang="en-US" sz="2000" dirty="0">
              <a:solidFill>
                <a:schemeClr val="tx1"/>
              </a:solidFill>
            </a:endParaRPr>
          </a:p>
        </p:txBody>
      </p:sp>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80682" y="20689648"/>
            <a:ext cx="5072570" cy="4694826"/>
          </a:xfrm>
          <a:prstGeom prst="rect">
            <a:avLst/>
          </a:prstGeom>
        </p:spPr>
      </p:pic>
      <p:pic>
        <p:nvPicPr>
          <p:cNvPr id="42" name="Picture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53252" y="20689648"/>
            <a:ext cx="5072571" cy="4694826"/>
          </a:xfrm>
          <a:prstGeom prst="rect">
            <a:avLst/>
          </a:prstGeom>
        </p:spPr>
      </p:pic>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003439" y="20689648"/>
            <a:ext cx="5072570" cy="4694826"/>
          </a:xfrm>
          <a:prstGeom prst="rect">
            <a:avLst/>
          </a:prstGeom>
        </p:spPr>
      </p:pic>
      <p:sp>
        <p:nvSpPr>
          <p:cNvPr id="51" name="TextBox 50"/>
          <p:cNvSpPr txBox="1"/>
          <p:nvPr/>
        </p:nvSpPr>
        <p:spPr>
          <a:xfrm>
            <a:off x="17602200" y="25313287"/>
            <a:ext cx="15462140" cy="1323439"/>
          </a:xfrm>
          <a:prstGeom prst="rect">
            <a:avLst/>
          </a:prstGeom>
          <a:noFill/>
        </p:spPr>
        <p:txBody>
          <a:bodyPr wrap="square" rtlCol="0">
            <a:spAutoFit/>
          </a:bodyPr>
          <a:lstStyle/>
          <a:p>
            <a:pPr algn="l"/>
            <a:r>
              <a:rPr lang="en-US" sz="2000" dirty="0" smtClean="0">
                <a:solidFill>
                  <a:schemeClr val="tx1"/>
                </a:solidFill>
              </a:rPr>
              <a:t>L-Profile plots of FIREBIRD-II Unit 3 during campaigns 1-23 (left), during EMIC events recorded by the Van Allen Probes (center), and during both EMIC events and from 1 hour before to 1 hour after recorded EMIC events (right).  Both plots taken during recorded EMIC events display significantly increased electron counts at the 75</a:t>
            </a:r>
            <a:r>
              <a:rPr lang="en-US" sz="2000" baseline="30000" dirty="0" smtClean="0">
                <a:solidFill>
                  <a:schemeClr val="tx1"/>
                </a:solidFill>
              </a:rPr>
              <a:t>th</a:t>
            </a:r>
            <a:r>
              <a:rPr lang="en-US" sz="2000" dirty="0" smtClean="0">
                <a:solidFill>
                  <a:schemeClr val="tx1"/>
                </a:solidFill>
              </a:rPr>
              <a:t> percentile, as well as increased counts at the 50</a:t>
            </a:r>
            <a:r>
              <a:rPr lang="en-US" sz="2000" baseline="30000" dirty="0" smtClean="0">
                <a:solidFill>
                  <a:schemeClr val="tx1"/>
                </a:solidFill>
              </a:rPr>
              <a:t>th</a:t>
            </a:r>
            <a:r>
              <a:rPr lang="en-US" sz="2000" dirty="0" smtClean="0">
                <a:solidFill>
                  <a:schemeClr val="tx1"/>
                </a:solidFill>
              </a:rPr>
              <a:t> percentile.</a:t>
            </a:r>
            <a:endParaRPr lang="en-US" sz="2000" dirty="0">
              <a:solidFill>
                <a:schemeClr val="tx1"/>
              </a:solidFill>
            </a:endParaRPr>
          </a:p>
        </p:txBody>
      </p:sp>
      <p:pic>
        <p:nvPicPr>
          <p:cNvPr id="46" name="Picture 4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23689" y="26950702"/>
            <a:ext cx="4422617" cy="4502406"/>
          </a:xfrm>
          <a:prstGeom prst="rect">
            <a:avLst/>
          </a:prstGeom>
        </p:spPr>
      </p:pic>
      <p:sp>
        <p:nvSpPr>
          <p:cNvPr id="48" name="TextBox 47"/>
          <p:cNvSpPr txBox="1"/>
          <p:nvPr/>
        </p:nvSpPr>
        <p:spPr>
          <a:xfrm>
            <a:off x="936645" y="31328830"/>
            <a:ext cx="7589660" cy="707886"/>
          </a:xfrm>
          <a:prstGeom prst="rect">
            <a:avLst/>
          </a:prstGeom>
          <a:noFill/>
        </p:spPr>
        <p:txBody>
          <a:bodyPr wrap="square" rtlCol="0">
            <a:spAutoFit/>
          </a:bodyPr>
          <a:lstStyle/>
          <a:p>
            <a:pPr algn="l"/>
            <a:r>
              <a:rPr lang="en-US" sz="2000" dirty="0" smtClean="0">
                <a:solidFill>
                  <a:schemeClr val="tx1"/>
                </a:solidFill>
              </a:rPr>
              <a:t>Example of a Helium Band EMIC wave as observed by the Van Allen Probes</a:t>
            </a:r>
            <a:endParaRPr lang="en-US" sz="2000" dirty="0">
              <a:solidFill>
                <a:schemeClr val="tx1"/>
              </a:solidFill>
            </a:endParaRPr>
          </a:p>
        </p:txBody>
      </p:sp>
      <p:sp>
        <p:nvSpPr>
          <p:cNvPr id="56" name="TextBox 55"/>
          <p:cNvSpPr txBox="1"/>
          <p:nvPr/>
        </p:nvSpPr>
        <p:spPr>
          <a:xfrm>
            <a:off x="8218733" y="31319612"/>
            <a:ext cx="7440302" cy="1938992"/>
          </a:xfrm>
          <a:prstGeom prst="rect">
            <a:avLst/>
          </a:prstGeom>
          <a:noFill/>
        </p:spPr>
        <p:txBody>
          <a:bodyPr wrap="square" rtlCol="0">
            <a:spAutoFit/>
          </a:bodyPr>
          <a:lstStyle/>
          <a:p>
            <a:pPr algn="l"/>
            <a:r>
              <a:rPr lang="en-US" sz="2000" dirty="0" smtClean="0">
                <a:solidFill>
                  <a:schemeClr val="tx1"/>
                </a:solidFill>
              </a:rPr>
              <a:t>Dwell time of FIREBIRD-II Unit 3 in seconds between L Shells 3 and 8.  The radial coordinate represents </a:t>
            </a:r>
            <a:r>
              <a:rPr lang="en-US" sz="2000" dirty="0" err="1" smtClean="0">
                <a:solidFill>
                  <a:schemeClr val="tx1"/>
                </a:solidFill>
              </a:rPr>
              <a:t>McIlwain</a:t>
            </a:r>
            <a:r>
              <a:rPr lang="en-US" sz="2000" dirty="0" smtClean="0">
                <a:solidFill>
                  <a:schemeClr val="tx1"/>
                </a:solidFill>
              </a:rPr>
              <a:t> L Shell, and the angular coordinate represents Magnetic Local Time.  There is a slight bias in data coverage towards the dayside sector, as well as more data coverage at lower L Shells.</a:t>
            </a:r>
            <a:endParaRPr lang="en-US" sz="2000" dirty="0">
              <a:solidFill>
                <a:schemeClr val="tx1"/>
              </a:solidFill>
            </a:endParaRPr>
          </a:p>
        </p:txBody>
      </p:sp>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307922" y="8744896"/>
            <a:ext cx="3309621" cy="3373678"/>
          </a:xfrm>
          <a:prstGeom prst="rect">
            <a:avLst/>
          </a:prstGeom>
        </p:spPr>
      </p:pic>
      <p:pic>
        <p:nvPicPr>
          <p:cNvPr id="50" name="Picture 4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227487" y="8769628"/>
            <a:ext cx="3309621" cy="3373678"/>
          </a:xfrm>
          <a:prstGeom prst="rect">
            <a:avLst/>
          </a:prstGeom>
        </p:spPr>
      </p:pic>
      <p:sp>
        <p:nvSpPr>
          <p:cNvPr id="54" name="TextBox 53"/>
          <p:cNvSpPr txBox="1"/>
          <p:nvPr/>
        </p:nvSpPr>
        <p:spPr>
          <a:xfrm>
            <a:off x="25236497" y="8782018"/>
            <a:ext cx="8443903" cy="1631216"/>
          </a:xfrm>
          <a:prstGeom prst="rect">
            <a:avLst/>
          </a:prstGeom>
          <a:noFill/>
        </p:spPr>
        <p:txBody>
          <a:bodyPr wrap="square" rtlCol="0">
            <a:spAutoFit/>
          </a:bodyPr>
          <a:lstStyle/>
          <a:p>
            <a:pPr algn="l"/>
            <a:r>
              <a:rPr lang="en-US" sz="2000" dirty="0" smtClean="0">
                <a:solidFill>
                  <a:schemeClr val="tx1"/>
                </a:solidFill>
              </a:rPr>
              <a:t>Polar Maps showing median </a:t>
            </a:r>
            <a:r>
              <a:rPr lang="en-US" sz="2000" dirty="0">
                <a:solidFill>
                  <a:schemeClr val="tx1"/>
                </a:solidFill>
              </a:rPr>
              <a:t>h</a:t>
            </a:r>
            <a:r>
              <a:rPr lang="en-US" sz="2000" dirty="0" smtClean="0">
                <a:solidFill>
                  <a:schemeClr val="tx1"/>
                </a:solidFill>
              </a:rPr>
              <a:t>igh </a:t>
            </a:r>
            <a:r>
              <a:rPr lang="en-US" sz="2000" dirty="0">
                <a:solidFill>
                  <a:schemeClr val="tx1"/>
                </a:solidFill>
              </a:rPr>
              <a:t>e</a:t>
            </a:r>
            <a:r>
              <a:rPr lang="en-US" sz="2000" dirty="0" smtClean="0">
                <a:solidFill>
                  <a:schemeClr val="tx1"/>
                </a:solidFill>
              </a:rPr>
              <a:t>nergy(&gt;1 MeV) electron </a:t>
            </a:r>
            <a:r>
              <a:rPr lang="en-US" sz="2000" dirty="0">
                <a:solidFill>
                  <a:schemeClr val="tx1"/>
                </a:solidFill>
              </a:rPr>
              <a:t>c</a:t>
            </a:r>
            <a:r>
              <a:rPr lang="en-US" sz="2000" dirty="0" smtClean="0">
                <a:solidFill>
                  <a:schemeClr val="tx1"/>
                </a:solidFill>
              </a:rPr>
              <a:t>ounts as measured by FIREBIRD-II Units 3 (left) and 4 (right).  Unit 4 consistently shows higher measured electron counts compared to Unit 3.  Both Units 3 and 4 detect peak activity in the same regions, namely in the late dawn (MLT 6-9) and early dusk (MLT 15-18).</a:t>
            </a:r>
            <a:endParaRPr lang="en-US" sz="2000" dirty="0">
              <a:solidFill>
                <a:schemeClr val="tx1"/>
              </a:solidFill>
            </a:endParaRPr>
          </a:p>
        </p:txBody>
      </p:sp>
      <p:sp>
        <p:nvSpPr>
          <p:cNvPr id="64" name="TextBox 63"/>
          <p:cNvSpPr txBox="1"/>
          <p:nvPr/>
        </p:nvSpPr>
        <p:spPr>
          <a:xfrm>
            <a:off x="25174335" y="12126224"/>
            <a:ext cx="8443903" cy="3477875"/>
          </a:xfrm>
          <a:prstGeom prst="rect">
            <a:avLst/>
          </a:prstGeom>
          <a:noFill/>
        </p:spPr>
        <p:txBody>
          <a:bodyPr wrap="square" rtlCol="0">
            <a:spAutoFit/>
          </a:bodyPr>
          <a:lstStyle/>
          <a:p>
            <a:pPr algn="l"/>
            <a:r>
              <a:rPr lang="en-US" sz="2000" dirty="0" smtClean="0">
                <a:solidFill>
                  <a:schemeClr val="tx1"/>
                </a:solidFill>
              </a:rPr>
              <a:t>Polar Maps showing median high </a:t>
            </a:r>
            <a:r>
              <a:rPr lang="en-US" sz="2000" dirty="0">
                <a:solidFill>
                  <a:schemeClr val="tx1"/>
                </a:solidFill>
              </a:rPr>
              <a:t>e</a:t>
            </a:r>
            <a:r>
              <a:rPr lang="en-US" sz="2000" dirty="0" smtClean="0">
                <a:solidFill>
                  <a:schemeClr val="tx1"/>
                </a:solidFill>
              </a:rPr>
              <a:t>nergy(&gt;1 MeV) electron </a:t>
            </a:r>
            <a:r>
              <a:rPr lang="en-US" sz="2000" dirty="0">
                <a:solidFill>
                  <a:schemeClr val="tx1"/>
                </a:solidFill>
              </a:rPr>
              <a:t>c</a:t>
            </a:r>
            <a:r>
              <a:rPr lang="en-US" sz="2000" dirty="0" smtClean="0">
                <a:solidFill>
                  <a:schemeClr val="tx1"/>
                </a:solidFill>
              </a:rPr>
              <a:t>ounts as measured by FIREBIRD-II Unit 3 in the northern (left) and southern (right) hemispheres (NH and SH, respectively).  Consistently higher electron counts are detected in the SH due to the South Atlantic Anomaly.  In addition to this, the peak in the dawn region for the SH occurs earlier than for the NH, and the peak for the NH at dusk appears earlier than it does in the SH.  The NH also displays a small amount of increased activity at nighttime, while the SH observes some increased activity from dawn up till 11 MLT.  Finally the size of the dawn side peak for the SH is larger than the dusk side peak, while the inverse is true for the NH.</a:t>
            </a:r>
            <a:endParaRPr lang="en-US" sz="2000" dirty="0">
              <a:solidFill>
                <a:schemeClr val="tx1"/>
              </a:solidFill>
            </a:endParaRPr>
          </a:p>
        </p:txBody>
      </p:sp>
      <p:pic>
        <p:nvPicPr>
          <p:cNvPr id="55" name="Picture 5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307697" y="12198612"/>
            <a:ext cx="3310070" cy="3374136"/>
          </a:xfrm>
          <a:prstGeom prst="rect">
            <a:avLst/>
          </a:prstGeom>
        </p:spPr>
      </p:pic>
      <p:pic>
        <p:nvPicPr>
          <p:cNvPr id="57" name="Picture 5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243176" y="12185687"/>
            <a:ext cx="3306315" cy="3370308"/>
          </a:xfrm>
          <a:prstGeom prst="rect">
            <a:avLst/>
          </a:prstGeom>
        </p:spPr>
      </p:pic>
      <p:sp>
        <p:nvSpPr>
          <p:cNvPr id="68" name="TextBox 67"/>
          <p:cNvSpPr txBox="1"/>
          <p:nvPr/>
        </p:nvSpPr>
        <p:spPr>
          <a:xfrm>
            <a:off x="25148188" y="15638062"/>
            <a:ext cx="8443903" cy="2246769"/>
          </a:xfrm>
          <a:prstGeom prst="rect">
            <a:avLst/>
          </a:prstGeom>
          <a:noFill/>
        </p:spPr>
        <p:txBody>
          <a:bodyPr wrap="square" rtlCol="0">
            <a:spAutoFit/>
          </a:bodyPr>
          <a:lstStyle/>
          <a:p>
            <a:pPr algn="l"/>
            <a:r>
              <a:rPr lang="en-US" sz="2000" dirty="0" smtClean="0">
                <a:solidFill>
                  <a:schemeClr val="tx1"/>
                </a:solidFill>
              </a:rPr>
              <a:t>Polar Maps showing median high </a:t>
            </a:r>
            <a:r>
              <a:rPr lang="en-US" sz="2000" dirty="0">
                <a:solidFill>
                  <a:schemeClr val="tx1"/>
                </a:solidFill>
              </a:rPr>
              <a:t>e</a:t>
            </a:r>
            <a:r>
              <a:rPr lang="en-US" sz="2000" dirty="0" smtClean="0">
                <a:solidFill>
                  <a:schemeClr val="tx1"/>
                </a:solidFill>
              </a:rPr>
              <a:t>nergy(&gt;1 MeV) electron </a:t>
            </a:r>
            <a:r>
              <a:rPr lang="en-US" sz="2000" dirty="0">
                <a:solidFill>
                  <a:schemeClr val="tx1"/>
                </a:solidFill>
              </a:rPr>
              <a:t>c</a:t>
            </a:r>
            <a:r>
              <a:rPr lang="en-US" sz="2000" dirty="0" smtClean="0">
                <a:solidFill>
                  <a:schemeClr val="tx1"/>
                </a:solidFill>
              </a:rPr>
              <a:t>ounts as measured by FIREBIRD-II Unit 3 when the planetary K index is less than or equal to 2 (left) or greater than or equal to 4 (right).  The data for low </a:t>
            </a:r>
            <a:r>
              <a:rPr lang="en-US" sz="2000" dirty="0" smtClean="0">
                <a:solidFill>
                  <a:schemeClr val="tx1"/>
                </a:solidFill>
              </a:rPr>
              <a:t>planetary K </a:t>
            </a:r>
            <a:r>
              <a:rPr lang="en-US" sz="2000" dirty="0" smtClean="0">
                <a:solidFill>
                  <a:schemeClr val="tx1"/>
                </a:solidFill>
              </a:rPr>
              <a:t>index closely resembles the data for all Unit 3 data, with regions of elevated activity around dusk and late dawn.  The high </a:t>
            </a:r>
            <a:r>
              <a:rPr lang="en-US" sz="2000" dirty="0" smtClean="0">
                <a:solidFill>
                  <a:schemeClr val="tx1"/>
                </a:solidFill>
              </a:rPr>
              <a:t>planetary K </a:t>
            </a:r>
            <a:r>
              <a:rPr lang="en-US" sz="2000" dirty="0" smtClean="0">
                <a:solidFill>
                  <a:schemeClr val="tx1"/>
                </a:solidFill>
              </a:rPr>
              <a:t>index data shows a peak around dusk , as well as a narrow peak between MLT 6 and 7. </a:t>
            </a:r>
            <a:endParaRPr lang="en-US" sz="2000" dirty="0">
              <a:solidFill>
                <a:schemeClr val="tx1"/>
              </a:solidFill>
            </a:endParaRPr>
          </a:p>
        </p:txBody>
      </p:sp>
      <p:pic>
        <p:nvPicPr>
          <p:cNvPr id="58" name="Picture 5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248631" y="15555995"/>
            <a:ext cx="3310070" cy="3374136"/>
          </a:xfrm>
          <a:prstGeom prst="rect">
            <a:avLst/>
          </a:prstGeom>
        </p:spPr>
      </p:pic>
      <p:pic>
        <p:nvPicPr>
          <p:cNvPr id="59" name="Picture 5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307697" y="15530587"/>
            <a:ext cx="3310070" cy="3374136"/>
          </a:xfrm>
          <a:prstGeom prst="rect">
            <a:avLst/>
          </a:prstGeom>
        </p:spPr>
      </p:pic>
      <p:sp>
        <p:nvSpPr>
          <p:cNvPr id="73" name="TextBox 72"/>
          <p:cNvSpPr txBox="1"/>
          <p:nvPr/>
        </p:nvSpPr>
        <p:spPr>
          <a:xfrm>
            <a:off x="17602200" y="26848264"/>
            <a:ext cx="15462140" cy="6247864"/>
          </a:xfrm>
          <a:prstGeom prst="rect">
            <a:avLst/>
          </a:prstGeom>
          <a:solidFill>
            <a:schemeClr val="bg1"/>
          </a:solidFill>
          <a:ln>
            <a:solidFill>
              <a:schemeClr val="bg1"/>
            </a:solidFill>
          </a:ln>
        </p:spPr>
        <p:txBody>
          <a:bodyPr wrap="square" rtlCol="0">
            <a:spAutoFit/>
          </a:bodyPr>
          <a:lstStyle/>
          <a:p>
            <a:r>
              <a:rPr lang="en-US" sz="3200" dirty="0" smtClean="0">
                <a:solidFill>
                  <a:schemeClr val="tx1"/>
                </a:solidFill>
              </a:rPr>
              <a:t>FIREBIRD-II Unit 3 High Energy (&gt; 1MeV) </a:t>
            </a:r>
            <a:r>
              <a:rPr lang="en-US" sz="3200" dirty="0">
                <a:solidFill>
                  <a:schemeClr val="tx1"/>
                </a:solidFill>
              </a:rPr>
              <a:t>E</a:t>
            </a:r>
            <a:r>
              <a:rPr lang="en-US" sz="3200" dirty="0" smtClean="0">
                <a:solidFill>
                  <a:schemeClr val="tx1"/>
                </a:solidFill>
              </a:rPr>
              <a:t>lectron Counts at Northern and Southern Hemispheres.</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a:p>
        </p:txBody>
      </p:sp>
      <p:pic>
        <p:nvPicPr>
          <p:cNvPr id="60" name="Picture 5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953284" y="27791652"/>
            <a:ext cx="4976739" cy="4606131"/>
          </a:xfrm>
          <a:prstGeom prst="rect">
            <a:avLst/>
          </a:prstGeom>
        </p:spPr>
      </p:pic>
      <p:pic>
        <p:nvPicPr>
          <p:cNvPr id="65" name="Picture 6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7925138" y="27791652"/>
            <a:ext cx="4976739" cy="4606131"/>
          </a:xfrm>
          <a:prstGeom prst="rect">
            <a:avLst/>
          </a:prstGeom>
        </p:spPr>
      </p:pic>
      <p:sp>
        <p:nvSpPr>
          <p:cNvPr id="66" name="TextBox 65"/>
          <p:cNvSpPr txBox="1"/>
          <p:nvPr/>
        </p:nvSpPr>
        <p:spPr>
          <a:xfrm>
            <a:off x="22853252" y="27822075"/>
            <a:ext cx="5150187" cy="5016758"/>
          </a:xfrm>
          <a:prstGeom prst="rect">
            <a:avLst/>
          </a:prstGeom>
          <a:noFill/>
        </p:spPr>
        <p:txBody>
          <a:bodyPr wrap="square" rtlCol="0">
            <a:spAutoFit/>
          </a:bodyPr>
          <a:lstStyle/>
          <a:p>
            <a:pPr algn="l"/>
            <a:r>
              <a:rPr lang="en-US" sz="2000" dirty="0" smtClean="0">
                <a:solidFill>
                  <a:schemeClr val="tx1"/>
                </a:solidFill>
              </a:rPr>
              <a:t>Electron counts observed at northern (left) and southern (right) hemispheres.  The southern hemisphere shows greatly increased activity at 25</a:t>
            </a:r>
            <a:r>
              <a:rPr lang="en-US" sz="2000" baseline="30000" dirty="0" smtClean="0">
                <a:solidFill>
                  <a:schemeClr val="tx1"/>
                </a:solidFill>
              </a:rPr>
              <a:t>th</a:t>
            </a:r>
            <a:r>
              <a:rPr lang="en-US" sz="2000" dirty="0" smtClean="0">
                <a:solidFill>
                  <a:schemeClr val="tx1"/>
                </a:solidFill>
              </a:rPr>
              <a:t>, 50</a:t>
            </a:r>
            <a:r>
              <a:rPr lang="en-US" sz="2000" baseline="30000" dirty="0" smtClean="0">
                <a:solidFill>
                  <a:schemeClr val="tx1"/>
                </a:solidFill>
              </a:rPr>
              <a:t>th</a:t>
            </a:r>
            <a:r>
              <a:rPr lang="en-US" sz="2000" dirty="0" smtClean="0">
                <a:solidFill>
                  <a:schemeClr val="tx1"/>
                </a:solidFill>
              </a:rPr>
              <a:t>, and 75</a:t>
            </a:r>
            <a:r>
              <a:rPr lang="en-US" sz="2000" baseline="30000" dirty="0" smtClean="0">
                <a:solidFill>
                  <a:schemeClr val="tx1"/>
                </a:solidFill>
              </a:rPr>
              <a:t>th</a:t>
            </a:r>
            <a:r>
              <a:rPr lang="en-US" sz="2000" dirty="0" smtClean="0">
                <a:solidFill>
                  <a:schemeClr val="tx1"/>
                </a:solidFill>
              </a:rPr>
              <a:t> percentiles.  Of note is that 69.2% of electron counts measured by FIREBIRD-II Unit 3 during EMIC events were in the Northern Hemisphere, ruling out that increases in electron count during EMIC events were caused by an overrepresentation of measured events in the southern hemisphere.  Peaks at the 75</a:t>
            </a:r>
            <a:r>
              <a:rPr lang="en-US" sz="2000" baseline="30000" dirty="0" smtClean="0">
                <a:solidFill>
                  <a:schemeClr val="tx1"/>
                </a:solidFill>
              </a:rPr>
              <a:t>th</a:t>
            </a:r>
            <a:r>
              <a:rPr lang="en-US" sz="2000" dirty="0" smtClean="0">
                <a:solidFill>
                  <a:schemeClr val="tx1"/>
                </a:solidFill>
              </a:rPr>
              <a:t> percentile are observed to occur at lower L Shell than at the 50</a:t>
            </a:r>
            <a:r>
              <a:rPr lang="en-US" sz="2000" baseline="30000" dirty="0" smtClean="0">
                <a:solidFill>
                  <a:schemeClr val="tx1"/>
                </a:solidFill>
              </a:rPr>
              <a:t>th</a:t>
            </a:r>
            <a:r>
              <a:rPr lang="en-US" sz="2000" dirty="0" smtClean="0">
                <a:solidFill>
                  <a:schemeClr val="tx1"/>
                </a:solidFill>
              </a:rPr>
              <a:t> or 25</a:t>
            </a:r>
            <a:r>
              <a:rPr lang="en-US" sz="2000" baseline="30000" dirty="0" smtClean="0">
                <a:solidFill>
                  <a:schemeClr val="tx1"/>
                </a:solidFill>
              </a:rPr>
              <a:t>th</a:t>
            </a:r>
            <a:r>
              <a:rPr lang="en-US" sz="2000" dirty="0" smtClean="0">
                <a:solidFill>
                  <a:schemeClr val="tx1"/>
                </a:solidFill>
              </a:rPr>
              <a:t> percentile</a:t>
            </a:r>
          </a:p>
          <a:p>
            <a:pPr algn="l"/>
            <a:endParaRPr lang="en-US" sz="2000" dirty="0">
              <a:solidFill>
                <a:schemeClr val="tx1"/>
              </a:solidFill>
            </a:endParaRPr>
          </a:p>
        </p:txBody>
      </p:sp>
      <p:sp>
        <p:nvSpPr>
          <p:cNvPr id="77" name="TextBox 76"/>
          <p:cNvSpPr txBox="1"/>
          <p:nvPr/>
        </p:nvSpPr>
        <p:spPr>
          <a:xfrm>
            <a:off x="17613869" y="32586879"/>
            <a:ext cx="15462140" cy="6247864"/>
          </a:xfrm>
          <a:prstGeom prst="rect">
            <a:avLst/>
          </a:prstGeom>
          <a:solidFill>
            <a:schemeClr val="bg1"/>
          </a:solidFill>
          <a:ln>
            <a:solidFill>
              <a:schemeClr val="bg1"/>
            </a:solidFill>
          </a:ln>
        </p:spPr>
        <p:txBody>
          <a:bodyPr wrap="square" rtlCol="0">
            <a:spAutoFit/>
          </a:bodyPr>
          <a:lstStyle/>
          <a:p>
            <a:r>
              <a:rPr lang="en-US" sz="3200" dirty="0" smtClean="0">
                <a:solidFill>
                  <a:schemeClr val="tx1"/>
                </a:solidFill>
              </a:rPr>
              <a:t>FIREBIRD-II Unit 3 High Energy (&gt; 1MeV) </a:t>
            </a:r>
            <a:r>
              <a:rPr lang="en-US" sz="3200" dirty="0">
                <a:solidFill>
                  <a:schemeClr val="tx1"/>
                </a:solidFill>
              </a:rPr>
              <a:t>E</a:t>
            </a:r>
            <a:r>
              <a:rPr lang="en-US" sz="3200" dirty="0" smtClean="0">
                <a:solidFill>
                  <a:schemeClr val="tx1"/>
                </a:solidFill>
              </a:rPr>
              <a:t>lectron Counts at Low and </a:t>
            </a:r>
            <a:r>
              <a:rPr lang="en-US" sz="3200" dirty="0" smtClean="0">
                <a:solidFill>
                  <a:schemeClr val="tx1"/>
                </a:solidFill>
              </a:rPr>
              <a:t>High Planetary </a:t>
            </a:r>
            <a:r>
              <a:rPr lang="en-US" sz="3200" dirty="0" smtClean="0">
                <a:solidFill>
                  <a:schemeClr val="tx1"/>
                </a:solidFill>
              </a:rPr>
              <a:t>K indices </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a:p>
        </p:txBody>
      </p:sp>
      <p:sp>
        <p:nvSpPr>
          <p:cNvPr id="80" name="TextBox 79"/>
          <p:cNvSpPr txBox="1"/>
          <p:nvPr/>
        </p:nvSpPr>
        <p:spPr>
          <a:xfrm>
            <a:off x="22886827" y="34161652"/>
            <a:ext cx="4976872" cy="2862322"/>
          </a:xfrm>
          <a:prstGeom prst="rect">
            <a:avLst/>
          </a:prstGeom>
          <a:noFill/>
        </p:spPr>
        <p:txBody>
          <a:bodyPr wrap="square" rtlCol="0">
            <a:spAutoFit/>
          </a:bodyPr>
          <a:lstStyle/>
          <a:p>
            <a:pPr algn="l"/>
            <a:r>
              <a:rPr lang="en-US" sz="2000" dirty="0" smtClean="0">
                <a:solidFill>
                  <a:schemeClr val="tx1"/>
                </a:solidFill>
              </a:rPr>
              <a:t>Electron counts observed at low (</a:t>
            </a:r>
            <a:r>
              <a:rPr lang="en-US" sz="2000" dirty="0" err="1" smtClean="0">
                <a:solidFill>
                  <a:schemeClr val="tx1"/>
                </a:solidFill>
              </a:rPr>
              <a:t>Kp</a:t>
            </a:r>
            <a:r>
              <a:rPr lang="en-US" sz="2000" dirty="0" smtClean="0">
                <a:solidFill>
                  <a:schemeClr val="tx1"/>
                </a:solidFill>
              </a:rPr>
              <a:t> &lt;=</a:t>
            </a:r>
            <a:r>
              <a:rPr lang="en-US" sz="2000" dirty="0" smtClean="0">
                <a:solidFill>
                  <a:schemeClr val="tx1"/>
                </a:solidFill>
              </a:rPr>
              <a:t>2, left) and high (</a:t>
            </a:r>
            <a:r>
              <a:rPr lang="en-US" sz="2000" dirty="0" err="1" smtClean="0">
                <a:solidFill>
                  <a:schemeClr val="tx1"/>
                </a:solidFill>
              </a:rPr>
              <a:t>Kp</a:t>
            </a:r>
            <a:r>
              <a:rPr lang="en-US" sz="2000" dirty="0" smtClean="0">
                <a:solidFill>
                  <a:schemeClr val="tx1"/>
                </a:solidFill>
              </a:rPr>
              <a:t> &gt;=</a:t>
            </a:r>
            <a:r>
              <a:rPr lang="en-US" sz="2000" dirty="0" smtClean="0">
                <a:solidFill>
                  <a:schemeClr val="tx1"/>
                </a:solidFill>
              </a:rPr>
              <a:t>4, right</a:t>
            </a:r>
            <a:r>
              <a:rPr lang="en-US" sz="2000" dirty="0" smtClean="0">
                <a:solidFill>
                  <a:schemeClr val="tx1"/>
                </a:solidFill>
              </a:rPr>
              <a:t>) planetary </a:t>
            </a:r>
            <a:r>
              <a:rPr lang="en-US" sz="2000" dirty="0" smtClean="0">
                <a:solidFill>
                  <a:schemeClr val="tx1"/>
                </a:solidFill>
              </a:rPr>
              <a:t>K indices.  Significantly higher electron counts were observed at high </a:t>
            </a:r>
            <a:r>
              <a:rPr lang="en-US" sz="2000" dirty="0" smtClean="0">
                <a:solidFill>
                  <a:schemeClr val="tx1"/>
                </a:solidFill>
              </a:rPr>
              <a:t>planetary K </a:t>
            </a:r>
            <a:r>
              <a:rPr lang="en-US" sz="2000" dirty="0" smtClean="0">
                <a:solidFill>
                  <a:schemeClr val="tx1"/>
                </a:solidFill>
              </a:rPr>
              <a:t>indices in the 75</a:t>
            </a:r>
            <a:r>
              <a:rPr lang="en-US" sz="2000" baseline="30000" dirty="0" smtClean="0">
                <a:solidFill>
                  <a:schemeClr val="tx1"/>
                </a:solidFill>
              </a:rPr>
              <a:t>th</a:t>
            </a:r>
            <a:r>
              <a:rPr lang="en-US" sz="2000" dirty="0" smtClean="0">
                <a:solidFill>
                  <a:schemeClr val="tx1"/>
                </a:solidFill>
              </a:rPr>
              <a:t> percentile, with an increase at the 50</a:t>
            </a:r>
            <a:r>
              <a:rPr lang="en-US" sz="2000" baseline="30000" dirty="0" smtClean="0">
                <a:solidFill>
                  <a:schemeClr val="tx1"/>
                </a:solidFill>
              </a:rPr>
              <a:t>th</a:t>
            </a:r>
            <a:r>
              <a:rPr lang="en-US" sz="2000" dirty="0" smtClean="0">
                <a:solidFill>
                  <a:schemeClr val="tx1"/>
                </a:solidFill>
              </a:rPr>
              <a:t> percentile as well.  The 25</a:t>
            </a:r>
            <a:r>
              <a:rPr lang="en-US" sz="2000" baseline="30000" dirty="0" smtClean="0">
                <a:solidFill>
                  <a:schemeClr val="tx1"/>
                </a:solidFill>
              </a:rPr>
              <a:t>th</a:t>
            </a:r>
            <a:r>
              <a:rPr lang="en-US" sz="2000" dirty="0" smtClean="0">
                <a:solidFill>
                  <a:schemeClr val="tx1"/>
                </a:solidFill>
              </a:rPr>
              <a:t> percentile remains largely unchanged between the two plots.  </a:t>
            </a:r>
            <a:endParaRPr lang="en-US" sz="2000" dirty="0">
              <a:solidFill>
                <a:schemeClr val="tx1"/>
              </a:solidFill>
            </a:endParaRPr>
          </a:p>
        </p:txBody>
      </p:sp>
      <p:pic>
        <p:nvPicPr>
          <p:cNvPr id="71" name="Picture 7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7836727" y="33346599"/>
            <a:ext cx="5108872" cy="4728424"/>
          </a:xfrm>
          <a:prstGeom prst="rect">
            <a:avLst/>
          </a:prstGeom>
        </p:spPr>
      </p:pic>
      <p:pic>
        <p:nvPicPr>
          <p:cNvPr id="72" name="Picture 7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7815741" y="33344096"/>
            <a:ext cx="5114282" cy="4733431"/>
          </a:xfrm>
          <a:prstGeom prst="rect">
            <a:avLst/>
          </a:prstGeom>
        </p:spPr>
      </p:pic>
      <p:sp>
        <p:nvSpPr>
          <p:cNvPr id="75" name="TextBox 74"/>
          <p:cNvSpPr txBox="1"/>
          <p:nvPr/>
        </p:nvSpPr>
        <p:spPr>
          <a:xfrm>
            <a:off x="5485956" y="14526892"/>
            <a:ext cx="4114800" cy="1015663"/>
          </a:xfrm>
          <a:prstGeom prst="rect">
            <a:avLst/>
          </a:prstGeom>
          <a:noFill/>
        </p:spPr>
        <p:txBody>
          <a:bodyPr wrap="square" rtlCol="0">
            <a:spAutoFit/>
          </a:bodyPr>
          <a:lstStyle/>
          <a:p>
            <a:pPr algn="l"/>
            <a:r>
              <a:rPr lang="en-US" sz="2000" dirty="0" smtClean="0">
                <a:solidFill>
                  <a:schemeClr val="tx1"/>
                </a:solidFill>
              </a:rPr>
              <a:t>Depiction of FIREBIRD-II </a:t>
            </a:r>
            <a:r>
              <a:rPr lang="en-US" sz="2000" dirty="0" err="1">
                <a:solidFill>
                  <a:schemeClr val="tx1"/>
                </a:solidFill>
              </a:rPr>
              <a:t>C</a:t>
            </a:r>
            <a:r>
              <a:rPr lang="en-US" sz="2000" dirty="0" err="1" smtClean="0">
                <a:solidFill>
                  <a:schemeClr val="tx1"/>
                </a:solidFill>
              </a:rPr>
              <a:t>ubesats</a:t>
            </a:r>
            <a:r>
              <a:rPr lang="en-US" sz="2000" dirty="0" smtClean="0">
                <a:solidFill>
                  <a:schemeClr val="tx1"/>
                </a:solidFill>
              </a:rPr>
              <a:t> and Van Allen Probes’ orbits inside the Magnetosphere</a:t>
            </a:r>
            <a:endParaRPr lang="en-US" sz="2000" dirty="0">
              <a:solidFill>
                <a:schemeClr val="tx1"/>
              </a:solidFill>
            </a:endParaRPr>
          </a:p>
        </p:txBody>
      </p:sp>
      <p:pic>
        <p:nvPicPr>
          <p:cNvPr id="9" name="Picture 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3064340" y="3386637"/>
            <a:ext cx="5173498" cy="2586749"/>
          </a:xfrm>
          <a:prstGeom prst="rect">
            <a:avLst/>
          </a:prstGeom>
        </p:spPr>
      </p:pic>
      <p:pic>
        <p:nvPicPr>
          <p:cNvPr id="10" name="Picture 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1317057" y="3532637"/>
            <a:ext cx="2282574" cy="2294747"/>
          </a:xfrm>
          <a:prstGeom prst="rect">
            <a:avLst/>
          </a:prstGeom>
        </p:spPr>
      </p:pic>
      <p:sp>
        <p:nvSpPr>
          <p:cNvPr id="11" name="TextBox 10"/>
          <p:cNvSpPr txBox="1"/>
          <p:nvPr/>
        </p:nvSpPr>
        <p:spPr>
          <a:xfrm>
            <a:off x="16788920" y="8747776"/>
            <a:ext cx="1806768" cy="400110"/>
          </a:xfrm>
          <a:prstGeom prst="rect">
            <a:avLst/>
          </a:prstGeom>
          <a:noFill/>
        </p:spPr>
        <p:txBody>
          <a:bodyPr wrap="square" rtlCol="0">
            <a:spAutoFit/>
          </a:bodyPr>
          <a:lstStyle/>
          <a:p>
            <a:r>
              <a:rPr lang="en-US" sz="2000" dirty="0" smtClean="0">
                <a:solidFill>
                  <a:schemeClr val="tx1"/>
                </a:solidFill>
              </a:rPr>
              <a:t>FU3</a:t>
            </a:r>
            <a:endParaRPr lang="en-US" sz="2000" dirty="0">
              <a:solidFill>
                <a:schemeClr val="tx1"/>
              </a:solidFill>
            </a:endParaRPr>
          </a:p>
        </p:txBody>
      </p:sp>
      <p:sp>
        <p:nvSpPr>
          <p:cNvPr id="61" name="TextBox 60"/>
          <p:cNvSpPr txBox="1"/>
          <p:nvPr/>
        </p:nvSpPr>
        <p:spPr>
          <a:xfrm>
            <a:off x="20552709" y="8789221"/>
            <a:ext cx="1806768" cy="707886"/>
          </a:xfrm>
          <a:prstGeom prst="rect">
            <a:avLst/>
          </a:prstGeom>
          <a:noFill/>
        </p:spPr>
        <p:txBody>
          <a:bodyPr wrap="square" rtlCol="0">
            <a:spAutoFit/>
          </a:bodyPr>
          <a:lstStyle/>
          <a:p>
            <a:r>
              <a:rPr lang="en-US" sz="2000" dirty="0" smtClean="0">
                <a:solidFill>
                  <a:schemeClr val="tx1"/>
                </a:solidFill>
              </a:rPr>
              <a:t>FU4</a:t>
            </a:r>
          </a:p>
          <a:p>
            <a:endParaRPr lang="en-US" sz="2000" dirty="0">
              <a:solidFill>
                <a:schemeClr val="tx1"/>
              </a:solidFill>
            </a:endParaRPr>
          </a:p>
        </p:txBody>
      </p:sp>
      <p:sp>
        <p:nvSpPr>
          <p:cNvPr id="62" name="TextBox 61"/>
          <p:cNvSpPr txBox="1"/>
          <p:nvPr/>
        </p:nvSpPr>
        <p:spPr>
          <a:xfrm>
            <a:off x="16919919" y="12128532"/>
            <a:ext cx="3387477" cy="400110"/>
          </a:xfrm>
          <a:prstGeom prst="rect">
            <a:avLst/>
          </a:prstGeom>
          <a:noFill/>
        </p:spPr>
        <p:txBody>
          <a:bodyPr wrap="square" rtlCol="0">
            <a:spAutoFit/>
          </a:bodyPr>
          <a:lstStyle/>
          <a:p>
            <a:r>
              <a:rPr lang="en-US" sz="2000" dirty="0" smtClean="0">
                <a:solidFill>
                  <a:schemeClr val="tx1"/>
                </a:solidFill>
              </a:rPr>
              <a:t>Northern Hemisphere</a:t>
            </a:r>
            <a:endParaRPr lang="en-US" sz="2000" dirty="0">
              <a:solidFill>
                <a:schemeClr val="tx1"/>
              </a:solidFill>
            </a:endParaRPr>
          </a:p>
        </p:txBody>
      </p:sp>
      <p:sp>
        <p:nvSpPr>
          <p:cNvPr id="63" name="TextBox 62"/>
          <p:cNvSpPr txBox="1"/>
          <p:nvPr/>
        </p:nvSpPr>
        <p:spPr>
          <a:xfrm>
            <a:off x="20460411" y="12120664"/>
            <a:ext cx="3387477" cy="400110"/>
          </a:xfrm>
          <a:prstGeom prst="rect">
            <a:avLst/>
          </a:prstGeom>
          <a:noFill/>
        </p:spPr>
        <p:txBody>
          <a:bodyPr wrap="square" rtlCol="0">
            <a:spAutoFit/>
          </a:bodyPr>
          <a:lstStyle/>
          <a:p>
            <a:r>
              <a:rPr lang="en-US" sz="2000" dirty="0" smtClean="0">
                <a:solidFill>
                  <a:schemeClr val="tx1"/>
                </a:solidFill>
              </a:rPr>
              <a:t>Southern Hemisphere</a:t>
            </a:r>
            <a:endParaRPr lang="en-US" sz="2000" dirty="0">
              <a:solidFill>
                <a:schemeClr val="tx1"/>
              </a:solidFill>
            </a:endParaRPr>
          </a:p>
        </p:txBody>
      </p:sp>
      <p:sp>
        <p:nvSpPr>
          <p:cNvPr id="67" name="TextBox 66"/>
          <p:cNvSpPr txBox="1"/>
          <p:nvPr/>
        </p:nvSpPr>
        <p:spPr>
          <a:xfrm>
            <a:off x="16017937" y="15607416"/>
            <a:ext cx="3387477" cy="400110"/>
          </a:xfrm>
          <a:prstGeom prst="rect">
            <a:avLst/>
          </a:prstGeom>
          <a:noFill/>
        </p:spPr>
        <p:txBody>
          <a:bodyPr wrap="square" rtlCol="0">
            <a:spAutoFit/>
          </a:bodyPr>
          <a:lstStyle/>
          <a:p>
            <a:r>
              <a:rPr lang="en-US" sz="2000" dirty="0" err="1" smtClean="0">
                <a:solidFill>
                  <a:schemeClr val="tx1"/>
                </a:solidFill>
              </a:rPr>
              <a:t>Kp</a:t>
            </a:r>
            <a:r>
              <a:rPr lang="en-US" sz="2000" dirty="0" smtClean="0">
                <a:solidFill>
                  <a:schemeClr val="tx1"/>
                </a:solidFill>
              </a:rPr>
              <a:t> &lt;= 2</a:t>
            </a:r>
            <a:endParaRPr lang="en-US" sz="2000" dirty="0">
              <a:solidFill>
                <a:schemeClr val="tx1"/>
              </a:solidFill>
            </a:endParaRPr>
          </a:p>
        </p:txBody>
      </p:sp>
      <p:sp>
        <p:nvSpPr>
          <p:cNvPr id="69" name="TextBox 68"/>
          <p:cNvSpPr txBox="1"/>
          <p:nvPr/>
        </p:nvSpPr>
        <p:spPr>
          <a:xfrm>
            <a:off x="19613958" y="15486693"/>
            <a:ext cx="3387477" cy="400110"/>
          </a:xfrm>
          <a:prstGeom prst="rect">
            <a:avLst/>
          </a:prstGeom>
          <a:noFill/>
        </p:spPr>
        <p:txBody>
          <a:bodyPr wrap="square" rtlCol="0">
            <a:spAutoFit/>
          </a:bodyPr>
          <a:lstStyle/>
          <a:p>
            <a:r>
              <a:rPr lang="en-US" sz="2000" dirty="0" err="1" smtClean="0">
                <a:solidFill>
                  <a:schemeClr val="tx1"/>
                </a:solidFill>
              </a:rPr>
              <a:t>Kp</a:t>
            </a:r>
            <a:r>
              <a:rPr lang="en-US" sz="2000" dirty="0" smtClean="0">
                <a:solidFill>
                  <a:schemeClr val="tx1"/>
                </a:solidFill>
              </a:rPr>
              <a:t> &gt;= </a:t>
            </a:r>
            <a:r>
              <a:rPr lang="en-US" sz="2000" dirty="0">
                <a:solidFill>
                  <a:schemeClr val="tx1"/>
                </a:solidFill>
              </a:rPr>
              <a:t>4</a:t>
            </a:r>
          </a:p>
        </p:txBody>
      </p:sp>
      <p:sp>
        <p:nvSpPr>
          <p:cNvPr id="70" name="TextBox 69"/>
          <p:cNvSpPr txBox="1"/>
          <p:nvPr/>
        </p:nvSpPr>
        <p:spPr>
          <a:xfrm>
            <a:off x="17221200" y="32981903"/>
            <a:ext cx="3387477" cy="400110"/>
          </a:xfrm>
          <a:prstGeom prst="rect">
            <a:avLst/>
          </a:prstGeom>
          <a:noFill/>
        </p:spPr>
        <p:txBody>
          <a:bodyPr wrap="square" rtlCol="0">
            <a:spAutoFit/>
          </a:bodyPr>
          <a:lstStyle/>
          <a:p>
            <a:r>
              <a:rPr lang="en-US" sz="2000" dirty="0" err="1" smtClean="0">
                <a:solidFill>
                  <a:schemeClr val="tx1"/>
                </a:solidFill>
              </a:rPr>
              <a:t>Kp</a:t>
            </a:r>
            <a:r>
              <a:rPr lang="en-US" sz="2000" smtClean="0">
                <a:solidFill>
                  <a:schemeClr val="tx1"/>
                </a:solidFill>
              </a:rPr>
              <a:t> &lt;= 2</a:t>
            </a:r>
            <a:endParaRPr lang="en-US" sz="2000" dirty="0">
              <a:solidFill>
                <a:schemeClr val="tx1"/>
              </a:solidFill>
            </a:endParaRPr>
          </a:p>
        </p:txBody>
      </p:sp>
      <p:sp>
        <p:nvSpPr>
          <p:cNvPr id="76" name="TextBox 75"/>
          <p:cNvSpPr txBox="1"/>
          <p:nvPr/>
        </p:nvSpPr>
        <p:spPr>
          <a:xfrm>
            <a:off x="27355800" y="32996542"/>
            <a:ext cx="3387477" cy="400110"/>
          </a:xfrm>
          <a:prstGeom prst="rect">
            <a:avLst/>
          </a:prstGeom>
          <a:noFill/>
        </p:spPr>
        <p:txBody>
          <a:bodyPr wrap="square" rtlCol="0">
            <a:spAutoFit/>
          </a:bodyPr>
          <a:lstStyle/>
          <a:p>
            <a:r>
              <a:rPr lang="en-US" sz="2000" dirty="0" err="1" smtClean="0">
                <a:solidFill>
                  <a:schemeClr val="tx1"/>
                </a:solidFill>
              </a:rPr>
              <a:t>Kp</a:t>
            </a:r>
            <a:r>
              <a:rPr lang="en-US" sz="2000" dirty="0" smtClean="0">
                <a:solidFill>
                  <a:schemeClr val="tx1"/>
                </a:solidFill>
              </a:rPr>
              <a:t> &gt;= 4</a:t>
            </a:r>
            <a:endParaRPr lang="en-US" sz="2000" dirty="0">
              <a:solidFill>
                <a:schemeClr val="tx1"/>
              </a:solidFill>
            </a:endParaRPr>
          </a:p>
        </p:txBody>
      </p:sp>
      <p:sp>
        <p:nvSpPr>
          <p:cNvPr id="78" name="TextBox 77"/>
          <p:cNvSpPr txBox="1"/>
          <p:nvPr/>
        </p:nvSpPr>
        <p:spPr>
          <a:xfrm>
            <a:off x="18068616" y="27483787"/>
            <a:ext cx="3387477" cy="400110"/>
          </a:xfrm>
          <a:prstGeom prst="rect">
            <a:avLst/>
          </a:prstGeom>
          <a:noFill/>
        </p:spPr>
        <p:txBody>
          <a:bodyPr wrap="square" rtlCol="0">
            <a:spAutoFit/>
          </a:bodyPr>
          <a:lstStyle/>
          <a:p>
            <a:r>
              <a:rPr lang="en-US" sz="2000" smtClean="0">
                <a:solidFill>
                  <a:schemeClr val="tx1"/>
                </a:solidFill>
              </a:rPr>
              <a:t>Northern Hemisphere</a:t>
            </a:r>
            <a:endParaRPr lang="en-US" sz="2000" dirty="0">
              <a:solidFill>
                <a:schemeClr val="tx1"/>
              </a:solidFill>
            </a:endParaRPr>
          </a:p>
        </p:txBody>
      </p:sp>
      <p:sp>
        <p:nvSpPr>
          <p:cNvPr id="79" name="TextBox 78"/>
          <p:cNvSpPr txBox="1"/>
          <p:nvPr/>
        </p:nvSpPr>
        <p:spPr>
          <a:xfrm>
            <a:off x="28064356" y="27448355"/>
            <a:ext cx="3387477" cy="400110"/>
          </a:xfrm>
          <a:prstGeom prst="rect">
            <a:avLst/>
          </a:prstGeom>
          <a:noFill/>
        </p:spPr>
        <p:txBody>
          <a:bodyPr wrap="square" rtlCol="0">
            <a:spAutoFit/>
          </a:bodyPr>
          <a:lstStyle/>
          <a:p>
            <a:r>
              <a:rPr lang="en-US" sz="2000" dirty="0" smtClean="0">
                <a:solidFill>
                  <a:schemeClr val="tx1"/>
                </a:solidFill>
              </a:rPr>
              <a:t>Southern Hemisphere</a:t>
            </a:r>
            <a:endParaRPr lang="en-US" sz="2000" dirty="0">
              <a:solidFill>
                <a:schemeClr val="tx1"/>
              </a:solidFill>
            </a:endParaRPr>
          </a:p>
        </p:txBody>
      </p:sp>
      <p:sp>
        <p:nvSpPr>
          <p:cNvPr id="82" name="TextBox 81"/>
          <p:cNvSpPr txBox="1"/>
          <p:nvPr/>
        </p:nvSpPr>
        <p:spPr>
          <a:xfrm>
            <a:off x="17628539" y="20372220"/>
            <a:ext cx="3387477" cy="400110"/>
          </a:xfrm>
          <a:prstGeom prst="rect">
            <a:avLst/>
          </a:prstGeom>
          <a:noFill/>
        </p:spPr>
        <p:txBody>
          <a:bodyPr wrap="square" rtlCol="0">
            <a:spAutoFit/>
          </a:bodyPr>
          <a:lstStyle/>
          <a:p>
            <a:r>
              <a:rPr lang="en-US" sz="2000" smtClean="0">
                <a:solidFill>
                  <a:schemeClr val="tx1"/>
                </a:solidFill>
              </a:rPr>
              <a:t>All Campaigns</a:t>
            </a:r>
          </a:p>
        </p:txBody>
      </p:sp>
      <p:sp>
        <p:nvSpPr>
          <p:cNvPr id="84" name="TextBox 83"/>
          <p:cNvSpPr txBox="1"/>
          <p:nvPr/>
        </p:nvSpPr>
        <p:spPr>
          <a:xfrm>
            <a:off x="22739447" y="20414296"/>
            <a:ext cx="5097280" cy="400110"/>
          </a:xfrm>
          <a:prstGeom prst="rect">
            <a:avLst/>
          </a:prstGeom>
          <a:noFill/>
        </p:spPr>
        <p:txBody>
          <a:bodyPr wrap="square" rtlCol="0">
            <a:spAutoFit/>
          </a:bodyPr>
          <a:lstStyle/>
          <a:p>
            <a:r>
              <a:rPr lang="en-US" sz="2000" smtClean="0">
                <a:solidFill>
                  <a:schemeClr val="tx1"/>
                </a:solidFill>
              </a:rPr>
              <a:t>During recorded EMIC waves</a:t>
            </a:r>
            <a:endParaRPr lang="en-US" sz="2000" dirty="0" smtClean="0">
              <a:solidFill>
                <a:schemeClr val="tx1"/>
              </a:solidFill>
            </a:endParaRPr>
          </a:p>
        </p:txBody>
      </p:sp>
      <p:sp>
        <p:nvSpPr>
          <p:cNvPr id="85" name="TextBox 84"/>
          <p:cNvSpPr txBox="1"/>
          <p:nvPr/>
        </p:nvSpPr>
        <p:spPr>
          <a:xfrm>
            <a:off x="27775964" y="20177996"/>
            <a:ext cx="5097280" cy="707886"/>
          </a:xfrm>
          <a:prstGeom prst="rect">
            <a:avLst/>
          </a:prstGeom>
          <a:noFill/>
        </p:spPr>
        <p:txBody>
          <a:bodyPr wrap="square" rtlCol="0">
            <a:spAutoFit/>
          </a:bodyPr>
          <a:lstStyle/>
          <a:p>
            <a:r>
              <a:rPr lang="en-US" sz="2000" dirty="0" smtClean="0">
                <a:solidFill>
                  <a:schemeClr val="tx1"/>
                </a:solidFill>
              </a:rPr>
              <a:t>During and 1 hour before and after recorded EMIC waves</a:t>
            </a:r>
          </a:p>
        </p:txBody>
      </p:sp>
      <p:sp>
        <p:nvSpPr>
          <p:cNvPr id="12" name="TextBox 11"/>
          <p:cNvSpPr txBox="1"/>
          <p:nvPr/>
        </p:nvSpPr>
        <p:spPr>
          <a:xfrm rot="16200000">
            <a:off x="19147079" y="10369596"/>
            <a:ext cx="3149815" cy="338554"/>
          </a:xfrm>
          <a:prstGeom prst="rect">
            <a:avLst/>
          </a:prstGeom>
          <a:noFill/>
        </p:spPr>
        <p:txBody>
          <a:bodyPr wrap="square" rtlCol="0">
            <a:spAutoFit/>
          </a:bodyPr>
          <a:lstStyle/>
          <a:p>
            <a:r>
              <a:rPr lang="en-US" sz="1600" dirty="0" smtClean="0">
                <a:solidFill>
                  <a:schemeClr val="tx1"/>
                </a:solidFill>
              </a:rPr>
              <a:t>Median </a:t>
            </a:r>
            <a:r>
              <a:rPr lang="en-US" sz="1600" dirty="0" smtClean="0">
                <a:solidFill>
                  <a:schemeClr val="tx1"/>
                </a:solidFill>
              </a:rPr>
              <a:t>Counts/6 Seconds</a:t>
            </a:r>
            <a:endParaRPr lang="en-US" sz="1600" dirty="0">
              <a:solidFill>
                <a:schemeClr val="tx1"/>
              </a:solidFill>
            </a:endParaRPr>
          </a:p>
        </p:txBody>
      </p:sp>
      <p:sp>
        <p:nvSpPr>
          <p:cNvPr id="81" name="TextBox 80"/>
          <p:cNvSpPr txBox="1"/>
          <p:nvPr/>
        </p:nvSpPr>
        <p:spPr>
          <a:xfrm rot="16200000">
            <a:off x="19133445" y="13708507"/>
            <a:ext cx="3149815" cy="338554"/>
          </a:xfrm>
          <a:prstGeom prst="rect">
            <a:avLst/>
          </a:prstGeom>
          <a:noFill/>
        </p:spPr>
        <p:txBody>
          <a:bodyPr wrap="square" rtlCol="0">
            <a:spAutoFit/>
          </a:bodyPr>
          <a:lstStyle/>
          <a:p>
            <a:r>
              <a:rPr lang="en-US" sz="1600" dirty="0" smtClean="0">
                <a:solidFill>
                  <a:schemeClr val="tx1"/>
                </a:solidFill>
              </a:rPr>
              <a:t>Median </a:t>
            </a:r>
            <a:r>
              <a:rPr lang="en-US" sz="1600" dirty="0">
                <a:solidFill>
                  <a:schemeClr val="tx1"/>
                </a:solidFill>
              </a:rPr>
              <a:t>Counts/6 Seconds</a:t>
            </a:r>
            <a:endParaRPr lang="en-US" sz="1600" dirty="0">
              <a:solidFill>
                <a:schemeClr val="tx1"/>
              </a:solidFill>
            </a:endParaRPr>
          </a:p>
        </p:txBody>
      </p:sp>
      <p:sp>
        <p:nvSpPr>
          <p:cNvPr id="86" name="TextBox 85"/>
          <p:cNvSpPr txBox="1"/>
          <p:nvPr/>
        </p:nvSpPr>
        <p:spPr>
          <a:xfrm rot="16200000">
            <a:off x="19147079" y="16937006"/>
            <a:ext cx="3149815" cy="338554"/>
          </a:xfrm>
          <a:prstGeom prst="rect">
            <a:avLst/>
          </a:prstGeom>
          <a:noFill/>
        </p:spPr>
        <p:txBody>
          <a:bodyPr wrap="square" rtlCol="0">
            <a:spAutoFit/>
          </a:bodyPr>
          <a:lstStyle/>
          <a:p>
            <a:r>
              <a:rPr lang="en-US" sz="1600" dirty="0" smtClean="0">
                <a:solidFill>
                  <a:schemeClr val="tx1"/>
                </a:solidFill>
              </a:rPr>
              <a:t>Median </a:t>
            </a:r>
            <a:r>
              <a:rPr lang="en-US" sz="1600" dirty="0">
                <a:solidFill>
                  <a:schemeClr val="tx1"/>
                </a:solidFill>
              </a:rPr>
              <a:t>Counts/6 Seconds</a:t>
            </a:r>
            <a:endParaRPr lang="en-US" sz="1600" dirty="0">
              <a:solidFill>
                <a:schemeClr val="tx1"/>
              </a:solidFill>
            </a:endParaRPr>
          </a:p>
        </p:txBody>
      </p:sp>
      <p:sp>
        <p:nvSpPr>
          <p:cNvPr id="87" name="TextBox 86"/>
          <p:cNvSpPr txBox="1"/>
          <p:nvPr/>
        </p:nvSpPr>
        <p:spPr>
          <a:xfrm rot="16200000">
            <a:off x="23150615" y="10411617"/>
            <a:ext cx="3149815" cy="338554"/>
          </a:xfrm>
          <a:prstGeom prst="rect">
            <a:avLst/>
          </a:prstGeom>
          <a:noFill/>
        </p:spPr>
        <p:txBody>
          <a:bodyPr wrap="square" rtlCol="0">
            <a:spAutoFit/>
          </a:bodyPr>
          <a:lstStyle/>
          <a:p>
            <a:r>
              <a:rPr lang="en-US" sz="1600" dirty="0" smtClean="0">
                <a:solidFill>
                  <a:schemeClr val="tx1"/>
                </a:solidFill>
              </a:rPr>
              <a:t>Median Counts/Second</a:t>
            </a:r>
            <a:endParaRPr lang="en-US" sz="1600" dirty="0">
              <a:solidFill>
                <a:schemeClr val="tx1"/>
              </a:solidFill>
            </a:endParaRPr>
          </a:p>
        </p:txBody>
      </p:sp>
      <p:sp>
        <p:nvSpPr>
          <p:cNvPr id="88" name="TextBox 87"/>
          <p:cNvSpPr txBox="1"/>
          <p:nvPr/>
        </p:nvSpPr>
        <p:spPr>
          <a:xfrm rot="16200000">
            <a:off x="23136981" y="13750528"/>
            <a:ext cx="3149815" cy="338554"/>
          </a:xfrm>
          <a:prstGeom prst="rect">
            <a:avLst/>
          </a:prstGeom>
          <a:noFill/>
        </p:spPr>
        <p:txBody>
          <a:bodyPr wrap="square" rtlCol="0">
            <a:spAutoFit/>
          </a:bodyPr>
          <a:lstStyle/>
          <a:p>
            <a:r>
              <a:rPr lang="en-US" sz="1600" dirty="0" smtClean="0">
                <a:solidFill>
                  <a:schemeClr val="tx1"/>
                </a:solidFill>
              </a:rPr>
              <a:t>Median </a:t>
            </a:r>
            <a:r>
              <a:rPr lang="en-US" sz="1600" dirty="0">
                <a:solidFill>
                  <a:schemeClr val="tx1"/>
                </a:solidFill>
              </a:rPr>
              <a:t>Counts/6 Seconds</a:t>
            </a:r>
            <a:endParaRPr lang="en-US" sz="1600" dirty="0">
              <a:solidFill>
                <a:schemeClr val="tx1"/>
              </a:solidFill>
            </a:endParaRPr>
          </a:p>
        </p:txBody>
      </p:sp>
      <p:sp>
        <p:nvSpPr>
          <p:cNvPr id="89" name="TextBox 88"/>
          <p:cNvSpPr txBox="1"/>
          <p:nvPr/>
        </p:nvSpPr>
        <p:spPr>
          <a:xfrm rot="16200000">
            <a:off x="23150615" y="16979027"/>
            <a:ext cx="3149815" cy="338554"/>
          </a:xfrm>
          <a:prstGeom prst="rect">
            <a:avLst/>
          </a:prstGeom>
          <a:noFill/>
        </p:spPr>
        <p:txBody>
          <a:bodyPr wrap="square" rtlCol="0">
            <a:spAutoFit/>
          </a:bodyPr>
          <a:lstStyle/>
          <a:p>
            <a:r>
              <a:rPr lang="en-US" sz="1600" dirty="0">
                <a:solidFill>
                  <a:schemeClr val="tx1"/>
                </a:solidFill>
              </a:rPr>
              <a:t>Median Counts/6 Seconds</a:t>
            </a:r>
            <a:endParaRPr lang="en-US" sz="1600" dirty="0">
              <a:solidFill>
                <a:schemeClr val="tx1"/>
              </a:solidFill>
            </a:endParaRPr>
          </a:p>
        </p:txBody>
      </p:sp>
      <p:sp>
        <p:nvSpPr>
          <p:cNvPr id="90" name="TextBox 89"/>
          <p:cNvSpPr txBox="1"/>
          <p:nvPr/>
        </p:nvSpPr>
        <p:spPr>
          <a:xfrm rot="16200000">
            <a:off x="39888168" y="15621760"/>
            <a:ext cx="3310567" cy="369332"/>
          </a:xfrm>
          <a:prstGeom prst="rect">
            <a:avLst/>
          </a:prstGeom>
          <a:noFill/>
        </p:spPr>
        <p:txBody>
          <a:bodyPr wrap="square" rtlCol="0">
            <a:spAutoFit/>
          </a:bodyPr>
          <a:lstStyle/>
          <a:p>
            <a:r>
              <a:rPr lang="en-US" sz="1800" dirty="0" smtClean="0">
                <a:solidFill>
                  <a:schemeClr val="tx1"/>
                </a:solidFill>
              </a:rPr>
              <a:t>Median Counts/Second</a:t>
            </a:r>
            <a:endParaRPr lang="en-US" sz="1800" dirty="0">
              <a:solidFill>
                <a:schemeClr val="tx1"/>
              </a:solidFill>
            </a:endParaRPr>
          </a:p>
        </p:txBody>
      </p:sp>
      <p:sp>
        <p:nvSpPr>
          <p:cNvPr id="91" name="TextBox 90"/>
          <p:cNvSpPr txBox="1"/>
          <p:nvPr/>
        </p:nvSpPr>
        <p:spPr>
          <a:xfrm rot="16200000">
            <a:off x="12658482" y="29038675"/>
            <a:ext cx="3149815" cy="338554"/>
          </a:xfrm>
          <a:prstGeom prst="rect">
            <a:avLst/>
          </a:prstGeom>
          <a:noFill/>
        </p:spPr>
        <p:txBody>
          <a:bodyPr wrap="square" rtlCol="0">
            <a:spAutoFit/>
          </a:bodyPr>
          <a:lstStyle/>
          <a:p>
            <a:r>
              <a:rPr lang="en-US" sz="1600" smtClean="0">
                <a:solidFill>
                  <a:schemeClr val="tx1"/>
                </a:solidFill>
              </a:rPr>
              <a:t>Seconds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10863</TotalTime>
  <Words>1544</Words>
  <Application>Microsoft Macintosh PowerPoint</Application>
  <PresentationFormat>Custom</PresentationFormat>
  <Paragraphs>218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Times New Roman</vt:lpstr>
      <vt:lpstr>Arial</vt:lpstr>
      <vt:lpstr>Default Design</vt:lpstr>
      <vt:lpstr>Quantifying Electron Precipitation from the Van Allen Radiation Belts   Timothy Raeder, Advisors: Chia-Lin Huang &amp; Katharine Duderstadt Department of Physics, University of New Hampshire (tr1067@wildcats.unh.edu)</vt:lpstr>
    </vt:vector>
  </TitlesOfParts>
  <Company>Graphicsland</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Raeder, Timothy</cp:lastModifiedBy>
  <cp:revision>336</cp:revision>
  <cp:lastPrinted>2014-02-24T14:53:09Z</cp:lastPrinted>
  <dcterms:created xsi:type="dcterms:W3CDTF">2004-07-26T21:45:23Z</dcterms:created>
  <dcterms:modified xsi:type="dcterms:W3CDTF">2020-05-01T15:22:13Z</dcterms:modified>
  <cp:category>science research poster</cp:category>
</cp:coreProperties>
</file>