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
  </p:handoutMasterIdLst>
  <p:sldIdLst>
    <p:sldId id="259" r:id="rId2"/>
  </p:sldIdLst>
  <p:sldSz cx="51206400" cy="38404800"/>
  <p:notesSz cx="7077075" cy="9363075"/>
  <p:defaultTextStyle>
    <a:defPPr>
      <a:defRPr lang="en-US"/>
    </a:defPPr>
    <a:lvl1pPr algn="ctr" rtl="0" fontAlgn="base">
      <a:spcBef>
        <a:spcPct val="0"/>
      </a:spcBef>
      <a:spcAft>
        <a:spcPct val="0"/>
      </a:spcAft>
      <a:defRPr sz="4300" b="1" kern="1200">
        <a:solidFill>
          <a:srgbClr val="FF9900"/>
        </a:solidFill>
        <a:latin typeface="Arial" charset="0"/>
        <a:ea typeface="+mn-ea"/>
        <a:cs typeface="+mn-cs"/>
      </a:defRPr>
    </a:lvl1pPr>
    <a:lvl2pPr marL="457200" algn="ctr" rtl="0" fontAlgn="base">
      <a:spcBef>
        <a:spcPct val="0"/>
      </a:spcBef>
      <a:spcAft>
        <a:spcPct val="0"/>
      </a:spcAft>
      <a:defRPr sz="4300" b="1" kern="1200">
        <a:solidFill>
          <a:srgbClr val="FF9900"/>
        </a:solidFill>
        <a:latin typeface="Arial" charset="0"/>
        <a:ea typeface="+mn-ea"/>
        <a:cs typeface="+mn-cs"/>
      </a:defRPr>
    </a:lvl2pPr>
    <a:lvl3pPr marL="914400" algn="ctr" rtl="0" fontAlgn="base">
      <a:spcBef>
        <a:spcPct val="0"/>
      </a:spcBef>
      <a:spcAft>
        <a:spcPct val="0"/>
      </a:spcAft>
      <a:defRPr sz="4300" b="1" kern="1200">
        <a:solidFill>
          <a:srgbClr val="FF9900"/>
        </a:solidFill>
        <a:latin typeface="Arial" charset="0"/>
        <a:ea typeface="+mn-ea"/>
        <a:cs typeface="+mn-cs"/>
      </a:defRPr>
    </a:lvl3pPr>
    <a:lvl4pPr marL="1371600" algn="ctr" rtl="0" fontAlgn="base">
      <a:spcBef>
        <a:spcPct val="0"/>
      </a:spcBef>
      <a:spcAft>
        <a:spcPct val="0"/>
      </a:spcAft>
      <a:defRPr sz="4300" b="1" kern="1200">
        <a:solidFill>
          <a:srgbClr val="FF9900"/>
        </a:solidFill>
        <a:latin typeface="Arial" charset="0"/>
        <a:ea typeface="+mn-ea"/>
        <a:cs typeface="+mn-cs"/>
      </a:defRPr>
    </a:lvl4pPr>
    <a:lvl5pPr marL="1828800" algn="ctr" rtl="0" fontAlgn="base">
      <a:spcBef>
        <a:spcPct val="0"/>
      </a:spcBef>
      <a:spcAft>
        <a:spcPct val="0"/>
      </a:spcAft>
      <a:defRPr sz="4300" b="1" kern="1200">
        <a:solidFill>
          <a:srgbClr val="FF9900"/>
        </a:solidFill>
        <a:latin typeface="Arial" charset="0"/>
        <a:ea typeface="+mn-ea"/>
        <a:cs typeface="+mn-cs"/>
      </a:defRPr>
    </a:lvl5pPr>
    <a:lvl6pPr marL="2286000" algn="l" defTabSz="914400" rtl="0" eaLnBrk="1" latinLnBrk="0" hangingPunct="1">
      <a:defRPr sz="4300" b="1" kern="1200">
        <a:solidFill>
          <a:srgbClr val="FF9900"/>
        </a:solidFill>
        <a:latin typeface="Arial" charset="0"/>
        <a:ea typeface="+mn-ea"/>
        <a:cs typeface="+mn-cs"/>
      </a:defRPr>
    </a:lvl6pPr>
    <a:lvl7pPr marL="2743200" algn="l" defTabSz="914400" rtl="0" eaLnBrk="1" latinLnBrk="0" hangingPunct="1">
      <a:defRPr sz="4300" b="1" kern="1200">
        <a:solidFill>
          <a:srgbClr val="FF9900"/>
        </a:solidFill>
        <a:latin typeface="Arial" charset="0"/>
        <a:ea typeface="+mn-ea"/>
        <a:cs typeface="+mn-cs"/>
      </a:defRPr>
    </a:lvl7pPr>
    <a:lvl8pPr marL="3200400" algn="l" defTabSz="914400" rtl="0" eaLnBrk="1" latinLnBrk="0" hangingPunct="1">
      <a:defRPr sz="4300" b="1" kern="1200">
        <a:solidFill>
          <a:srgbClr val="FF9900"/>
        </a:solidFill>
        <a:latin typeface="Arial" charset="0"/>
        <a:ea typeface="+mn-ea"/>
        <a:cs typeface="+mn-cs"/>
      </a:defRPr>
    </a:lvl8pPr>
    <a:lvl9pPr marL="3657600" algn="l" defTabSz="914400" rtl="0" eaLnBrk="1" latinLnBrk="0" hangingPunct="1">
      <a:defRPr sz="4300" b="1" kern="1200">
        <a:solidFill>
          <a:srgbClr val="FF9900"/>
        </a:solidFill>
        <a:latin typeface="Arial" charset="0"/>
        <a:ea typeface="+mn-ea"/>
        <a:cs typeface="+mn-cs"/>
      </a:defRPr>
    </a:lvl9pPr>
  </p:defaultTextStyle>
  <p:extLst>
    <p:ext uri="{EFAFB233-063F-42B5-8137-9DF3F51BA10A}">
      <p15:sldGuideLst xmlns:p15="http://schemas.microsoft.com/office/powerpoint/2012/main">
        <p15:guide id="1" orient="horz" pos="10368">
          <p15:clr>
            <a:srgbClr val="A4A3A4"/>
          </p15:clr>
        </p15:guide>
        <p15:guide id="2" pos="15552">
          <p15:clr>
            <a:srgbClr val="A4A3A4"/>
          </p15:clr>
        </p15:guide>
        <p15:guide id="3" orient="horz" pos="12096">
          <p15:clr>
            <a:srgbClr val="A4A3A4"/>
          </p15:clr>
        </p15:guide>
        <p15:guide id="4" pos="161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CCCC"/>
    <a:srgbClr val="999999"/>
    <a:srgbClr val="FF9900"/>
    <a:srgbClr val="990000"/>
    <a:srgbClr val="000050"/>
    <a:srgbClr val="00126A"/>
    <a:srgbClr val="0033CC"/>
    <a:srgbClr val="000622"/>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658" autoAdjust="0"/>
    <p:restoredTop sz="94635" autoAdjust="0"/>
  </p:normalViewPr>
  <p:slideViewPr>
    <p:cSldViewPr>
      <p:cViewPr>
        <p:scale>
          <a:sx n="25" d="100"/>
          <a:sy n="25" d="100"/>
        </p:scale>
        <p:origin x="330" y="-2328"/>
      </p:cViewPr>
      <p:guideLst>
        <p:guide orient="horz" pos="10368"/>
        <p:guide pos="15552"/>
        <p:guide orient="horz" pos="12096"/>
        <p:guide pos="161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699" name="Rectangle 3"/>
          <p:cNvSpPr>
            <a:spLocks noGrp="1" noChangeArrowheads="1"/>
          </p:cNvSpPr>
          <p:nvPr>
            <p:ph type="dt" sz="quarter" idx="1"/>
          </p:nvPr>
        </p:nvSpPr>
        <p:spPr bwMode="auto">
          <a:xfrm>
            <a:off x="4008727" y="1"/>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t" anchorCtr="0" compatLnSpc="1">
            <a:prstTxWarp prst="textNoShape">
              <a:avLst/>
            </a:prstTxWarp>
          </a:bodyPr>
          <a:lstStyle>
            <a:lvl1pPr algn="r" defTabSz="942804">
              <a:defRPr sz="1200" b="0">
                <a:solidFill>
                  <a:schemeClr val="tx1"/>
                </a:solidFill>
                <a:latin typeface="Arial" pitchFamily="34" charset="0"/>
              </a:defRPr>
            </a:lvl1pPr>
          </a:lstStyle>
          <a:p>
            <a:pPr>
              <a:defRPr/>
            </a:pPr>
            <a:endParaRPr lang="en-US"/>
          </a:p>
        </p:txBody>
      </p:sp>
      <p:sp>
        <p:nvSpPr>
          <p:cNvPr id="29700" name="Rectangle 4"/>
          <p:cNvSpPr>
            <a:spLocks noGrp="1" noChangeArrowheads="1"/>
          </p:cNvSpPr>
          <p:nvPr>
            <p:ph type="ftr" sz="quarter" idx="2"/>
          </p:nvPr>
        </p:nvSpPr>
        <p:spPr bwMode="auto">
          <a:xfrm>
            <a:off x="0"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l" defTabSz="942804">
              <a:defRPr sz="1200" b="0">
                <a:solidFill>
                  <a:schemeClr val="tx1"/>
                </a:solidFill>
                <a:latin typeface="Arial" pitchFamily="34" charset="0"/>
              </a:defRPr>
            </a:lvl1pPr>
          </a:lstStyle>
          <a:p>
            <a:pPr>
              <a:defRPr/>
            </a:pPr>
            <a:endParaRPr lang="en-US"/>
          </a:p>
        </p:txBody>
      </p:sp>
      <p:sp>
        <p:nvSpPr>
          <p:cNvPr id="29701" name="Rectangle 5"/>
          <p:cNvSpPr>
            <a:spLocks noGrp="1" noChangeArrowheads="1"/>
          </p:cNvSpPr>
          <p:nvPr>
            <p:ph type="sldNum" sz="quarter" idx="3"/>
          </p:nvPr>
        </p:nvSpPr>
        <p:spPr bwMode="auto">
          <a:xfrm>
            <a:off x="4008727" y="8893313"/>
            <a:ext cx="3066733" cy="468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322" tIns="47161" rIns="94322" bIns="47161" numCol="1" anchor="b" anchorCtr="0" compatLnSpc="1">
            <a:prstTxWarp prst="textNoShape">
              <a:avLst/>
            </a:prstTxWarp>
          </a:bodyPr>
          <a:lstStyle>
            <a:lvl1pPr algn="r" defTabSz="942804">
              <a:defRPr sz="1200" b="0">
                <a:solidFill>
                  <a:schemeClr val="tx1"/>
                </a:solidFill>
                <a:latin typeface="Arial" pitchFamily="34" charset="0"/>
              </a:defRPr>
            </a:lvl1pPr>
          </a:lstStyle>
          <a:p>
            <a:pPr>
              <a:defRPr/>
            </a:pPr>
            <a:fld id="{BDCE5CEB-6363-420F-BE45-85B064B89173}" type="slidenum">
              <a:rPr lang="en-US"/>
              <a:pPr>
                <a:defRPr/>
              </a:pPr>
              <a:t>‹#›</a:t>
            </a:fld>
            <a:endParaRPr lang="en-US"/>
          </a:p>
        </p:txBody>
      </p:sp>
    </p:spTree>
    <p:extLst>
      <p:ext uri="{BB962C8B-B14F-4D97-AF65-F5344CB8AC3E}">
        <p14:creationId xmlns:p14="http://schemas.microsoft.com/office/powerpoint/2010/main" val="8485261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223" y="11931121"/>
            <a:ext cx="43523958" cy="8230658"/>
          </a:xfrm>
        </p:spPr>
        <p:txBody>
          <a:bodyPr/>
          <a:lstStyle/>
          <a:p>
            <a:r>
              <a:rPr lang="en-US"/>
              <a:t>Click to edit Master title style</a:t>
            </a:r>
          </a:p>
        </p:txBody>
      </p:sp>
      <p:sp>
        <p:nvSpPr>
          <p:cNvPr id="3" name="Subtitle 2"/>
          <p:cNvSpPr>
            <a:spLocks noGrp="1"/>
          </p:cNvSpPr>
          <p:nvPr>
            <p:ph type="subTitle" idx="1"/>
          </p:nvPr>
        </p:nvSpPr>
        <p:spPr>
          <a:xfrm>
            <a:off x="7680591" y="21761980"/>
            <a:ext cx="35845220" cy="981604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D5278E-ED96-461A-883E-5FD94BC35AA3}" type="slidenum">
              <a:rPr lang="en-US"/>
              <a:pPr>
                <a:defRPr/>
              </a:pPr>
              <a:t>‹#›</a:t>
            </a:fld>
            <a:endParaRPr lang="en-US"/>
          </a:p>
        </p:txBody>
      </p:sp>
    </p:spTree>
    <p:extLst>
      <p:ext uri="{BB962C8B-B14F-4D97-AF65-F5344CB8AC3E}">
        <p14:creationId xmlns:p14="http://schemas.microsoft.com/office/powerpoint/2010/main" val="3879227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5C329-9094-49E3-ADB9-7C70C8CFFD34}" type="slidenum">
              <a:rPr lang="en-US"/>
              <a:pPr>
                <a:defRPr/>
              </a:pPr>
              <a:t>‹#›</a:t>
            </a:fld>
            <a:endParaRPr lang="en-US"/>
          </a:p>
        </p:txBody>
      </p:sp>
    </p:spTree>
    <p:extLst>
      <p:ext uri="{BB962C8B-B14F-4D97-AF65-F5344CB8AC3E}">
        <p14:creationId xmlns:p14="http://schemas.microsoft.com/office/powerpoint/2010/main" val="4159161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5013" y="1537230"/>
            <a:ext cx="11521810" cy="32770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59579" y="1537230"/>
            <a:ext cx="34387632" cy="32770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CBC182-0EAC-4479-8D18-C53192F402C0}" type="slidenum">
              <a:rPr lang="en-US"/>
              <a:pPr>
                <a:defRPr/>
              </a:pPr>
              <a:t>‹#›</a:t>
            </a:fld>
            <a:endParaRPr lang="en-US"/>
          </a:p>
        </p:txBody>
      </p:sp>
    </p:spTree>
    <p:extLst>
      <p:ext uri="{BB962C8B-B14F-4D97-AF65-F5344CB8AC3E}">
        <p14:creationId xmlns:p14="http://schemas.microsoft.com/office/powerpoint/2010/main" val="1683777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59581" y="1537229"/>
            <a:ext cx="46087242" cy="6400800"/>
          </a:xfrm>
        </p:spPr>
        <p:txBody>
          <a:bodyPr/>
          <a:lstStyle/>
          <a:p>
            <a:r>
              <a:rPr lang="en-US"/>
              <a:t>Click to edit Master title style</a:t>
            </a:r>
          </a:p>
        </p:txBody>
      </p:sp>
      <p:sp>
        <p:nvSpPr>
          <p:cNvPr id="3" name="Content Placeholder 2"/>
          <p:cNvSpPr>
            <a:spLocks noGrp="1"/>
          </p:cNvSpPr>
          <p:nvPr>
            <p:ph sz="quarter" idx="1"/>
          </p:nvPr>
        </p:nvSpPr>
        <p:spPr>
          <a:xfrm>
            <a:off x="2559582" y="8960382"/>
            <a:ext cx="22954720" cy="12584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25692103" y="8960382"/>
            <a:ext cx="22954720" cy="125849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59582" y="21723086"/>
            <a:ext cx="22954720" cy="1258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25692103" y="21723086"/>
            <a:ext cx="22954720" cy="125849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A8E7164-4707-4A19-A6AB-6533AC9FA80C}" type="slidenum">
              <a:rPr lang="en-US"/>
              <a:pPr>
                <a:defRPr/>
              </a:pPr>
              <a:t>‹#›</a:t>
            </a:fld>
            <a:endParaRPr lang="en-US"/>
          </a:p>
        </p:txBody>
      </p:sp>
    </p:spTree>
    <p:extLst>
      <p:ext uri="{BB962C8B-B14F-4D97-AF65-F5344CB8AC3E}">
        <p14:creationId xmlns:p14="http://schemas.microsoft.com/office/powerpoint/2010/main" val="930650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9D8D97-1826-4078-ADDA-4E99B734A4D4}" type="slidenum">
              <a:rPr lang="en-US"/>
              <a:pPr>
                <a:defRPr/>
              </a:pPr>
              <a:t>‹#›</a:t>
            </a:fld>
            <a:endParaRPr lang="en-US"/>
          </a:p>
        </p:txBody>
      </p:sp>
    </p:spTree>
    <p:extLst>
      <p:ext uri="{BB962C8B-B14F-4D97-AF65-F5344CB8AC3E}">
        <p14:creationId xmlns:p14="http://schemas.microsoft.com/office/powerpoint/2010/main" val="199901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3" y="24679016"/>
            <a:ext cx="43525811" cy="7626879"/>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4044953" y="16277961"/>
            <a:ext cx="43525811" cy="84010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973675-D381-4E0E-B86F-9F9EFE05722F}" type="slidenum">
              <a:rPr lang="en-US"/>
              <a:pPr>
                <a:defRPr/>
              </a:pPr>
              <a:t>‹#›</a:t>
            </a:fld>
            <a:endParaRPr lang="en-US"/>
          </a:p>
        </p:txBody>
      </p:sp>
    </p:spTree>
    <p:extLst>
      <p:ext uri="{BB962C8B-B14F-4D97-AF65-F5344CB8AC3E}">
        <p14:creationId xmlns:p14="http://schemas.microsoft.com/office/powerpoint/2010/main" val="3504241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59582"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92103" y="8960381"/>
            <a:ext cx="22954720" cy="2534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F8DAF2-D655-47B3-A184-648194FE7E75}" type="slidenum">
              <a:rPr lang="en-US"/>
              <a:pPr>
                <a:defRPr/>
              </a:pPr>
              <a:t>‹#›</a:t>
            </a:fld>
            <a:endParaRPr lang="en-US"/>
          </a:p>
        </p:txBody>
      </p:sp>
    </p:spTree>
    <p:extLst>
      <p:ext uri="{BB962C8B-B14F-4D97-AF65-F5344CB8AC3E}">
        <p14:creationId xmlns:p14="http://schemas.microsoft.com/office/powerpoint/2010/main" val="3809806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59581" y="8597376"/>
            <a:ext cx="22625051"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59581" y="12179301"/>
            <a:ext cx="22625051"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511" y="8597376"/>
            <a:ext cx="22634310" cy="358192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6012511" y="12179301"/>
            <a:ext cx="22634310" cy="22126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41F92EC-8C3C-4F10-858C-C66E68A9ECA2}" type="slidenum">
              <a:rPr lang="en-US"/>
              <a:pPr>
                <a:defRPr/>
              </a:pPr>
              <a:t>‹#›</a:t>
            </a:fld>
            <a:endParaRPr lang="en-US"/>
          </a:p>
        </p:txBody>
      </p:sp>
    </p:spTree>
    <p:extLst>
      <p:ext uri="{BB962C8B-B14F-4D97-AF65-F5344CB8AC3E}">
        <p14:creationId xmlns:p14="http://schemas.microsoft.com/office/powerpoint/2010/main" val="768859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78AEDA9-9C5F-4252-8D07-E5D3174E9901}" type="slidenum">
              <a:rPr lang="en-US"/>
              <a:pPr>
                <a:defRPr/>
              </a:pPr>
              <a:t>‹#›</a:t>
            </a:fld>
            <a:endParaRPr lang="en-US"/>
          </a:p>
        </p:txBody>
      </p:sp>
    </p:spTree>
    <p:extLst>
      <p:ext uri="{BB962C8B-B14F-4D97-AF65-F5344CB8AC3E}">
        <p14:creationId xmlns:p14="http://schemas.microsoft.com/office/powerpoint/2010/main" val="396551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0FBADD-EE0D-4AEE-A966-D1DAD5921D3E}" type="slidenum">
              <a:rPr lang="en-US"/>
              <a:pPr>
                <a:defRPr/>
              </a:pPr>
              <a:t>‹#›</a:t>
            </a:fld>
            <a:endParaRPr lang="en-US"/>
          </a:p>
        </p:txBody>
      </p:sp>
    </p:spTree>
    <p:extLst>
      <p:ext uri="{BB962C8B-B14F-4D97-AF65-F5344CB8AC3E}">
        <p14:creationId xmlns:p14="http://schemas.microsoft.com/office/powerpoint/2010/main" val="48936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580" y="1529822"/>
            <a:ext cx="16846551" cy="650636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0021020" y="1529822"/>
            <a:ext cx="28625800" cy="327763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59580" y="8036190"/>
            <a:ext cx="16846551" cy="26269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356635-F299-487E-8478-361B2D7E66D4}" type="slidenum">
              <a:rPr lang="en-US"/>
              <a:pPr>
                <a:defRPr/>
              </a:pPr>
              <a:t>‹#›</a:t>
            </a:fld>
            <a:endParaRPr lang="en-US"/>
          </a:p>
        </p:txBody>
      </p:sp>
    </p:spTree>
    <p:extLst>
      <p:ext uri="{BB962C8B-B14F-4D97-AF65-F5344CB8AC3E}">
        <p14:creationId xmlns:p14="http://schemas.microsoft.com/office/powerpoint/2010/main" val="500345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442" y="26882996"/>
            <a:ext cx="30724210" cy="317447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0036442" y="3431913"/>
            <a:ext cx="30724210" cy="230417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0036442" y="30057466"/>
            <a:ext cx="30724210" cy="45061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818BA4C-6842-4480-8686-9E83B0824346}" type="slidenum">
              <a:rPr lang="en-US"/>
              <a:pPr>
                <a:defRPr/>
              </a:pPr>
              <a:t>‹#›</a:t>
            </a:fld>
            <a:endParaRPr lang="en-US"/>
          </a:p>
        </p:txBody>
      </p:sp>
    </p:spTree>
    <p:extLst>
      <p:ext uri="{BB962C8B-B14F-4D97-AF65-F5344CB8AC3E}">
        <p14:creationId xmlns:p14="http://schemas.microsoft.com/office/powerpoint/2010/main" val="3278193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DA9A9"/>
            </a:gs>
            <a:gs pos="50000">
              <a:srgbClr val="990000"/>
            </a:gs>
            <a:gs pos="100000">
              <a:srgbClr val="DDA9A9"/>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9995" y="1537229"/>
            <a:ext cx="46086419"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59995" y="8960381"/>
            <a:ext cx="46086419" cy="2534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25599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l" defTabSz="3762375">
              <a:defRPr sz="5700" b="0">
                <a:solidFill>
                  <a:schemeClr val="tx1"/>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17495195" y="34974742"/>
            <a:ext cx="162160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defTabSz="3762375">
              <a:defRPr sz="5700" b="0">
                <a:solidFill>
                  <a:schemeClr val="tx1"/>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36697595" y="34974742"/>
            <a:ext cx="1194881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76203" tIns="188102" rIns="376203" bIns="188102" numCol="1" anchor="t" anchorCtr="0" compatLnSpc="1">
            <a:prstTxWarp prst="textNoShape">
              <a:avLst/>
            </a:prstTxWarp>
          </a:bodyPr>
          <a:lstStyle>
            <a:lvl1pPr algn="r" defTabSz="3762375">
              <a:defRPr sz="5700" b="0">
                <a:solidFill>
                  <a:schemeClr val="tx1"/>
                </a:solidFill>
                <a:latin typeface="Arial" pitchFamily="34" charset="0"/>
              </a:defRPr>
            </a:lvl1pPr>
          </a:lstStyle>
          <a:p>
            <a:pPr>
              <a:defRPr/>
            </a:pPr>
            <a:fld id="{5D3B0B1D-8805-4920-9608-A1D4D0B3DD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3762375" rtl="0" eaLnBrk="0" fontAlgn="base" hangingPunct="0">
        <a:spcBef>
          <a:spcPct val="0"/>
        </a:spcBef>
        <a:spcAft>
          <a:spcPct val="0"/>
        </a:spcAft>
        <a:defRPr sz="18200">
          <a:solidFill>
            <a:schemeClr val="tx2"/>
          </a:solidFill>
          <a:latin typeface="+mj-lt"/>
          <a:ea typeface="+mj-ea"/>
          <a:cs typeface="+mj-cs"/>
        </a:defRPr>
      </a:lvl1pPr>
      <a:lvl2pPr algn="ctr" defTabSz="3762375" rtl="0" eaLnBrk="0" fontAlgn="base" hangingPunct="0">
        <a:spcBef>
          <a:spcPct val="0"/>
        </a:spcBef>
        <a:spcAft>
          <a:spcPct val="0"/>
        </a:spcAft>
        <a:defRPr sz="18200">
          <a:solidFill>
            <a:schemeClr val="tx2"/>
          </a:solidFill>
          <a:latin typeface="Arial" pitchFamily="34" charset="0"/>
        </a:defRPr>
      </a:lvl2pPr>
      <a:lvl3pPr algn="ctr" defTabSz="3762375" rtl="0" eaLnBrk="0" fontAlgn="base" hangingPunct="0">
        <a:spcBef>
          <a:spcPct val="0"/>
        </a:spcBef>
        <a:spcAft>
          <a:spcPct val="0"/>
        </a:spcAft>
        <a:defRPr sz="18200">
          <a:solidFill>
            <a:schemeClr val="tx2"/>
          </a:solidFill>
          <a:latin typeface="Arial" pitchFamily="34" charset="0"/>
        </a:defRPr>
      </a:lvl3pPr>
      <a:lvl4pPr algn="ctr" defTabSz="3762375" rtl="0" eaLnBrk="0" fontAlgn="base" hangingPunct="0">
        <a:spcBef>
          <a:spcPct val="0"/>
        </a:spcBef>
        <a:spcAft>
          <a:spcPct val="0"/>
        </a:spcAft>
        <a:defRPr sz="18200">
          <a:solidFill>
            <a:schemeClr val="tx2"/>
          </a:solidFill>
          <a:latin typeface="Arial" pitchFamily="34" charset="0"/>
        </a:defRPr>
      </a:lvl4pPr>
      <a:lvl5pPr algn="ctr" defTabSz="3762375" rtl="0" eaLnBrk="0" fontAlgn="base" hangingPunct="0">
        <a:spcBef>
          <a:spcPct val="0"/>
        </a:spcBef>
        <a:spcAft>
          <a:spcPct val="0"/>
        </a:spcAft>
        <a:defRPr sz="18200">
          <a:solidFill>
            <a:schemeClr val="tx2"/>
          </a:solidFill>
          <a:latin typeface="Arial" pitchFamily="34" charset="0"/>
        </a:defRPr>
      </a:lvl5pPr>
      <a:lvl6pPr marL="457200" algn="ctr" defTabSz="3762375" rtl="0" fontAlgn="base">
        <a:spcBef>
          <a:spcPct val="0"/>
        </a:spcBef>
        <a:spcAft>
          <a:spcPct val="0"/>
        </a:spcAft>
        <a:defRPr sz="18200">
          <a:solidFill>
            <a:schemeClr val="tx2"/>
          </a:solidFill>
          <a:latin typeface="Arial" pitchFamily="34" charset="0"/>
        </a:defRPr>
      </a:lvl6pPr>
      <a:lvl7pPr marL="914400" algn="ctr" defTabSz="3762375" rtl="0" fontAlgn="base">
        <a:spcBef>
          <a:spcPct val="0"/>
        </a:spcBef>
        <a:spcAft>
          <a:spcPct val="0"/>
        </a:spcAft>
        <a:defRPr sz="18200">
          <a:solidFill>
            <a:schemeClr val="tx2"/>
          </a:solidFill>
          <a:latin typeface="Arial" pitchFamily="34" charset="0"/>
        </a:defRPr>
      </a:lvl7pPr>
      <a:lvl8pPr marL="1371600" algn="ctr" defTabSz="3762375" rtl="0" fontAlgn="base">
        <a:spcBef>
          <a:spcPct val="0"/>
        </a:spcBef>
        <a:spcAft>
          <a:spcPct val="0"/>
        </a:spcAft>
        <a:defRPr sz="18200">
          <a:solidFill>
            <a:schemeClr val="tx2"/>
          </a:solidFill>
          <a:latin typeface="Arial" pitchFamily="34" charset="0"/>
        </a:defRPr>
      </a:lvl8pPr>
      <a:lvl9pPr marL="1828800" algn="ctr" defTabSz="3762375" rtl="0" fontAlgn="base">
        <a:spcBef>
          <a:spcPct val="0"/>
        </a:spcBef>
        <a:spcAft>
          <a:spcPct val="0"/>
        </a:spcAft>
        <a:defRPr sz="18200">
          <a:solidFill>
            <a:schemeClr val="tx2"/>
          </a:solidFill>
          <a:latin typeface="Arial" pitchFamily="34" charset="0"/>
        </a:defRPr>
      </a:lvl9pPr>
    </p:titleStyle>
    <p:bodyStyle>
      <a:lvl1pPr marL="1409700" indent="-1409700" algn="l" defTabSz="3762375" rtl="0" eaLnBrk="0" fontAlgn="base" hangingPunct="0">
        <a:spcBef>
          <a:spcPct val="20000"/>
        </a:spcBef>
        <a:spcAft>
          <a:spcPct val="0"/>
        </a:spcAft>
        <a:buChar char="•"/>
        <a:defRPr sz="13200">
          <a:solidFill>
            <a:schemeClr val="tx1"/>
          </a:solidFill>
          <a:latin typeface="+mn-lt"/>
          <a:ea typeface="+mn-ea"/>
          <a:cs typeface="+mn-cs"/>
        </a:defRPr>
      </a:lvl1pPr>
      <a:lvl2pPr marL="3057525" indent="-1176338" algn="l" defTabSz="3762375" rtl="0" eaLnBrk="0" fontAlgn="base" hangingPunct="0">
        <a:spcBef>
          <a:spcPct val="20000"/>
        </a:spcBef>
        <a:spcAft>
          <a:spcPct val="0"/>
        </a:spcAft>
        <a:buChar char="–"/>
        <a:defRPr sz="11500">
          <a:solidFill>
            <a:schemeClr val="tx1"/>
          </a:solidFill>
          <a:latin typeface="+mn-lt"/>
        </a:defRPr>
      </a:lvl2pPr>
      <a:lvl3pPr marL="4702175" indent="-939800" algn="l" defTabSz="3762375" rtl="0" eaLnBrk="0" fontAlgn="base" hangingPunct="0">
        <a:spcBef>
          <a:spcPct val="20000"/>
        </a:spcBef>
        <a:spcAft>
          <a:spcPct val="0"/>
        </a:spcAft>
        <a:buChar char="•"/>
        <a:defRPr sz="9900">
          <a:solidFill>
            <a:schemeClr val="tx1"/>
          </a:solidFill>
          <a:latin typeface="+mn-lt"/>
        </a:defRPr>
      </a:lvl3pPr>
      <a:lvl4pPr marL="6583363" indent="-939800" algn="l" defTabSz="3762375" rtl="0" eaLnBrk="0" fontAlgn="base" hangingPunct="0">
        <a:spcBef>
          <a:spcPct val="20000"/>
        </a:spcBef>
        <a:spcAft>
          <a:spcPct val="0"/>
        </a:spcAft>
        <a:buChar char="–"/>
        <a:defRPr sz="8200">
          <a:solidFill>
            <a:schemeClr val="tx1"/>
          </a:solidFill>
          <a:latin typeface="+mn-lt"/>
        </a:defRPr>
      </a:lvl4pPr>
      <a:lvl5pPr marL="8466138" indent="-941388" algn="l" defTabSz="3762375" rtl="0" eaLnBrk="0" fontAlgn="base" hangingPunct="0">
        <a:spcBef>
          <a:spcPct val="20000"/>
        </a:spcBef>
        <a:spcAft>
          <a:spcPct val="0"/>
        </a:spcAft>
        <a:buChar char="»"/>
        <a:defRPr sz="8200">
          <a:solidFill>
            <a:schemeClr val="tx1"/>
          </a:solidFill>
          <a:latin typeface="+mn-lt"/>
        </a:defRPr>
      </a:lvl5pPr>
      <a:lvl6pPr marL="8923338" indent="-941388" algn="l" defTabSz="3762375" rtl="0" fontAlgn="base">
        <a:spcBef>
          <a:spcPct val="20000"/>
        </a:spcBef>
        <a:spcAft>
          <a:spcPct val="0"/>
        </a:spcAft>
        <a:buChar char="»"/>
        <a:defRPr sz="8200">
          <a:solidFill>
            <a:schemeClr val="tx1"/>
          </a:solidFill>
          <a:latin typeface="+mn-lt"/>
        </a:defRPr>
      </a:lvl6pPr>
      <a:lvl7pPr marL="9380538" indent="-941388" algn="l" defTabSz="3762375" rtl="0" fontAlgn="base">
        <a:spcBef>
          <a:spcPct val="20000"/>
        </a:spcBef>
        <a:spcAft>
          <a:spcPct val="0"/>
        </a:spcAft>
        <a:buChar char="»"/>
        <a:defRPr sz="8200">
          <a:solidFill>
            <a:schemeClr val="tx1"/>
          </a:solidFill>
          <a:latin typeface="+mn-lt"/>
        </a:defRPr>
      </a:lvl7pPr>
      <a:lvl8pPr marL="9837738" indent="-941388" algn="l" defTabSz="3762375" rtl="0" fontAlgn="base">
        <a:spcBef>
          <a:spcPct val="20000"/>
        </a:spcBef>
        <a:spcAft>
          <a:spcPct val="0"/>
        </a:spcAft>
        <a:buChar char="»"/>
        <a:defRPr sz="8200">
          <a:solidFill>
            <a:schemeClr val="tx1"/>
          </a:solidFill>
          <a:latin typeface="+mn-lt"/>
        </a:defRPr>
      </a:lvl8pPr>
      <a:lvl9pPr marL="10294938" indent="-941388" algn="l" defTabSz="3762375" rtl="0" fontAlgn="base">
        <a:spcBef>
          <a:spcPct val="20000"/>
        </a:spcBef>
        <a:spcAft>
          <a:spcPct val="0"/>
        </a:spcAft>
        <a:buChar char="»"/>
        <a:defRPr sz="8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jp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2"/>
            </a:gs>
          </a:gsLst>
          <a:lin ang="5400000" scaled="1"/>
        </a:gradFill>
        <a:effectLst/>
      </p:bgPr>
    </p:bg>
    <p:spTree>
      <p:nvGrpSpPr>
        <p:cNvPr id="1" name=""/>
        <p:cNvGrpSpPr/>
        <p:nvPr/>
      </p:nvGrpSpPr>
      <p:grpSpPr>
        <a:xfrm>
          <a:off x="0" y="0"/>
          <a:ext cx="0" cy="0"/>
          <a:chOff x="0" y="0"/>
          <a:chExt cx="0" cy="0"/>
        </a:xfrm>
      </p:grpSpPr>
      <p:pic>
        <p:nvPicPr>
          <p:cNvPr id="2148" name="Picture 2147" descr="A picture containing game&#10;&#10;Description automatically generated">
            <a:extLst>
              <a:ext uri="{FF2B5EF4-FFF2-40B4-BE49-F238E27FC236}">
                <a16:creationId xmlns:a16="http://schemas.microsoft.com/office/drawing/2014/main" id="{B9B41AFB-D97D-421D-A349-554B2ED73C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59869" y="25923402"/>
            <a:ext cx="5981042" cy="5895599"/>
          </a:xfrm>
          <a:prstGeom prst="rect">
            <a:avLst/>
          </a:prstGeom>
        </p:spPr>
      </p:pic>
      <p:sp>
        <p:nvSpPr>
          <p:cNvPr id="2050" name="Rectangle 2"/>
          <p:cNvSpPr>
            <a:spLocks noGrp="1" noChangeArrowheads="1"/>
          </p:cNvSpPr>
          <p:nvPr>
            <p:ph type="title" sz="quarter"/>
          </p:nvPr>
        </p:nvSpPr>
        <p:spPr>
          <a:xfrm>
            <a:off x="0" y="3"/>
            <a:ext cx="51206400" cy="6400799"/>
          </a:xfrm>
          <a:gradFill>
            <a:gsLst>
              <a:gs pos="0">
                <a:schemeClr val="tx2">
                  <a:lumMod val="50000"/>
                </a:schemeClr>
              </a:gs>
              <a:gs pos="50000">
                <a:schemeClr val="tx2">
                  <a:lumMod val="75000"/>
                </a:schemeClr>
              </a:gs>
              <a:gs pos="100000">
                <a:schemeClr val="tx2">
                  <a:lumMod val="50000"/>
                </a:schemeClr>
              </a:gs>
            </a:gsLst>
            <a:lin ang="5400000" scaled="1"/>
          </a:gradFill>
          <a:ln>
            <a:solidFill>
              <a:schemeClr val="tx1"/>
            </a:solidFill>
            <a:miter lim="800000"/>
            <a:headEnd/>
            <a:tailEnd/>
          </a:ln>
        </p:spPr>
        <p:txBody>
          <a:bodyPr>
            <a:normAutofit fontScale="90000"/>
          </a:bodyPr>
          <a:lstStyle/>
          <a:p>
            <a:pPr indent="-457200" algn="l" eaLnBrk="1" hangingPunct="1">
              <a:spcBef>
                <a:spcPts val="0"/>
              </a:spcBef>
              <a:spcAft>
                <a:spcPts val="0"/>
              </a:spcAft>
            </a:pPr>
            <a:r>
              <a:rPr lang="en-US" sz="8800" dirty="0">
                <a:solidFill>
                  <a:schemeClr val="bg1"/>
                </a:solidFill>
              </a:rPr>
              <a:t>Decreasing Uncertainty in Nuclear Magnetic Resonance Measurements </a:t>
            </a:r>
            <a:br>
              <a:rPr lang="en-US" sz="8800" dirty="0">
                <a:solidFill>
                  <a:schemeClr val="bg1"/>
                </a:solidFill>
              </a:rPr>
            </a:br>
            <a:r>
              <a:rPr lang="en-US" sz="8800" dirty="0">
                <a:solidFill>
                  <a:schemeClr val="bg1"/>
                </a:solidFill>
              </a:rPr>
              <a:t>Through the Application of Pappus Chains</a:t>
            </a:r>
            <a:br>
              <a:rPr lang="en-US" sz="9600" dirty="0"/>
            </a:br>
            <a:br>
              <a:rPr lang="en-US" sz="4000" dirty="0"/>
            </a:br>
            <a:r>
              <a:rPr lang="en-US" sz="6000" i="1" dirty="0">
                <a:solidFill>
                  <a:srgbClr val="FFFFFF"/>
                </a:solidFill>
              </a:rPr>
              <a:t>Ryan Williams </a:t>
            </a:r>
            <a:br>
              <a:rPr lang="en-US" sz="6000" i="1" dirty="0">
                <a:solidFill>
                  <a:srgbClr val="FFFFFF"/>
                </a:solidFill>
              </a:rPr>
            </a:br>
            <a:r>
              <a:rPr lang="en-US" sz="6000" i="1" dirty="0">
                <a:solidFill>
                  <a:srgbClr val="FFFFFF"/>
                </a:solidFill>
              </a:rPr>
              <a:t>Adviser: Dr. Elena Long</a:t>
            </a:r>
            <a:br>
              <a:rPr lang="en-US" sz="6000" i="1" dirty="0">
                <a:solidFill>
                  <a:srgbClr val="FFFFFF"/>
                </a:solidFill>
              </a:rPr>
            </a:br>
            <a:r>
              <a:rPr lang="en-US" sz="6000" i="1" dirty="0">
                <a:solidFill>
                  <a:srgbClr val="FFFFFF"/>
                </a:solidFill>
              </a:rPr>
              <a:t>Department of Physics and Astronomy, University of New Hampshire</a:t>
            </a:r>
            <a:endParaRPr lang="en-US" sz="5400" i="1" dirty="0">
              <a:solidFill>
                <a:srgbClr val="FFFFFF"/>
              </a:solidFill>
            </a:endParaRPr>
          </a:p>
        </p:txBody>
      </p:sp>
      <p:sp>
        <p:nvSpPr>
          <p:cNvPr id="2150" name="Text Box 161"/>
          <p:cNvSpPr txBox="1">
            <a:spLocks noChangeArrowheads="1"/>
          </p:cNvSpPr>
          <p:nvPr/>
        </p:nvSpPr>
        <p:spPr bwMode="auto">
          <a:xfrm>
            <a:off x="46494700" y="11988538"/>
            <a:ext cx="35560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300" b="1">
                <a:solidFill>
                  <a:srgbClr val="FF9900"/>
                </a:solidFill>
                <a:latin typeface="Arial" charset="0"/>
              </a:defRPr>
            </a:lvl1pPr>
            <a:lvl2pPr marL="742950" indent="-285750" eaLnBrk="0" hangingPunct="0">
              <a:defRPr sz="4300" b="1">
                <a:solidFill>
                  <a:srgbClr val="FF9900"/>
                </a:solidFill>
                <a:latin typeface="Arial" charset="0"/>
              </a:defRPr>
            </a:lvl2pPr>
            <a:lvl3pPr marL="1143000" indent="-228600" eaLnBrk="0" hangingPunct="0">
              <a:defRPr sz="4300" b="1">
                <a:solidFill>
                  <a:srgbClr val="FF9900"/>
                </a:solidFill>
                <a:latin typeface="Arial" charset="0"/>
              </a:defRPr>
            </a:lvl3pPr>
            <a:lvl4pPr marL="1600200" indent="-228600" eaLnBrk="0" hangingPunct="0">
              <a:defRPr sz="4300" b="1">
                <a:solidFill>
                  <a:srgbClr val="FF9900"/>
                </a:solidFill>
                <a:latin typeface="Arial" charset="0"/>
              </a:defRPr>
            </a:lvl4pPr>
            <a:lvl5pPr marL="2057400" indent="-228600" eaLnBrk="0" hangingPunct="0">
              <a:defRPr sz="4300" b="1">
                <a:solidFill>
                  <a:srgbClr val="FF9900"/>
                </a:solidFill>
                <a:latin typeface="Arial" charset="0"/>
              </a:defRPr>
            </a:lvl5pPr>
            <a:lvl6pPr marL="2514600" indent="-228600" algn="ctr" eaLnBrk="0" fontAlgn="base" hangingPunct="0">
              <a:spcBef>
                <a:spcPct val="0"/>
              </a:spcBef>
              <a:spcAft>
                <a:spcPct val="0"/>
              </a:spcAft>
              <a:defRPr sz="4300" b="1">
                <a:solidFill>
                  <a:srgbClr val="FF9900"/>
                </a:solidFill>
                <a:latin typeface="Arial" charset="0"/>
              </a:defRPr>
            </a:lvl6pPr>
            <a:lvl7pPr marL="2971800" indent="-228600" algn="ctr" eaLnBrk="0" fontAlgn="base" hangingPunct="0">
              <a:spcBef>
                <a:spcPct val="0"/>
              </a:spcBef>
              <a:spcAft>
                <a:spcPct val="0"/>
              </a:spcAft>
              <a:defRPr sz="4300" b="1">
                <a:solidFill>
                  <a:srgbClr val="FF9900"/>
                </a:solidFill>
                <a:latin typeface="Arial" charset="0"/>
              </a:defRPr>
            </a:lvl7pPr>
            <a:lvl8pPr marL="3429000" indent="-228600" algn="ctr" eaLnBrk="0" fontAlgn="base" hangingPunct="0">
              <a:spcBef>
                <a:spcPct val="0"/>
              </a:spcBef>
              <a:spcAft>
                <a:spcPct val="0"/>
              </a:spcAft>
              <a:defRPr sz="4300" b="1">
                <a:solidFill>
                  <a:srgbClr val="FF9900"/>
                </a:solidFill>
                <a:latin typeface="Arial" charset="0"/>
              </a:defRPr>
            </a:lvl8pPr>
            <a:lvl9pPr marL="3886200" indent="-228600" algn="ctr" eaLnBrk="0" fontAlgn="base" hangingPunct="0">
              <a:spcBef>
                <a:spcPct val="0"/>
              </a:spcBef>
              <a:spcAft>
                <a:spcPct val="0"/>
              </a:spcAft>
              <a:defRPr sz="4300" b="1">
                <a:solidFill>
                  <a:srgbClr val="FF9900"/>
                </a:solidFill>
                <a:latin typeface="Arial" charset="0"/>
              </a:defRPr>
            </a:lvl9pPr>
          </a:lstStyle>
          <a:p>
            <a:pPr algn="l" eaLnBrk="1" hangingPunct="1">
              <a:spcBef>
                <a:spcPct val="50000"/>
              </a:spcBef>
            </a:pPr>
            <a:endParaRPr lang="en-US" sz="3000" b="0">
              <a:solidFill>
                <a:schemeClr val="tx1"/>
              </a:solidFill>
            </a:endParaRPr>
          </a:p>
        </p:txBody>
      </p:sp>
      <p:sp>
        <p:nvSpPr>
          <p:cNvPr id="2152" name="Rectangle 164"/>
          <p:cNvSpPr>
            <a:spLocks noChangeArrowheads="1"/>
          </p:cNvSpPr>
          <p:nvPr/>
        </p:nvSpPr>
        <p:spPr bwMode="auto">
          <a:xfrm>
            <a:off x="35487704" y="7252253"/>
            <a:ext cx="14760555"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Results</a:t>
            </a:r>
            <a:endParaRPr lang="en-US" sz="60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154" name="Rectangle 166"/>
          <p:cNvSpPr>
            <a:spLocks noChangeArrowheads="1"/>
          </p:cNvSpPr>
          <p:nvPr/>
        </p:nvSpPr>
        <p:spPr bwMode="auto">
          <a:xfrm>
            <a:off x="17343702" y="7191263"/>
            <a:ext cx="16516685"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Analysis Methods</a:t>
            </a:r>
          </a:p>
        </p:txBody>
      </p:sp>
      <p:sp>
        <p:nvSpPr>
          <p:cNvPr id="2155" name="Rectangle 167"/>
          <p:cNvSpPr>
            <a:spLocks noChangeArrowheads="1"/>
          </p:cNvSpPr>
          <p:nvPr/>
        </p:nvSpPr>
        <p:spPr bwMode="auto">
          <a:xfrm>
            <a:off x="580467" y="7164981"/>
            <a:ext cx="14760555"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Introduction</a:t>
            </a:r>
            <a:endParaRPr lang="en-US" dirty="0">
              <a:solidFill>
                <a:srgbClr val="999999"/>
              </a:solidFill>
              <a:latin typeface="Times New Roman" panose="02020603050405020304" pitchFamily="18" charset="0"/>
              <a:cs typeface="Times New Roman" panose="02020603050405020304" pitchFamily="18" charset="0"/>
            </a:endParaRPr>
          </a:p>
        </p:txBody>
      </p:sp>
      <p:sp>
        <p:nvSpPr>
          <p:cNvPr id="19" name="Rectangle 165"/>
          <p:cNvSpPr>
            <a:spLocks noChangeArrowheads="1"/>
          </p:cNvSpPr>
          <p:nvPr/>
        </p:nvSpPr>
        <p:spPr bwMode="auto">
          <a:xfrm>
            <a:off x="35311482" y="30629282"/>
            <a:ext cx="14760555"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References</a:t>
            </a:r>
            <a:endParaRPr lang="en-US" dirty="0">
              <a:solidFill>
                <a:schemeClr val="accent1"/>
              </a:solidFill>
            </a:endParaRPr>
          </a:p>
        </p:txBody>
      </p:sp>
      <p:sp>
        <p:nvSpPr>
          <p:cNvPr id="7" name="TextBox 6"/>
          <p:cNvSpPr txBox="1"/>
          <p:nvPr/>
        </p:nvSpPr>
        <p:spPr>
          <a:xfrm>
            <a:off x="35006847" y="32981903"/>
            <a:ext cx="15172267" cy="492443"/>
          </a:xfrm>
          <a:prstGeom prst="rect">
            <a:avLst/>
          </a:prstGeom>
          <a:noFill/>
        </p:spPr>
        <p:txBody>
          <a:bodyPr wrap="square" rtlCol="0">
            <a:spAutoFit/>
          </a:bodyPr>
          <a:lstStyle/>
          <a:p>
            <a:pPr indent="-457200" algn="l">
              <a:spcBef>
                <a:spcPts val="1200"/>
              </a:spcBef>
            </a:pPr>
            <a:r>
              <a:rPr lang="en-US" sz="2600" b="0" dirty="0">
                <a:solidFill>
                  <a:schemeClr val="tx1"/>
                </a:solidFill>
                <a:latin typeface="Times New Roman" panose="02020603050405020304" pitchFamily="18" charset="0"/>
                <a:cs typeface="Times New Roman" panose="02020603050405020304" pitchFamily="18" charset="0"/>
              </a:rPr>
              <a:t>.</a:t>
            </a:r>
          </a:p>
        </p:txBody>
      </p:sp>
      <p:sp>
        <p:nvSpPr>
          <p:cNvPr id="36" name="Rectangle 164"/>
          <p:cNvSpPr>
            <a:spLocks noChangeArrowheads="1"/>
          </p:cNvSpPr>
          <p:nvPr/>
        </p:nvSpPr>
        <p:spPr bwMode="auto">
          <a:xfrm>
            <a:off x="35383892" y="22781013"/>
            <a:ext cx="14562995"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latin typeface="Times New Roman" panose="02020603050405020304" pitchFamily="18" charset="0"/>
                <a:cs typeface="Times New Roman" panose="02020603050405020304" pitchFamily="18" charset="0"/>
              </a:rPr>
              <a:t>Discussion</a:t>
            </a:r>
            <a:endParaRPr lang="en-US" sz="5400" dirty="0">
              <a:solidFill>
                <a:schemeClr val="bg1">
                  <a:lumMod val="85000"/>
                </a:schemeClr>
              </a:solidFill>
              <a:latin typeface="Times New Roman" panose="02020603050405020304" pitchFamily="18" charset="0"/>
              <a:cs typeface="Times New Roman" panose="02020603050405020304" pitchFamily="18" charset="0"/>
            </a:endParaRPr>
          </a:p>
        </p:txBody>
      </p:sp>
      <p:sp>
        <p:nvSpPr>
          <p:cNvPr id="20" name="Text Box 2546"/>
          <p:cNvSpPr txBox="1">
            <a:spLocks noChangeArrowheads="1"/>
          </p:cNvSpPr>
          <p:nvPr/>
        </p:nvSpPr>
        <p:spPr bwMode="auto">
          <a:xfrm>
            <a:off x="600997" y="8830993"/>
            <a:ext cx="14760555" cy="1357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6000">
                <a:solidFill>
                  <a:schemeClr val="tx1"/>
                </a:solidFill>
                <a:latin typeface="Arial" charset="0"/>
                <a:ea typeface="ＭＳ Ｐゴシック" charset="0"/>
              </a:defRPr>
            </a:lvl1pPr>
            <a:lvl2pPr marL="1200150" indent="-457200" eaLnBrk="0" hangingPunct="0">
              <a:defRPr sz="6000">
                <a:solidFill>
                  <a:schemeClr val="tx1"/>
                </a:solidFill>
                <a:latin typeface="Arial" charset="0"/>
                <a:ea typeface="ＭＳ Ｐゴシック" charset="0"/>
              </a:defRPr>
            </a:lvl2pPr>
            <a:lvl3pPr marL="1143000" indent="-228600" eaLnBrk="0" hangingPunct="0">
              <a:defRPr sz="6000">
                <a:solidFill>
                  <a:schemeClr val="tx1"/>
                </a:solidFill>
                <a:latin typeface="Arial" charset="0"/>
                <a:ea typeface="ＭＳ Ｐゴシック" charset="0"/>
              </a:defRPr>
            </a:lvl3pPr>
            <a:lvl4pPr marL="1600200" indent="-228600" eaLnBrk="0" hangingPunct="0">
              <a:defRPr sz="6000">
                <a:solidFill>
                  <a:schemeClr val="tx1"/>
                </a:solidFill>
                <a:latin typeface="Arial" charset="0"/>
                <a:ea typeface="ＭＳ Ｐゴシック" charset="0"/>
              </a:defRPr>
            </a:lvl4pPr>
            <a:lvl5pPr marL="2057400" indent="-228600" eaLnBrk="0" hangingPunct="0">
              <a:defRPr sz="6000">
                <a:solidFill>
                  <a:schemeClr val="tx1"/>
                </a:solidFill>
                <a:latin typeface="Arial" charset="0"/>
                <a:ea typeface="ＭＳ Ｐゴシック" charset="0"/>
              </a:defRPr>
            </a:lvl5pPr>
            <a:lvl6pPr marL="2514600" indent="-228600" algn="ctr" eaLnBrk="0" fontAlgn="base" hangingPunct="0">
              <a:spcBef>
                <a:spcPct val="50000"/>
              </a:spcBef>
              <a:spcAft>
                <a:spcPct val="0"/>
              </a:spcAft>
              <a:defRPr sz="6000">
                <a:solidFill>
                  <a:schemeClr val="tx1"/>
                </a:solidFill>
                <a:latin typeface="Arial" charset="0"/>
                <a:ea typeface="ＭＳ Ｐゴシック" charset="0"/>
              </a:defRPr>
            </a:lvl6pPr>
            <a:lvl7pPr marL="2971800" indent="-228600" algn="ctr" eaLnBrk="0" fontAlgn="base" hangingPunct="0">
              <a:spcBef>
                <a:spcPct val="50000"/>
              </a:spcBef>
              <a:spcAft>
                <a:spcPct val="0"/>
              </a:spcAft>
              <a:defRPr sz="6000">
                <a:solidFill>
                  <a:schemeClr val="tx1"/>
                </a:solidFill>
                <a:latin typeface="Arial" charset="0"/>
                <a:ea typeface="ＭＳ Ｐゴシック" charset="0"/>
              </a:defRPr>
            </a:lvl7pPr>
            <a:lvl8pPr marL="3429000" indent="-228600" algn="ctr" eaLnBrk="0" fontAlgn="base" hangingPunct="0">
              <a:spcBef>
                <a:spcPct val="50000"/>
              </a:spcBef>
              <a:spcAft>
                <a:spcPct val="0"/>
              </a:spcAft>
              <a:defRPr sz="6000">
                <a:solidFill>
                  <a:schemeClr val="tx1"/>
                </a:solidFill>
                <a:latin typeface="Arial" charset="0"/>
                <a:ea typeface="ＭＳ Ｐゴシック" charset="0"/>
              </a:defRPr>
            </a:lvl8pPr>
            <a:lvl9pPr marL="3886200" indent="-228600" algn="ctr" eaLnBrk="0" fontAlgn="base" hangingPunct="0">
              <a:spcBef>
                <a:spcPct val="50000"/>
              </a:spcBef>
              <a:spcAft>
                <a:spcPct val="0"/>
              </a:spcAft>
              <a:defRPr sz="6000">
                <a:solidFill>
                  <a:schemeClr val="tx1"/>
                </a:solidFill>
                <a:latin typeface="Arial" charset="0"/>
                <a:ea typeface="ＭＳ Ｐゴシック" charset="0"/>
              </a:defRPr>
            </a:lvl9pPr>
          </a:lstStyle>
          <a:p>
            <a:pPr marL="0" indent="0" algn="l" eaLnBrk="1" hangingPunct="1">
              <a:spcBef>
                <a:spcPts val="1200"/>
              </a:spcBef>
            </a:pPr>
            <a:r>
              <a:rPr lang="en-US" sz="4000" dirty="0">
                <a:latin typeface="Times New Roman" panose="02020603050405020304" pitchFamily="18" charset="0"/>
                <a:cs typeface="Times New Roman" panose="02020603050405020304" pitchFamily="18" charset="0"/>
              </a:rPr>
              <a:t>Conducting scattering experiments in nuclear and particle physics typically requires polarizing a relatively large percent of the nuclei in a material. This is the Dynamic Nuclear Polarization (DNP) Group at UNH’s current task before running a scattering experiment at Jefferson Laboratory.</a:t>
            </a:r>
          </a:p>
          <a:p>
            <a:pPr marL="0" indent="0" algn="l" eaLnBrk="1" hangingPunct="1">
              <a:spcBef>
                <a:spcPts val="1200"/>
              </a:spcBef>
            </a:pPr>
            <a:endParaRPr lang="en-US" sz="3600" dirty="0">
              <a:latin typeface="Times New Roman" panose="02020603050405020304" pitchFamily="18" charset="0"/>
              <a:cs typeface="Times New Roman" panose="02020603050405020304" pitchFamily="18" charset="0"/>
            </a:endParaRPr>
          </a:p>
          <a:p>
            <a:pPr marL="0" indent="0" algn="l" eaLnBrk="1" hangingPunct="1">
              <a:spcBef>
                <a:spcPts val="1200"/>
              </a:spcBef>
            </a:pPr>
            <a:r>
              <a:rPr lang="en-US" sz="4000" dirty="0">
                <a:latin typeface="Times New Roman" panose="02020603050405020304" pitchFamily="18" charset="0"/>
                <a:cs typeface="Times New Roman" panose="02020603050405020304" pitchFamily="18" charset="0"/>
              </a:rPr>
              <a:t>To optimize their system, a Nuclear Magnetic Resonance (NMR) is measured to calculate the polarization. The polarization is enhanced using microwaves to induce DNP. One device used to measure this signal is a Vector Network Analyzer (VNA) and is the source of the data being analyzed in this work.</a:t>
            </a:r>
          </a:p>
          <a:p>
            <a:pPr marL="0" indent="0" algn="l" eaLnBrk="1" hangingPunct="1">
              <a:spcBef>
                <a:spcPts val="1200"/>
              </a:spcBef>
            </a:pPr>
            <a:endParaRPr lang="en-US" sz="4000" dirty="0">
              <a:latin typeface="Times New Roman" panose="02020603050405020304" pitchFamily="18" charset="0"/>
              <a:cs typeface="Times New Roman" panose="02020603050405020304" pitchFamily="18" charset="0"/>
            </a:endParaRPr>
          </a:p>
          <a:p>
            <a:pPr marL="0" indent="0" algn="l" eaLnBrk="1" hangingPunct="1">
              <a:spcBef>
                <a:spcPts val="1200"/>
              </a:spcBef>
            </a:pPr>
            <a:r>
              <a:rPr lang="en-US" sz="4000" dirty="0">
                <a:latin typeface="Times New Roman" panose="02020603050405020304" pitchFamily="18" charset="0"/>
                <a:cs typeface="Times New Roman" panose="02020603050405020304" pitchFamily="18" charset="0"/>
              </a:rPr>
              <a:t>The polarization of the material is proportional to the area under our signal. However, the size of the signal depends on how in-tune the circuitry is with the resonant Larmor Frequency of the nuclei. Due to the temperature sensitivity of the equipment, the circuitry will often stray off-tune during the experiment. This work’s goal was to reduce the negative effects of being off-tune via the application of Pappus Chains and inversion geometry, which allow us to mathematically convert an off-tune signal to one perfectly in tune. </a:t>
            </a:r>
          </a:p>
        </p:txBody>
      </p:sp>
      <p:sp>
        <p:nvSpPr>
          <p:cNvPr id="9" name="Rectangle 8"/>
          <p:cNvSpPr/>
          <p:nvPr/>
        </p:nvSpPr>
        <p:spPr>
          <a:xfrm>
            <a:off x="17257482" y="9006109"/>
            <a:ext cx="16180042" cy="23975794"/>
          </a:xfrm>
          <a:prstGeom prst="rect">
            <a:avLst/>
          </a:prstGeom>
        </p:spPr>
        <p:txBody>
          <a:bodyPr wrap="square">
            <a:spAutoFit/>
          </a:bodyPr>
          <a:lstStyle/>
          <a:p>
            <a:pPr algn="l"/>
            <a:r>
              <a:rPr lang="en-US" sz="3600" dirty="0">
                <a:solidFill>
                  <a:srgbClr val="000000"/>
                </a:solidFill>
                <a:latin typeface="Times New Roman" panose="02020603050405020304" pitchFamily="18" charset="0"/>
                <a:cs typeface="Times New Roman" panose="02020603050405020304" pitchFamily="18" charset="0"/>
              </a:rPr>
              <a:t>After measuring an NMR signal, we need to extract it from the background resonance peak produced by the LC circuit.</a:t>
            </a:r>
          </a:p>
          <a:p>
            <a:pPr algn="l"/>
            <a:endParaRPr lang="en-US" sz="4000" dirty="0">
              <a:solidFill>
                <a:srgbClr val="000000"/>
              </a:solidFill>
              <a:latin typeface="Arial" panose="020B0604020202020204" pitchFamily="34" charset="0"/>
              <a:cs typeface="Arial" panose="020B0604020202020204" pitchFamily="34" charset="0"/>
            </a:endParaRPr>
          </a:p>
          <a:p>
            <a:pPr algn="l"/>
            <a:r>
              <a:rPr lang="en-US" sz="4000" dirty="0">
                <a:solidFill>
                  <a:srgbClr val="000000"/>
                </a:solidFill>
                <a:latin typeface="Arial" panose="020B0604020202020204" pitchFamily="34" charset="0"/>
                <a:cs typeface="Arial" panose="020B0604020202020204" pitchFamily="34" charset="0"/>
              </a:rPr>
              <a:t>Traditional Method:</a:t>
            </a:r>
            <a:endParaRPr lang="en-US" sz="32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Baseline Subtraction</a:t>
            </a:r>
          </a:p>
          <a:p>
            <a:pPr marL="571500" indent="-571500" algn="l">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Polynomial Fit to Background </a:t>
            </a:r>
          </a:p>
          <a:p>
            <a:pPr marL="571500" indent="-571500" algn="l">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Lorentzian Fit to Signal		</a:t>
            </a:r>
            <a:r>
              <a:rPr lang="en-US" sz="3600" dirty="0">
                <a:solidFill>
                  <a:srgbClr val="000000"/>
                </a:solidFill>
                <a:latin typeface="Times New Roman" panose="02020603050405020304" pitchFamily="18" charset="0"/>
                <a:cs typeface="Times New Roman" panose="02020603050405020304" pitchFamily="18" charset="0"/>
              </a:rPr>
              <a:t>	</a:t>
            </a: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40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algn="l"/>
            <a:endParaRPr lang="en-US" sz="4000" dirty="0">
              <a:solidFill>
                <a:srgbClr val="000000"/>
              </a:solidFill>
              <a:latin typeface="Arial" panose="020B0604020202020204" pitchFamily="34" charset="0"/>
              <a:cs typeface="Arial" panose="020B0604020202020204" pitchFamily="34" charset="0"/>
            </a:endParaRPr>
          </a:p>
          <a:p>
            <a:pPr algn="l"/>
            <a:r>
              <a:rPr lang="en-US" sz="4000" dirty="0">
                <a:solidFill>
                  <a:srgbClr val="000000"/>
                </a:solidFill>
                <a:latin typeface="Arial" panose="020B0604020202020204" pitchFamily="34" charset="0"/>
                <a:cs typeface="Arial" panose="020B0604020202020204" pitchFamily="34" charset="0"/>
              </a:rPr>
              <a:t>Inversion Method:</a:t>
            </a:r>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32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Arial" panose="020B0604020202020204" pitchFamily="34" charset="0"/>
              <a:cs typeface="Arial" panose="020B0604020202020204" pitchFamily="34" charset="0"/>
            </a:endParaRPr>
          </a:p>
          <a:p>
            <a:pPr algn="l"/>
            <a:r>
              <a:rPr lang="en-US" sz="3200" dirty="0">
                <a:solidFill>
                  <a:srgbClr val="000000"/>
                </a:solidFill>
                <a:latin typeface="Arial" panose="020B0604020202020204" pitchFamily="34" charset="0"/>
                <a:cs typeface="Arial" panose="020B0604020202020204" pitchFamily="34" charset="0"/>
              </a:rPr>
              <a:t> </a:t>
            </a:r>
          </a:p>
          <a:p>
            <a:pPr marL="571500" indent="-571500" algn="l">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algn="l"/>
            <a:endParaRPr lang="en-US" sz="32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algn="l"/>
            <a:endParaRPr lang="en-US" sz="3200" dirty="0">
              <a:solidFill>
                <a:srgbClr val="000000"/>
              </a:solidFill>
              <a:latin typeface="Arial" panose="020B0604020202020204" pitchFamily="34" charset="0"/>
              <a:cs typeface="Arial" panose="020B0604020202020204" pitchFamily="34" charset="0"/>
            </a:endParaRPr>
          </a:p>
          <a:p>
            <a:pPr algn="l"/>
            <a:endParaRPr lang="en-US" sz="32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2800" dirty="0">
              <a:solidFill>
                <a:srgbClr val="000000"/>
              </a:solidFill>
              <a:latin typeface="Times New Roman" panose="02020603050405020304" pitchFamily="18" charset="0"/>
              <a:cs typeface="Times New Roman" panose="02020603050405020304" pitchFamily="18" charset="0"/>
            </a:endParaRPr>
          </a:p>
          <a:p>
            <a:pPr algn="l"/>
            <a:endParaRPr lang="en-US" sz="32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3200" dirty="0">
              <a:solidFill>
                <a:srgbClr val="000000"/>
              </a:solidFill>
              <a:latin typeface="Arial" panose="020B0604020202020204" pitchFamily="34" charset="0"/>
              <a:cs typeface="Arial" panose="020B0604020202020204" pitchFamily="34" charset="0"/>
            </a:endParaRPr>
          </a:p>
          <a:p>
            <a:pPr marL="571500" indent="-571500" algn="l">
              <a:buFont typeface="Arial" panose="020B0604020202020204" pitchFamily="34" charset="0"/>
              <a:buChar char="•"/>
            </a:pPr>
            <a:endParaRPr lang="en-US" sz="3600" dirty="0">
              <a:solidFill>
                <a:srgbClr val="000000"/>
              </a:solidFill>
              <a:latin typeface="Arial" panose="020B0604020202020204" pitchFamily="34" charset="0"/>
              <a:cs typeface="Arial" panose="020B0604020202020204" pitchFamily="34" charset="0"/>
            </a:endParaRPr>
          </a:p>
        </p:txBody>
      </p:sp>
      <p:sp>
        <p:nvSpPr>
          <p:cNvPr id="21" name="Rectangle 20"/>
          <p:cNvSpPr/>
          <p:nvPr/>
        </p:nvSpPr>
        <p:spPr>
          <a:xfrm>
            <a:off x="35383892" y="32509849"/>
            <a:ext cx="15513918" cy="3539430"/>
          </a:xfrm>
          <a:prstGeom prst="rect">
            <a:avLst/>
          </a:prstGeom>
        </p:spPr>
        <p:txBody>
          <a:bodyPr wrap="square">
            <a:spAutoFit/>
          </a:bodyPr>
          <a:lstStyle/>
          <a:p>
            <a:pPr indent="-457200" algn="l"/>
            <a:r>
              <a:rPr lang="en-US" sz="3200" b="0" dirty="0">
                <a:solidFill>
                  <a:srgbClr val="000000"/>
                </a:solidFill>
                <a:latin typeface="Times New Roman" panose="02020603050405020304" pitchFamily="18" charset="0"/>
                <a:cs typeface="Times New Roman" panose="02020603050405020304" pitchFamily="18" charset="0"/>
              </a:rPr>
              <a:t>A </a:t>
            </a:r>
            <a:r>
              <a:rPr lang="en-US" sz="3200" b="0" dirty="0" err="1">
                <a:solidFill>
                  <a:srgbClr val="000000"/>
                </a:solidFill>
                <a:latin typeface="Times New Roman" panose="02020603050405020304" pitchFamily="18" charset="0"/>
                <a:cs typeface="Times New Roman" panose="02020603050405020304" pitchFamily="18" charset="0"/>
              </a:rPr>
              <a:t>Altintas</a:t>
            </a:r>
            <a:r>
              <a:rPr lang="en-US" sz="3200" b="0" dirty="0">
                <a:solidFill>
                  <a:srgbClr val="000000"/>
                </a:solidFill>
                <a:latin typeface="Times New Roman" panose="02020603050405020304" pitchFamily="18" charset="0"/>
                <a:cs typeface="Times New Roman" panose="02020603050405020304" pitchFamily="18" charset="0"/>
              </a:rPr>
              <a:t> &amp; H. Okumura, </a:t>
            </a:r>
            <a:r>
              <a:rPr lang="en-US" sz="3200" b="0" i="1" dirty="0">
                <a:solidFill>
                  <a:srgbClr val="000000"/>
                </a:solidFill>
                <a:latin typeface="Times New Roman" panose="02020603050405020304" pitchFamily="18" charset="0"/>
                <a:cs typeface="Times New Roman" panose="02020603050405020304" pitchFamily="18" charset="0"/>
              </a:rPr>
              <a:t>A note on Pappus chain and collinear theorem</a:t>
            </a:r>
            <a:r>
              <a:rPr lang="en-US" sz="3200" b="0" dirty="0">
                <a:solidFill>
                  <a:srgbClr val="000000"/>
                </a:solidFill>
                <a:latin typeface="Times New Roman" panose="02020603050405020304" pitchFamily="18" charset="0"/>
                <a:cs typeface="Times New Roman" panose="02020603050405020304" pitchFamily="18" charset="0"/>
              </a:rPr>
              <a:t>, </a:t>
            </a:r>
            <a:r>
              <a:rPr lang="en-US" sz="3200" b="0" dirty="0" err="1">
                <a:solidFill>
                  <a:srgbClr val="000000"/>
                </a:solidFill>
                <a:latin typeface="Times New Roman" panose="02020603050405020304" pitchFamily="18" charset="0"/>
                <a:cs typeface="Times New Roman" panose="02020603050405020304" pitchFamily="18" charset="0"/>
              </a:rPr>
              <a:t>Sangakura</a:t>
            </a:r>
            <a:r>
              <a:rPr lang="en-US" sz="3200" b="0" dirty="0">
                <a:solidFill>
                  <a:srgbClr val="000000"/>
                </a:solidFill>
                <a:latin typeface="Times New Roman" panose="02020603050405020304" pitchFamily="18" charset="0"/>
                <a:cs typeface="Times New Roman" panose="02020603050405020304" pitchFamily="18" charset="0"/>
              </a:rPr>
              <a:t> Journal 	of Mathematics, </a:t>
            </a:r>
            <a:r>
              <a:rPr lang="en-US" sz="3200" dirty="0">
                <a:solidFill>
                  <a:srgbClr val="000000"/>
                </a:solidFill>
                <a:latin typeface="Times New Roman" panose="02020603050405020304" pitchFamily="18" charset="0"/>
                <a:cs typeface="Times New Roman" panose="02020603050405020304" pitchFamily="18" charset="0"/>
              </a:rPr>
              <a:t>2</a:t>
            </a:r>
            <a:r>
              <a:rPr lang="en-US" sz="3200" b="0" dirty="0">
                <a:solidFill>
                  <a:srgbClr val="000000"/>
                </a:solidFill>
                <a:latin typeface="Times New Roman" panose="02020603050405020304" pitchFamily="18" charset="0"/>
                <a:cs typeface="Times New Roman" panose="02020603050405020304" pitchFamily="18" charset="0"/>
              </a:rPr>
              <a:t>, 11-12 (2018)</a:t>
            </a:r>
          </a:p>
          <a:p>
            <a:pPr marL="57150" indent="-514350" algn="l">
              <a:buAutoNum type="alphaUcPeriod" startAt="4"/>
            </a:pPr>
            <a:r>
              <a:rPr lang="en-US" sz="3200" b="0" dirty="0">
                <a:solidFill>
                  <a:srgbClr val="000000"/>
                </a:solidFill>
                <a:latin typeface="Times New Roman" panose="02020603050405020304" pitchFamily="18" charset="0"/>
                <a:cs typeface="Times New Roman" panose="02020603050405020304" pitchFamily="18" charset="0"/>
              </a:rPr>
              <a:t>G.  Crabb  &amp;  W.  Meyer, </a:t>
            </a:r>
            <a:r>
              <a:rPr lang="en-US" sz="3200" b="0" i="1" dirty="0">
                <a:solidFill>
                  <a:srgbClr val="000000"/>
                </a:solidFill>
                <a:latin typeface="Times New Roman" panose="02020603050405020304" pitchFamily="18" charset="0"/>
                <a:cs typeface="Times New Roman" panose="02020603050405020304" pitchFamily="18" charset="0"/>
              </a:rPr>
              <a:t>Solid Polarized Target for Nuclear and Particle Physics 	Experiments, </a:t>
            </a:r>
            <a:r>
              <a:rPr lang="en-US" sz="3200" b="0" dirty="0">
                <a:solidFill>
                  <a:srgbClr val="000000"/>
                </a:solidFill>
                <a:latin typeface="Times New Roman" panose="02020603050405020304" pitchFamily="18" charset="0"/>
                <a:cs typeface="Times New Roman" panose="02020603050405020304" pitchFamily="18" charset="0"/>
              </a:rPr>
              <a:t>Annual Review of Nuclear and	 Particle Physics, </a:t>
            </a:r>
            <a:r>
              <a:rPr lang="en-US" sz="3200" dirty="0">
                <a:solidFill>
                  <a:srgbClr val="000000"/>
                </a:solidFill>
                <a:latin typeface="Times New Roman" panose="02020603050405020304" pitchFamily="18" charset="0"/>
                <a:cs typeface="Times New Roman" panose="02020603050405020304" pitchFamily="18" charset="0"/>
              </a:rPr>
              <a:t>47</a:t>
            </a:r>
            <a:r>
              <a:rPr lang="en-US" sz="3200" b="0" dirty="0">
                <a:solidFill>
                  <a:srgbClr val="000000"/>
                </a:solidFill>
                <a:latin typeface="Times New Roman" panose="02020603050405020304" pitchFamily="18" charset="0"/>
                <a:cs typeface="Times New Roman" panose="02020603050405020304" pitchFamily="18" charset="0"/>
              </a:rPr>
              <a:t>, 67-109 (1997)</a:t>
            </a:r>
          </a:p>
          <a:p>
            <a:pPr algn="l"/>
            <a:r>
              <a:rPr lang="en-US" sz="3200" b="0" dirty="0">
                <a:solidFill>
                  <a:schemeClr val="tx1"/>
                </a:solidFill>
                <a:latin typeface="Times New Roman" panose="02020603050405020304" pitchFamily="18" charset="0"/>
                <a:cs typeface="Times New Roman" panose="02020603050405020304" pitchFamily="18" charset="0"/>
              </a:rPr>
              <a:t>D. Roe, A. Marshall, Analytical Chemistry 50, 764 (1978)</a:t>
            </a:r>
          </a:p>
          <a:p>
            <a:pPr algn="l"/>
            <a:r>
              <a:rPr lang="en-US" sz="3200" b="0" dirty="0">
                <a:solidFill>
                  <a:schemeClr val="tx1"/>
                </a:solidFill>
                <a:latin typeface="Times New Roman" panose="02020603050405020304" pitchFamily="18" charset="0"/>
                <a:cs typeface="Times New Roman" panose="02020603050405020304" pitchFamily="18" charset="0"/>
              </a:rPr>
              <a:t>A. Marshall, D. Roe, Analytical Chemistry 50, 756 (1978)</a:t>
            </a:r>
          </a:p>
          <a:p>
            <a:pPr algn="l"/>
            <a:endParaRPr lang="en-US" sz="3200" b="0" dirty="0">
              <a:solidFill>
                <a:srgbClr val="000000"/>
              </a:solidFill>
              <a:latin typeface="Times New Roman" panose="02020603050405020304" pitchFamily="18" charset="0"/>
              <a:cs typeface="Times New Roman" panose="02020603050405020304" pitchFamily="18" charset="0"/>
            </a:endParaRPr>
          </a:p>
        </p:txBody>
      </p:sp>
      <p:sp>
        <p:nvSpPr>
          <p:cNvPr id="29" name="Rectangle 28"/>
          <p:cNvSpPr/>
          <p:nvPr/>
        </p:nvSpPr>
        <p:spPr>
          <a:xfrm>
            <a:off x="35418559" y="9074042"/>
            <a:ext cx="14760555" cy="8956298"/>
          </a:xfrm>
          <a:prstGeom prst="rect">
            <a:avLst/>
          </a:prstGeom>
        </p:spPr>
        <p:txBody>
          <a:bodyPr wrap="square">
            <a:spAutoFit/>
          </a:bodyPr>
          <a:lstStyle/>
          <a:p>
            <a:pPr algn="l"/>
            <a:r>
              <a:rPr lang="en-US" sz="3600" dirty="0">
                <a:solidFill>
                  <a:srgbClr val="000000"/>
                </a:solidFill>
                <a:latin typeface="Times New Roman" panose="02020603050405020304" pitchFamily="18" charset="0"/>
                <a:cs typeface="Times New Roman" panose="02020603050405020304" pitchFamily="18" charset="0"/>
              </a:rPr>
              <a:t>Both methods were properly compared using the dataset for the sample Traditional Analysis, which measured an enhanced proton polarization. </a:t>
            </a: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a:p>
            <a:pPr algn="l"/>
            <a:endParaRPr lang="en-US" sz="3600" dirty="0">
              <a:solidFill>
                <a:srgbClr val="00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71424" y="1489324"/>
            <a:ext cx="12679278" cy="3692276"/>
          </a:xfrm>
          <a:prstGeom prst="rect">
            <a:avLst/>
          </a:prstGeom>
        </p:spPr>
      </p:pic>
      <p:sp>
        <p:nvSpPr>
          <p:cNvPr id="22" name="Rectangle 166">
            <a:extLst>
              <a:ext uri="{FF2B5EF4-FFF2-40B4-BE49-F238E27FC236}">
                <a16:creationId xmlns:a16="http://schemas.microsoft.com/office/drawing/2014/main" id="{BB630A6A-61E3-47B6-A245-502D8483AE44}"/>
              </a:ext>
            </a:extLst>
          </p:cNvPr>
          <p:cNvSpPr>
            <a:spLocks noChangeArrowheads="1"/>
          </p:cNvSpPr>
          <p:nvPr/>
        </p:nvSpPr>
        <p:spPr bwMode="auto">
          <a:xfrm>
            <a:off x="600997" y="22471681"/>
            <a:ext cx="15275203" cy="1600200"/>
          </a:xfrm>
          <a:prstGeom prst="rect">
            <a:avLst/>
          </a:prstGeom>
          <a:gradFill>
            <a:gsLst>
              <a:gs pos="0">
                <a:schemeClr val="tx2">
                  <a:lumMod val="50000"/>
                </a:schemeClr>
              </a:gs>
              <a:gs pos="50000">
                <a:schemeClr val="tx2">
                  <a:lumMod val="75000"/>
                </a:schemeClr>
              </a:gs>
              <a:gs pos="100000">
                <a:schemeClr val="tx2">
                  <a:lumMod val="50000"/>
                </a:schemeClr>
              </a:gs>
            </a:gsLst>
            <a:lin ang="5400000" scaled="1"/>
          </a:gradFill>
          <a:ln w="9525">
            <a:solidFill>
              <a:schemeClr val="tx1"/>
            </a:solidFill>
            <a:miter lim="800000"/>
            <a:headEnd/>
            <a:tailEnd/>
          </a:ln>
          <a:effectLst/>
        </p:spPr>
        <p:txBody>
          <a:bodyPr wrap="none" lIns="137160" tIns="68580" rIns="137160" bIns="68580" anchor="ctr"/>
          <a:lstStyle/>
          <a:p>
            <a:pPr defTabSz="3762375"/>
            <a:r>
              <a:rPr lang="en-US" sz="6000" dirty="0">
                <a:solidFill>
                  <a:srgbClr val="CCCCCC"/>
                </a:solidFill>
              </a:rPr>
              <a:t>The Experiment</a:t>
            </a:r>
          </a:p>
        </p:txBody>
      </p:sp>
      <p:sp>
        <p:nvSpPr>
          <p:cNvPr id="12" name="AutoShape 6">
            <a:extLst>
              <a:ext uri="{FF2B5EF4-FFF2-40B4-BE49-F238E27FC236}">
                <a16:creationId xmlns:a16="http://schemas.microsoft.com/office/drawing/2014/main" id="{9D75D23E-C512-4687-BE18-9D3683EAC09F}"/>
              </a:ext>
            </a:extLst>
          </p:cNvPr>
          <p:cNvSpPr>
            <a:spLocks noChangeAspect="1" noChangeArrowheads="1"/>
          </p:cNvSpPr>
          <p:nvPr/>
        </p:nvSpPr>
        <p:spPr bwMode="auto">
          <a:xfrm>
            <a:off x="8216059" y="27609800"/>
            <a:ext cx="5943600" cy="43053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17" descr="A picture containing sitting, table&#10;&#10;Description automatically generated">
            <a:extLst>
              <a:ext uri="{FF2B5EF4-FFF2-40B4-BE49-F238E27FC236}">
                <a16:creationId xmlns:a16="http://schemas.microsoft.com/office/drawing/2014/main" id="{C2A8EACE-AA63-4AA8-A776-8A616A9E1B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16910" y="24800988"/>
            <a:ext cx="4073027" cy="11101644"/>
          </a:xfrm>
          <a:prstGeom prst="rect">
            <a:avLst/>
          </a:prstGeom>
        </p:spPr>
      </p:pic>
      <p:sp>
        <p:nvSpPr>
          <p:cNvPr id="2053" name="Rectangle 2052">
            <a:extLst>
              <a:ext uri="{FF2B5EF4-FFF2-40B4-BE49-F238E27FC236}">
                <a16:creationId xmlns:a16="http://schemas.microsoft.com/office/drawing/2014/main" id="{FB4C5C9F-8DEF-4316-A7DE-EA5B2771E154}"/>
              </a:ext>
            </a:extLst>
          </p:cNvPr>
          <p:cNvSpPr/>
          <p:nvPr/>
        </p:nvSpPr>
        <p:spPr bwMode="auto">
          <a:xfrm>
            <a:off x="1035527" y="29937947"/>
            <a:ext cx="2473012" cy="1793281"/>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054" name="TextBox 2053">
            <a:extLst>
              <a:ext uri="{FF2B5EF4-FFF2-40B4-BE49-F238E27FC236}">
                <a16:creationId xmlns:a16="http://schemas.microsoft.com/office/drawing/2014/main" id="{224B1E3D-9568-424D-86FF-DCEAE2699AE3}"/>
              </a:ext>
            </a:extLst>
          </p:cNvPr>
          <p:cNvSpPr txBox="1"/>
          <p:nvPr/>
        </p:nvSpPr>
        <p:spPr>
          <a:xfrm>
            <a:off x="1106423" y="29826228"/>
            <a:ext cx="2473011" cy="1415772"/>
          </a:xfrm>
          <a:prstGeom prst="rect">
            <a:avLst/>
          </a:prstGeom>
          <a:noFill/>
        </p:spPr>
        <p:txBody>
          <a:bodyPr wrap="square" rtlCol="0">
            <a:spAutoFit/>
          </a:bodyPr>
          <a:lstStyle/>
          <a:p>
            <a:endParaRPr lang="en-US" dirty="0"/>
          </a:p>
          <a:p>
            <a:r>
              <a:rPr lang="en-US" dirty="0">
                <a:solidFill>
                  <a:schemeClr val="tx1"/>
                </a:solidFill>
              </a:rPr>
              <a:t>VNA</a:t>
            </a:r>
          </a:p>
        </p:txBody>
      </p:sp>
      <p:sp>
        <p:nvSpPr>
          <p:cNvPr id="2055" name="Rectangle 2054">
            <a:extLst>
              <a:ext uri="{FF2B5EF4-FFF2-40B4-BE49-F238E27FC236}">
                <a16:creationId xmlns:a16="http://schemas.microsoft.com/office/drawing/2014/main" id="{8B0C8111-2EBA-492D-B45E-6C11BA818F1C}"/>
              </a:ext>
            </a:extLst>
          </p:cNvPr>
          <p:cNvSpPr/>
          <p:nvPr/>
        </p:nvSpPr>
        <p:spPr bwMode="auto">
          <a:xfrm>
            <a:off x="762000" y="24998537"/>
            <a:ext cx="3124200" cy="2895600"/>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056" name="TextBox 2055">
            <a:extLst>
              <a:ext uri="{FF2B5EF4-FFF2-40B4-BE49-F238E27FC236}">
                <a16:creationId xmlns:a16="http://schemas.microsoft.com/office/drawing/2014/main" id="{417030C8-7FBA-423E-95F6-1851F01A7B1F}"/>
              </a:ext>
            </a:extLst>
          </p:cNvPr>
          <p:cNvSpPr txBox="1"/>
          <p:nvPr/>
        </p:nvSpPr>
        <p:spPr>
          <a:xfrm>
            <a:off x="374344" y="24724764"/>
            <a:ext cx="4016360" cy="2077492"/>
          </a:xfrm>
          <a:prstGeom prst="rect">
            <a:avLst/>
          </a:prstGeom>
          <a:noFill/>
        </p:spPr>
        <p:txBody>
          <a:bodyPr wrap="square" rtlCol="0">
            <a:spAutoFit/>
          </a:bodyPr>
          <a:lstStyle/>
          <a:p>
            <a:endParaRPr lang="en-US" dirty="0"/>
          </a:p>
          <a:p>
            <a:endParaRPr lang="en-US" dirty="0"/>
          </a:p>
          <a:p>
            <a:r>
              <a:rPr lang="en-US" dirty="0">
                <a:solidFill>
                  <a:schemeClr val="tx1"/>
                </a:solidFill>
              </a:rPr>
              <a:t>Computer</a:t>
            </a:r>
          </a:p>
        </p:txBody>
      </p:sp>
      <p:cxnSp>
        <p:nvCxnSpPr>
          <p:cNvPr id="2067" name="Straight Arrow Connector 2066">
            <a:extLst>
              <a:ext uri="{FF2B5EF4-FFF2-40B4-BE49-F238E27FC236}">
                <a16:creationId xmlns:a16="http://schemas.microsoft.com/office/drawing/2014/main" id="{A11B01A3-98D5-4558-B62E-EAE5A2291C60}"/>
              </a:ext>
            </a:extLst>
          </p:cNvPr>
          <p:cNvCxnSpPr/>
          <p:nvPr/>
        </p:nvCxnSpPr>
        <p:spPr bwMode="auto">
          <a:xfrm>
            <a:off x="3091056" y="27842256"/>
            <a:ext cx="3572" cy="2091589"/>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Arrow Connector 58">
            <a:extLst>
              <a:ext uri="{FF2B5EF4-FFF2-40B4-BE49-F238E27FC236}">
                <a16:creationId xmlns:a16="http://schemas.microsoft.com/office/drawing/2014/main" id="{132D0A0C-7E14-4601-816A-76FB5DC3F98B}"/>
              </a:ext>
            </a:extLst>
          </p:cNvPr>
          <p:cNvCxnSpPr/>
          <p:nvPr/>
        </p:nvCxnSpPr>
        <p:spPr bwMode="auto">
          <a:xfrm flipV="1">
            <a:off x="1908814" y="27944314"/>
            <a:ext cx="21996" cy="2007391"/>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or: Elbow 31">
            <a:extLst>
              <a:ext uri="{FF2B5EF4-FFF2-40B4-BE49-F238E27FC236}">
                <a16:creationId xmlns:a16="http://schemas.microsoft.com/office/drawing/2014/main" id="{111AF830-5301-40E4-9FE2-6B872D371345}"/>
              </a:ext>
            </a:extLst>
          </p:cNvPr>
          <p:cNvCxnSpPr>
            <a:stCxn id="2054" idx="3"/>
          </p:cNvCxnSpPr>
          <p:nvPr/>
        </p:nvCxnSpPr>
        <p:spPr bwMode="auto">
          <a:xfrm flipV="1">
            <a:off x="3579434" y="26347804"/>
            <a:ext cx="9917946" cy="4186310"/>
          </a:xfrm>
          <a:prstGeom prst="bentConnector3">
            <a:avLst>
              <a:gd name="adj1" fmla="val 67609"/>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Arrow Connector 44">
            <a:extLst>
              <a:ext uri="{FF2B5EF4-FFF2-40B4-BE49-F238E27FC236}">
                <a16:creationId xmlns:a16="http://schemas.microsoft.com/office/drawing/2014/main" id="{19376449-0033-4893-8FA9-8E973D5AD684}"/>
              </a:ext>
            </a:extLst>
          </p:cNvPr>
          <p:cNvCxnSpPr/>
          <p:nvPr/>
        </p:nvCxnSpPr>
        <p:spPr bwMode="auto">
          <a:xfrm>
            <a:off x="13335000" y="24668421"/>
            <a:ext cx="0" cy="660232"/>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Connector: Elbow 50">
            <a:extLst>
              <a:ext uri="{FF2B5EF4-FFF2-40B4-BE49-F238E27FC236}">
                <a16:creationId xmlns:a16="http://schemas.microsoft.com/office/drawing/2014/main" id="{9162363A-D410-4000-9CEB-F44141E2E3CE}"/>
              </a:ext>
            </a:extLst>
          </p:cNvPr>
          <p:cNvCxnSpPr/>
          <p:nvPr/>
        </p:nvCxnSpPr>
        <p:spPr bwMode="auto">
          <a:xfrm rot="10800000" flipV="1">
            <a:off x="3540421" y="26353026"/>
            <a:ext cx="9338805" cy="4855621"/>
          </a:xfrm>
          <a:prstGeom prst="bentConnector3">
            <a:avLst>
              <a:gd name="adj1" fmla="val 22666"/>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6" name="Picture 55" descr="A close up of a device&#10;&#10;Description automatically generated">
            <a:extLst>
              <a:ext uri="{FF2B5EF4-FFF2-40B4-BE49-F238E27FC236}">
                <a16:creationId xmlns:a16="http://schemas.microsoft.com/office/drawing/2014/main" id="{F61F92C0-219D-46F8-8AD4-AD1C4E1158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1464" y="24375846"/>
            <a:ext cx="6122795" cy="5944954"/>
          </a:xfrm>
          <a:prstGeom prst="rect">
            <a:avLst/>
          </a:prstGeom>
        </p:spPr>
      </p:pic>
      <p:pic>
        <p:nvPicPr>
          <p:cNvPr id="58" name="Picture 57" descr="A close up of a mans face&#10;&#10;Description automatically generated">
            <a:extLst>
              <a:ext uri="{FF2B5EF4-FFF2-40B4-BE49-F238E27FC236}">
                <a16:creationId xmlns:a16="http://schemas.microsoft.com/office/drawing/2014/main" id="{E13F478A-A6F1-44B5-9D5D-716BAB95C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0704" y="31682045"/>
            <a:ext cx="6122795" cy="5944954"/>
          </a:xfrm>
          <a:prstGeom prst="rect">
            <a:avLst/>
          </a:prstGeom>
        </p:spPr>
      </p:pic>
      <p:cxnSp>
        <p:nvCxnSpPr>
          <p:cNvPr id="82" name="Straight Arrow Connector 81">
            <a:extLst>
              <a:ext uri="{FF2B5EF4-FFF2-40B4-BE49-F238E27FC236}">
                <a16:creationId xmlns:a16="http://schemas.microsoft.com/office/drawing/2014/main" id="{C7379F95-A2E4-481C-BAF8-F692FBD1FB7D}"/>
              </a:ext>
            </a:extLst>
          </p:cNvPr>
          <p:cNvCxnSpPr/>
          <p:nvPr/>
        </p:nvCxnSpPr>
        <p:spPr bwMode="auto">
          <a:xfrm>
            <a:off x="24765738" y="16068615"/>
            <a:ext cx="827451" cy="0"/>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mc:Choice xmlns:a14="http://schemas.microsoft.com/office/drawing/2010/main" Requires="a14">
          <p:sp>
            <p:nvSpPr>
              <p:cNvPr id="92" name="TextBox 91">
                <a:extLst>
                  <a:ext uri="{FF2B5EF4-FFF2-40B4-BE49-F238E27FC236}">
                    <a16:creationId xmlns:a16="http://schemas.microsoft.com/office/drawing/2014/main" id="{BACFC15B-25DB-4122-AE66-C3D496A070F3}"/>
                  </a:ext>
                </a:extLst>
              </p:cNvPr>
              <p:cNvSpPr txBox="1"/>
              <p:nvPr/>
            </p:nvSpPr>
            <p:spPr>
              <a:xfrm>
                <a:off x="23719369" y="27365885"/>
                <a:ext cx="1312717" cy="75405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𝜷</m:t>
                      </m:r>
                    </m:oMath>
                  </m:oMathPara>
                </a14:m>
                <a:endParaRPr lang="en-US" dirty="0">
                  <a:solidFill>
                    <a:schemeClr val="tx1"/>
                  </a:solidFill>
                </a:endParaRPr>
              </a:p>
            </p:txBody>
          </p:sp>
        </mc:Choice>
        <mc:Fallback>
          <p:sp>
            <p:nvSpPr>
              <p:cNvPr id="92" name="TextBox 91">
                <a:extLst>
                  <a:ext uri="{FF2B5EF4-FFF2-40B4-BE49-F238E27FC236}">
                    <a16:creationId xmlns:a16="http://schemas.microsoft.com/office/drawing/2014/main" id="{BACFC15B-25DB-4122-AE66-C3D496A070F3}"/>
                  </a:ext>
                </a:extLst>
              </p:cNvPr>
              <p:cNvSpPr txBox="1">
                <a:spLocks noRot="1" noChangeAspect="1" noMove="1" noResize="1" noEditPoints="1" noAdjustHandles="1" noChangeArrowheads="1" noChangeShapeType="1" noTextEdit="1"/>
              </p:cNvSpPr>
              <p:nvPr/>
            </p:nvSpPr>
            <p:spPr>
              <a:xfrm>
                <a:off x="23719369" y="27365885"/>
                <a:ext cx="1312717" cy="754053"/>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9" name="TextBox 128">
                <a:extLst>
                  <a:ext uri="{FF2B5EF4-FFF2-40B4-BE49-F238E27FC236}">
                    <a16:creationId xmlns:a16="http://schemas.microsoft.com/office/drawing/2014/main" id="{1239B637-C0D8-4439-8134-557E5D03F81A}"/>
                  </a:ext>
                </a:extLst>
              </p:cNvPr>
              <p:cNvSpPr txBox="1"/>
              <p:nvPr/>
            </p:nvSpPr>
            <p:spPr>
              <a:xfrm>
                <a:off x="23288010" y="26449420"/>
                <a:ext cx="1312717" cy="75405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𝜸</m:t>
                      </m:r>
                    </m:oMath>
                  </m:oMathPara>
                </a14:m>
                <a:endParaRPr lang="en-US" dirty="0">
                  <a:solidFill>
                    <a:schemeClr val="tx1"/>
                  </a:solidFill>
                </a:endParaRPr>
              </a:p>
            </p:txBody>
          </p:sp>
        </mc:Choice>
        <mc:Fallback>
          <p:sp>
            <p:nvSpPr>
              <p:cNvPr id="129" name="TextBox 128">
                <a:extLst>
                  <a:ext uri="{FF2B5EF4-FFF2-40B4-BE49-F238E27FC236}">
                    <a16:creationId xmlns:a16="http://schemas.microsoft.com/office/drawing/2014/main" id="{1239B637-C0D8-4439-8134-557E5D03F81A}"/>
                  </a:ext>
                </a:extLst>
              </p:cNvPr>
              <p:cNvSpPr txBox="1">
                <a:spLocks noRot="1" noChangeAspect="1" noMove="1" noResize="1" noEditPoints="1" noAdjustHandles="1" noChangeArrowheads="1" noChangeShapeType="1" noTextEdit="1"/>
              </p:cNvSpPr>
              <p:nvPr/>
            </p:nvSpPr>
            <p:spPr>
              <a:xfrm>
                <a:off x="23288010" y="26449420"/>
                <a:ext cx="1312717" cy="754053"/>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0" name="TextBox 129">
                <a:extLst>
                  <a:ext uri="{FF2B5EF4-FFF2-40B4-BE49-F238E27FC236}">
                    <a16:creationId xmlns:a16="http://schemas.microsoft.com/office/drawing/2014/main" id="{92EF709A-30FE-4ACF-8F08-2D82429679DA}"/>
                  </a:ext>
                </a:extLst>
              </p:cNvPr>
              <p:cNvSpPr txBox="1"/>
              <p:nvPr/>
            </p:nvSpPr>
            <p:spPr>
              <a:xfrm>
                <a:off x="27175999" y="28247738"/>
                <a:ext cx="1312717" cy="754053"/>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en-US" b="1" i="1" smtClean="0">
                          <a:solidFill>
                            <a:schemeClr val="tx1"/>
                          </a:solidFill>
                          <a:latin typeface="Cambria Math" panose="02040503050406030204" pitchFamily="18" charset="0"/>
                        </a:rPr>
                        <m:t>𝜶</m:t>
                      </m:r>
                    </m:oMath>
                  </m:oMathPara>
                </a14:m>
                <a:endParaRPr lang="en-US" dirty="0">
                  <a:solidFill>
                    <a:schemeClr val="tx1"/>
                  </a:solidFill>
                </a:endParaRPr>
              </a:p>
            </p:txBody>
          </p:sp>
        </mc:Choice>
        <mc:Fallback>
          <p:sp>
            <p:nvSpPr>
              <p:cNvPr id="130" name="TextBox 129">
                <a:extLst>
                  <a:ext uri="{FF2B5EF4-FFF2-40B4-BE49-F238E27FC236}">
                    <a16:creationId xmlns:a16="http://schemas.microsoft.com/office/drawing/2014/main" id="{92EF709A-30FE-4ACF-8F08-2D82429679DA}"/>
                  </a:ext>
                </a:extLst>
              </p:cNvPr>
              <p:cNvSpPr txBox="1">
                <a:spLocks noRot="1" noChangeAspect="1" noMove="1" noResize="1" noEditPoints="1" noAdjustHandles="1" noChangeArrowheads="1" noChangeShapeType="1" noTextEdit="1"/>
              </p:cNvSpPr>
              <p:nvPr/>
            </p:nvSpPr>
            <p:spPr>
              <a:xfrm>
                <a:off x="27175999" y="28247738"/>
                <a:ext cx="1312717" cy="75405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1" name="TextBox 130">
                <a:extLst>
                  <a:ext uri="{FF2B5EF4-FFF2-40B4-BE49-F238E27FC236}">
                    <a16:creationId xmlns:a16="http://schemas.microsoft.com/office/drawing/2014/main" id="{2169AE88-4ABC-41C2-8299-C0F701585F92}"/>
                  </a:ext>
                </a:extLst>
              </p:cNvPr>
              <p:cNvSpPr txBox="1"/>
              <p:nvPr/>
            </p:nvSpPr>
            <p:spPr>
              <a:xfrm>
                <a:off x="27136986" y="27629718"/>
                <a:ext cx="1312717" cy="1415772"/>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4000" b="1" i="1" smtClean="0">
                              <a:solidFill>
                                <a:schemeClr val="tx1"/>
                              </a:solidFill>
                              <a:latin typeface="Cambria Math" panose="02040503050406030204" pitchFamily="18" charset="0"/>
                            </a:rPr>
                          </m:ctrlPr>
                        </m:sSubPr>
                        <m:e>
                          <m:r>
                            <a:rPr lang="en-US" sz="4000" b="1" i="1" smtClean="0">
                              <a:solidFill>
                                <a:schemeClr val="tx1"/>
                              </a:solidFill>
                              <a:latin typeface="Cambria Math" panose="02040503050406030204" pitchFamily="18" charset="0"/>
                            </a:rPr>
                            <m:t>𝜹</m:t>
                          </m:r>
                        </m:e>
                        <m:sub>
                          <m:r>
                            <a:rPr lang="en-US" sz="4000" b="1" i="1" smtClean="0">
                              <a:solidFill>
                                <a:schemeClr val="tx1"/>
                              </a:solidFill>
                              <a:latin typeface="Cambria Math" panose="02040503050406030204" pitchFamily="18" charset="0"/>
                            </a:rPr>
                            <m:t>𝟏</m:t>
                          </m:r>
                        </m:sub>
                      </m:sSub>
                    </m:oMath>
                  </m:oMathPara>
                </a14:m>
                <a:endParaRPr lang="en-US" b="1" dirty="0">
                  <a:solidFill>
                    <a:schemeClr val="tx1"/>
                  </a:solidFill>
                </a:endParaRPr>
              </a:p>
              <a:p>
                <a:endParaRPr lang="en-US" dirty="0">
                  <a:solidFill>
                    <a:schemeClr val="tx1"/>
                  </a:solidFill>
                </a:endParaRPr>
              </a:p>
            </p:txBody>
          </p:sp>
        </mc:Choice>
        <mc:Fallback>
          <p:sp>
            <p:nvSpPr>
              <p:cNvPr id="131" name="TextBox 130">
                <a:extLst>
                  <a:ext uri="{FF2B5EF4-FFF2-40B4-BE49-F238E27FC236}">
                    <a16:creationId xmlns:a16="http://schemas.microsoft.com/office/drawing/2014/main" id="{2169AE88-4ABC-41C2-8299-C0F701585F92}"/>
                  </a:ext>
                </a:extLst>
              </p:cNvPr>
              <p:cNvSpPr txBox="1">
                <a:spLocks noRot="1" noChangeAspect="1" noMove="1" noResize="1" noEditPoints="1" noAdjustHandles="1" noChangeArrowheads="1" noChangeShapeType="1" noTextEdit="1"/>
              </p:cNvSpPr>
              <p:nvPr/>
            </p:nvSpPr>
            <p:spPr>
              <a:xfrm>
                <a:off x="27136986" y="27629718"/>
                <a:ext cx="1312717" cy="1415772"/>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2" name="TextBox 131">
                <a:extLst>
                  <a:ext uri="{FF2B5EF4-FFF2-40B4-BE49-F238E27FC236}">
                    <a16:creationId xmlns:a16="http://schemas.microsoft.com/office/drawing/2014/main" id="{2DB1FD93-D9C7-4908-8A34-0C3EEEC57BD7}"/>
                  </a:ext>
                </a:extLst>
              </p:cNvPr>
              <p:cNvSpPr txBox="1"/>
              <p:nvPr/>
            </p:nvSpPr>
            <p:spPr>
              <a:xfrm>
                <a:off x="26778817" y="27150968"/>
                <a:ext cx="1312717" cy="126188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600" b="1" i="1" smtClean="0">
                              <a:solidFill>
                                <a:schemeClr val="tx1"/>
                              </a:solidFill>
                              <a:latin typeface="Cambria Math" panose="02040503050406030204" pitchFamily="18" charset="0"/>
                            </a:rPr>
                          </m:ctrlPr>
                        </m:sSubPr>
                        <m:e>
                          <m:r>
                            <a:rPr lang="en-US" sz="3600" b="1" i="1" smtClean="0">
                              <a:solidFill>
                                <a:schemeClr val="tx1"/>
                              </a:solidFill>
                              <a:latin typeface="Cambria Math" panose="02040503050406030204" pitchFamily="18" charset="0"/>
                            </a:rPr>
                            <m:t>𝜹</m:t>
                          </m:r>
                        </m:e>
                        <m:sub>
                          <m:r>
                            <a:rPr lang="en-US" sz="3600" b="1" i="1" smtClean="0">
                              <a:solidFill>
                                <a:schemeClr val="tx1"/>
                              </a:solidFill>
                              <a:latin typeface="Cambria Math" panose="02040503050406030204" pitchFamily="18" charset="0"/>
                            </a:rPr>
                            <m:t>𝟐</m:t>
                          </m:r>
                        </m:sub>
                      </m:sSub>
                    </m:oMath>
                  </m:oMathPara>
                </a14:m>
                <a:endParaRPr lang="en-US" sz="3600" b="1" dirty="0">
                  <a:solidFill>
                    <a:schemeClr val="tx1"/>
                  </a:solidFill>
                </a:endParaRPr>
              </a:p>
              <a:p>
                <a:endParaRPr lang="en-US" sz="4000" dirty="0">
                  <a:solidFill>
                    <a:schemeClr val="tx1"/>
                  </a:solidFill>
                </a:endParaRPr>
              </a:p>
            </p:txBody>
          </p:sp>
        </mc:Choice>
        <mc:Fallback>
          <p:sp>
            <p:nvSpPr>
              <p:cNvPr id="132" name="TextBox 131">
                <a:extLst>
                  <a:ext uri="{FF2B5EF4-FFF2-40B4-BE49-F238E27FC236}">
                    <a16:creationId xmlns:a16="http://schemas.microsoft.com/office/drawing/2014/main" id="{2DB1FD93-D9C7-4908-8A34-0C3EEEC57BD7}"/>
                  </a:ext>
                </a:extLst>
              </p:cNvPr>
              <p:cNvSpPr txBox="1">
                <a:spLocks noRot="1" noChangeAspect="1" noMove="1" noResize="1" noEditPoints="1" noAdjustHandles="1" noChangeArrowheads="1" noChangeShapeType="1" noTextEdit="1"/>
              </p:cNvSpPr>
              <p:nvPr/>
            </p:nvSpPr>
            <p:spPr>
              <a:xfrm>
                <a:off x="26778817" y="27150968"/>
                <a:ext cx="1312717" cy="1261884"/>
              </a:xfrm>
              <a:prstGeom prst="rect">
                <a:avLst/>
              </a:prstGeom>
              <a:blipFill>
                <a:blip r:embed="rId11"/>
                <a:stretch>
                  <a:fillRect/>
                </a:stretch>
              </a:blipFill>
            </p:spPr>
            <p:txBody>
              <a:bodyPr/>
              <a:lstStyle/>
              <a:p>
                <a:r>
                  <a:rPr lang="en-US">
                    <a:noFill/>
                  </a:rPr>
                  <a:t> </a:t>
                </a:r>
              </a:p>
            </p:txBody>
          </p:sp>
        </mc:Fallback>
      </mc:AlternateContent>
      <p:sp>
        <p:nvSpPr>
          <p:cNvPr id="133" name="TextBox 132">
            <a:extLst>
              <a:ext uri="{FF2B5EF4-FFF2-40B4-BE49-F238E27FC236}">
                <a16:creationId xmlns:a16="http://schemas.microsoft.com/office/drawing/2014/main" id="{B46086D9-55BE-43C7-8E97-96D0705AD994}"/>
              </a:ext>
            </a:extLst>
          </p:cNvPr>
          <p:cNvSpPr txBox="1"/>
          <p:nvPr/>
        </p:nvSpPr>
        <p:spPr>
          <a:xfrm>
            <a:off x="26590149" y="30621968"/>
            <a:ext cx="671597" cy="1384995"/>
          </a:xfrm>
          <a:prstGeom prst="rect">
            <a:avLst/>
          </a:prstGeom>
          <a:noFill/>
        </p:spPr>
        <p:txBody>
          <a:bodyPr wrap="square" rtlCol="0">
            <a:spAutoFit/>
          </a:bodyPr>
          <a:lstStyle/>
          <a:p>
            <a:endParaRPr lang="en-US" sz="4400" b="1" dirty="0">
              <a:solidFill>
                <a:schemeClr val="tx1"/>
              </a:solidFill>
            </a:endParaRPr>
          </a:p>
          <a:p>
            <a:endParaRPr lang="en-US" sz="4000" dirty="0">
              <a:solidFill>
                <a:schemeClr val="tx1"/>
              </a:solidFill>
            </a:endParaRPr>
          </a:p>
        </p:txBody>
      </p:sp>
      <mc:AlternateContent xmlns:mc="http://schemas.openxmlformats.org/markup-compatibility/2006">
        <mc:Choice xmlns:a14="http://schemas.microsoft.com/office/drawing/2010/main" Requires="a14">
          <p:sp>
            <p:nvSpPr>
              <p:cNvPr id="134" name="TextBox 133">
                <a:extLst>
                  <a:ext uri="{FF2B5EF4-FFF2-40B4-BE49-F238E27FC236}">
                    <a16:creationId xmlns:a16="http://schemas.microsoft.com/office/drawing/2014/main" id="{20249CAE-56F8-4EC3-85AE-57DE20167F44}"/>
                  </a:ext>
                </a:extLst>
              </p:cNvPr>
              <p:cNvSpPr txBox="1"/>
              <p:nvPr/>
            </p:nvSpPr>
            <p:spPr>
              <a:xfrm>
                <a:off x="27229973" y="27012956"/>
                <a:ext cx="1312717" cy="126188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600" b="1" i="1" smtClean="0">
                              <a:solidFill>
                                <a:schemeClr val="tx1"/>
                              </a:solidFill>
                              <a:latin typeface="Cambria Math" panose="02040503050406030204" pitchFamily="18" charset="0"/>
                            </a:rPr>
                          </m:ctrlPr>
                        </m:sSubPr>
                        <m:e>
                          <m:r>
                            <a:rPr lang="en-US" sz="3600" b="1" i="1" smtClean="0">
                              <a:solidFill>
                                <a:schemeClr val="tx1"/>
                              </a:solidFill>
                              <a:latin typeface="Cambria Math" panose="02040503050406030204" pitchFamily="18" charset="0"/>
                            </a:rPr>
                            <m:t>𝜹</m:t>
                          </m:r>
                        </m:e>
                        <m:sub>
                          <m:r>
                            <a:rPr lang="en-US" sz="3600" b="1" i="1" smtClean="0">
                              <a:solidFill>
                                <a:schemeClr val="tx1"/>
                              </a:solidFill>
                              <a:latin typeface="Cambria Math" panose="02040503050406030204" pitchFamily="18" charset="0"/>
                            </a:rPr>
                            <m:t>𝟐</m:t>
                          </m:r>
                        </m:sub>
                      </m:sSub>
                    </m:oMath>
                  </m:oMathPara>
                </a14:m>
                <a:endParaRPr lang="en-US" sz="3600" b="1" dirty="0">
                  <a:solidFill>
                    <a:schemeClr val="tx1"/>
                  </a:solidFill>
                </a:endParaRPr>
              </a:p>
              <a:p>
                <a:endParaRPr lang="en-US" sz="4000" dirty="0">
                  <a:solidFill>
                    <a:schemeClr val="tx1"/>
                  </a:solidFill>
                </a:endParaRPr>
              </a:p>
            </p:txBody>
          </p:sp>
        </mc:Choice>
        <mc:Fallback>
          <p:sp>
            <p:nvSpPr>
              <p:cNvPr id="134" name="TextBox 133">
                <a:extLst>
                  <a:ext uri="{FF2B5EF4-FFF2-40B4-BE49-F238E27FC236}">
                    <a16:creationId xmlns:a16="http://schemas.microsoft.com/office/drawing/2014/main" id="{20249CAE-56F8-4EC3-85AE-57DE20167F44}"/>
                  </a:ext>
                </a:extLst>
              </p:cNvPr>
              <p:cNvSpPr txBox="1">
                <a:spLocks noRot="1" noChangeAspect="1" noMove="1" noResize="1" noEditPoints="1" noAdjustHandles="1" noChangeArrowheads="1" noChangeShapeType="1" noTextEdit="1"/>
              </p:cNvSpPr>
              <p:nvPr/>
            </p:nvSpPr>
            <p:spPr>
              <a:xfrm>
                <a:off x="27229973" y="27012956"/>
                <a:ext cx="1312717" cy="1261884"/>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5" name="TextBox 134">
                <a:extLst>
                  <a:ext uri="{FF2B5EF4-FFF2-40B4-BE49-F238E27FC236}">
                    <a16:creationId xmlns:a16="http://schemas.microsoft.com/office/drawing/2014/main" id="{E25E12BA-DE29-42B9-B673-FD96AA07C57E}"/>
                  </a:ext>
                </a:extLst>
              </p:cNvPr>
              <p:cNvSpPr txBox="1"/>
              <p:nvPr/>
            </p:nvSpPr>
            <p:spPr>
              <a:xfrm>
                <a:off x="26371844" y="26780244"/>
                <a:ext cx="1312717" cy="120032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200" b="1" i="1" smtClean="0">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𝜹</m:t>
                          </m:r>
                        </m:e>
                        <m:sub>
                          <m:r>
                            <a:rPr lang="en-US" sz="3200" b="1" i="1" smtClean="0">
                              <a:solidFill>
                                <a:schemeClr val="tx1"/>
                              </a:solidFill>
                              <a:latin typeface="Cambria Math" panose="02040503050406030204" pitchFamily="18" charset="0"/>
                            </a:rPr>
                            <m:t>𝟑</m:t>
                          </m:r>
                        </m:sub>
                      </m:sSub>
                    </m:oMath>
                  </m:oMathPara>
                </a14:m>
                <a:endParaRPr lang="en-US" sz="3200" b="1" dirty="0">
                  <a:solidFill>
                    <a:schemeClr val="tx1"/>
                  </a:solidFill>
                </a:endParaRPr>
              </a:p>
              <a:p>
                <a:endParaRPr lang="en-US" sz="4000" dirty="0">
                  <a:solidFill>
                    <a:schemeClr val="tx1"/>
                  </a:solidFill>
                </a:endParaRPr>
              </a:p>
            </p:txBody>
          </p:sp>
        </mc:Choice>
        <mc:Fallback>
          <p:sp>
            <p:nvSpPr>
              <p:cNvPr id="135" name="TextBox 134">
                <a:extLst>
                  <a:ext uri="{FF2B5EF4-FFF2-40B4-BE49-F238E27FC236}">
                    <a16:creationId xmlns:a16="http://schemas.microsoft.com/office/drawing/2014/main" id="{E25E12BA-DE29-42B9-B673-FD96AA07C57E}"/>
                  </a:ext>
                </a:extLst>
              </p:cNvPr>
              <p:cNvSpPr txBox="1">
                <a:spLocks noRot="1" noChangeAspect="1" noMove="1" noResize="1" noEditPoints="1" noAdjustHandles="1" noChangeArrowheads="1" noChangeShapeType="1" noTextEdit="1"/>
              </p:cNvSpPr>
              <p:nvPr/>
            </p:nvSpPr>
            <p:spPr>
              <a:xfrm>
                <a:off x="26371844" y="26780244"/>
                <a:ext cx="1312717" cy="1200329"/>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6" name="TextBox 135">
                <a:extLst>
                  <a:ext uri="{FF2B5EF4-FFF2-40B4-BE49-F238E27FC236}">
                    <a16:creationId xmlns:a16="http://schemas.microsoft.com/office/drawing/2014/main" id="{D677C052-5B59-42C0-B7B3-FDEA59CB0EE0}"/>
                  </a:ext>
                </a:extLst>
              </p:cNvPr>
              <p:cNvSpPr txBox="1"/>
              <p:nvPr/>
            </p:nvSpPr>
            <p:spPr>
              <a:xfrm>
                <a:off x="27176000" y="26395365"/>
                <a:ext cx="1312717" cy="1261884"/>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sz="3600" b="1" i="1" smtClean="0">
                              <a:solidFill>
                                <a:schemeClr val="tx1"/>
                              </a:solidFill>
                              <a:latin typeface="Cambria Math" panose="02040503050406030204" pitchFamily="18" charset="0"/>
                            </a:rPr>
                          </m:ctrlPr>
                        </m:sSubPr>
                        <m:e>
                          <m:r>
                            <a:rPr lang="en-US" sz="3600" b="1" i="1" smtClean="0">
                              <a:solidFill>
                                <a:schemeClr val="tx1"/>
                              </a:solidFill>
                              <a:latin typeface="Cambria Math" panose="02040503050406030204" pitchFamily="18" charset="0"/>
                            </a:rPr>
                            <m:t>𝜹</m:t>
                          </m:r>
                        </m:e>
                        <m:sub>
                          <m:r>
                            <a:rPr lang="en-US" sz="3600" b="1" i="1" smtClean="0">
                              <a:solidFill>
                                <a:schemeClr val="tx1"/>
                              </a:solidFill>
                              <a:latin typeface="Cambria Math" panose="02040503050406030204" pitchFamily="18" charset="0"/>
                            </a:rPr>
                            <m:t>𝟑</m:t>
                          </m:r>
                        </m:sub>
                      </m:sSub>
                    </m:oMath>
                  </m:oMathPara>
                </a14:m>
                <a:endParaRPr lang="en-US" sz="3200" b="1" dirty="0">
                  <a:solidFill>
                    <a:schemeClr val="tx1"/>
                  </a:solidFill>
                </a:endParaRPr>
              </a:p>
              <a:p>
                <a:endParaRPr lang="en-US" sz="4000" dirty="0">
                  <a:solidFill>
                    <a:schemeClr val="tx1"/>
                  </a:solidFill>
                </a:endParaRPr>
              </a:p>
            </p:txBody>
          </p:sp>
        </mc:Choice>
        <mc:Fallback>
          <p:sp>
            <p:nvSpPr>
              <p:cNvPr id="136" name="TextBox 135">
                <a:extLst>
                  <a:ext uri="{FF2B5EF4-FFF2-40B4-BE49-F238E27FC236}">
                    <a16:creationId xmlns:a16="http://schemas.microsoft.com/office/drawing/2014/main" id="{D677C052-5B59-42C0-B7B3-FDEA59CB0EE0}"/>
                  </a:ext>
                </a:extLst>
              </p:cNvPr>
              <p:cNvSpPr txBox="1">
                <a:spLocks noRot="1" noChangeAspect="1" noMove="1" noResize="1" noEditPoints="1" noAdjustHandles="1" noChangeArrowheads="1" noChangeShapeType="1" noTextEdit="1"/>
              </p:cNvSpPr>
              <p:nvPr/>
            </p:nvSpPr>
            <p:spPr>
              <a:xfrm>
                <a:off x="27176000" y="26395365"/>
                <a:ext cx="1312717" cy="1261884"/>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3" name="TextBox 92">
                <a:extLst>
                  <a:ext uri="{FF2B5EF4-FFF2-40B4-BE49-F238E27FC236}">
                    <a16:creationId xmlns:a16="http://schemas.microsoft.com/office/drawing/2014/main" id="{95198D56-DE52-438F-ACDF-F0B997234E0B}"/>
                  </a:ext>
                </a:extLst>
              </p:cNvPr>
              <p:cNvSpPr txBox="1"/>
              <p:nvPr/>
            </p:nvSpPr>
            <p:spPr>
              <a:xfrm>
                <a:off x="17481090" y="26254752"/>
                <a:ext cx="4785791" cy="5509200"/>
              </a:xfrm>
              <a:prstGeom prst="rect">
                <a:avLst/>
              </a:prstGeom>
              <a:noFill/>
            </p:spPr>
            <p:txBody>
              <a:bodyPr wrap="square" rtlCol="0">
                <a:spAutoFit/>
              </a:bodyPr>
              <a:lstStyle/>
              <a:p>
                <a:pPr marL="571500" indent="-571500" algn="l">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Fit outer circle, </a:t>
                </a:r>
                <a14:m>
                  <m:oMath xmlns:m="http://schemas.openxmlformats.org/officeDocument/2006/math">
                    <m:r>
                      <a:rPr lang="en-US" sz="3200" i="1">
                        <a:solidFill>
                          <a:schemeClr val="tx1"/>
                        </a:solidFill>
                        <a:latin typeface="Cambria Math" panose="02040503050406030204" pitchFamily="18" charset="0"/>
                      </a:rPr>
                      <m:t>𝜸</m:t>
                    </m:r>
                  </m:oMath>
                </a14:m>
                <a:r>
                  <a:rPr lang="en-US" sz="3200" dirty="0">
                    <a:solidFill>
                      <a:schemeClr val="tx1"/>
                    </a:solidFill>
                    <a:latin typeface="Times New Roman" panose="02020603050405020304" pitchFamily="18" charset="0"/>
                    <a:cs typeface="Times New Roman" panose="02020603050405020304" pitchFamily="18" charset="0"/>
                  </a:rPr>
                  <a:t>, to background</a:t>
                </a:r>
              </a:p>
              <a:p>
                <a:pPr algn="l"/>
                <a:endParaRPr lang="en-US" sz="32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Find an inner circle, </a:t>
                </a:r>
                <a14:m>
                  <m:oMath xmlns:m="http://schemas.openxmlformats.org/officeDocument/2006/math">
                    <m:r>
                      <a:rPr lang="en-US" sz="3200" i="1">
                        <a:solidFill>
                          <a:schemeClr val="tx1"/>
                        </a:solidFill>
                        <a:latin typeface="Cambria Math" panose="02040503050406030204" pitchFamily="18" charset="0"/>
                      </a:rPr>
                      <m:t>𝜷</m:t>
                    </m:r>
                  </m:oMath>
                </a14:m>
                <a:r>
                  <a:rPr lang="en-US" sz="3200" dirty="0">
                    <a:solidFill>
                      <a:schemeClr val="tx1"/>
                    </a:solidFill>
                  </a:rPr>
                  <a:t>, </a:t>
                </a:r>
                <a:r>
                  <a:rPr lang="en-US" sz="3200" dirty="0">
                    <a:solidFill>
                      <a:schemeClr val="tx1"/>
                    </a:solidFill>
                    <a:latin typeface="Times New Roman" panose="02020603050405020304" pitchFamily="18" charset="0"/>
                    <a:cs typeface="Times New Roman" panose="02020603050405020304" pitchFamily="18" charset="0"/>
                  </a:rPr>
                  <a:t>based on NMR data</a:t>
                </a:r>
              </a:p>
              <a:p>
                <a:pPr algn="l"/>
                <a:endParaRPr lang="en-US" sz="3200" dirty="0">
                  <a:solidFill>
                    <a:schemeClr val="tx1"/>
                  </a:solidFill>
                </a:endParaRP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Invert data through an inversion circle  that is </a:t>
                </a:r>
                <a14:m>
                  <m:oMath xmlns:m="http://schemas.openxmlformats.org/officeDocument/2006/math">
                    <m:r>
                      <a:rPr lang="en-US" sz="3200" b="1" i="1" smtClean="0">
                        <a:solidFill>
                          <a:schemeClr val="tx1"/>
                        </a:solidFill>
                        <a:latin typeface="Cambria Math" panose="02040503050406030204" pitchFamily="18" charset="0"/>
                        <a:cs typeface="Times New Roman" panose="02020603050405020304" pitchFamily="18" charset="0"/>
                      </a:rPr>
                      <m:t>⊥</m:t>
                    </m:r>
                  </m:oMath>
                </a14:m>
                <a:r>
                  <a:rPr lang="en-US" sz="3200" dirty="0">
                    <a:solidFill>
                      <a:schemeClr val="tx1"/>
                    </a:solidFill>
                    <a:latin typeface="Times New Roman" panose="02020603050405020304" pitchFamily="18" charset="0"/>
                    <a:cs typeface="Times New Roman" panose="02020603050405020304" pitchFamily="18" charset="0"/>
                  </a:rPr>
                  <a:t> to </a:t>
                </a:r>
                <a14:m>
                  <m:oMath xmlns:m="http://schemas.openxmlformats.org/officeDocument/2006/math">
                    <m:r>
                      <a:rPr lang="en-US" sz="3200" b="1" i="1" smtClean="0">
                        <a:solidFill>
                          <a:schemeClr val="tx1"/>
                        </a:solidFill>
                        <a:latin typeface="Cambria Math" panose="02040503050406030204" pitchFamily="18" charset="0"/>
                        <a:cs typeface="Times New Roman" panose="02020603050405020304" pitchFamily="18" charset="0"/>
                      </a:rPr>
                      <m:t>𝜶</m:t>
                    </m:r>
                  </m:oMath>
                </a14:m>
                <a:r>
                  <a:rPr lang="en-US" sz="3200" dirty="0">
                    <a:solidFill>
                      <a:schemeClr val="tx1"/>
                    </a:solidFill>
                    <a:latin typeface="Times New Roman" panose="02020603050405020304" pitchFamily="18" charset="0"/>
                    <a:cs typeface="Times New Roman" panose="02020603050405020304" pitchFamily="18" charset="0"/>
                  </a:rPr>
                  <a:t>, centered on left-most point on </a:t>
                </a:r>
                <a14:m>
                  <m:oMath xmlns:m="http://schemas.openxmlformats.org/officeDocument/2006/math">
                    <m:r>
                      <a:rPr lang="en-US" sz="3200" i="1">
                        <a:solidFill>
                          <a:schemeClr val="tx1"/>
                        </a:solidFill>
                        <a:latin typeface="Cambria Math" panose="02040503050406030204" pitchFamily="18" charset="0"/>
                      </a:rPr>
                      <m:t>𝜸</m:t>
                    </m:r>
                  </m:oMath>
                </a14:m>
                <a:r>
                  <a:rPr lang="en-US" sz="3200" dirty="0">
                    <a:solidFill>
                      <a:schemeClr val="tx1"/>
                    </a:solidFill>
                    <a:latin typeface="Times New Roman" panose="02020603050405020304" pitchFamily="18" charset="0"/>
                    <a:cs typeface="Times New Roman" panose="02020603050405020304" pitchFamily="18" charset="0"/>
                  </a:rPr>
                  <a:t>.</a:t>
                </a:r>
              </a:p>
              <a:p>
                <a:pPr algn="l"/>
                <a:endParaRPr lang="en-US" sz="3200" dirty="0">
                  <a:latin typeface="Times New Roman" panose="02020603050405020304" pitchFamily="18" charset="0"/>
                  <a:cs typeface="Times New Roman" panose="02020603050405020304" pitchFamily="18" charset="0"/>
                </a:endParaRPr>
              </a:p>
            </p:txBody>
          </p:sp>
        </mc:Choice>
        <mc:Fallback>
          <p:sp>
            <p:nvSpPr>
              <p:cNvPr id="93" name="TextBox 92">
                <a:extLst>
                  <a:ext uri="{FF2B5EF4-FFF2-40B4-BE49-F238E27FC236}">
                    <a16:creationId xmlns:a16="http://schemas.microsoft.com/office/drawing/2014/main" id="{95198D56-DE52-438F-ACDF-F0B997234E0B}"/>
                  </a:ext>
                </a:extLst>
              </p:cNvPr>
              <p:cNvSpPr txBox="1">
                <a:spLocks noRot="1" noChangeAspect="1" noMove="1" noResize="1" noEditPoints="1" noAdjustHandles="1" noChangeArrowheads="1" noChangeShapeType="1" noTextEdit="1"/>
              </p:cNvSpPr>
              <p:nvPr/>
            </p:nvSpPr>
            <p:spPr>
              <a:xfrm>
                <a:off x="17481090" y="26254752"/>
                <a:ext cx="4785791" cy="5509200"/>
              </a:xfrm>
              <a:prstGeom prst="rect">
                <a:avLst/>
              </a:prstGeom>
              <a:blipFill>
                <a:blip r:embed="rId15"/>
                <a:stretch>
                  <a:fillRect l="-2930" t="-1549" r="-420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4" name="TextBox 93">
                <a:extLst>
                  <a:ext uri="{FF2B5EF4-FFF2-40B4-BE49-F238E27FC236}">
                    <a16:creationId xmlns:a16="http://schemas.microsoft.com/office/drawing/2014/main" id="{4A0BAE23-A98A-4560-9DD1-DA0907A821E5}"/>
                  </a:ext>
                </a:extLst>
              </p:cNvPr>
              <p:cNvSpPr txBox="1"/>
              <p:nvPr/>
            </p:nvSpPr>
            <p:spPr>
              <a:xfrm>
                <a:off x="28567570" y="26254752"/>
                <a:ext cx="4869954" cy="4739887"/>
              </a:xfrm>
              <a:prstGeom prst="rect">
                <a:avLst/>
              </a:prstGeom>
              <a:noFill/>
            </p:spPr>
            <p:txBody>
              <a:bodyPr wrap="square" rtlCol="0">
                <a:spAutoFit/>
              </a:bodyPr>
              <a:lstStyle/>
              <a:p>
                <a:pPr algn="l"/>
                <a:r>
                  <a:rPr lang="en-US" sz="3200" dirty="0">
                    <a:solidFill>
                      <a:schemeClr val="tx1"/>
                    </a:solidFill>
                    <a:latin typeface="Times New Roman" panose="02020603050405020304" pitchFamily="18" charset="0"/>
                    <a:cs typeface="Times New Roman" panose="02020603050405020304" pitchFamily="18" charset="0"/>
                  </a:rPr>
                  <a:t>Every point (</a:t>
                </a:r>
                <a:r>
                  <a:rPr lang="en-US" sz="3200" dirty="0" err="1">
                    <a:solidFill>
                      <a:schemeClr val="tx1"/>
                    </a:solidFill>
                    <a:latin typeface="Times New Roman" panose="02020603050405020304" pitchFamily="18" charset="0"/>
                    <a:cs typeface="Times New Roman" panose="02020603050405020304" pitchFamily="18" charset="0"/>
                  </a:rPr>
                  <a:t>x,y</a:t>
                </a:r>
                <a:r>
                  <a:rPr lang="en-US" sz="3200" dirty="0">
                    <a:solidFill>
                      <a:schemeClr val="tx1"/>
                    </a:solidFill>
                    <a:latin typeface="Times New Roman" panose="02020603050405020304" pitchFamily="18" charset="0"/>
                    <a:cs typeface="Times New Roman" panose="02020603050405020304" pitchFamily="18" charset="0"/>
                  </a:rPr>
                  <a:t>) is inverted through a circle of radius k, centered at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b="1" i="1">
                            <a:solidFill>
                              <a:schemeClr val="tx1"/>
                            </a:solidFill>
                            <a:latin typeface="Cambria Math" panose="02040503050406030204" pitchFamily="18" charset="0"/>
                          </a:rPr>
                          <m:t>𝒙</m:t>
                        </m:r>
                      </m:e>
                      <m:sub>
                        <m:r>
                          <a:rPr lang="en-US" sz="3200" b="1" i="1">
                            <a:solidFill>
                              <a:schemeClr val="tx1"/>
                            </a:solidFill>
                            <a:latin typeface="Cambria Math" panose="02040503050406030204" pitchFamily="18" charset="0"/>
                          </a:rPr>
                          <m:t>𝟎</m:t>
                        </m:r>
                      </m:sub>
                    </m:sSub>
                  </m:oMath>
                </a14:m>
                <a:r>
                  <a:rPr lang="en-US" sz="32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sSub>
                      <m:sSubPr>
                        <m:ctrlPr>
                          <a:rPr lang="en-US" sz="3200" i="1">
                            <a:solidFill>
                              <a:schemeClr val="tx1"/>
                            </a:solidFill>
                            <a:latin typeface="Cambria Math" panose="02040503050406030204" pitchFamily="18" charset="0"/>
                          </a:rPr>
                        </m:ctrlPr>
                      </m:sSubPr>
                      <m:e>
                        <m:r>
                          <a:rPr lang="en-US" sz="3200" b="1" i="1" smtClean="0">
                            <a:solidFill>
                              <a:schemeClr val="tx1"/>
                            </a:solidFill>
                            <a:latin typeface="Cambria Math" panose="02040503050406030204" pitchFamily="18" charset="0"/>
                          </a:rPr>
                          <m:t>𝒚</m:t>
                        </m:r>
                      </m:e>
                      <m:sub>
                        <m:r>
                          <a:rPr lang="en-US" sz="3200" b="1" i="1">
                            <a:solidFill>
                              <a:schemeClr val="tx1"/>
                            </a:solidFill>
                            <a:latin typeface="Cambria Math" panose="02040503050406030204" pitchFamily="18" charset="0"/>
                          </a:rPr>
                          <m:t>𝟎</m:t>
                        </m:r>
                      </m:sub>
                    </m:sSub>
                  </m:oMath>
                </a14:m>
                <a:r>
                  <a:rPr lang="en-US" sz="3200" dirty="0">
                    <a:solidFill>
                      <a:schemeClr val="tx1"/>
                    </a:solidFill>
                    <a:latin typeface="Times New Roman" panose="02020603050405020304" pitchFamily="18" charset="0"/>
                    <a:cs typeface="Times New Roman" panose="02020603050405020304" pitchFamily="18" charset="0"/>
                  </a:rPr>
                  <a:t>) is given by (</a:t>
                </a:r>
                <a14:m>
                  <m:oMath xmlns:m="http://schemas.openxmlformats.org/officeDocument/2006/math">
                    <m:sSup>
                      <m:sSupPr>
                        <m:ctrlPr>
                          <a:rPr lang="en-US" sz="3200" b="1" i="1" smtClean="0">
                            <a:solidFill>
                              <a:schemeClr val="tx1"/>
                            </a:solidFill>
                            <a:latin typeface="Cambria Math" panose="02040503050406030204" pitchFamily="18" charset="0"/>
                            <a:cs typeface="Times New Roman" panose="02020603050405020304" pitchFamily="18" charset="0"/>
                          </a:rPr>
                        </m:ctrlPr>
                      </m:sSupPr>
                      <m:e>
                        <m:r>
                          <a:rPr lang="en-US" sz="3200" b="1" i="1" smtClean="0">
                            <a:solidFill>
                              <a:schemeClr val="tx1"/>
                            </a:solidFill>
                            <a:latin typeface="Cambria Math" panose="02040503050406030204" pitchFamily="18" charset="0"/>
                            <a:cs typeface="Times New Roman" panose="02020603050405020304" pitchFamily="18" charset="0"/>
                          </a:rPr>
                          <m:t>𝒙</m:t>
                        </m:r>
                      </m:e>
                      <m:sup>
                        <m:r>
                          <a:rPr lang="en-US" sz="3200" b="1" i="1" smtClean="0">
                            <a:solidFill>
                              <a:schemeClr val="tx1"/>
                            </a:solidFill>
                            <a:latin typeface="Cambria Math" panose="02040503050406030204" pitchFamily="18" charset="0"/>
                            <a:cs typeface="Times New Roman" panose="02020603050405020304" pitchFamily="18" charset="0"/>
                          </a:rPr>
                          <m:t>′</m:t>
                        </m:r>
                      </m:sup>
                    </m:sSup>
                    <m:r>
                      <a:rPr lang="en-US" sz="3200" b="1" i="1" smtClean="0">
                        <a:solidFill>
                          <a:schemeClr val="tx1"/>
                        </a:solidFill>
                        <a:latin typeface="Cambria Math" panose="02040503050406030204" pitchFamily="18" charset="0"/>
                        <a:cs typeface="Times New Roman" panose="02020603050405020304" pitchFamily="18" charset="0"/>
                      </a:rPr>
                      <m:t>,</m:t>
                    </m:r>
                    <m:r>
                      <a:rPr lang="en-US" sz="3200" b="1" i="1" smtClean="0">
                        <a:solidFill>
                          <a:schemeClr val="tx1"/>
                        </a:solidFill>
                        <a:latin typeface="Cambria Math" panose="02040503050406030204" pitchFamily="18" charset="0"/>
                        <a:cs typeface="Times New Roman" panose="02020603050405020304" pitchFamily="18" charset="0"/>
                      </a:rPr>
                      <m:t>𝒚</m:t>
                    </m:r>
                    <m:r>
                      <a:rPr lang="en-US" sz="3200" b="1" i="1" smtClean="0">
                        <a:solidFill>
                          <a:schemeClr val="tx1"/>
                        </a:solidFill>
                        <a:latin typeface="Cambria Math" panose="02040503050406030204" pitchFamily="18" charset="0"/>
                        <a:cs typeface="Times New Roman" panose="02020603050405020304" pitchFamily="18" charset="0"/>
                      </a:rPr>
                      <m:t>′):</m:t>
                    </m:r>
                  </m:oMath>
                </a14:m>
                <a:endParaRPr lang="en-US" sz="3200" dirty="0">
                  <a:solidFill>
                    <a:schemeClr val="tx1"/>
                  </a:solidFill>
                  <a:latin typeface="Times New Roman" panose="02020603050405020304" pitchFamily="18" charset="0"/>
                  <a:cs typeface="Times New Roman" panose="02020603050405020304" pitchFamily="18" charset="0"/>
                </a:endParaRPr>
              </a:p>
              <a:p>
                <a:pPr algn="l"/>
                <a14:m>
                  <m:oMath xmlns:m="http://schemas.openxmlformats.org/officeDocument/2006/math">
                    <m:sSup>
                      <m:sSupPr>
                        <m:ctrlPr>
                          <a:rPr lang="en-US" sz="3200" i="1" smtClean="0">
                            <a:solidFill>
                              <a:schemeClr val="tx1"/>
                            </a:solidFill>
                          </a:rPr>
                        </m:ctrlPr>
                      </m:sSupPr>
                      <m:e>
                        <m:r>
                          <a:rPr lang="en-US" sz="3200" b="1" i="1">
                            <a:solidFill>
                              <a:schemeClr val="tx1"/>
                            </a:solidFill>
                          </a:rPr>
                          <m:t>𝒙</m:t>
                        </m:r>
                      </m:e>
                      <m:sup>
                        <m:r>
                          <a:rPr lang="en-US" sz="3200" b="1" i="1">
                            <a:solidFill>
                              <a:schemeClr val="tx1"/>
                            </a:solidFill>
                          </a:rPr>
                          <m:t>′</m:t>
                        </m:r>
                      </m:sup>
                    </m:sSup>
                    <m:r>
                      <a:rPr lang="en-US" sz="3200" b="1" i="1">
                        <a:solidFill>
                          <a:schemeClr val="tx1"/>
                        </a:solidFill>
                      </a:rPr>
                      <m:t>=</m:t>
                    </m:r>
                    <m:sSub>
                      <m:sSubPr>
                        <m:ctrlPr>
                          <a:rPr lang="en-US" sz="3200" i="1">
                            <a:solidFill>
                              <a:schemeClr val="tx1"/>
                            </a:solidFill>
                          </a:rPr>
                        </m:ctrlPr>
                      </m:sSubPr>
                      <m:e>
                        <m:r>
                          <a:rPr lang="en-US" sz="3200" b="1" i="1">
                            <a:solidFill>
                              <a:schemeClr val="tx1"/>
                            </a:solidFill>
                          </a:rPr>
                          <m:t>𝒙</m:t>
                        </m:r>
                      </m:e>
                      <m:sub>
                        <m:r>
                          <a:rPr lang="en-US" sz="3200" b="1" i="1">
                            <a:solidFill>
                              <a:schemeClr val="tx1"/>
                            </a:solidFill>
                          </a:rPr>
                          <m:t>𝟎</m:t>
                        </m:r>
                      </m:sub>
                    </m:sSub>
                    <m:r>
                      <a:rPr lang="en-US" sz="3200" b="1" i="1">
                        <a:solidFill>
                          <a:schemeClr val="tx1"/>
                        </a:solidFill>
                      </a:rPr>
                      <m:t>+</m:t>
                    </m:r>
                    <m:f>
                      <m:fPr>
                        <m:ctrlPr>
                          <a:rPr lang="en-US" sz="3200" i="1">
                            <a:solidFill>
                              <a:schemeClr val="tx1"/>
                            </a:solidFill>
                          </a:rPr>
                        </m:ctrlPr>
                      </m:fPr>
                      <m:num>
                        <m:sSup>
                          <m:sSupPr>
                            <m:ctrlPr>
                              <a:rPr lang="en-US" sz="3200" i="1">
                                <a:solidFill>
                                  <a:schemeClr val="tx1"/>
                                </a:solidFill>
                              </a:rPr>
                            </m:ctrlPr>
                          </m:sSupPr>
                          <m:e>
                            <m:r>
                              <a:rPr lang="en-US" sz="3200" b="1" i="1">
                                <a:solidFill>
                                  <a:schemeClr val="tx1"/>
                                </a:solidFill>
                              </a:rPr>
                              <m:t>𝒌</m:t>
                            </m:r>
                          </m:e>
                          <m:sup>
                            <m:r>
                              <a:rPr lang="en-US" sz="3200" b="1" i="1">
                                <a:solidFill>
                                  <a:schemeClr val="tx1"/>
                                </a:solidFill>
                              </a:rPr>
                              <m:t>𝟐</m:t>
                            </m:r>
                          </m:sup>
                        </m:sSup>
                        <m:d>
                          <m:dPr>
                            <m:ctrlPr>
                              <a:rPr lang="en-US" sz="3200" i="1">
                                <a:solidFill>
                                  <a:schemeClr val="tx1"/>
                                </a:solidFill>
                              </a:rPr>
                            </m:ctrlPr>
                          </m:dPr>
                          <m:e>
                            <m:r>
                              <a:rPr lang="en-US" sz="3200" b="1" i="1">
                                <a:solidFill>
                                  <a:schemeClr val="tx1"/>
                                </a:solidFill>
                              </a:rPr>
                              <m:t>𝒙</m:t>
                            </m:r>
                            <m:r>
                              <a:rPr lang="en-US" sz="3200" b="1" i="1">
                                <a:solidFill>
                                  <a:schemeClr val="tx1"/>
                                </a:solidFill>
                              </a:rPr>
                              <m:t>−</m:t>
                            </m:r>
                            <m:sSub>
                              <m:sSubPr>
                                <m:ctrlPr>
                                  <a:rPr lang="en-US" sz="3200" i="1">
                                    <a:solidFill>
                                      <a:schemeClr val="tx1"/>
                                    </a:solidFill>
                                  </a:rPr>
                                </m:ctrlPr>
                              </m:sSubPr>
                              <m:e>
                                <m:r>
                                  <a:rPr lang="en-US" sz="3200" b="1" i="1">
                                    <a:solidFill>
                                      <a:schemeClr val="tx1"/>
                                    </a:solidFill>
                                  </a:rPr>
                                  <m:t>𝒙</m:t>
                                </m:r>
                              </m:e>
                              <m:sub>
                                <m:r>
                                  <a:rPr lang="en-US" sz="3200" b="1" i="1">
                                    <a:solidFill>
                                      <a:schemeClr val="tx1"/>
                                    </a:solidFill>
                                  </a:rPr>
                                  <m:t>𝟎</m:t>
                                </m:r>
                              </m:sub>
                            </m:sSub>
                          </m:e>
                        </m:d>
                      </m:num>
                      <m:den>
                        <m:sSup>
                          <m:sSupPr>
                            <m:ctrlPr>
                              <a:rPr lang="en-US" sz="3200" i="1">
                                <a:solidFill>
                                  <a:schemeClr val="tx1"/>
                                </a:solidFill>
                              </a:rPr>
                            </m:ctrlPr>
                          </m:sSupPr>
                          <m:e>
                            <m:d>
                              <m:dPr>
                                <m:ctrlPr>
                                  <a:rPr lang="en-US" sz="3200" i="1">
                                    <a:solidFill>
                                      <a:schemeClr val="tx1"/>
                                    </a:solidFill>
                                  </a:rPr>
                                </m:ctrlPr>
                              </m:dPr>
                              <m:e>
                                <m:r>
                                  <a:rPr lang="en-US" sz="3200" b="1" i="1">
                                    <a:solidFill>
                                      <a:schemeClr val="tx1"/>
                                    </a:solidFill>
                                  </a:rPr>
                                  <m:t>𝒙</m:t>
                                </m:r>
                                <m:r>
                                  <a:rPr lang="en-US" sz="3200" b="1" i="1">
                                    <a:solidFill>
                                      <a:schemeClr val="tx1"/>
                                    </a:solidFill>
                                  </a:rPr>
                                  <m:t>−</m:t>
                                </m:r>
                                <m:sSub>
                                  <m:sSubPr>
                                    <m:ctrlPr>
                                      <a:rPr lang="en-US" sz="3200" i="1">
                                        <a:solidFill>
                                          <a:schemeClr val="tx1"/>
                                        </a:solidFill>
                                      </a:rPr>
                                    </m:ctrlPr>
                                  </m:sSubPr>
                                  <m:e>
                                    <m:r>
                                      <a:rPr lang="en-US" sz="3200" b="1" i="1">
                                        <a:solidFill>
                                          <a:schemeClr val="tx1"/>
                                        </a:solidFill>
                                      </a:rPr>
                                      <m:t>𝒙</m:t>
                                    </m:r>
                                  </m:e>
                                  <m:sub>
                                    <m:r>
                                      <a:rPr lang="en-US" sz="3200" b="1" i="1">
                                        <a:solidFill>
                                          <a:schemeClr val="tx1"/>
                                        </a:solidFill>
                                      </a:rPr>
                                      <m:t>𝟎</m:t>
                                    </m:r>
                                  </m:sub>
                                </m:sSub>
                              </m:e>
                            </m:d>
                          </m:e>
                          <m:sup>
                            <m:r>
                              <a:rPr lang="en-US" sz="3200" b="1" i="1">
                                <a:solidFill>
                                  <a:schemeClr val="tx1"/>
                                </a:solidFill>
                              </a:rPr>
                              <m:t>𝟐</m:t>
                            </m:r>
                          </m:sup>
                        </m:sSup>
                        <m:r>
                          <a:rPr lang="en-US" sz="3200" b="1" i="1">
                            <a:solidFill>
                              <a:schemeClr val="tx1"/>
                            </a:solidFill>
                          </a:rPr>
                          <m:t>+</m:t>
                        </m:r>
                        <m:sSup>
                          <m:sSupPr>
                            <m:ctrlPr>
                              <a:rPr lang="en-US" sz="3200" i="1">
                                <a:solidFill>
                                  <a:schemeClr val="tx1"/>
                                </a:solidFill>
                              </a:rPr>
                            </m:ctrlPr>
                          </m:sSupPr>
                          <m:e>
                            <m:d>
                              <m:dPr>
                                <m:ctrlPr>
                                  <a:rPr lang="en-US" sz="3200" i="1">
                                    <a:solidFill>
                                      <a:schemeClr val="tx1"/>
                                    </a:solidFill>
                                  </a:rPr>
                                </m:ctrlPr>
                              </m:dPr>
                              <m:e>
                                <m:r>
                                  <a:rPr lang="en-US" sz="3200" b="1" i="1">
                                    <a:solidFill>
                                      <a:schemeClr val="tx1"/>
                                    </a:solidFill>
                                  </a:rPr>
                                  <m:t>𝒚</m:t>
                                </m:r>
                                <m:r>
                                  <a:rPr lang="en-US" sz="3200" b="1" i="1">
                                    <a:solidFill>
                                      <a:schemeClr val="tx1"/>
                                    </a:solidFill>
                                  </a:rPr>
                                  <m:t>−</m:t>
                                </m:r>
                                <m:sSub>
                                  <m:sSubPr>
                                    <m:ctrlPr>
                                      <a:rPr lang="en-US" sz="3200" i="1">
                                        <a:solidFill>
                                          <a:schemeClr val="tx1"/>
                                        </a:solidFill>
                                      </a:rPr>
                                    </m:ctrlPr>
                                  </m:sSubPr>
                                  <m:e>
                                    <m:r>
                                      <a:rPr lang="en-US" sz="3200" b="1" i="1">
                                        <a:solidFill>
                                          <a:schemeClr val="tx1"/>
                                        </a:solidFill>
                                      </a:rPr>
                                      <m:t>𝒚</m:t>
                                    </m:r>
                                  </m:e>
                                  <m:sub>
                                    <m:r>
                                      <a:rPr lang="en-US" sz="3200" b="1" i="1">
                                        <a:solidFill>
                                          <a:schemeClr val="tx1"/>
                                        </a:solidFill>
                                      </a:rPr>
                                      <m:t>𝟎</m:t>
                                    </m:r>
                                  </m:sub>
                                </m:sSub>
                              </m:e>
                            </m:d>
                          </m:e>
                          <m:sup>
                            <m:r>
                              <a:rPr lang="en-US" sz="3200" b="1" i="1">
                                <a:solidFill>
                                  <a:schemeClr val="tx1"/>
                                </a:solidFill>
                              </a:rPr>
                              <m:t>𝟐</m:t>
                            </m:r>
                          </m:sup>
                        </m:sSup>
                      </m:den>
                    </m:f>
                  </m:oMath>
                </a14:m>
                <a:r>
                  <a:rPr lang="en-US" sz="3200" dirty="0">
                    <a:solidFill>
                      <a:schemeClr val="tx1"/>
                    </a:solidFill>
                    <a:latin typeface="Times New Roman" panose="02020603050405020304" pitchFamily="18" charset="0"/>
                    <a:cs typeface="Times New Roman" panose="02020603050405020304" pitchFamily="18" charset="0"/>
                  </a:rPr>
                  <a:t> ,		</a:t>
                </a:r>
              </a:p>
              <a:p>
                <a:pPr algn="l"/>
                <a14:m>
                  <m:oMath xmlns:m="http://schemas.openxmlformats.org/officeDocument/2006/math">
                    <m:sSup>
                      <m:sSupPr>
                        <m:ctrlPr>
                          <a:rPr lang="en-US" sz="3200" i="1">
                            <a:solidFill>
                              <a:schemeClr val="tx1"/>
                            </a:solidFill>
                          </a:rPr>
                        </m:ctrlPr>
                      </m:sSupPr>
                      <m:e>
                        <m:r>
                          <a:rPr lang="en-US" sz="3200" b="1" i="1">
                            <a:solidFill>
                              <a:schemeClr val="tx1"/>
                            </a:solidFill>
                          </a:rPr>
                          <m:t>𝒚</m:t>
                        </m:r>
                      </m:e>
                      <m:sup>
                        <m:r>
                          <a:rPr lang="en-US" sz="3200" b="1" i="1">
                            <a:solidFill>
                              <a:schemeClr val="tx1"/>
                            </a:solidFill>
                          </a:rPr>
                          <m:t>′</m:t>
                        </m:r>
                      </m:sup>
                    </m:sSup>
                    <m:r>
                      <a:rPr lang="en-US" sz="3200" b="1" i="1">
                        <a:solidFill>
                          <a:schemeClr val="tx1"/>
                        </a:solidFill>
                      </a:rPr>
                      <m:t>=</m:t>
                    </m:r>
                    <m:sSub>
                      <m:sSubPr>
                        <m:ctrlPr>
                          <a:rPr lang="en-US" sz="3200" i="1">
                            <a:solidFill>
                              <a:schemeClr val="tx1"/>
                            </a:solidFill>
                          </a:rPr>
                        </m:ctrlPr>
                      </m:sSubPr>
                      <m:e>
                        <m:r>
                          <a:rPr lang="en-US" sz="3200" b="1" i="1">
                            <a:solidFill>
                              <a:schemeClr val="tx1"/>
                            </a:solidFill>
                          </a:rPr>
                          <m:t>𝒚</m:t>
                        </m:r>
                      </m:e>
                      <m:sub>
                        <m:r>
                          <a:rPr lang="en-US" sz="3200" b="1" i="1">
                            <a:solidFill>
                              <a:schemeClr val="tx1"/>
                            </a:solidFill>
                          </a:rPr>
                          <m:t>𝟎</m:t>
                        </m:r>
                      </m:sub>
                    </m:sSub>
                    <m:r>
                      <a:rPr lang="en-US" sz="3200" b="1" i="1">
                        <a:solidFill>
                          <a:schemeClr val="tx1"/>
                        </a:solidFill>
                      </a:rPr>
                      <m:t>+</m:t>
                    </m:r>
                    <m:f>
                      <m:fPr>
                        <m:ctrlPr>
                          <a:rPr lang="en-US" sz="3200" i="1">
                            <a:solidFill>
                              <a:schemeClr val="tx1"/>
                            </a:solidFill>
                          </a:rPr>
                        </m:ctrlPr>
                      </m:fPr>
                      <m:num>
                        <m:sSup>
                          <m:sSupPr>
                            <m:ctrlPr>
                              <a:rPr lang="en-US" sz="3200" i="1">
                                <a:solidFill>
                                  <a:schemeClr val="tx1"/>
                                </a:solidFill>
                              </a:rPr>
                            </m:ctrlPr>
                          </m:sSupPr>
                          <m:e>
                            <m:r>
                              <a:rPr lang="en-US" sz="3200" b="1" i="1">
                                <a:solidFill>
                                  <a:schemeClr val="tx1"/>
                                </a:solidFill>
                              </a:rPr>
                              <m:t>𝒌</m:t>
                            </m:r>
                          </m:e>
                          <m:sup>
                            <m:r>
                              <a:rPr lang="en-US" sz="3200" b="1" i="1">
                                <a:solidFill>
                                  <a:schemeClr val="tx1"/>
                                </a:solidFill>
                              </a:rPr>
                              <m:t>𝟐</m:t>
                            </m:r>
                          </m:sup>
                        </m:sSup>
                        <m:d>
                          <m:dPr>
                            <m:ctrlPr>
                              <a:rPr lang="en-US" sz="3200" i="1">
                                <a:solidFill>
                                  <a:schemeClr val="tx1"/>
                                </a:solidFill>
                              </a:rPr>
                            </m:ctrlPr>
                          </m:dPr>
                          <m:e>
                            <m:r>
                              <a:rPr lang="en-US" sz="3200" b="1" i="1">
                                <a:solidFill>
                                  <a:schemeClr val="tx1"/>
                                </a:solidFill>
                              </a:rPr>
                              <m:t>𝒚</m:t>
                            </m:r>
                            <m:r>
                              <a:rPr lang="en-US" sz="3200" b="1" i="1">
                                <a:solidFill>
                                  <a:schemeClr val="tx1"/>
                                </a:solidFill>
                              </a:rPr>
                              <m:t>−</m:t>
                            </m:r>
                            <m:sSub>
                              <m:sSubPr>
                                <m:ctrlPr>
                                  <a:rPr lang="en-US" sz="3200" i="1">
                                    <a:solidFill>
                                      <a:schemeClr val="tx1"/>
                                    </a:solidFill>
                                  </a:rPr>
                                </m:ctrlPr>
                              </m:sSubPr>
                              <m:e>
                                <m:r>
                                  <a:rPr lang="en-US" sz="3200" b="1" i="1">
                                    <a:solidFill>
                                      <a:schemeClr val="tx1"/>
                                    </a:solidFill>
                                  </a:rPr>
                                  <m:t>𝒚</m:t>
                                </m:r>
                              </m:e>
                              <m:sub>
                                <m:r>
                                  <a:rPr lang="en-US" sz="3200" b="1" i="1">
                                    <a:solidFill>
                                      <a:schemeClr val="tx1"/>
                                    </a:solidFill>
                                  </a:rPr>
                                  <m:t>𝟎</m:t>
                                </m:r>
                              </m:sub>
                            </m:sSub>
                          </m:e>
                        </m:d>
                      </m:num>
                      <m:den>
                        <m:sSup>
                          <m:sSupPr>
                            <m:ctrlPr>
                              <a:rPr lang="en-US" sz="3200" i="1">
                                <a:solidFill>
                                  <a:schemeClr val="tx1"/>
                                </a:solidFill>
                              </a:rPr>
                            </m:ctrlPr>
                          </m:sSupPr>
                          <m:e>
                            <m:d>
                              <m:dPr>
                                <m:ctrlPr>
                                  <a:rPr lang="en-US" sz="3200" i="1">
                                    <a:solidFill>
                                      <a:schemeClr val="tx1"/>
                                    </a:solidFill>
                                  </a:rPr>
                                </m:ctrlPr>
                              </m:dPr>
                              <m:e>
                                <m:r>
                                  <a:rPr lang="en-US" sz="3200" b="1" i="1">
                                    <a:solidFill>
                                      <a:schemeClr val="tx1"/>
                                    </a:solidFill>
                                  </a:rPr>
                                  <m:t>𝒙</m:t>
                                </m:r>
                                <m:r>
                                  <a:rPr lang="en-US" sz="3200" b="1" i="1">
                                    <a:solidFill>
                                      <a:schemeClr val="tx1"/>
                                    </a:solidFill>
                                  </a:rPr>
                                  <m:t>−</m:t>
                                </m:r>
                                <m:sSub>
                                  <m:sSubPr>
                                    <m:ctrlPr>
                                      <a:rPr lang="en-US" sz="3200" i="1">
                                        <a:solidFill>
                                          <a:schemeClr val="tx1"/>
                                        </a:solidFill>
                                      </a:rPr>
                                    </m:ctrlPr>
                                  </m:sSubPr>
                                  <m:e>
                                    <m:r>
                                      <a:rPr lang="en-US" sz="3200" b="1" i="1">
                                        <a:solidFill>
                                          <a:schemeClr val="tx1"/>
                                        </a:solidFill>
                                      </a:rPr>
                                      <m:t>𝒙</m:t>
                                    </m:r>
                                  </m:e>
                                  <m:sub>
                                    <m:r>
                                      <a:rPr lang="en-US" sz="3200" b="1" i="1">
                                        <a:solidFill>
                                          <a:schemeClr val="tx1"/>
                                        </a:solidFill>
                                      </a:rPr>
                                      <m:t>𝟎</m:t>
                                    </m:r>
                                  </m:sub>
                                </m:sSub>
                              </m:e>
                            </m:d>
                          </m:e>
                          <m:sup>
                            <m:r>
                              <a:rPr lang="en-US" sz="3200" b="1" i="1">
                                <a:solidFill>
                                  <a:schemeClr val="tx1"/>
                                </a:solidFill>
                              </a:rPr>
                              <m:t>𝟐</m:t>
                            </m:r>
                          </m:sup>
                        </m:sSup>
                        <m:r>
                          <a:rPr lang="en-US" sz="3200" b="1" i="1">
                            <a:solidFill>
                              <a:schemeClr val="tx1"/>
                            </a:solidFill>
                          </a:rPr>
                          <m:t>+</m:t>
                        </m:r>
                        <m:sSup>
                          <m:sSupPr>
                            <m:ctrlPr>
                              <a:rPr lang="en-US" sz="3200" i="1">
                                <a:solidFill>
                                  <a:schemeClr val="tx1"/>
                                </a:solidFill>
                              </a:rPr>
                            </m:ctrlPr>
                          </m:sSupPr>
                          <m:e>
                            <m:d>
                              <m:dPr>
                                <m:ctrlPr>
                                  <a:rPr lang="en-US" sz="3200" i="1">
                                    <a:solidFill>
                                      <a:schemeClr val="tx1"/>
                                    </a:solidFill>
                                  </a:rPr>
                                </m:ctrlPr>
                              </m:dPr>
                              <m:e>
                                <m:r>
                                  <a:rPr lang="en-US" sz="3200" b="1" i="1">
                                    <a:solidFill>
                                      <a:schemeClr val="tx1"/>
                                    </a:solidFill>
                                  </a:rPr>
                                  <m:t>𝒚</m:t>
                                </m:r>
                                <m:r>
                                  <a:rPr lang="en-US" sz="3200" b="1" i="1">
                                    <a:solidFill>
                                      <a:schemeClr val="tx1"/>
                                    </a:solidFill>
                                  </a:rPr>
                                  <m:t>−</m:t>
                                </m:r>
                                <m:sSub>
                                  <m:sSubPr>
                                    <m:ctrlPr>
                                      <a:rPr lang="en-US" sz="3200" i="1">
                                        <a:solidFill>
                                          <a:schemeClr val="tx1"/>
                                        </a:solidFill>
                                      </a:rPr>
                                    </m:ctrlPr>
                                  </m:sSubPr>
                                  <m:e>
                                    <m:r>
                                      <a:rPr lang="en-US" sz="3200" b="1" i="1">
                                        <a:solidFill>
                                          <a:schemeClr val="tx1"/>
                                        </a:solidFill>
                                      </a:rPr>
                                      <m:t>𝒚</m:t>
                                    </m:r>
                                  </m:e>
                                  <m:sub>
                                    <m:r>
                                      <a:rPr lang="en-US" sz="3200" b="1" i="1">
                                        <a:solidFill>
                                          <a:schemeClr val="tx1"/>
                                        </a:solidFill>
                                      </a:rPr>
                                      <m:t>𝟎</m:t>
                                    </m:r>
                                  </m:sub>
                                </m:sSub>
                              </m:e>
                            </m:d>
                          </m:e>
                          <m:sup>
                            <m:r>
                              <a:rPr lang="en-US" sz="3200" b="1" i="1">
                                <a:solidFill>
                                  <a:schemeClr val="tx1"/>
                                </a:solidFill>
                              </a:rPr>
                              <m:t>𝟐</m:t>
                            </m:r>
                          </m:sup>
                        </m:sSup>
                      </m:den>
                    </m:f>
                  </m:oMath>
                </a14:m>
                <a:r>
                  <a:rPr lang="en-US" sz="3200" dirty="0">
                    <a:solidFill>
                      <a:schemeClr val="tx1"/>
                    </a:solidFill>
                    <a:latin typeface="Times New Roman" panose="02020603050405020304" pitchFamily="18" charset="0"/>
                    <a:cs typeface="Times New Roman" panose="02020603050405020304" pitchFamily="18" charset="0"/>
                  </a:rPr>
                  <a:t> </a:t>
                </a:r>
              </a:p>
              <a:p>
                <a:pPr marL="571500" indent="-571500" algn="l">
                  <a:buFont typeface="Arial" panose="020B0604020202020204" pitchFamily="34" charset="0"/>
                  <a:buChar char="•"/>
                </a:pPr>
                <a:endParaRPr lang="en-US" sz="3200" dirty="0">
                  <a:latin typeface="Times New Roman" panose="02020603050405020304" pitchFamily="18" charset="0"/>
                  <a:cs typeface="Times New Roman" panose="02020603050405020304" pitchFamily="18" charset="0"/>
                </a:endParaRPr>
              </a:p>
            </p:txBody>
          </p:sp>
        </mc:Choice>
        <mc:Fallback>
          <p:sp>
            <p:nvSpPr>
              <p:cNvPr id="94" name="TextBox 93">
                <a:extLst>
                  <a:ext uri="{FF2B5EF4-FFF2-40B4-BE49-F238E27FC236}">
                    <a16:creationId xmlns:a16="http://schemas.microsoft.com/office/drawing/2014/main" id="{4A0BAE23-A98A-4560-9DD1-DA0907A821E5}"/>
                  </a:ext>
                </a:extLst>
              </p:cNvPr>
              <p:cNvSpPr txBox="1">
                <a:spLocks noRot="1" noChangeAspect="1" noMove="1" noResize="1" noEditPoints="1" noAdjustHandles="1" noChangeArrowheads="1" noChangeShapeType="1" noTextEdit="1"/>
              </p:cNvSpPr>
              <p:nvPr/>
            </p:nvSpPr>
            <p:spPr>
              <a:xfrm>
                <a:off x="28567570" y="26254752"/>
                <a:ext cx="4869954" cy="4739887"/>
              </a:xfrm>
              <a:prstGeom prst="rect">
                <a:avLst/>
              </a:prstGeom>
              <a:blipFill>
                <a:blip r:embed="rId16"/>
                <a:stretch>
                  <a:fillRect l="-3129" t="-1802"/>
                </a:stretch>
              </a:blipFill>
            </p:spPr>
            <p:txBody>
              <a:bodyPr/>
              <a:lstStyle/>
              <a:p>
                <a:r>
                  <a:rPr lang="en-US">
                    <a:noFill/>
                  </a:rPr>
                  <a:t> </a:t>
                </a:r>
              </a:p>
            </p:txBody>
          </p:sp>
        </mc:Fallback>
      </mc:AlternateContent>
      <p:sp>
        <p:nvSpPr>
          <p:cNvPr id="141" name="TextBox 140">
            <a:extLst>
              <a:ext uri="{FF2B5EF4-FFF2-40B4-BE49-F238E27FC236}">
                <a16:creationId xmlns:a16="http://schemas.microsoft.com/office/drawing/2014/main" id="{13492EF8-515F-42DA-A10E-0403B24CA7F8}"/>
              </a:ext>
            </a:extLst>
          </p:cNvPr>
          <p:cNvSpPr txBox="1"/>
          <p:nvPr/>
        </p:nvSpPr>
        <p:spPr>
          <a:xfrm>
            <a:off x="23054369" y="32376255"/>
            <a:ext cx="5981043" cy="6494085"/>
          </a:xfrm>
          <a:prstGeom prst="rect">
            <a:avLst/>
          </a:prstGeom>
          <a:noFill/>
        </p:spPr>
        <p:txBody>
          <a:bodyPr wrap="square" rtlCol="0">
            <a:spAutoFit/>
          </a:bodyPr>
          <a:lstStyle/>
          <a:p>
            <a:pPr marL="571500" indent="-571500" algn="l">
              <a:buFont typeface="Arial" panose="020B0604020202020204" pitchFamily="34" charset="0"/>
              <a:buChar char="•"/>
            </a:pPr>
            <a:r>
              <a:rPr lang="en-US" sz="3200" dirty="0">
                <a:solidFill>
                  <a:srgbClr val="000000"/>
                </a:solidFill>
                <a:latin typeface="Times New Roman" panose="02020603050405020304" pitchFamily="18" charset="0"/>
                <a:cs typeface="Times New Roman" panose="02020603050405020304" pitchFamily="18" charset="0"/>
              </a:rPr>
              <a:t>After inversion, the Re(Z) data is then plotted against frequency</a:t>
            </a:r>
          </a:p>
          <a:p>
            <a:pPr marL="571500" indent="-571500" algn="l">
              <a:buFont typeface="Arial" panose="020B0604020202020204" pitchFamily="34" charset="0"/>
              <a:buChar char="•"/>
            </a:pPr>
            <a:endParaRPr lang="en-US" sz="3200" dirty="0">
              <a:solidFill>
                <a:srgbClr val="000000"/>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Here we see a few key differences:</a:t>
            </a:r>
          </a:p>
          <a:p>
            <a:pPr marL="1028700" lvl="1" indent="-571500" algn="l">
              <a:buFont typeface="+mj-lt"/>
              <a:buAutoNum type="arabicPeriod"/>
            </a:pPr>
            <a:r>
              <a:rPr lang="en-US" sz="3200" dirty="0">
                <a:solidFill>
                  <a:schemeClr val="tx1"/>
                </a:solidFill>
                <a:latin typeface="Times New Roman" panose="02020603050405020304" pitchFamily="18" charset="0"/>
                <a:cs typeface="Times New Roman" panose="02020603050405020304" pitchFamily="18" charset="0"/>
              </a:rPr>
              <a:t>The Inverted signals are more symmetric. </a:t>
            </a:r>
          </a:p>
          <a:p>
            <a:pPr marL="1028700" lvl="1" indent="-571500" algn="l">
              <a:buFont typeface="+mj-lt"/>
              <a:buAutoNum type="arabicPeriod"/>
            </a:pPr>
            <a:r>
              <a:rPr lang="en-US" sz="3200" dirty="0">
                <a:solidFill>
                  <a:schemeClr val="tx1"/>
                </a:solidFill>
                <a:latin typeface="Times New Roman" panose="02020603050405020304" pitchFamily="18" charset="0"/>
                <a:cs typeface="Times New Roman" panose="02020603050405020304" pitchFamily="18" charset="0"/>
              </a:rPr>
              <a:t>The background in the Inverted plot was removed without a baseline.</a:t>
            </a:r>
          </a:p>
          <a:p>
            <a:pPr marL="1028700" lvl="1" indent="-571500" algn="l">
              <a:buFont typeface="+mj-lt"/>
              <a:buAutoNum type="arabicPeriod"/>
            </a:pPr>
            <a:endParaRPr lang="en-US" sz="3200" dirty="0">
              <a:solidFill>
                <a:schemeClr val="tx1"/>
              </a:solidFill>
              <a:latin typeface="Times New Roman" panose="02020603050405020304" pitchFamily="18" charset="0"/>
              <a:cs typeface="Times New Roman" panose="02020603050405020304" pitchFamily="18" charset="0"/>
            </a:endParaRPr>
          </a:p>
          <a:p>
            <a:pPr algn="l"/>
            <a:endParaRPr lang="en-US" sz="3200" dirty="0">
              <a:latin typeface="Times New Roman" panose="02020603050405020304" pitchFamily="18" charset="0"/>
              <a:cs typeface="Times New Roman" panose="02020603050405020304" pitchFamily="18" charset="0"/>
            </a:endParaRPr>
          </a:p>
        </p:txBody>
      </p:sp>
      <p:pic>
        <p:nvPicPr>
          <p:cNvPr id="2162" name="Picture 2161" descr="A picture containing map&#10;&#10;Description automatically generated">
            <a:extLst>
              <a:ext uri="{FF2B5EF4-FFF2-40B4-BE49-F238E27FC236}">
                <a16:creationId xmlns:a16="http://schemas.microsoft.com/office/drawing/2014/main" id="{AF0BCBDA-7AB3-43D3-83F4-BEF27548149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418559" y="10228204"/>
            <a:ext cx="6178711" cy="6104979"/>
          </a:xfrm>
          <a:prstGeom prst="rect">
            <a:avLst/>
          </a:prstGeom>
        </p:spPr>
      </p:pic>
      <p:pic>
        <p:nvPicPr>
          <p:cNvPr id="2166" name="Picture 2165" descr="A close up of text on a white background&#10;&#10;Description automatically generated">
            <a:extLst>
              <a:ext uri="{FF2B5EF4-FFF2-40B4-BE49-F238E27FC236}">
                <a16:creationId xmlns:a16="http://schemas.microsoft.com/office/drawing/2014/main" id="{464D80EE-7DD7-4F2C-A9E5-80C63600457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3050445" y="10228204"/>
            <a:ext cx="6680086" cy="6104979"/>
          </a:xfrm>
          <a:prstGeom prst="rect">
            <a:avLst/>
          </a:prstGeom>
        </p:spPr>
      </p:pic>
      <p:cxnSp>
        <p:nvCxnSpPr>
          <p:cNvPr id="164" name="Straight Arrow Connector 163">
            <a:extLst>
              <a:ext uri="{FF2B5EF4-FFF2-40B4-BE49-F238E27FC236}">
                <a16:creationId xmlns:a16="http://schemas.microsoft.com/office/drawing/2014/main" id="{79D53020-2F6A-4771-8ACD-C5DF1CC75AA8}"/>
              </a:ext>
            </a:extLst>
          </p:cNvPr>
          <p:cNvCxnSpPr/>
          <p:nvPr/>
        </p:nvCxnSpPr>
        <p:spPr bwMode="auto">
          <a:xfrm>
            <a:off x="41971385" y="13184169"/>
            <a:ext cx="827451" cy="0"/>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73" name="TextBox 2172">
            <a:extLst>
              <a:ext uri="{FF2B5EF4-FFF2-40B4-BE49-F238E27FC236}">
                <a16:creationId xmlns:a16="http://schemas.microsoft.com/office/drawing/2014/main" id="{A066431D-A95A-4BF1-AE59-109EE3B40363}"/>
              </a:ext>
            </a:extLst>
          </p:cNvPr>
          <p:cNvSpPr txBox="1"/>
          <p:nvPr/>
        </p:nvSpPr>
        <p:spPr>
          <a:xfrm>
            <a:off x="35588514" y="16145708"/>
            <a:ext cx="7380277" cy="4647426"/>
          </a:xfrm>
          <a:prstGeom prst="rect">
            <a:avLst/>
          </a:prstGeom>
          <a:noFill/>
        </p:spPr>
        <p:txBody>
          <a:bodyPr wrap="square" rtlCol="0">
            <a:spAutoFit/>
          </a:bodyPr>
          <a:lstStyle/>
          <a:p>
            <a:pPr algn="l"/>
            <a:r>
              <a:rPr lang="en-US" sz="3200" dirty="0">
                <a:solidFill>
                  <a:schemeClr val="tx1"/>
                </a:solidFill>
                <a:latin typeface="Times New Roman" panose="02020603050405020304" pitchFamily="18" charset="0"/>
                <a:cs typeface="Times New Roman" panose="02020603050405020304" pitchFamily="18" charset="0"/>
              </a:rPr>
              <a:t>Compared to the Traditional signal, the Inverted signal’s:</a:t>
            </a: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Area is ~19% larger and likely more comparable to perfectly tuned signal</a:t>
            </a: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Shape is more symmetric, which is expected</a:t>
            </a: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Fit is better</a:t>
            </a:r>
          </a:p>
          <a:p>
            <a:pPr algn="l"/>
            <a:endParaRPr lang="en-US" sz="3600" dirty="0">
              <a:solidFill>
                <a:schemeClr val="tx1"/>
              </a:solidFill>
              <a:latin typeface="Times New Roman" panose="02020603050405020304" pitchFamily="18" charset="0"/>
              <a:cs typeface="Times New Roman" panose="02020603050405020304" pitchFamily="18" charset="0"/>
            </a:endParaRPr>
          </a:p>
          <a:p>
            <a:pPr algn="l"/>
            <a:endParaRPr lang="en-US" sz="3600" dirty="0">
              <a:solidFill>
                <a:schemeClr val="tx1"/>
              </a:solidFill>
              <a:latin typeface="Times New Roman" panose="02020603050405020304" pitchFamily="18" charset="0"/>
              <a:cs typeface="Times New Roman" panose="02020603050405020304" pitchFamily="18" charset="0"/>
            </a:endParaRPr>
          </a:p>
        </p:txBody>
      </p:sp>
      <p:sp>
        <p:nvSpPr>
          <p:cNvPr id="2174" name="TextBox 2173">
            <a:extLst>
              <a:ext uri="{FF2B5EF4-FFF2-40B4-BE49-F238E27FC236}">
                <a16:creationId xmlns:a16="http://schemas.microsoft.com/office/drawing/2014/main" id="{3A5DEAC3-F1CB-4BC4-BAD5-8EDE2E5F8D42}"/>
              </a:ext>
            </a:extLst>
          </p:cNvPr>
          <p:cNvSpPr txBox="1"/>
          <p:nvPr/>
        </p:nvSpPr>
        <p:spPr>
          <a:xfrm>
            <a:off x="35365167" y="24391607"/>
            <a:ext cx="14760555" cy="6740307"/>
          </a:xfrm>
          <a:prstGeom prst="rect">
            <a:avLst/>
          </a:prstGeom>
          <a:noFill/>
        </p:spPr>
        <p:txBody>
          <a:bodyPr wrap="squar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This new Inversion Method has allowed us to extract a more symmetric signal from our data, recover the signal size that was lost due to the background drifting off-tune, and dampened the necessity for a baseline. These results indicate that the current estimations for the polarization of our materials could be off by as much as 19%, but this percentage depends on how far the background drifts before measurement. However, data representing the same low enhancement polarization signal for various tunes is needed to determine how much uncertainty is introduced by the Inversion Method for small signals. Additionally, further advancements can be made to this method to reduce the error in signal size for larger signals, such as inverting the data through an ellipse.</a:t>
            </a:r>
          </a:p>
          <a:p>
            <a:pPr algn="l"/>
            <a:endParaRPr lang="en-US" sz="3600" dirty="0">
              <a:solidFill>
                <a:schemeClr val="tx1"/>
              </a:solidFill>
              <a:latin typeface="Times New Roman" panose="02020603050405020304" pitchFamily="18" charset="0"/>
              <a:cs typeface="Times New Roman" panose="02020603050405020304" pitchFamily="18" charset="0"/>
            </a:endParaRPr>
          </a:p>
        </p:txBody>
      </p:sp>
      <p:pic>
        <p:nvPicPr>
          <p:cNvPr id="137" name="Picture 136" descr="A close up of a logo&#10;&#10;Description automatically generated">
            <a:extLst>
              <a:ext uri="{FF2B5EF4-FFF2-40B4-BE49-F238E27FC236}">
                <a16:creationId xmlns:a16="http://schemas.microsoft.com/office/drawing/2014/main" id="{108B0FF7-D46C-43F7-9ECC-6B95410DBF4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7254352" y="34654522"/>
            <a:ext cx="3605461" cy="3605461"/>
          </a:xfrm>
          <a:prstGeom prst="rect">
            <a:avLst/>
          </a:prstGeom>
        </p:spPr>
      </p:pic>
      <p:sp>
        <p:nvSpPr>
          <p:cNvPr id="154" name="TextBox 153">
            <a:extLst>
              <a:ext uri="{FF2B5EF4-FFF2-40B4-BE49-F238E27FC236}">
                <a16:creationId xmlns:a16="http://schemas.microsoft.com/office/drawing/2014/main" id="{CE43BF08-ED2D-48AB-AE47-C8FEA268D2A2}"/>
              </a:ext>
            </a:extLst>
          </p:cNvPr>
          <p:cNvSpPr txBox="1"/>
          <p:nvPr/>
        </p:nvSpPr>
        <p:spPr>
          <a:xfrm>
            <a:off x="11344109" y="24112040"/>
            <a:ext cx="4629166" cy="646331"/>
          </a:xfrm>
          <a:prstGeom prst="rect">
            <a:avLst/>
          </a:prstGeom>
          <a:noFill/>
        </p:spPr>
        <p:txBody>
          <a:bodyPr wrap="squar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140 GHz mm waves</a:t>
            </a:r>
          </a:p>
        </p:txBody>
      </p:sp>
      <mc:AlternateContent xmlns:mc="http://schemas.openxmlformats.org/markup-compatibility/2006">
        <mc:Choice xmlns:a14="http://schemas.microsoft.com/office/drawing/2010/main" Requires="a14">
          <p:sp>
            <p:nvSpPr>
              <p:cNvPr id="155" name="TextBox 154">
                <a:extLst>
                  <a:ext uri="{FF2B5EF4-FFF2-40B4-BE49-F238E27FC236}">
                    <a16:creationId xmlns:a16="http://schemas.microsoft.com/office/drawing/2014/main" id="{926C4994-7273-4C98-901F-33C9276C6A54}"/>
                  </a:ext>
                </a:extLst>
              </p:cNvPr>
              <p:cNvSpPr txBox="1"/>
              <p:nvPr/>
            </p:nvSpPr>
            <p:spPr>
              <a:xfrm>
                <a:off x="5308122" y="30602866"/>
                <a:ext cx="5063857" cy="646331"/>
              </a:xfrm>
              <a:prstGeom prst="rect">
                <a:avLst/>
              </a:prstGeom>
              <a:noFill/>
            </p:spPr>
            <p:txBody>
              <a:bodyPr wrap="square" rtlCol="0">
                <a:spAutoFit/>
              </a:bodyPr>
              <a:lstStyle/>
              <a:p>
                <a:pPr algn="l"/>
                <a14:m>
                  <m:oMath xmlns:m="http://schemas.openxmlformats.org/officeDocument/2006/math">
                    <m:r>
                      <a:rPr lang="en-US" sz="3600" b="1" i="1" smtClean="0">
                        <a:solidFill>
                          <a:schemeClr val="tx1"/>
                        </a:solidFill>
                        <a:latin typeface="Cambria Math" panose="02040503050406030204" pitchFamily="18" charset="0"/>
                        <a:cs typeface="Times New Roman" panose="02020603050405020304" pitchFamily="18" charset="0"/>
                      </a:rPr>
                      <m:t>𝒏</m:t>
                    </m:r>
                    <m:r>
                      <a:rPr lang="en-US" sz="3600" b="1" i="1" smtClean="0">
                        <a:solidFill>
                          <a:schemeClr val="tx1"/>
                        </a:solidFill>
                        <a:latin typeface="Cambria Math" panose="02040503050406030204" pitchFamily="18" charset="0"/>
                        <a:cs typeface="Times New Roman" panose="02020603050405020304" pitchFamily="18" charset="0"/>
                      </a:rPr>
                      <m:t>𝝀</m:t>
                    </m:r>
                    <m:r>
                      <a:rPr lang="en-US" sz="3600" b="1" i="1" smtClean="0">
                        <a:solidFill>
                          <a:schemeClr val="tx1"/>
                        </a:solidFill>
                        <a:latin typeface="Cambria Math" panose="02040503050406030204" pitchFamily="18" charset="0"/>
                        <a:cs typeface="Times New Roman" panose="02020603050405020304" pitchFamily="18" charset="0"/>
                      </a:rPr>
                      <m:t>/</m:t>
                    </m:r>
                    <m:r>
                      <a:rPr lang="en-US" sz="3600" b="1" i="1" smtClean="0">
                        <a:solidFill>
                          <a:schemeClr val="tx1"/>
                        </a:solidFill>
                        <a:latin typeface="Cambria Math" panose="02040503050406030204" pitchFamily="18" charset="0"/>
                        <a:cs typeface="Times New Roman" panose="02020603050405020304" pitchFamily="18" charset="0"/>
                      </a:rPr>
                      <m:t>𝟐</m:t>
                    </m:r>
                  </m:oMath>
                </a14:m>
                <a:r>
                  <a:rPr lang="en-US" sz="3600" dirty="0">
                    <a:solidFill>
                      <a:schemeClr val="tx1"/>
                    </a:solidFill>
                    <a:latin typeface="Times New Roman" panose="02020603050405020304" pitchFamily="18" charset="0"/>
                    <a:cs typeface="Times New Roman" panose="02020603050405020304" pitchFamily="18" charset="0"/>
                  </a:rPr>
                  <a:t> Coaxial-Cable</a:t>
                </a:r>
              </a:p>
            </p:txBody>
          </p:sp>
        </mc:Choice>
        <mc:Fallback>
          <p:sp>
            <p:nvSpPr>
              <p:cNvPr id="155" name="TextBox 154">
                <a:extLst>
                  <a:ext uri="{FF2B5EF4-FFF2-40B4-BE49-F238E27FC236}">
                    <a16:creationId xmlns:a16="http://schemas.microsoft.com/office/drawing/2014/main" id="{926C4994-7273-4C98-901F-33C9276C6A54}"/>
                  </a:ext>
                </a:extLst>
              </p:cNvPr>
              <p:cNvSpPr txBox="1">
                <a:spLocks noRot="1" noChangeAspect="1" noMove="1" noResize="1" noEditPoints="1" noAdjustHandles="1" noChangeArrowheads="1" noChangeShapeType="1" noTextEdit="1"/>
              </p:cNvSpPr>
              <p:nvPr/>
            </p:nvSpPr>
            <p:spPr>
              <a:xfrm>
                <a:off x="5308122" y="30602866"/>
                <a:ext cx="5063857" cy="646331"/>
              </a:xfrm>
              <a:prstGeom prst="rect">
                <a:avLst/>
              </a:prstGeom>
              <a:blipFill>
                <a:blip r:embed="rId20"/>
                <a:stretch>
                  <a:fillRect t="-15094" b="-33962"/>
                </a:stretch>
              </a:blipFill>
            </p:spPr>
            <p:txBody>
              <a:bodyPr/>
              <a:lstStyle/>
              <a:p>
                <a:r>
                  <a:rPr lang="en-US">
                    <a:noFill/>
                  </a:rPr>
                  <a:t> </a:t>
                </a:r>
              </a:p>
            </p:txBody>
          </p:sp>
        </mc:Fallback>
      </mc:AlternateContent>
      <p:cxnSp>
        <p:nvCxnSpPr>
          <p:cNvPr id="174" name="Straight Arrow Connector 173">
            <a:extLst>
              <a:ext uri="{FF2B5EF4-FFF2-40B4-BE49-F238E27FC236}">
                <a16:creationId xmlns:a16="http://schemas.microsoft.com/office/drawing/2014/main" id="{F577E1D5-0859-4289-8700-E9235F514797}"/>
              </a:ext>
            </a:extLst>
          </p:cNvPr>
          <p:cNvCxnSpPr/>
          <p:nvPr/>
        </p:nvCxnSpPr>
        <p:spPr bwMode="auto">
          <a:xfrm flipH="1">
            <a:off x="13658692" y="27303934"/>
            <a:ext cx="1096747" cy="189705"/>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8" name="TextBox 177">
            <a:extLst>
              <a:ext uri="{FF2B5EF4-FFF2-40B4-BE49-F238E27FC236}">
                <a16:creationId xmlns:a16="http://schemas.microsoft.com/office/drawing/2014/main" id="{2BA47903-227B-4CC3-877B-755ED7E3226C}"/>
              </a:ext>
            </a:extLst>
          </p:cNvPr>
          <p:cNvSpPr txBox="1"/>
          <p:nvPr/>
        </p:nvSpPr>
        <p:spPr>
          <a:xfrm>
            <a:off x="14750906" y="26183745"/>
            <a:ext cx="2108157" cy="2308324"/>
          </a:xfrm>
          <a:prstGeom prst="rect">
            <a:avLst/>
          </a:prstGeom>
          <a:noFill/>
        </p:spPr>
        <p:txBody>
          <a:bodyPr wrap="squar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1 K Liquid-Helium Fridge</a:t>
            </a:r>
          </a:p>
        </p:txBody>
      </p:sp>
      <p:cxnSp>
        <p:nvCxnSpPr>
          <p:cNvPr id="212" name="Straight Arrow Connector 211">
            <a:extLst>
              <a:ext uri="{FF2B5EF4-FFF2-40B4-BE49-F238E27FC236}">
                <a16:creationId xmlns:a16="http://schemas.microsoft.com/office/drawing/2014/main" id="{DCCC5074-095B-4F55-B026-2946BFC41D00}"/>
              </a:ext>
            </a:extLst>
          </p:cNvPr>
          <p:cNvCxnSpPr/>
          <p:nvPr/>
        </p:nvCxnSpPr>
        <p:spPr bwMode="auto">
          <a:xfrm flipH="1">
            <a:off x="14280194" y="29300847"/>
            <a:ext cx="1096747" cy="189705"/>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3" name="TextBox 212">
            <a:extLst>
              <a:ext uri="{FF2B5EF4-FFF2-40B4-BE49-F238E27FC236}">
                <a16:creationId xmlns:a16="http://schemas.microsoft.com/office/drawing/2014/main" id="{07BC857A-6BA6-4FDC-83BA-CDA009CCFE80}"/>
              </a:ext>
            </a:extLst>
          </p:cNvPr>
          <p:cNvSpPr txBox="1"/>
          <p:nvPr/>
        </p:nvSpPr>
        <p:spPr>
          <a:xfrm>
            <a:off x="14515290" y="32597183"/>
            <a:ext cx="2422141" cy="1754326"/>
          </a:xfrm>
          <a:prstGeom prst="rect">
            <a:avLst/>
          </a:prstGeom>
          <a:noFill/>
        </p:spPr>
        <p:txBody>
          <a:bodyPr wrap="squar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Super-conducting Magnet</a:t>
            </a:r>
          </a:p>
        </p:txBody>
      </p:sp>
      <p:sp>
        <p:nvSpPr>
          <p:cNvPr id="185" name="Right Brace 184">
            <a:extLst>
              <a:ext uri="{FF2B5EF4-FFF2-40B4-BE49-F238E27FC236}">
                <a16:creationId xmlns:a16="http://schemas.microsoft.com/office/drawing/2014/main" id="{6094CD4C-CA54-4ED4-81AB-445C568CB124}"/>
              </a:ext>
            </a:extLst>
          </p:cNvPr>
          <p:cNvSpPr/>
          <p:nvPr/>
        </p:nvSpPr>
        <p:spPr bwMode="auto">
          <a:xfrm>
            <a:off x="13658692" y="32509849"/>
            <a:ext cx="756324" cy="1532452"/>
          </a:xfrm>
          <a:prstGeom prst="rightBrace">
            <a:avLst/>
          </a:prstGeom>
          <a:noFill/>
          <a:ln w="76200" cap="flat" cmpd="sng" algn="ctr">
            <a:solidFill>
              <a:schemeClr val="tx1"/>
            </a:solidFill>
            <a:prstDash val="solid"/>
            <a:round/>
            <a:headEnd type="none" w="med" len="med"/>
            <a:tailEnd type="none" w="med" len="med"/>
          </a:ln>
          <a:effectLst/>
        </p:spPr>
        <p:txBody>
          <a:bodyPr vert="horz" wrap="none" lIns="137160" tIns="68580" rIns="137160" bIns="6858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endParaRPr kumimoji="0" lang="en-US" sz="4300" b="1" i="0" u="none" strike="noStrike" cap="none" normalizeH="0" baseline="0">
              <a:ln>
                <a:noFill/>
              </a:ln>
              <a:solidFill>
                <a:srgbClr val="FF9900"/>
              </a:solidFill>
              <a:effectLst/>
              <a:latin typeface="Arial" pitchFamily="34" charset="0"/>
            </a:endParaRPr>
          </a:p>
        </p:txBody>
      </p:sp>
      <p:sp>
        <p:nvSpPr>
          <p:cNvPr id="221" name="TextBox 220">
            <a:extLst>
              <a:ext uri="{FF2B5EF4-FFF2-40B4-BE49-F238E27FC236}">
                <a16:creationId xmlns:a16="http://schemas.microsoft.com/office/drawing/2014/main" id="{BCD73A6A-2AFA-463A-B8D1-AC7F8C5E0BF8}"/>
              </a:ext>
            </a:extLst>
          </p:cNvPr>
          <p:cNvSpPr txBox="1"/>
          <p:nvPr/>
        </p:nvSpPr>
        <p:spPr>
          <a:xfrm>
            <a:off x="15262300" y="28706098"/>
            <a:ext cx="2108157" cy="1754326"/>
          </a:xfrm>
          <a:prstGeom prst="rect">
            <a:avLst/>
          </a:prstGeom>
          <a:noFill/>
        </p:spPr>
        <p:txBody>
          <a:bodyPr wrap="squar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Liquid-Helium Dewar</a:t>
            </a:r>
          </a:p>
        </p:txBody>
      </p:sp>
      <p:pic>
        <p:nvPicPr>
          <p:cNvPr id="226" name="Picture 225" descr="A close up of a logo&#10;&#10;Description automatically generated">
            <a:extLst>
              <a:ext uri="{FF2B5EF4-FFF2-40B4-BE49-F238E27FC236}">
                <a16:creationId xmlns:a16="http://schemas.microsoft.com/office/drawing/2014/main" id="{AA346ACC-5CAD-4E9A-BABC-3DCAFD74419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374344" y="33101155"/>
            <a:ext cx="3824877" cy="2868657"/>
          </a:xfrm>
          <a:prstGeom prst="rect">
            <a:avLst/>
          </a:prstGeom>
        </p:spPr>
      </p:pic>
      <p:sp>
        <p:nvSpPr>
          <p:cNvPr id="229" name="TextBox 228">
            <a:extLst>
              <a:ext uri="{FF2B5EF4-FFF2-40B4-BE49-F238E27FC236}">
                <a16:creationId xmlns:a16="http://schemas.microsoft.com/office/drawing/2014/main" id="{7FFF0480-CC12-46BC-B148-FF9970E1EA59}"/>
              </a:ext>
            </a:extLst>
          </p:cNvPr>
          <p:cNvSpPr txBox="1"/>
          <p:nvPr/>
        </p:nvSpPr>
        <p:spPr>
          <a:xfrm>
            <a:off x="23232638" y="13511944"/>
            <a:ext cx="2488493" cy="1569660"/>
          </a:xfrm>
          <a:prstGeom prst="rect">
            <a:avLst/>
          </a:prstGeom>
          <a:noFill/>
        </p:spPr>
        <p:txBody>
          <a:bodyPr wrap="square" rtlCol="0">
            <a:spAutoFit/>
          </a:bodyPr>
          <a:lstStyle/>
          <a:p>
            <a:pPr algn="l"/>
            <a:r>
              <a:rPr lang="en-US" sz="3200" dirty="0">
                <a:solidFill>
                  <a:schemeClr val="tx1"/>
                </a:solidFill>
                <a:latin typeface="Times New Roman" panose="02020603050405020304" pitchFamily="18" charset="0"/>
                <a:cs typeface="Times New Roman" panose="02020603050405020304" pitchFamily="18" charset="0"/>
              </a:rPr>
              <a:t>Temperature Dependent Shift </a:t>
            </a:r>
          </a:p>
        </p:txBody>
      </p:sp>
      <mc:AlternateContent xmlns:mc="http://schemas.openxmlformats.org/markup-compatibility/2006">
        <mc:Choice xmlns:a14="http://schemas.microsoft.com/office/drawing/2010/main" Requires="a14">
          <p:sp>
            <p:nvSpPr>
              <p:cNvPr id="230" name="TextBox 229">
                <a:extLst>
                  <a:ext uri="{FF2B5EF4-FFF2-40B4-BE49-F238E27FC236}">
                    <a16:creationId xmlns:a16="http://schemas.microsoft.com/office/drawing/2014/main" id="{D1D551B4-F195-447C-BD69-7F540B19E235}"/>
                  </a:ext>
                </a:extLst>
              </p:cNvPr>
              <p:cNvSpPr txBox="1"/>
              <p:nvPr/>
            </p:nvSpPr>
            <p:spPr>
              <a:xfrm>
                <a:off x="26854830" y="9931036"/>
                <a:ext cx="4040189" cy="913199"/>
              </a:xfrm>
              <a:prstGeom prst="rect">
                <a:avLst/>
              </a:prstGeom>
              <a:noFill/>
            </p:spPr>
            <p:txBody>
              <a:bodyPr wrap="square" rtlCol="0">
                <a:spAutoFit/>
              </a:bodyPr>
              <a:lstStyle/>
              <a:p>
                <a:pPr algn="l"/>
                <a:r>
                  <a:rPr lang="en-US" sz="4000" b="1" dirty="0">
                    <a:solidFill>
                      <a:schemeClr val="tx1"/>
                    </a:solidFill>
                    <a:cs typeface="Times New Roman" panose="02020603050405020304" pitchFamily="18" charset="0"/>
                  </a:rPr>
                  <a:t>(1)		</a:t>
                </a:r>
                <a14:m>
                  <m:oMath xmlns:m="http://schemas.openxmlformats.org/officeDocument/2006/math">
                    <m:r>
                      <a:rPr lang="en-US" sz="4000" b="1" i="1" smtClean="0">
                        <a:solidFill>
                          <a:schemeClr val="tx1"/>
                        </a:solidFill>
                        <a:latin typeface="Cambria Math" panose="02040503050406030204" pitchFamily="18" charset="0"/>
                        <a:cs typeface="Times New Roman" panose="02020603050405020304" pitchFamily="18" charset="0"/>
                      </a:rPr>
                      <m:t>𝒇</m:t>
                    </m:r>
                    <m:r>
                      <a:rPr lang="en-US" sz="4000" b="1" i="1" smtClean="0">
                        <a:solidFill>
                          <a:schemeClr val="tx1"/>
                        </a:solidFill>
                        <a:latin typeface="Cambria Math" panose="02040503050406030204" pitchFamily="18" charset="0"/>
                        <a:cs typeface="Times New Roman" panose="02020603050405020304" pitchFamily="18" charset="0"/>
                      </a:rPr>
                      <m:t>= </m:t>
                    </m:r>
                    <m:f>
                      <m:fPr>
                        <m:ctrlPr>
                          <a:rPr lang="en-US" sz="4000" b="1" i="1" smtClean="0">
                            <a:solidFill>
                              <a:schemeClr val="tx1"/>
                            </a:solidFill>
                            <a:latin typeface="Cambria Math" panose="02040503050406030204" pitchFamily="18" charset="0"/>
                            <a:cs typeface="Times New Roman" panose="02020603050405020304" pitchFamily="18" charset="0"/>
                          </a:rPr>
                        </m:ctrlPr>
                      </m:fPr>
                      <m:num>
                        <m:sSub>
                          <m:sSubPr>
                            <m:ctrlPr>
                              <a:rPr lang="en-US" sz="4000" b="1" i="1" smtClean="0">
                                <a:solidFill>
                                  <a:schemeClr val="tx1"/>
                                </a:solidFill>
                                <a:latin typeface="Cambria Math" panose="02040503050406030204" pitchFamily="18" charset="0"/>
                                <a:cs typeface="Times New Roman" panose="02020603050405020304" pitchFamily="18" charset="0"/>
                              </a:rPr>
                            </m:ctrlPr>
                          </m:sSubPr>
                          <m:e>
                            <m:r>
                              <a:rPr lang="en-US" sz="4000" b="1" i="1" smtClean="0">
                                <a:solidFill>
                                  <a:schemeClr val="tx1"/>
                                </a:solidFill>
                                <a:latin typeface="Cambria Math" panose="02040503050406030204" pitchFamily="18" charset="0"/>
                                <a:cs typeface="Times New Roman" panose="02020603050405020304" pitchFamily="18" charset="0"/>
                              </a:rPr>
                              <m:t>𝜸</m:t>
                            </m:r>
                          </m:e>
                          <m:sub>
                            <m:r>
                              <a:rPr lang="en-US" sz="4000" b="1" i="1" smtClean="0">
                                <a:solidFill>
                                  <a:schemeClr val="tx1"/>
                                </a:solidFill>
                                <a:latin typeface="Cambria Math" panose="02040503050406030204" pitchFamily="18" charset="0"/>
                                <a:cs typeface="Times New Roman" panose="02020603050405020304" pitchFamily="18" charset="0"/>
                              </a:rPr>
                              <m:t>𝒊</m:t>
                            </m:r>
                          </m:sub>
                        </m:sSub>
                      </m:num>
                      <m:den>
                        <m:r>
                          <a:rPr lang="en-US" sz="4000" b="1" i="1" smtClean="0">
                            <a:solidFill>
                              <a:schemeClr val="tx1"/>
                            </a:solidFill>
                            <a:latin typeface="Cambria Math" panose="02040503050406030204" pitchFamily="18" charset="0"/>
                            <a:cs typeface="Times New Roman" panose="02020603050405020304" pitchFamily="18" charset="0"/>
                          </a:rPr>
                          <m:t>𝟐</m:t>
                        </m:r>
                        <m:r>
                          <a:rPr lang="en-US" sz="4000" b="1" i="1" smtClean="0">
                            <a:solidFill>
                              <a:schemeClr val="tx1"/>
                            </a:solidFill>
                            <a:latin typeface="Cambria Math" panose="02040503050406030204" pitchFamily="18" charset="0"/>
                            <a:cs typeface="Times New Roman" panose="02020603050405020304" pitchFamily="18" charset="0"/>
                          </a:rPr>
                          <m:t>𝝅</m:t>
                        </m:r>
                      </m:den>
                    </m:f>
                    <m:r>
                      <a:rPr lang="en-US" sz="4000" b="1" i="1" smtClean="0">
                        <a:solidFill>
                          <a:schemeClr val="tx1"/>
                        </a:solidFill>
                        <a:latin typeface="Cambria Math" panose="02040503050406030204" pitchFamily="18" charset="0"/>
                        <a:cs typeface="Times New Roman" panose="02020603050405020304" pitchFamily="18" charset="0"/>
                      </a:rPr>
                      <m:t>𝑩</m:t>
                    </m:r>
                  </m:oMath>
                </a14:m>
                <a:endParaRPr lang="en-US" sz="4000" dirty="0">
                  <a:solidFill>
                    <a:schemeClr val="tx1"/>
                  </a:solidFill>
                  <a:latin typeface="Times New Roman" panose="02020603050405020304" pitchFamily="18" charset="0"/>
                  <a:cs typeface="Times New Roman" panose="02020603050405020304" pitchFamily="18" charset="0"/>
                </a:endParaRPr>
              </a:p>
            </p:txBody>
          </p:sp>
        </mc:Choice>
        <mc:Fallback>
          <p:sp>
            <p:nvSpPr>
              <p:cNvPr id="230" name="TextBox 229">
                <a:extLst>
                  <a:ext uri="{FF2B5EF4-FFF2-40B4-BE49-F238E27FC236}">
                    <a16:creationId xmlns:a16="http://schemas.microsoft.com/office/drawing/2014/main" id="{D1D551B4-F195-447C-BD69-7F540B19E235}"/>
                  </a:ext>
                </a:extLst>
              </p:cNvPr>
              <p:cNvSpPr txBox="1">
                <a:spLocks noRot="1" noChangeAspect="1" noMove="1" noResize="1" noEditPoints="1" noAdjustHandles="1" noChangeArrowheads="1" noChangeShapeType="1" noTextEdit="1"/>
              </p:cNvSpPr>
              <p:nvPr/>
            </p:nvSpPr>
            <p:spPr>
              <a:xfrm>
                <a:off x="26854830" y="9931036"/>
                <a:ext cx="4040189" cy="913199"/>
              </a:xfrm>
              <a:prstGeom prst="rect">
                <a:avLst/>
              </a:prstGeom>
              <a:blipFill>
                <a:blip r:embed="rId22"/>
                <a:stretch>
                  <a:fillRect l="-5279" t="-5333" b="-12000"/>
                </a:stretch>
              </a:blipFill>
            </p:spPr>
            <p:txBody>
              <a:bodyPr/>
              <a:lstStyle/>
              <a:p>
                <a:r>
                  <a:rPr lang="en-US">
                    <a:noFill/>
                  </a:rPr>
                  <a:t> </a:t>
                </a:r>
              </a:p>
            </p:txBody>
          </p:sp>
        </mc:Fallback>
      </mc:AlternateContent>
      <p:pic>
        <p:nvPicPr>
          <p:cNvPr id="232" name="Picture 231" descr="A close up of a map&#10;&#10;Description automatically generated">
            <a:extLst>
              <a:ext uri="{FF2B5EF4-FFF2-40B4-BE49-F238E27FC236}">
                <a16:creationId xmlns:a16="http://schemas.microsoft.com/office/drawing/2014/main" id="{DC31288B-D1D3-4A21-B17B-DC39612A52A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375180" y="20269443"/>
            <a:ext cx="6055862" cy="5871491"/>
          </a:xfrm>
          <a:prstGeom prst="rect">
            <a:avLst/>
          </a:prstGeom>
        </p:spPr>
      </p:pic>
      <p:pic>
        <p:nvPicPr>
          <p:cNvPr id="235" name="Picture 234" descr="A close up of a map&#10;&#10;Description automatically generated">
            <a:extLst>
              <a:ext uri="{FF2B5EF4-FFF2-40B4-BE49-F238E27FC236}">
                <a16:creationId xmlns:a16="http://schemas.microsoft.com/office/drawing/2014/main" id="{40602D4F-3DD2-4459-A6BF-834403081B8A}"/>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7879345" y="20264183"/>
            <a:ext cx="5981042" cy="5785400"/>
          </a:xfrm>
          <a:prstGeom prst="rect">
            <a:avLst/>
          </a:prstGeom>
        </p:spPr>
      </p:pic>
      <p:sp>
        <p:nvSpPr>
          <p:cNvPr id="246" name="TextBox 245">
            <a:extLst>
              <a:ext uri="{FF2B5EF4-FFF2-40B4-BE49-F238E27FC236}">
                <a16:creationId xmlns:a16="http://schemas.microsoft.com/office/drawing/2014/main" id="{05DB2F97-F85C-4797-807E-CA607503A25D}"/>
              </a:ext>
            </a:extLst>
          </p:cNvPr>
          <p:cNvSpPr txBox="1"/>
          <p:nvPr/>
        </p:nvSpPr>
        <p:spPr>
          <a:xfrm>
            <a:off x="23654650" y="20187537"/>
            <a:ext cx="4420456" cy="5570756"/>
          </a:xfrm>
          <a:prstGeom prst="rect">
            <a:avLst/>
          </a:prstGeom>
          <a:noFill/>
        </p:spPr>
        <p:txBody>
          <a:bodyPr wrap="square" rtlCol="0">
            <a:spAutoFit/>
          </a:bodyPr>
          <a:lstStyle/>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Different dataset for exaggeration.</a:t>
            </a:r>
          </a:p>
          <a:p>
            <a:pPr marL="571500" indent="-571500" algn="l">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Drifting is still an issue.</a:t>
            </a:r>
          </a:p>
          <a:p>
            <a:pPr marL="571500" indent="-571500" algn="l">
              <a:buFont typeface="Arial" panose="020B0604020202020204" pitchFamily="34" charset="0"/>
              <a:buChar char="•"/>
            </a:pPr>
            <a:endParaRPr lang="en-US" sz="32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r>
              <a:rPr lang="en-US" sz="3200" dirty="0">
                <a:solidFill>
                  <a:schemeClr val="tx1"/>
                </a:solidFill>
                <a:latin typeface="Times New Roman" panose="02020603050405020304" pitchFamily="18" charset="0"/>
                <a:cs typeface="Times New Roman" panose="02020603050405020304" pitchFamily="18" charset="0"/>
              </a:rPr>
              <a:t>Instead of Re(Z) vs. Frequency, we analyze </a:t>
            </a:r>
            <a:r>
              <a:rPr lang="en-US" sz="3200" dirty="0" err="1">
                <a:solidFill>
                  <a:schemeClr val="tx1"/>
                </a:solidFill>
                <a:latin typeface="Times New Roman" panose="02020603050405020304" pitchFamily="18" charset="0"/>
                <a:cs typeface="Times New Roman" panose="02020603050405020304" pitchFamily="18" charset="0"/>
              </a:rPr>
              <a:t>Im</a:t>
            </a:r>
            <a:r>
              <a:rPr lang="en-US" sz="3200" dirty="0">
                <a:solidFill>
                  <a:schemeClr val="tx1"/>
                </a:solidFill>
                <a:latin typeface="Times New Roman" panose="02020603050405020304" pitchFamily="18" charset="0"/>
                <a:cs typeface="Times New Roman" panose="02020603050405020304" pitchFamily="18" charset="0"/>
              </a:rPr>
              <a:t>(Z) vs. Re(Z).</a:t>
            </a:r>
          </a:p>
          <a:p>
            <a:pPr marL="571500" indent="-571500" algn="l">
              <a:buFont typeface="Arial" panose="020B0604020202020204" pitchFamily="34" charset="0"/>
              <a:buChar char="•"/>
            </a:pPr>
            <a:endParaRPr lang="en-US" sz="3600" dirty="0">
              <a:solidFill>
                <a:schemeClr val="tx1"/>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50" name="TextBox 249">
                <a:extLst>
                  <a:ext uri="{FF2B5EF4-FFF2-40B4-BE49-F238E27FC236}">
                    <a16:creationId xmlns:a16="http://schemas.microsoft.com/office/drawing/2014/main" id="{70066DE1-1D22-4822-BB4C-3837E1CB145F}"/>
                  </a:ext>
                </a:extLst>
              </p:cNvPr>
              <p:cNvSpPr txBox="1"/>
              <p:nvPr/>
            </p:nvSpPr>
            <p:spPr>
              <a:xfrm>
                <a:off x="26047359" y="11223312"/>
                <a:ext cx="8674372" cy="1052019"/>
              </a:xfrm>
              <a:prstGeom prst="rect">
                <a:avLst/>
              </a:prstGeom>
              <a:noFill/>
            </p:spPr>
            <p:txBody>
              <a:bodyPr wrap="square" rtlCol="0">
                <a:spAutoFit/>
              </a:bodyPr>
              <a:lstStyle/>
              <a:p>
                <a:pPr algn="l"/>
                <a:r>
                  <a:rPr lang="en-US" sz="4000" b="1" dirty="0">
                    <a:solidFill>
                      <a:schemeClr val="tx1"/>
                    </a:solidFill>
                    <a:cs typeface="Times New Roman" panose="02020603050405020304" pitchFamily="18" charset="0"/>
                  </a:rPr>
                  <a:t>(2) 		</a:t>
                </a:r>
                <a14:m>
                  <m:oMath xmlns:m="http://schemas.openxmlformats.org/officeDocument/2006/math">
                    <m:r>
                      <a:rPr lang="en-US" sz="4000" b="1" i="1" smtClean="0">
                        <a:solidFill>
                          <a:schemeClr val="tx1"/>
                        </a:solidFill>
                        <a:latin typeface="Cambria Math" panose="02040503050406030204" pitchFamily="18" charset="0"/>
                        <a:cs typeface="Times New Roman" panose="02020603050405020304" pitchFamily="18" charset="0"/>
                      </a:rPr>
                      <m:t>𝑷</m:t>
                    </m:r>
                    <m:r>
                      <a:rPr lang="en-US" sz="4000" b="1" i="1" smtClean="0">
                        <a:solidFill>
                          <a:schemeClr val="tx1"/>
                        </a:solidFill>
                        <a:latin typeface="Cambria Math" panose="02040503050406030204" pitchFamily="18" charset="0"/>
                        <a:cs typeface="Times New Roman" panose="02020603050405020304" pitchFamily="18" charset="0"/>
                      </a:rPr>
                      <m:t>(</m:t>
                    </m:r>
                    <m:f>
                      <m:fPr>
                        <m:type m:val="skw"/>
                        <m:ctrlPr>
                          <a:rPr lang="en-US" sz="4000" b="1" i="1" smtClean="0">
                            <a:solidFill>
                              <a:schemeClr val="tx1"/>
                            </a:solidFill>
                            <a:latin typeface="Cambria Math" panose="02040503050406030204" pitchFamily="18" charset="0"/>
                            <a:cs typeface="Times New Roman" panose="02020603050405020304" pitchFamily="18" charset="0"/>
                          </a:rPr>
                        </m:ctrlPr>
                      </m:fPr>
                      <m:num>
                        <m:r>
                          <a:rPr lang="en-US" sz="4000" b="1" i="1" smtClean="0">
                            <a:solidFill>
                              <a:schemeClr val="tx1"/>
                            </a:solidFill>
                            <a:latin typeface="Cambria Math" panose="02040503050406030204" pitchFamily="18" charset="0"/>
                            <a:cs typeface="Times New Roman" panose="02020603050405020304" pitchFamily="18" charset="0"/>
                          </a:rPr>
                          <m:t>𝟏</m:t>
                        </m:r>
                      </m:num>
                      <m:den>
                        <m:r>
                          <a:rPr lang="en-US" sz="4000" b="1" i="1" smtClean="0">
                            <a:solidFill>
                              <a:schemeClr val="tx1"/>
                            </a:solidFill>
                            <a:latin typeface="Cambria Math" panose="02040503050406030204" pitchFamily="18" charset="0"/>
                            <a:cs typeface="Times New Roman" panose="02020603050405020304" pitchFamily="18" charset="0"/>
                          </a:rPr>
                          <m:t>𝟐</m:t>
                        </m:r>
                      </m:den>
                    </m:f>
                    <m:r>
                      <a:rPr lang="en-US" sz="4000" b="1" i="1" smtClean="0">
                        <a:solidFill>
                          <a:schemeClr val="tx1"/>
                        </a:solidFill>
                        <a:latin typeface="Cambria Math" panose="02040503050406030204" pitchFamily="18" charset="0"/>
                        <a:cs typeface="Times New Roman" panose="02020603050405020304" pitchFamily="18" charset="0"/>
                      </a:rPr>
                      <m:t>) =</m:t>
                    </m:r>
                    <m:r>
                      <a:rPr lang="en-US" sz="4000" b="1" i="0" smtClean="0">
                        <a:solidFill>
                          <a:schemeClr val="tx1"/>
                        </a:solidFill>
                        <a:latin typeface="Cambria Math" panose="02040503050406030204" pitchFamily="18" charset="0"/>
                        <a:cs typeface="Times New Roman" panose="02020603050405020304" pitchFamily="18" charset="0"/>
                      </a:rPr>
                      <m:t>𝐭𝐚𝐧𝐡</m:t>
                    </m:r>
                    <m:r>
                      <a:rPr lang="en-US" sz="4000" b="1" i="1" smtClean="0">
                        <a:solidFill>
                          <a:schemeClr val="tx1"/>
                        </a:solidFill>
                        <a:latin typeface="Cambria Math" panose="02040503050406030204" pitchFamily="18" charset="0"/>
                        <a:cs typeface="Times New Roman" panose="02020603050405020304" pitchFamily="18" charset="0"/>
                      </a:rPr>
                      <m:t>(</m:t>
                    </m:r>
                    <m:f>
                      <m:fPr>
                        <m:ctrlPr>
                          <a:rPr lang="en-US" sz="4000" b="1" i="1" smtClean="0">
                            <a:solidFill>
                              <a:schemeClr val="tx1"/>
                            </a:solidFill>
                            <a:latin typeface="Cambria Math" panose="02040503050406030204" pitchFamily="18" charset="0"/>
                            <a:cs typeface="Times New Roman" panose="02020603050405020304" pitchFamily="18" charset="0"/>
                          </a:rPr>
                        </m:ctrlPr>
                      </m:fPr>
                      <m:num>
                        <m:sSub>
                          <m:sSubPr>
                            <m:ctrlPr>
                              <a:rPr lang="en-US" sz="4000" b="1" i="1" smtClean="0">
                                <a:solidFill>
                                  <a:schemeClr val="tx1"/>
                                </a:solidFill>
                                <a:latin typeface="Cambria Math" panose="02040503050406030204" pitchFamily="18" charset="0"/>
                                <a:cs typeface="Times New Roman" panose="02020603050405020304" pitchFamily="18" charset="0"/>
                              </a:rPr>
                            </m:ctrlPr>
                          </m:sSubPr>
                          <m:e>
                            <m:r>
                              <a:rPr lang="en-US" sz="4000" b="1" i="1" smtClean="0">
                                <a:solidFill>
                                  <a:schemeClr val="tx1"/>
                                </a:solidFill>
                                <a:latin typeface="Cambria Math" panose="02040503050406030204" pitchFamily="18" charset="0"/>
                                <a:cs typeface="Times New Roman" panose="02020603050405020304" pitchFamily="18" charset="0"/>
                              </a:rPr>
                              <m:t>𝜸</m:t>
                            </m:r>
                          </m:e>
                          <m:sub>
                            <m:r>
                              <a:rPr lang="en-US" sz="4000" b="1" i="1" smtClean="0">
                                <a:solidFill>
                                  <a:schemeClr val="tx1"/>
                                </a:solidFill>
                                <a:latin typeface="Cambria Math" panose="02040503050406030204" pitchFamily="18" charset="0"/>
                                <a:cs typeface="Times New Roman" panose="02020603050405020304" pitchFamily="18" charset="0"/>
                              </a:rPr>
                              <m:t>𝒊</m:t>
                            </m:r>
                          </m:sub>
                        </m:sSub>
                        <m:r>
                          <a:rPr lang="en-US" sz="4000" b="1" i="1" smtClean="0">
                            <a:solidFill>
                              <a:schemeClr val="tx1"/>
                            </a:solidFill>
                            <a:latin typeface="Cambria Math" panose="02040503050406030204" pitchFamily="18" charset="0"/>
                            <a:cs typeface="Times New Roman" panose="02020603050405020304" pitchFamily="18" charset="0"/>
                          </a:rPr>
                          <m:t>𝑩</m:t>
                        </m:r>
                      </m:num>
                      <m:den>
                        <m:r>
                          <a:rPr lang="en-US" sz="4000" b="1" i="1" smtClean="0">
                            <a:solidFill>
                              <a:schemeClr val="tx1"/>
                            </a:solidFill>
                            <a:latin typeface="Cambria Math" panose="02040503050406030204" pitchFamily="18" charset="0"/>
                            <a:cs typeface="Times New Roman" panose="02020603050405020304" pitchFamily="18" charset="0"/>
                          </a:rPr>
                          <m:t>𝟐</m:t>
                        </m:r>
                        <m:r>
                          <a:rPr lang="en-US" sz="4000" b="1" i="1" smtClean="0">
                            <a:solidFill>
                              <a:schemeClr val="tx1"/>
                            </a:solidFill>
                            <a:latin typeface="Cambria Math" panose="02040503050406030204" pitchFamily="18" charset="0"/>
                            <a:cs typeface="Times New Roman" panose="02020603050405020304" pitchFamily="18" charset="0"/>
                          </a:rPr>
                          <m:t>ℏ</m:t>
                        </m:r>
                        <m:sSub>
                          <m:sSubPr>
                            <m:ctrlPr>
                              <a:rPr lang="en-US" sz="4000" b="1" i="1" smtClean="0">
                                <a:solidFill>
                                  <a:schemeClr val="tx1"/>
                                </a:solidFill>
                                <a:latin typeface="Cambria Math" panose="02040503050406030204" pitchFamily="18" charset="0"/>
                                <a:cs typeface="Times New Roman" panose="02020603050405020304" pitchFamily="18" charset="0"/>
                              </a:rPr>
                            </m:ctrlPr>
                          </m:sSubPr>
                          <m:e>
                            <m:r>
                              <a:rPr lang="en-US" sz="4000" b="1" i="1" smtClean="0">
                                <a:solidFill>
                                  <a:schemeClr val="tx1"/>
                                </a:solidFill>
                                <a:latin typeface="Cambria Math" panose="02040503050406030204" pitchFamily="18" charset="0"/>
                                <a:cs typeface="Times New Roman" panose="02020603050405020304" pitchFamily="18" charset="0"/>
                              </a:rPr>
                              <m:t>𝒌</m:t>
                            </m:r>
                          </m:e>
                          <m:sub>
                            <m:r>
                              <a:rPr lang="en-US" sz="4000" b="1" i="1" smtClean="0">
                                <a:solidFill>
                                  <a:schemeClr val="tx1"/>
                                </a:solidFill>
                                <a:latin typeface="Cambria Math" panose="02040503050406030204" pitchFamily="18" charset="0"/>
                                <a:cs typeface="Times New Roman" panose="02020603050405020304" pitchFamily="18" charset="0"/>
                              </a:rPr>
                              <m:t>𝑩</m:t>
                            </m:r>
                          </m:sub>
                        </m:sSub>
                        <m:r>
                          <a:rPr lang="en-US" sz="4000" b="1" i="1" smtClean="0">
                            <a:solidFill>
                              <a:schemeClr val="tx1"/>
                            </a:solidFill>
                            <a:latin typeface="Cambria Math" panose="02040503050406030204" pitchFamily="18" charset="0"/>
                            <a:cs typeface="Times New Roman" panose="02020603050405020304" pitchFamily="18" charset="0"/>
                          </a:rPr>
                          <m:t>𝑻</m:t>
                        </m:r>
                      </m:den>
                    </m:f>
                    <m:r>
                      <a:rPr lang="en-US" sz="4000" b="1" i="1" smtClean="0">
                        <a:solidFill>
                          <a:schemeClr val="tx1"/>
                        </a:solidFill>
                        <a:latin typeface="Cambria Math" panose="02040503050406030204" pitchFamily="18" charset="0"/>
                        <a:cs typeface="Times New Roman" panose="02020603050405020304" pitchFamily="18" charset="0"/>
                      </a:rPr>
                      <m:t>)</m:t>
                    </m:r>
                  </m:oMath>
                </a14:m>
                <a:endParaRPr lang="en-US" sz="4000" dirty="0">
                  <a:solidFill>
                    <a:schemeClr val="tx1"/>
                  </a:solidFill>
                  <a:latin typeface="Times New Roman" panose="02020603050405020304" pitchFamily="18" charset="0"/>
                  <a:cs typeface="Times New Roman" panose="02020603050405020304" pitchFamily="18" charset="0"/>
                </a:endParaRPr>
              </a:p>
            </p:txBody>
          </p:sp>
        </mc:Choice>
        <mc:Fallback>
          <p:sp>
            <p:nvSpPr>
              <p:cNvPr id="250" name="TextBox 249">
                <a:extLst>
                  <a:ext uri="{FF2B5EF4-FFF2-40B4-BE49-F238E27FC236}">
                    <a16:creationId xmlns:a16="http://schemas.microsoft.com/office/drawing/2014/main" id="{70066DE1-1D22-4822-BB4C-3837E1CB145F}"/>
                  </a:ext>
                </a:extLst>
              </p:cNvPr>
              <p:cNvSpPr txBox="1">
                <a:spLocks noRot="1" noChangeAspect="1" noMove="1" noResize="1" noEditPoints="1" noAdjustHandles="1" noChangeArrowheads="1" noChangeShapeType="1" noTextEdit="1"/>
              </p:cNvSpPr>
              <p:nvPr/>
            </p:nvSpPr>
            <p:spPr>
              <a:xfrm>
                <a:off x="26047359" y="11223312"/>
                <a:ext cx="8674372" cy="1052019"/>
              </a:xfrm>
              <a:prstGeom prst="rect">
                <a:avLst/>
              </a:prstGeom>
              <a:blipFill>
                <a:blip r:embed="rId25"/>
                <a:stretch>
                  <a:fillRect l="-2530" b="-3468"/>
                </a:stretch>
              </a:blipFill>
            </p:spPr>
            <p:txBody>
              <a:bodyPr/>
              <a:lstStyle/>
              <a:p>
                <a:r>
                  <a:rPr lang="en-US">
                    <a:noFill/>
                  </a:rPr>
                  <a:t> </a:t>
                </a:r>
              </a:p>
            </p:txBody>
          </p:sp>
        </mc:Fallback>
      </mc:AlternateContent>
      <p:pic>
        <p:nvPicPr>
          <p:cNvPr id="248" name="Picture 247" descr="A close up of text on a white background&#10;&#10;Description automatically generated">
            <a:extLst>
              <a:ext uri="{FF2B5EF4-FFF2-40B4-BE49-F238E27FC236}">
                <a16:creationId xmlns:a16="http://schemas.microsoft.com/office/drawing/2014/main" id="{F1C39D99-1BB1-4EAA-A9CB-DBE4FC9A69C3}"/>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360751" y="13093226"/>
            <a:ext cx="6665818" cy="5960364"/>
          </a:xfrm>
          <a:prstGeom prst="rect">
            <a:avLst/>
          </a:prstGeom>
        </p:spPr>
      </p:pic>
      <p:cxnSp>
        <p:nvCxnSpPr>
          <p:cNvPr id="228" name="Straight Arrow Connector 227">
            <a:extLst>
              <a:ext uri="{FF2B5EF4-FFF2-40B4-BE49-F238E27FC236}">
                <a16:creationId xmlns:a16="http://schemas.microsoft.com/office/drawing/2014/main" id="{BE7616B3-4EE4-4BA3-A65F-C56D823AB653}"/>
              </a:ext>
            </a:extLst>
          </p:cNvPr>
          <p:cNvCxnSpPr/>
          <p:nvPr/>
        </p:nvCxnSpPr>
        <p:spPr bwMode="auto">
          <a:xfrm>
            <a:off x="21944483" y="13817110"/>
            <a:ext cx="830771" cy="0"/>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3" name="TextBox 262">
            <a:extLst>
              <a:ext uri="{FF2B5EF4-FFF2-40B4-BE49-F238E27FC236}">
                <a16:creationId xmlns:a16="http://schemas.microsoft.com/office/drawing/2014/main" id="{4BFABABE-4B39-4AED-8F15-AB2FCE6AF25F}"/>
              </a:ext>
            </a:extLst>
          </p:cNvPr>
          <p:cNvSpPr txBox="1"/>
          <p:nvPr/>
        </p:nvSpPr>
        <p:spPr>
          <a:xfrm>
            <a:off x="34224388" y="19822930"/>
            <a:ext cx="9147352" cy="584775"/>
          </a:xfrm>
          <a:prstGeom prst="rect">
            <a:avLst/>
          </a:prstGeom>
          <a:noFill/>
        </p:spPr>
        <p:txBody>
          <a:bodyPr wrap="square" rtlCol="0">
            <a:spAutoFit/>
          </a:bodyPr>
          <a:lstStyle/>
          <a:p>
            <a:pPr algn="l"/>
            <a:r>
              <a:rPr lang="en-US" sz="3200" dirty="0">
                <a:solidFill>
                  <a:schemeClr val="tx1"/>
                </a:solidFill>
                <a:latin typeface="Times New Roman" panose="02020603050405020304" pitchFamily="18" charset="0"/>
                <a:cs typeface="Times New Roman" panose="02020603050405020304" pitchFamily="18" charset="0"/>
              </a:rPr>
              <a:t>Calculated Area by Method for Raw Data and Fits</a:t>
            </a:r>
          </a:p>
        </p:txBody>
      </p:sp>
      <p:cxnSp>
        <p:nvCxnSpPr>
          <p:cNvPr id="269" name="Straight Arrow Connector 268">
            <a:extLst>
              <a:ext uri="{FF2B5EF4-FFF2-40B4-BE49-F238E27FC236}">
                <a16:creationId xmlns:a16="http://schemas.microsoft.com/office/drawing/2014/main" id="{3B04CC23-C011-463A-8221-B3B16B94BD51}"/>
              </a:ext>
            </a:extLst>
          </p:cNvPr>
          <p:cNvCxnSpPr/>
          <p:nvPr/>
        </p:nvCxnSpPr>
        <p:spPr bwMode="auto">
          <a:xfrm flipH="1" flipV="1">
            <a:off x="7848600" y="32875839"/>
            <a:ext cx="367459" cy="941146"/>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0" name="TextBox 269">
            <a:extLst>
              <a:ext uri="{FF2B5EF4-FFF2-40B4-BE49-F238E27FC236}">
                <a16:creationId xmlns:a16="http://schemas.microsoft.com/office/drawing/2014/main" id="{D1D925CB-D028-4C07-9EB6-0038748774E7}"/>
              </a:ext>
            </a:extLst>
          </p:cNvPr>
          <p:cNvSpPr txBox="1"/>
          <p:nvPr/>
        </p:nvSpPr>
        <p:spPr>
          <a:xfrm>
            <a:off x="8260855" y="33595609"/>
            <a:ext cx="2755781" cy="1569660"/>
          </a:xfrm>
          <a:prstGeom prst="rect">
            <a:avLst/>
          </a:prstGeom>
          <a:noFill/>
        </p:spPr>
        <p:txBody>
          <a:bodyPr wrap="square" rtlCol="0">
            <a:spAutoFit/>
          </a:bodyPr>
          <a:lstStyle/>
          <a:p>
            <a:pPr algn="l"/>
            <a:r>
              <a:rPr lang="en-US" sz="3200" dirty="0">
                <a:solidFill>
                  <a:schemeClr val="tx1"/>
                </a:solidFill>
                <a:latin typeface="Times New Roman" panose="02020603050405020304" pitchFamily="18" charset="0"/>
                <a:cs typeface="Times New Roman" panose="02020603050405020304" pitchFamily="18" charset="0"/>
              </a:rPr>
              <a:t>Enhanced Nuclear Resonance</a:t>
            </a:r>
          </a:p>
        </p:txBody>
      </p:sp>
      <p:pic>
        <p:nvPicPr>
          <p:cNvPr id="274" name="Picture 273" descr="A picture containing indoor, food, sitting, oven&#10;&#10;Description automatically generated">
            <a:extLst>
              <a:ext uri="{FF2B5EF4-FFF2-40B4-BE49-F238E27FC236}">
                <a16:creationId xmlns:a16="http://schemas.microsoft.com/office/drawing/2014/main" id="{592EBA3C-4110-4BA9-A077-16FAC21AE91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683164" y="35176945"/>
            <a:ext cx="6770413" cy="3181771"/>
          </a:xfrm>
          <a:prstGeom prst="rect">
            <a:avLst/>
          </a:prstGeom>
        </p:spPr>
      </p:pic>
      <p:sp>
        <p:nvSpPr>
          <p:cNvPr id="225" name="TextBox 224">
            <a:extLst>
              <a:ext uri="{FF2B5EF4-FFF2-40B4-BE49-F238E27FC236}">
                <a16:creationId xmlns:a16="http://schemas.microsoft.com/office/drawing/2014/main" id="{10422ABB-2F69-44D7-90FC-A9D2F12D9BD7}"/>
              </a:ext>
            </a:extLst>
          </p:cNvPr>
          <p:cNvSpPr txBox="1"/>
          <p:nvPr/>
        </p:nvSpPr>
        <p:spPr>
          <a:xfrm>
            <a:off x="10773575" y="35337524"/>
            <a:ext cx="6345564" cy="646331"/>
          </a:xfrm>
          <a:prstGeom prst="rect">
            <a:avLst/>
          </a:prstGeom>
          <a:noFill/>
        </p:spPr>
        <p:txBody>
          <a:bodyPr wrap="square" rtlCol="0">
            <a:spAutoFit/>
          </a:bodyPr>
          <a:lstStyle/>
          <a:p>
            <a:pPr algn="l"/>
            <a:r>
              <a:rPr lang="en-US" sz="3600" dirty="0">
                <a:solidFill>
                  <a:schemeClr val="tx1"/>
                </a:solidFill>
                <a:latin typeface="Times New Roman" panose="02020603050405020304" pitchFamily="18" charset="0"/>
                <a:cs typeface="Times New Roman" panose="02020603050405020304" pitchFamily="18" charset="0"/>
              </a:rPr>
              <a:t>NMR Coil &amp; Target Material</a:t>
            </a:r>
          </a:p>
        </p:txBody>
      </p:sp>
      <p:cxnSp>
        <p:nvCxnSpPr>
          <p:cNvPr id="188" name="Straight Arrow Connector 187">
            <a:extLst>
              <a:ext uri="{FF2B5EF4-FFF2-40B4-BE49-F238E27FC236}">
                <a16:creationId xmlns:a16="http://schemas.microsoft.com/office/drawing/2014/main" id="{C7CB4FEE-121D-4499-AF1F-4680C9E921CE}"/>
              </a:ext>
            </a:extLst>
          </p:cNvPr>
          <p:cNvCxnSpPr/>
          <p:nvPr/>
        </p:nvCxnSpPr>
        <p:spPr bwMode="auto">
          <a:xfrm>
            <a:off x="13012049" y="33439626"/>
            <a:ext cx="27511" cy="3017626"/>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triangle" w="lg" len="lg"/>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82" name="Picture 281" descr="A picture containing text, light, traffic, table&#10;&#10;Description automatically generated">
            <a:extLst>
              <a:ext uri="{FF2B5EF4-FFF2-40B4-BE49-F238E27FC236}">
                <a16:creationId xmlns:a16="http://schemas.microsoft.com/office/drawing/2014/main" id="{EA300D2D-8508-498D-81DD-A476F0342F8A}"/>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6253139" y="13087401"/>
            <a:ext cx="7003931" cy="5893551"/>
          </a:xfrm>
          <a:prstGeom prst="rect">
            <a:avLst/>
          </a:prstGeom>
        </p:spPr>
      </p:pic>
      <p:sp>
        <p:nvSpPr>
          <p:cNvPr id="233" name="TextBox 232">
            <a:extLst>
              <a:ext uri="{FF2B5EF4-FFF2-40B4-BE49-F238E27FC236}">
                <a16:creationId xmlns:a16="http://schemas.microsoft.com/office/drawing/2014/main" id="{4EF0419A-D2C3-4AD8-9D82-F600FB50B2D7}"/>
              </a:ext>
            </a:extLst>
          </p:cNvPr>
          <p:cNvSpPr txBox="1"/>
          <p:nvPr/>
        </p:nvSpPr>
        <p:spPr>
          <a:xfrm>
            <a:off x="28067871" y="13790971"/>
            <a:ext cx="3782368" cy="584775"/>
          </a:xfrm>
          <a:prstGeom prst="rect">
            <a:avLst/>
          </a:prstGeom>
          <a:noFill/>
        </p:spPr>
        <p:txBody>
          <a:bodyPr wrap="square" rtlCol="0">
            <a:spAutoFit/>
          </a:bodyPr>
          <a:lstStyle/>
          <a:p>
            <a:pPr algn="l"/>
            <a:r>
              <a:rPr lang="en-US" sz="3200" dirty="0">
                <a:solidFill>
                  <a:schemeClr val="tx1"/>
                </a:solidFill>
                <a:latin typeface="Times New Roman" panose="02020603050405020304" pitchFamily="18" charset="0"/>
                <a:cs typeface="Times New Roman" panose="02020603050405020304" pitchFamily="18" charset="0"/>
              </a:rPr>
              <a:t>Asymmetric Shape</a:t>
            </a:r>
          </a:p>
        </p:txBody>
      </p:sp>
      <p:pic>
        <p:nvPicPr>
          <p:cNvPr id="284" name="Picture 283" descr="A close up of a map&#10;&#10;Description automatically generated">
            <a:extLst>
              <a:ext uri="{FF2B5EF4-FFF2-40B4-BE49-F238E27FC236}">
                <a16:creationId xmlns:a16="http://schemas.microsoft.com/office/drawing/2014/main" id="{DCBA1359-6254-442A-A687-4917E266671F}"/>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3050445" y="16181835"/>
            <a:ext cx="6675170" cy="6222104"/>
          </a:xfrm>
          <a:prstGeom prst="rect">
            <a:avLst/>
          </a:prstGeom>
        </p:spPr>
      </p:pic>
      <p:sp>
        <p:nvSpPr>
          <p:cNvPr id="259" name="TextBox 258">
            <a:extLst>
              <a:ext uri="{FF2B5EF4-FFF2-40B4-BE49-F238E27FC236}">
                <a16:creationId xmlns:a16="http://schemas.microsoft.com/office/drawing/2014/main" id="{18111FB9-CB46-475F-93F4-C97B3D8330D5}"/>
              </a:ext>
            </a:extLst>
          </p:cNvPr>
          <p:cNvSpPr txBox="1"/>
          <p:nvPr/>
        </p:nvSpPr>
        <p:spPr>
          <a:xfrm>
            <a:off x="44196002" y="19611218"/>
            <a:ext cx="3058350" cy="1384995"/>
          </a:xfrm>
          <a:prstGeom prst="rect">
            <a:avLst/>
          </a:prstGeom>
          <a:noFill/>
        </p:spPr>
        <p:txBody>
          <a:bodyPr wrap="square" rtlCol="0">
            <a:spAutoFit/>
          </a:bodyPr>
          <a:lstStyle/>
          <a:p>
            <a:pPr algn="l"/>
            <a:r>
              <a:rPr lang="en-US" sz="2800" dirty="0">
                <a:solidFill>
                  <a:schemeClr val="tx1"/>
                </a:solidFill>
                <a:latin typeface="Times New Roman" panose="02020603050405020304" pitchFamily="18" charset="0"/>
                <a:cs typeface="Times New Roman" panose="02020603050405020304" pitchFamily="18" charset="0"/>
              </a:rPr>
              <a:t>Under-amplification enhanced</a:t>
            </a:r>
          </a:p>
        </p:txBody>
      </p:sp>
      <p:cxnSp>
        <p:nvCxnSpPr>
          <p:cNvPr id="253" name="Straight Arrow Connector 252">
            <a:extLst>
              <a:ext uri="{FF2B5EF4-FFF2-40B4-BE49-F238E27FC236}">
                <a16:creationId xmlns:a16="http://schemas.microsoft.com/office/drawing/2014/main" id="{7790074E-16BA-4441-8B26-8A46116689B3}"/>
              </a:ext>
            </a:extLst>
          </p:cNvPr>
          <p:cNvCxnSpPr/>
          <p:nvPr/>
        </p:nvCxnSpPr>
        <p:spPr bwMode="auto">
          <a:xfrm flipV="1">
            <a:off x="47777400" y="18517434"/>
            <a:ext cx="0" cy="684966"/>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7" name="Straight Arrow Connector 256">
            <a:extLst>
              <a:ext uri="{FF2B5EF4-FFF2-40B4-BE49-F238E27FC236}">
                <a16:creationId xmlns:a16="http://schemas.microsoft.com/office/drawing/2014/main" id="{30A5CD07-1006-443C-B276-F37F70ED485A}"/>
              </a:ext>
            </a:extLst>
          </p:cNvPr>
          <p:cNvCxnSpPr/>
          <p:nvPr/>
        </p:nvCxnSpPr>
        <p:spPr bwMode="auto">
          <a:xfrm>
            <a:off x="45567600" y="18434714"/>
            <a:ext cx="0" cy="684966"/>
          </a:xfrm>
          <a:prstGeom prst="straightConnector1">
            <a:avLst/>
          </a:prstGeom>
          <a:gradFill rotWithShape="1">
            <a:gsLst>
              <a:gs pos="0">
                <a:srgbClr val="800000"/>
              </a:gs>
              <a:gs pos="50000">
                <a:srgbClr val="800000">
                  <a:gamma/>
                  <a:tint val="73725"/>
                  <a:invGamma/>
                </a:srgbClr>
              </a:gs>
              <a:gs pos="100000">
                <a:srgbClr val="800000"/>
              </a:gs>
            </a:gsLst>
            <a:lin ang="5400000" scaled="1"/>
          </a:gradFill>
          <a:ln w="762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4" name="TextBox 253">
            <a:extLst>
              <a:ext uri="{FF2B5EF4-FFF2-40B4-BE49-F238E27FC236}">
                <a16:creationId xmlns:a16="http://schemas.microsoft.com/office/drawing/2014/main" id="{C95B6FFF-8832-4EB5-A427-818473D99A4F}"/>
              </a:ext>
            </a:extLst>
          </p:cNvPr>
          <p:cNvSpPr txBox="1"/>
          <p:nvPr/>
        </p:nvSpPr>
        <p:spPr>
          <a:xfrm>
            <a:off x="47068462" y="19507200"/>
            <a:ext cx="3555991" cy="954107"/>
          </a:xfrm>
          <a:prstGeom prst="rect">
            <a:avLst/>
          </a:prstGeom>
          <a:noFill/>
        </p:spPr>
        <p:txBody>
          <a:bodyPr wrap="square" rtlCol="0">
            <a:spAutoFit/>
          </a:bodyPr>
          <a:lstStyle/>
          <a:p>
            <a:pPr algn="l"/>
            <a:r>
              <a:rPr lang="en-US" sz="2800" dirty="0">
                <a:solidFill>
                  <a:schemeClr val="tx1"/>
                </a:solidFill>
                <a:latin typeface="Times New Roman" panose="02020603050405020304" pitchFamily="18" charset="0"/>
                <a:cs typeface="Times New Roman" panose="02020603050405020304" pitchFamily="18" charset="0"/>
              </a:rPr>
              <a:t>Overamplification dampened</a:t>
            </a:r>
          </a:p>
        </p:txBody>
      </p:sp>
      <p:pic>
        <p:nvPicPr>
          <p:cNvPr id="194" name="Picture 193" descr="A close up of a map&#10;&#10;Description automatically generated">
            <a:extLst>
              <a:ext uri="{FF2B5EF4-FFF2-40B4-BE49-F238E27FC236}">
                <a16:creationId xmlns:a16="http://schemas.microsoft.com/office/drawing/2014/main" id="{57B848BB-9C45-4848-A474-AA8035F1FF43}"/>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7496184" y="32162304"/>
            <a:ext cx="6180201" cy="5548746"/>
          </a:xfrm>
          <a:prstGeom prst="rect">
            <a:avLst/>
          </a:prstGeom>
        </p:spPr>
      </p:pic>
      <p:pic>
        <p:nvPicPr>
          <p:cNvPr id="196" name="Picture 195" descr="A close up of a map&#10;&#10;Description automatically generated">
            <a:extLst>
              <a:ext uri="{FF2B5EF4-FFF2-40B4-BE49-F238E27FC236}">
                <a16:creationId xmlns:a16="http://schemas.microsoft.com/office/drawing/2014/main" id="{9D835554-4148-4C36-9C1C-073DE0495AB9}"/>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8591243" y="32162304"/>
            <a:ext cx="6264278" cy="5548746"/>
          </a:xfrm>
          <a:prstGeom prst="rect">
            <a:avLst/>
          </a:prstGeom>
        </p:spPr>
      </p:pic>
      <p:pic>
        <p:nvPicPr>
          <p:cNvPr id="200" name="Picture 199" descr="A screenshot of a cell phone&#10;&#10;Description automatically generated">
            <a:extLst>
              <a:ext uri="{FF2B5EF4-FFF2-40B4-BE49-F238E27FC236}">
                <a16:creationId xmlns:a16="http://schemas.microsoft.com/office/drawing/2014/main" id="{32CA57C1-BB75-448F-9B30-9008F4E67DB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34091275" y="20363864"/>
            <a:ext cx="9413579" cy="1942765"/>
          </a:xfrm>
          <a:prstGeom prst="rect">
            <a:avLst/>
          </a:prstGeom>
        </p:spPr>
      </p:pic>
    </p:spTree>
  </p:cSld>
  <p:clrMapOvr>
    <a:masterClrMapping/>
  </p:clrMapOvr>
</p:sld>
</file>

<file path=ppt/theme/theme1.xml><?xml version="1.0" encoding="utf-8"?>
<a:theme xmlns:a="http://schemas.openxmlformats.org/drawingml/2006/main" name="Default Design">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spDef>
    <a:lnDef>
      <a:spPr bwMode="auto">
        <a:xfrm>
          <a:off x="0" y="0"/>
          <a:ext cx="1" cy="1"/>
        </a:xfrm>
        <a:custGeom>
          <a:avLst/>
          <a:gdLst/>
          <a:ahLst/>
          <a:cxnLst/>
          <a:rect l="0" t="0" r="0" b="0"/>
          <a:pathLst/>
        </a:custGeom>
        <a:gradFill rotWithShape="1">
          <a:gsLst>
            <a:gs pos="0">
              <a:srgbClr val="800000"/>
            </a:gs>
            <a:gs pos="50000">
              <a:srgbClr val="800000">
                <a:gamma/>
                <a:tint val="73725"/>
                <a:invGamma/>
              </a:srgbClr>
            </a:gs>
            <a:gs pos="100000">
              <a:srgbClr val="800000"/>
            </a:gs>
          </a:gsLst>
          <a:lin ang="5400000" scaled="1"/>
        </a:gra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137160" tIns="68580" rIns="137160" bIns="68580" numCol="1" anchor="ctr" anchorCtr="0" compatLnSpc="1">
        <a:prstTxWarp prst="textNoShape">
          <a:avLst/>
        </a:prstTxWarp>
      </a:bodyPr>
      <a:lstStyle>
        <a:defPPr marL="0" marR="0" indent="0" algn="ctr" defTabSz="3762375" rtl="0" eaLnBrk="1" fontAlgn="base" latinLnBrk="0" hangingPunct="1">
          <a:lnSpc>
            <a:spcPct val="100000"/>
          </a:lnSpc>
          <a:spcBef>
            <a:spcPct val="0"/>
          </a:spcBef>
          <a:spcAft>
            <a:spcPct val="0"/>
          </a:spcAft>
          <a:buClrTx/>
          <a:buSzTx/>
          <a:buFontTx/>
          <a:buNone/>
          <a:tabLst/>
          <a:defRPr kumimoji="0" lang="en-US" sz="4300" b="1" i="0" u="none" strike="noStrike" cap="none" normalizeH="0" baseline="0" smtClean="0">
            <a:ln>
              <a:noFill/>
            </a:ln>
            <a:solidFill>
              <a:srgbClr val="FF9900"/>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25875</TotalTime>
  <Words>798</Words>
  <Application>Microsoft Office PowerPoint</Application>
  <PresentationFormat>Custom</PresentationFormat>
  <Paragraphs>123</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Cambria Math</vt:lpstr>
      <vt:lpstr>Times New Roman</vt:lpstr>
      <vt:lpstr>Default Design</vt:lpstr>
      <vt:lpstr>Decreasing Uncertainty in Nuclear Magnetic Resonance Measurements  Through the Application of Pappus Chains  Ryan Williams  Adviser: Dr. Elena Long Department of Physics and Astronomy, University of New Hampshire</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poster example</dc:title>
  <dc:subject>Free Research Poster</dc:subject>
  <dc:creator>Graphicsland/MakeSigns.com</dc:creator>
  <cp:keywords>scientific, research, template, custom, poster, presentation, symposium, printing, PowerPoint, create, design, example, sample, download</cp:keywords>
  <dc:description>These templates are offered for free to help your create a poster ranging from nursing research posters to psychology research posters.</dc:description>
  <cp:lastModifiedBy>Williams, Ryan M</cp:lastModifiedBy>
  <cp:revision>427</cp:revision>
  <cp:lastPrinted>2014-02-24T14:53:09Z</cp:lastPrinted>
  <dcterms:created xsi:type="dcterms:W3CDTF">2004-07-26T21:45:23Z</dcterms:created>
  <dcterms:modified xsi:type="dcterms:W3CDTF">2020-05-01T01:30:53Z</dcterms:modified>
  <cp:category>science research poster</cp:category>
</cp:coreProperties>
</file>