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"/>
  </p:notesMasterIdLst>
  <p:sldIdLst>
    <p:sldId id="256" r:id="rId3"/>
    <p:sldId id="257" r:id="rId4"/>
  </p:sldIdLst>
  <p:sldSz cx="43891200" cy="32918400"/>
  <p:notesSz cx="9144000" cy="6858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C7A"/>
    <a:srgbClr val="B4FF99"/>
    <a:srgbClr val="FFE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7" autoAdjust="0"/>
    <p:restoredTop sz="94660"/>
  </p:normalViewPr>
  <p:slideViewPr>
    <p:cSldViewPr snapToGrid="0">
      <p:cViewPr varScale="1">
        <p:scale>
          <a:sx n="23" d="100"/>
          <a:sy n="23" d="100"/>
        </p:scale>
        <p:origin x="32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66FB1-01B9-FD49-A87D-4B784365C1A5}" type="datetimeFigureOut">
              <a:rPr lang="en-US" smtClean="0"/>
              <a:t>4/30/20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D962D-D515-CF40-8650-30B428E3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6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2A90-EBCC-4A33-A5B5-1BD96337D968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0F4E-6A04-4FB6-BF85-C12A642EB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1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2A90-EBCC-4A33-A5B5-1BD96337D968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0F4E-6A04-4FB6-BF85-C12A642EB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70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2A90-EBCC-4A33-A5B5-1BD96337D968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0F4E-6A04-4FB6-BF85-C12A642EB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33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5387975"/>
            <a:ext cx="32918400" cy="114601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463"/>
            <a:ext cx="32918400" cy="79486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EAC0-AE7D-41F2-BB8B-88041E3E93C6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60B6-AD4F-41D9-A024-2F7061D6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0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EAC0-AE7D-41F2-BB8B-88041E3E93C6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60B6-AD4F-41D9-A024-2F7061D6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0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025" y="8207375"/>
            <a:ext cx="37857113" cy="136921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025" y="22029738"/>
            <a:ext cx="37857113" cy="72009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EAC0-AE7D-41F2-BB8B-88041E3E93C6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60B6-AD4F-41D9-A024-2F7061D6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48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838" y="8763000"/>
            <a:ext cx="18851562" cy="20886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8763000"/>
            <a:ext cx="18851563" cy="20886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EAC0-AE7D-41F2-BB8B-88041E3E93C6}" type="datetimeFigureOut">
              <a:rPr lang="en-US" smtClean="0"/>
              <a:t>4/30/20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60B6-AD4F-41D9-A024-2F7061D6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87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00" y="1752600"/>
            <a:ext cx="37857113" cy="6362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2600" y="8069263"/>
            <a:ext cx="18568988" cy="39544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2600" y="12023725"/>
            <a:ext cx="18568988" cy="17686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20238" y="8069263"/>
            <a:ext cx="18659475" cy="39544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20238" y="12023725"/>
            <a:ext cx="18659475" cy="17686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EAC0-AE7D-41F2-BB8B-88041E3E93C6}" type="datetimeFigureOut">
              <a:rPr lang="en-US" smtClean="0"/>
              <a:t>4/30/20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60B6-AD4F-41D9-A024-2F7061D6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13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EAC0-AE7D-41F2-BB8B-88041E3E93C6}" type="datetimeFigureOut">
              <a:rPr lang="en-US" smtClean="0"/>
              <a:t>4/30/20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60B6-AD4F-41D9-A024-2F7061D6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96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EAC0-AE7D-41F2-BB8B-88041E3E93C6}" type="datetimeFigureOut">
              <a:rPr lang="en-US" smtClean="0"/>
              <a:t>4/30/20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60B6-AD4F-41D9-A024-2F7061D6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15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00" y="2193925"/>
            <a:ext cx="14157325" cy="7681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5" y="4740275"/>
            <a:ext cx="22220238" cy="2339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600" y="9875838"/>
            <a:ext cx="14157325" cy="182959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EAC0-AE7D-41F2-BB8B-88041E3E93C6}" type="datetimeFigureOut">
              <a:rPr lang="en-US" smtClean="0"/>
              <a:t>4/30/20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60B6-AD4F-41D9-A024-2F7061D6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1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2A90-EBCC-4A33-A5B5-1BD96337D968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0F4E-6A04-4FB6-BF85-C12A642EB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3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00" y="2193925"/>
            <a:ext cx="14157325" cy="7681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659475" y="4740275"/>
            <a:ext cx="22220238" cy="23393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600" y="9875838"/>
            <a:ext cx="14157325" cy="182959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EAC0-AE7D-41F2-BB8B-88041E3E93C6}" type="datetimeFigureOut">
              <a:rPr lang="en-US" smtClean="0"/>
              <a:t>4/30/20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60B6-AD4F-41D9-A024-2F7061D6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75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EAC0-AE7D-41F2-BB8B-88041E3E93C6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60B6-AD4F-41D9-A024-2F7061D6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03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10275" y="1752600"/>
            <a:ext cx="9463088" cy="278971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838" y="1752600"/>
            <a:ext cx="28240037" cy="278971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EAC0-AE7D-41F2-BB8B-88041E3E93C6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60B6-AD4F-41D9-A024-2F7061D6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7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2A90-EBCC-4A33-A5B5-1BD96337D968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0F4E-6A04-4FB6-BF85-C12A642EB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2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2A90-EBCC-4A33-A5B5-1BD96337D968}" type="datetimeFigureOut">
              <a:rPr lang="en-US" smtClean="0"/>
              <a:t>4/30/20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0F4E-6A04-4FB6-BF85-C12A642EB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98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2A90-EBCC-4A33-A5B5-1BD96337D968}" type="datetimeFigureOut">
              <a:rPr lang="en-US" smtClean="0"/>
              <a:t>4/30/20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0F4E-6A04-4FB6-BF85-C12A642EB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8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2A90-EBCC-4A33-A5B5-1BD96337D968}" type="datetimeFigureOut">
              <a:rPr lang="en-US" smtClean="0"/>
              <a:t>4/30/20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0F4E-6A04-4FB6-BF85-C12A642EB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9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2A90-EBCC-4A33-A5B5-1BD96337D968}" type="datetimeFigureOut">
              <a:rPr lang="en-US" smtClean="0"/>
              <a:t>4/30/20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0F4E-6A04-4FB6-BF85-C12A642EB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1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2A90-EBCC-4A33-A5B5-1BD96337D968}" type="datetimeFigureOut">
              <a:rPr lang="en-US" smtClean="0"/>
              <a:t>4/30/20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0F4E-6A04-4FB6-BF85-C12A642EB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7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2A90-EBCC-4A33-A5B5-1BD96337D968}" type="datetimeFigureOut">
              <a:rPr lang="en-US" smtClean="0"/>
              <a:t>4/30/20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0F4E-6A04-4FB6-BF85-C12A642EB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8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" y="0"/>
            <a:ext cx="43891200" cy="329752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F2A90-EBCC-4A33-A5B5-1BD96337D968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A0F4E-6A04-4FB6-BF85-C12A642EB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8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838" y="1752600"/>
            <a:ext cx="37855525" cy="6362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838" y="8763000"/>
            <a:ext cx="37855525" cy="20886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EEAC0-AE7D-41F2-BB8B-88041E3E93C6}" type="datetimeFigureOut">
              <a:rPr lang="en-US" smtClean="0"/>
              <a:t>4/30/20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260B6-AD4F-41D9-A024-2F7061D6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1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1058" y="537138"/>
            <a:ext cx="7960659" cy="31464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072658" y="472417"/>
            <a:ext cx="194205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002A80"/>
                </a:solidFill>
                <a:latin typeface="Times New Roman" charset="0"/>
                <a:ea typeface="Times New Roman" charset="0"/>
                <a:cs typeface="Times New Roman" charset="0"/>
              </a:rPr>
              <a:t>Integrating Multi-Tiered Systems of Support for Behavioral Health &amp; Wellness (MTSS-B) in NH School Systems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979977" y="2587618"/>
            <a:ext cx="136059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solidFill>
                  <a:srgbClr val="002A80"/>
                </a:solidFill>
                <a:latin typeface="Times New Roman" charset="0"/>
                <a:ea typeface="Times New Roman" charset="0"/>
                <a:cs typeface="Times New Roman" charset="0"/>
              </a:rPr>
              <a:t>Grace Canavan, BSN, RN Nursing Trainee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639935-93A8-49BF-B801-33034FD6B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20" y="5699163"/>
            <a:ext cx="13217671" cy="99132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10256" y="15860682"/>
            <a:ext cx="11684000" cy="1351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Multi-Tiered Systems of Support for Behavioral Health &amp; Wellness (MTSS-B) is a framework that helps schools to use data to determine which evidence based interventions best support the needs of students in their school/ community, emphasizing preventative and early interventions </a:t>
            </a:r>
          </a:p>
          <a:p>
            <a:endParaRPr lang="en-US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The goal of MTSS-B is to: </a:t>
            </a:r>
          </a:p>
          <a:p>
            <a:endParaRPr lang="en-US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Implement an evidence-based framework into school systems throughout NH through preventative interventions </a:t>
            </a:r>
          </a:p>
          <a:p>
            <a:endParaRPr lang="en-US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Increase focus on the complex social, emotional, and behavioral needs of youth in schools. </a:t>
            </a:r>
          </a:p>
          <a:p>
            <a:pPr marL="171450" indent="-171450">
              <a:buFont typeface="Arial" charset="0"/>
              <a:buChar char="•"/>
            </a:pPr>
            <a:endParaRPr lang="en-US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Provide staff and students with a continuum of supports that are trauma informed</a:t>
            </a:r>
          </a:p>
          <a:p>
            <a:endParaRPr lang="en-US" sz="8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14358" y="4435240"/>
            <a:ext cx="6505623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A80"/>
                </a:solidFill>
                <a:latin typeface="Times New Roman" charset="0"/>
                <a:ea typeface="Times New Roman" charset="0"/>
                <a:cs typeface="Times New Roman" charset="0"/>
              </a:rPr>
              <a:t>Project Description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63198" y="4435240"/>
            <a:ext cx="5729982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A80"/>
                </a:solidFill>
                <a:latin typeface="Times New Roman" charset="0"/>
                <a:ea typeface="Times New Roman" charset="0"/>
                <a:cs typeface="Times New Roman" charset="0"/>
              </a:rPr>
              <a:t>What is MTSS-B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795331" y="4823943"/>
            <a:ext cx="12743676" cy="1244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4400" b="1" dirty="0">
                <a:latin typeface="Times New Roman" charset="0"/>
                <a:ea typeface="Times New Roman" charset="0"/>
                <a:cs typeface="Times New Roman" charset="0"/>
              </a:rPr>
              <a:t>Purpose</a:t>
            </a:r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- create a MTSS-B implementation workbook that provides district/ leadership teams with additional materials and resources to help guide implementation</a:t>
            </a:r>
          </a:p>
          <a:p>
            <a:endParaRPr lang="en-US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Work with building level teams through training process to understand commonly asked questions, barriers to implementation, and what resources would be helpful for beginners</a:t>
            </a:r>
          </a:p>
          <a:p>
            <a:endParaRPr lang="en-US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Compile helpful resources and activities into a comprehensive manual that implementation teams can refer to (Chapters 1-7)</a:t>
            </a:r>
          </a:p>
          <a:p>
            <a:endParaRPr lang="en-US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4400" dirty="0"/>
              <a:t>Ensure workbook is accessible by providing alternative image descriptions throughout manual to be used with screen or text readers for individuals with visual impairments.</a:t>
            </a:r>
            <a:endParaRPr lang="en-US" sz="11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11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E4FB99-AB1D-4C27-BDDA-EBF912148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8873" y="17665188"/>
            <a:ext cx="16476594" cy="118573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585881" y="5627112"/>
            <a:ext cx="12227857" cy="1461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The MTSS-B framework is a way to improve school interventions by providing an ongoing continuum of supports. It has been proven to </a:t>
            </a:r>
          </a:p>
          <a:p>
            <a:endParaRPr lang="en-US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Decrease lost classroom time related to traditional disciplinary measures</a:t>
            </a:r>
          </a:p>
          <a:p>
            <a:endParaRPr lang="en-US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Create school climates and cultures that are positive and inclusive of all students</a:t>
            </a:r>
          </a:p>
          <a:p>
            <a:pPr marL="171450" indent="-171450">
              <a:buFont typeface="Arial" charset="0"/>
              <a:buChar char="•"/>
            </a:pPr>
            <a:endParaRPr lang="en-US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 Improve student academic outcomes and achievements </a:t>
            </a:r>
          </a:p>
          <a:p>
            <a:endParaRPr lang="en-US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Reduce behavioral issues in school</a:t>
            </a:r>
          </a:p>
          <a:p>
            <a:pPr marL="171450" indent="-171450">
              <a:buFont typeface="Arial" charset="0"/>
              <a:buChar char="•"/>
            </a:pPr>
            <a:endParaRPr lang="en-US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Increase student and family engagement</a:t>
            </a:r>
          </a:p>
          <a:p>
            <a:pPr marL="171450" indent="-171450">
              <a:buFont typeface="Arial" charset="0"/>
              <a:buChar char="•"/>
            </a:pPr>
            <a:endParaRPr lang="en-US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“It isn’t about giving staff more work, its about giving them a way to improve the work they are already doing” </a:t>
            </a:r>
            <a:r>
              <a:rPr lang="mr-IN" sz="4400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Salem School District</a:t>
            </a:r>
          </a:p>
          <a:p>
            <a:pPr marL="171450" indent="-171450">
              <a:buFont typeface="Arial" charset="0"/>
              <a:buChar char="•"/>
            </a:pPr>
            <a:endParaRPr lang="en-US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71450" indent="-171450">
              <a:buFont typeface="Arial" charset="0"/>
              <a:buChar char="•"/>
            </a:pPr>
            <a:endParaRPr lang="en-US" sz="1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71450" indent="-171450">
              <a:buFont typeface="Arial" charset="0"/>
              <a:buChar char="•"/>
            </a:pPr>
            <a:endParaRPr lang="en-US" sz="1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783606" y="4435240"/>
            <a:ext cx="10979792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A80"/>
                </a:solidFill>
                <a:latin typeface="Times New Roman" charset="0"/>
                <a:ea typeface="Times New Roman" charset="0"/>
                <a:cs typeface="Times New Roman" charset="0"/>
              </a:rPr>
              <a:t>Conclusions/ Effects of MTSS-B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020690" y="20528656"/>
            <a:ext cx="6505623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A80"/>
                </a:solidFill>
                <a:latin typeface="Times New Roman" charset="0"/>
                <a:ea typeface="Times New Roman" charset="0"/>
                <a:cs typeface="Times New Roman" charset="0"/>
              </a:rPr>
              <a:t>Next Steps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209913" y="22190020"/>
            <a:ext cx="109797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Present manual to MTSS- B collaborative for further editing</a:t>
            </a:r>
          </a:p>
          <a:p>
            <a:pPr marL="571500" indent="-571500">
              <a:buFont typeface="Arial" charset="0"/>
              <a:buChar char="•"/>
            </a:pPr>
            <a:endParaRPr lang="en-US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Continue to compile useful resources to be used in manual</a:t>
            </a:r>
          </a:p>
          <a:p>
            <a:pPr marL="571500" indent="-571500">
              <a:buFont typeface="Arial" charset="0"/>
              <a:buChar char="•"/>
            </a:pPr>
            <a:endParaRPr lang="en-US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4400" dirty="0">
                <a:latin typeface="Times New Roman" charset="0"/>
                <a:ea typeface="Times New Roman" charset="0"/>
                <a:cs typeface="Times New Roman" charset="0"/>
              </a:rPr>
              <a:t>Distribute completed manuals to implementation teams for reference throughout MTSS-B roll-out</a:t>
            </a:r>
          </a:p>
        </p:txBody>
      </p:sp>
    </p:spTree>
    <p:extLst>
      <p:ext uri="{BB962C8B-B14F-4D97-AF65-F5344CB8AC3E}">
        <p14:creationId xmlns:p14="http://schemas.microsoft.com/office/powerpoint/2010/main" val="127982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32047" y="6146981"/>
            <a:ext cx="36515953" cy="18699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charset="0"/>
                <a:ea typeface="Times New Roman" charset="0"/>
                <a:cs typeface="Times New Roman" charset="0"/>
              </a:rPr>
              <a:t>Bradshaw, C.P., Mitchell, M.M., Leaf, P.J. (2010). Examining the effects of Schoolwide Positive Behavioral Interventions and Supports on student outcomes. Journal of Positive Behavior Interventions, 12(3):133–148. </a:t>
            </a:r>
          </a:p>
          <a:p>
            <a:endParaRPr lang="en-US" sz="72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72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7200" dirty="0">
                <a:latin typeface="Times New Roman" charset="0"/>
                <a:ea typeface="Times New Roman" charset="0"/>
                <a:cs typeface="Times New Roman" charset="0"/>
              </a:rPr>
              <a:t>Bradshaw, C.P., </a:t>
            </a:r>
            <a:r>
              <a:rPr lang="en-US" sz="7200" dirty="0" err="1">
                <a:latin typeface="Times New Roman" charset="0"/>
                <a:ea typeface="Times New Roman" charset="0"/>
                <a:cs typeface="Times New Roman" charset="0"/>
              </a:rPr>
              <a:t>Waasdorp</a:t>
            </a:r>
            <a:r>
              <a:rPr lang="en-US" sz="7200" dirty="0">
                <a:latin typeface="Times New Roman" charset="0"/>
                <a:ea typeface="Times New Roman" charset="0"/>
                <a:cs typeface="Times New Roman" charset="0"/>
              </a:rPr>
              <a:t>, T.E., &amp; Leaf, P. (2012). Effects of School-Wide Positive Behavioral Interventions and Supports on child behavior problems. Pediatrics, 130(5):1136-1145.</a:t>
            </a:r>
          </a:p>
          <a:p>
            <a:endParaRPr lang="en-US" sz="72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72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7200" dirty="0">
                <a:latin typeface="Times New Roman" charset="0"/>
                <a:ea typeface="Times New Roman" charset="0"/>
                <a:cs typeface="Times New Roman" charset="0"/>
              </a:rPr>
              <a:t>Horner, R.H., </a:t>
            </a:r>
            <a:r>
              <a:rPr lang="en-US" sz="7200" dirty="0" err="1">
                <a:latin typeface="Times New Roman" charset="0"/>
                <a:ea typeface="Times New Roman" charset="0"/>
                <a:cs typeface="Times New Roman" charset="0"/>
              </a:rPr>
              <a:t>Sugai</a:t>
            </a:r>
            <a:r>
              <a:rPr lang="en-US" sz="7200" dirty="0">
                <a:latin typeface="Times New Roman" charset="0"/>
                <a:ea typeface="Times New Roman" charset="0"/>
                <a:cs typeface="Times New Roman" charset="0"/>
              </a:rPr>
              <a:t>, G., </a:t>
            </a:r>
            <a:r>
              <a:rPr lang="en-US" sz="7200" dirty="0" err="1">
                <a:latin typeface="Times New Roman" charset="0"/>
                <a:ea typeface="Times New Roman" charset="0"/>
                <a:cs typeface="Times New Roman" charset="0"/>
              </a:rPr>
              <a:t>Smolkowski</a:t>
            </a:r>
            <a:r>
              <a:rPr lang="en-US" sz="7200" dirty="0">
                <a:latin typeface="Times New Roman" charset="0"/>
                <a:ea typeface="Times New Roman" charset="0"/>
                <a:cs typeface="Times New Roman" charset="0"/>
              </a:rPr>
              <a:t>, K., et al. (2009). A randomized, wait-list controlled effectiveness trial assessing School-Wide Positive Behavior Support in elementary schools. Journal of Positive Behavior Interventions, 11(3):133–144.</a:t>
            </a:r>
          </a:p>
          <a:p>
            <a:endParaRPr lang="en-US" sz="7200" dirty="0">
              <a:latin typeface="Times New Roman" charset="0"/>
              <a:ea typeface="Times New Roman" charset="0"/>
              <a:cs typeface="Times New Roman" charset="0"/>
            </a:endParaRPr>
          </a:p>
          <a:p>
            <a:br>
              <a:rPr lang="en-US" sz="3200" dirty="0"/>
            </a:br>
            <a:endParaRPr lang="en-US" sz="3200" dirty="0"/>
          </a:p>
          <a:p>
            <a:br>
              <a:rPr lang="en-US" sz="3200" dirty="0"/>
            </a:br>
            <a:br>
              <a:rPr lang="en-US" sz="3200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134833" y="3531697"/>
            <a:ext cx="15510380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2A80"/>
                </a:solidFill>
                <a:latin typeface="Times New Roman" charset="0"/>
                <a:ea typeface="Times New Roman" charset="0"/>
                <a:cs typeface="Times New Roman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433482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9675</TotalTime>
  <Words>472</Words>
  <Application>Microsoft Macintosh PowerPoint</Application>
  <PresentationFormat>Custom</PresentationFormat>
  <Paragraphs>53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</vt:vector>
  </TitlesOfParts>
  <Company>UNH Institute on Disability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Brennan-Curry, Anna</dc:creator>
  <cp:lastModifiedBy>elyssa chancey</cp:lastModifiedBy>
  <cp:revision>24</cp:revision>
  <dcterms:created xsi:type="dcterms:W3CDTF">2016-11-23T16:20:03Z</dcterms:created>
  <dcterms:modified xsi:type="dcterms:W3CDTF">2020-04-30T22:56:17Z</dcterms:modified>
</cp:coreProperties>
</file>