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9"/>
  </p:notesMasterIdLst>
  <p:sldIdLst>
    <p:sldId id="257" r:id="rId3"/>
    <p:sldId id="449" r:id="rId4"/>
    <p:sldId id="531" r:id="rId5"/>
    <p:sldId id="514" r:id="rId6"/>
    <p:sldId id="530" r:id="rId7"/>
    <p:sldId id="518" r:id="rId8"/>
    <p:sldId id="441" r:id="rId9"/>
    <p:sldId id="475" r:id="rId10"/>
    <p:sldId id="476" r:id="rId11"/>
    <p:sldId id="456" r:id="rId12"/>
    <p:sldId id="522" r:id="rId13"/>
    <p:sldId id="523" r:id="rId14"/>
    <p:sldId id="463" r:id="rId15"/>
    <p:sldId id="501" r:id="rId16"/>
    <p:sldId id="521" r:id="rId17"/>
    <p:sldId id="507" r:id="rId18"/>
    <p:sldId id="524" r:id="rId19"/>
    <p:sldId id="461" r:id="rId20"/>
    <p:sldId id="525" r:id="rId21"/>
    <p:sldId id="480" r:id="rId22"/>
    <p:sldId id="526" r:id="rId23"/>
    <p:sldId id="528" r:id="rId24"/>
    <p:sldId id="527" r:id="rId25"/>
    <p:sldId id="396" r:id="rId26"/>
    <p:sldId id="517" r:id="rId27"/>
    <p:sldId id="33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2200F0"/>
    <a:srgbClr val="FF0000"/>
    <a:srgbClr val="001C5D"/>
    <a:srgbClr val="2301F0"/>
    <a:srgbClr val="77F58F"/>
    <a:srgbClr val="99FF66"/>
    <a:srgbClr val="80C900"/>
    <a:srgbClr val="81C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9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350DB3-7AC1-4BAA-A93F-89C3A072247C}" type="doc">
      <dgm:prSet loTypeId="urn:microsoft.com/office/officeart/2005/8/layout/radial4" loCatId="relationship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667D132-5020-431D-8D04-2A5162506855}">
      <dgm:prSet phldrT="[Text]" custT="1"/>
      <dgm:spPr/>
      <dgm:t>
        <a:bodyPr/>
        <a:lstStyle/>
        <a:p>
          <a:r>
            <a:rPr lang="en-US" sz="1800" b="0" dirty="0">
              <a:latin typeface="Times New Roman" panose="02020603050405020304" pitchFamily="18" charset="0"/>
              <a:cs typeface="Times New Roman" panose="02020603050405020304" pitchFamily="18" charset="0"/>
            </a:rPr>
            <a:t>Parallel EVPFFT</a:t>
          </a:r>
        </a:p>
      </dgm:t>
    </dgm:pt>
    <dgm:pt modelId="{CB079F07-925D-4311-A3DC-E6FD589DB7FF}" type="parTrans" cxnId="{5F6DBDA4-ED78-4BCA-AEF1-8C334797DA08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9F6053E8-A0B4-4C85-9100-CE0542191CEC}" type="sibTrans" cxnId="{5F6DBDA4-ED78-4BCA-AEF1-8C334797DA08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A03E1E48-A17E-4E01-91B0-F423A80AAB71}">
      <dgm:prSet phldrT="[Text]" custT="1"/>
      <dgm:spPr/>
      <dgm:t>
        <a:bodyPr/>
        <a:lstStyle/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MPI  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13C91-9588-4D99-8D8E-C5B0EC6B8068}" type="parTrans" cxnId="{B6F2C013-C6B5-408D-B23D-C7DC22B3FB0D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C7361286-915C-4A9F-8E3C-4372A1F22BB9}" type="sibTrans" cxnId="{B6F2C013-C6B5-408D-B23D-C7DC22B3FB0D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44EB2EC2-6BD5-417B-AE74-4E7C627BCBF5}">
      <dgm:prSet phldrT="[Text]" custT="1"/>
      <dgm:spPr/>
      <dgm:t>
        <a:bodyPr/>
        <a:lstStyle/>
        <a:p>
          <a:r>
            <a:rPr lang="en-US" sz="1800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GPU</a:t>
          </a:r>
        </a:p>
      </dgm:t>
    </dgm:pt>
    <dgm:pt modelId="{4E55C8F3-A5F2-4F12-8C62-F3A0BE6164C6}" type="parTrans" cxnId="{3B6E4676-5062-46AE-A620-EEA6A7B91811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5A4995D6-CC92-4E7D-A583-E2BB52960C52}" type="sibTrans" cxnId="{3B6E4676-5062-46AE-A620-EEA6A7B91811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E924BB93-30B3-4FF4-B3E3-A5041E99F7AF}">
      <dgm:prSet phldrT="[Text]" custT="1"/>
      <dgm:spPr/>
      <dgm:t>
        <a:bodyPr/>
        <a:lstStyle/>
        <a:p>
          <a:r>
            <a:rPr lang="en-US" sz="1600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Multi-GPU</a:t>
          </a:r>
        </a:p>
      </dgm:t>
    </dgm:pt>
    <dgm:pt modelId="{C71767C3-B74B-497A-A2CB-E5F66593E7DA}" type="parTrans" cxnId="{BEB2F73B-C377-49EE-9E5E-1BDF00D169CE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B0699800-9F44-4CDA-AE8C-0CEE7DD9A79D}" type="sibTrans" cxnId="{BEB2F73B-C377-49EE-9E5E-1BDF00D169CE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5A486EB4-8FE5-4ACB-97DF-74FF0D10BFA2}">
      <dgm:prSet phldrT="[Text]" custT="1"/>
      <dgm:spPr/>
      <dgm:t>
        <a:bodyPr/>
        <a:lstStyle/>
        <a:p>
          <a:r>
            <a:rPr lang="en-US" sz="1800" b="0">
              <a:latin typeface="Times New Roman" panose="02020603050405020304" pitchFamily="18" charset="0"/>
              <a:cs typeface="Times New Roman" panose="02020603050405020304" pitchFamily="18" charset="0"/>
            </a:rPr>
            <a:t>OpenMP</a:t>
          </a:r>
          <a:endParaRPr lang="en-US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D3A553-900C-4696-84C0-0B794809ACF8}" type="parTrans" cxnId="{2130A12F-F552-496E-9781-5D99F3A858A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869A6E40-0589-4B2D-8A4C-EA0FD571DC2A}" type="sibTrans" cxnId="{2130A12F-F552-496E-9781-5D99F3A858A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8EF2DB76-2C99-4B1A-8300-623E07DD183B}">
      <dgm:prSet phldrT="[Text]" custT="1"/>
      <dgm:spPr/>
      <dgm:t>
        <a:bodyPr/>
        <a:lstStyle/>
        <a:p>
          <a:r>
            <a:rPr lang="en-US" sz="1600">
              <a:latin typeface="Times New Roman" panose="02020603050405020304" pitchFamily="18" charset="0"/>
              <a:cs typeface="Times New Roman" panose="02020603050405020304" pitchFamily="18" charset="0"/>
            </a:rPr>
            <a:t>Hybrid OpenMP MPI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C53D2A-ACA7-4EEB-AE25-6B2A6D0B1C7E}" type="parTrans" cxnId="{5141CCF1-F7E7-4257-AC06-1C4431A67738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55175BF0-5887-4157-8776-D441C5FB2FD4}" type="sibTrans" cxnId="{5141CCF1-F7E7-4257-AC06-1C4431A67738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370B2663-AA82-4164-9C62-B903D30D9DFD}" type="pres">
      <dgm:prSet presAssocID="{E2350DB3-7AC1-4BAA-A93F-89C3A072247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802E5A-3D7E-4CEC-8E6D-4F468736165D}" type="pres">
      <dgm:prSet presAssocID="{3667D132-5020-431D-8D04-2A5162506855}" presName="centerShape" presStyleLbl="node0" presStyleIdx="0" presStyleCnt="1" custScaleX="124055" custScaleY="121644" custLinFactNeighborX="0" custLinFactNeighborY="-52455"/>
      <dgm:spPr/>
    </dgm:pt>
    <dgm:pt modelId="{3EDFDCA9-11BD-49C3-9219-6DDE36F2C7EB}" type="pres">
      <dgm:prSet presAssocID="{19B13C91-9588-4D99-8D8E-C5B0EC6B8068}" presName="parTrans" presStyleLbl="bgSibTrans2D1" presStyleIdx="0" presStyleCnt="5"/>
      <dgm:spPr/>
    </dgm:pt>
    <dgm:pt modelId="{D204185F-D9B2-47E3-A67E-1B79539703BB}" type="pres">
      <dgm:prSet presAssocID="{A03E1E48-A17E-4E01-91B0-F423A80AAB71}" presName="node" presStyleLbl="node1" presStyleIdx="0" presStyleCnt="5" custRadScaleRad="91111" custRadScaleInc="1125">
        <dgm:presLayoutVars>
          <dgm:bulletEnabled val="1"/>
        </dgm:presLayoutVars>
      </dgm:prSet>
      <dgm:spPr/>
    </dgm:pt>
    <dgm:pt modelId="{6E4638C6-B34E-4E36-80C8-75D1F8292FEA}" type="pres">
      <dgm:prSet presAssocID="{97D3A553-900C-4696-84C0-0B794809ACF8}" presName="parTrans" presStyleLbl="bgSibTrans2D1" presStyleIdx="1" presStyleCnt="5"/>
      <dgm:spPr/>
    </dgm:pt>
    <dgm:pt modelId="{2167594B-4FB5-488E-AF53-3B04C90573C3}" type="pres">
      <dgm:prSet presAssocID="{5A486EB4-8FE5-4ACB-97DF-74FF0D10BFA2}" presName="node" presStyleLbl="node1" presStyleIdx="1" presStyleCnt="5" custRadScaleRad="204616" custRadScaleInc="33738">
        <dgm:presLayoutVars>
          <dgm:bulletEnabled val="1"/>
        </dgm:presLayoutVars>
      </dgm:prSet>
      <dgm:spPr/>
    </dgm:pt>
    <dgm:pt modelId="{4186134F-3C76-4919-A5A8-5E70FBCD3D83}" type="pres">
      <dgm:prSet presAssocID="{2EC53D2A-ACA7-4EEB-AE25-6B2A6D0B1C7E}" presName="parTrans" presStyleLbl="bgSibTrans2D1" presStyleIdx="2" presStyleCnt="5"/>
      <dgm:spPr/>
    </dgm:pt>
    <dgm:pt modelId="{23FB12A0-F173-4C55-A88D-780B571C7297}" type="pres">
      <dgm:prSet presAssocID="{8EF2DB76-2C99-4B1A-8300-623E07DD183B}" presName="node" presStyleLbl="node1" presStyleIdx="2" presStyleCnt="5" custRadScaleRad="14242" custRadScaleInc="-489058">
        <dgm:presLayoutVars>
          <dgm:bulletEnabled val="1"/>
        </dgm:presLayoutVars>
      </dgm:prSet>
      <dgm:spPr/>
    </dgm:pt>
    <dgm:pt modelId="{EBDE0B9B-FA40-4764-A1D0-A075BB128FB5}" type="pres">
      <dgm:prSet presAssocID="{4E55C8F3-A5F2-4F12-8C62-F3A0BE6164C6}" presName="parTrans" presStyleLbl="bgSibTrans2D1" presStyleIdx="3" presStyleCnt="5" custScaleX="101745"/>
      <dgm:spPr/>
    </dgm:pt>
    <dgm:pt modelId="{1332B3AA-1137-4998-8DD8-C3CDCC20D22E}" type="pres">
      <dgm:prSet presAssocID="{44EB2EC2-6BD5-417B-AE74-4E7C627BCBF5}" presName="node" presStyleLbl="node1" presStyleIdx="3" presStyleCnt="5" custRadScaleRad="86864" custRadScaleInc="134630">
        <dgm:presLayoutVars>
          <dgm:bulletEnabled val="1"/>
        </dgm:presLayoutVars>
      </dgm:prSet>
      <dgm:spPr/>
    </dgm:pt>
    <dgm:pt modelId="{63B9F5D1-B388-4F78-B6AD-165212756941}" type="pres">
      <dgm:prSet presAssocID="{C71767C3-B74B-497A-A2CB-E5F66593E7DA}" presName="parTrans" presStyleLbl="bgSibTrans2D1" presStyleIdx="4" presStyleCnt="5" custScaleX="102592"/>
      <dgm:spPr/>
    </dgm:pt>
    <dgm:pt modelId="{5AA00138-5B9C-458F-A85F-6DE3F715332B}" type="pres">
      <dgm:prSet presAssocID="{E924BB93-30B3-4FF4-B3E3-A5041E99F7AF}" presName="node" presStyleLbl="node1" presStyleIdx="4" presStyleCnt="5" custScaleX="121457" custRadScaleRad="148828" custRadScaleInc="-122887">
        <dgm:presLayoutVars>
          <dgm:bulletEnabled val="1"/>
        </dgm:presLayoutVars>
      </dgm:prSet>
      <dgm:spPr/>
    </dgm:pt>
  </dgm:ptLst>
  <dgm:cxnLst>
    <dgm:cxn modelId="{B6F2C013-C6B5-408D-B23D-C7DC22B3FB0D}" srcId="{3667D132-5020-431D-8D04-2A5162506855}" destId="{A03E1E48-A17E-4E01-91B0-F423A80AAB71}" srcOrd="0" destOrd="0" parTransId="{19B13C91-9588-4D99-8D8E-C5B0EC6B8068}" sibTransId="{C7361286-915C-4A9F-8E3C-4372A1F22BB9}"/>
    <dgm:cxn modelId="{C1040D15-F209-4543-8F33-A9FF02296AE4}" type="presOf" srcId="{44EB2EC2-6BD5-417B-AE74-4E7C627BCBF5}" destId="{1332B3AA-1137-4998-8DD8-C3CDCC20D22E}" srcOrd="0" destOrd="0" presId="urn:microsoft.com/office/officeart/2005/8/layout/radial4"/>
    <dgm:cxn modelId="{1EE9AA1C-CFCF-45BD-8C9B-8AAAA5A0D386}" type="presOf" srcId="{4E55C8F3-A5F2-4F12-8C62-F3A0BE6164C6}" destId="{EBDE0B9B-FA40-4764-A1D0-A075BB128FB5}" srcOrd="0" destOrd="0" presId="urn:microsoft.com/office/officeart/2005/8/layout/radial4"/>
    <dgm:cxn modelId="{4DF78D1E-AA45-44A5-AB2A-4AD011CD209E}" type="presOf" srcId="{5A486EB4-8FE5-4ACB-97DF-74FF0D10BFA2}" destId="{2167594B-4FB5-488E-AF53-3B04C90573C3}" srcOrd="0" destOrd="0" presId="urn:microsoft.com/office/officeart/2005/8/layout/radial4"/>
    <dgm:cxn modelId="{81B2B725-1BD0-460D-A90C-EFB7402FE6F2}" type="presOf" srcId="{C71767C3-B74B-497A-A2CB-E5F66593E7DA}" destId="{63B9F5D1-B388-4F78-B6AD-165212756941}" srcOrd="0" destOrd="0" presId="urn:microsoft.com/office/officeart/2005/8/layout/radial4"/>
    <dgm:cxn modelId="{2130A12F-F552-496E-9781-5D99F3A858A2}" srcId="{3667D132-5020-431D-8D04-2A5162506855}" destId="{5A486EB4-8FE5-4ACB-97DF-74FF0D10BFA2}" srcOrd="1" destOrd="0" parTransId="{97D3A553-900C-4696-84C0-0B794809ACF8}" sibTransId="{869A6E40-0589-4B2D-8A4C-EA0FD571DC2A}"/>
    <dgm:cxn modelId="{C0998839-F438-4E1C-A848-76DF554F83A5}" type="presOf" srcId="{97D3A553-900C-4696-84C0-0B794809ACF8}" destId="{6E4638C6-B34E-4E36-80C8-75D1F8292FEA}" srcOrd="0" destOrd="0" presId="urn:microsoft.com/office/officeart/2005/8/layout/radial4"/>
    <dgm:cxn modelId="{BEB2F73B-C377-49EE-9E5E-1BDF00D169CE}" srcId="{3667D132-5020-431D-8D04-2A5162506855}" destId="{E924BB93-30B3-4FF4-B3E3-A5041E99F7AF}" srcOrd="4" destOrd="0" parTransId="{C71767C3-B74B-497A-A2CB-E5F66593E7DA}" sibTransId="{B0699800-9F44-4CDA-AE8C-0CEE7DD9A79D}"/>
    <dgm:cxn modelId="{A1E6BD64-35EB-43A4-A53D-48B03C644F16}" type="presOf" srcId="{E924BB93-30B3-4FF4-B3E3-A5041E99F7AF}" destId="{5AA00138-5B9C-458F-A85F-6DE3F715332B}" srcOrd="0" destOrd="0" presId="urn:microsoft.com/office/officeart/2005/8/layout/radial4"/>
    <dgm:cxn modelId="{A6383675-0ABB-4D86-8787-09B9F08B95D5}" type="presOf" srcId="{2EC53D2A-ACA7-4EEB-AE25-6B2A6D0B1C7E}" destId="{4186134F-3C76-4919-A5A8-5E70FBCD3D83}" srcOrd="0" destOrd="0" presId="urn:microsoft.com/office/officeart/2005/8/layout/radial4"/>
    <dgm:cxn modelId="{3B6E4676-5062-46AE-A620-EEA6A7B91811}" srcId="{3667D132-5020-431D-8D04-2A5162506855}" destId="{44EB2EC2-6BD5-417B-AE74-4E7C627BCBF5}" srcOrd="3" destOrd="0" parTransId="{4E55C8F3-A5F2-4F12-8C62-F3A0BE6164C6}" sibTransId="{5A4995D6-CC92-4E7D-A583-E2BB52960C52}"/>
    <dgm:cxn modelId="{EE34247E-7938-451C-9576-CCEC1832F449}" type="presOf" srcId="{19B13C91-9588-4D99-8D8E-C5B0EC6B8068}" destId="{3EDFDCA9-11BD-49C3-9219-6DDE36F2C7EB}" srcOrd="0" destOrd="0" presId="urn:microsoft.com/office/officeart/2005/8/layout/radial4"/>
    <dgm:cxn modelId="{0C85CD8D-E9F3-45A1-BFFC-2EED9DDCD768}" type="presOf" srcId="{E2350DB3-7AC1-4BAA-A93F-89C3A072247C}" destId="{370B2663-AA82-4164-9C62-B903D30D9DFD}" srcOrd="0" destOrd="0" presId="urn:microsoft.com/office/officeart/2005/8/layout/radial4"/>
    <dgm:cxn modelId="{5F6DBDA4-ED78-4BCA-AEF1-8C334797DA08}" srcId="{E2350DB3-7AC1-4BAA-A93F-89C3A072247C}" destId="{3667D132-5020-431D-8D04-2A5162506855}" srcOrd="0" destOrd="0" parTransId="{CB079F07-925D-4311-A3DC-E6FD589DB7FF}" sibTransId="{9F6053E8-A0B4-4C85-9100-CE0542191CEC}"/>
    <dgm:cxn modelId="{9BFD3BCC-964B-49AF-AA4B-3BD32E90022F}" type="presOf" srcId="{8EF2DB76-2C99-4B1A-8300-623E07DD183B}" destId="{23FB12A0-F173-4C55-A88D-780B571C7297}" srcOrd="0" destOrd="0" presId="urn:microsoft.com/office/officeart/2005/8/layout/radial4"/>
    <dgm:cxn modelId="{194AE3E0-030F-451C-8253-4AEFABD7CEE1}" type="presOf" srcId="{A03E1E48-A17E-4E01-91B0-F423A80AAB71}" destId="{D204185F-D9B2-47E3-A67E-1B79539703BB}" srcOrd="0" destOrd="0" presId="urn:microsoft.com/office/officeart/2005/8/layout/radial4"/>
    <dgm:cxn modelId="{5141CCF1-F7E7-4257-AC06-1C4431A67738}" srcId="{3667D132-5020-431D-8D04-2A5162506855}" destId="{8EF2DB76-2C99-4B1A-8300-623E07DD183B}" srcOrd="2" destOrd="0" parTransId="{2EC53D2A-ACA7-4EEB-AE25-6B2A6D0B1C7E}" sibTransId="{55175BF0-5887-4157-8776-D441C5FB2FD4}"/>
    <dgm:cxn modelId="{296FE9F1-6FAA-4CB6-A33F-D7DEADE2F8D5}" type="presOf" srcId="{3667D132-5020-431D-8D04-2A5162506855}" destId="{07802E5A-3D7E-4CEC-8E6D-4F468736165D}" srcOrd="0" destOrd="0" presId="urn:microsoft.com/office/officeart/2005/8/layout/radial4"/>
    <dgm:cxn modelId="{6BA96AD3-1407-470D-AF00-17BF92A308E8}" type="presParOf" srcId="{370B2663-AA82-4164-9C62-B903D30D9DFD}" destId="{07802E5A-3D7E-4CEC-8E6D-4F468736165D}" srcOrd="0" destOrd="0" presId="urn:microsoft.com/office/officeart/2005/8/layout/radial4"/>
    <dgm:cxn modelId="{2568809D-BEED-42FF-839F-1D64B062AC33}" type="presParOf" srcId="{370B2663-AA82-4164-9C62-B903D30D9DFD}" destId="{3EDFDCA9-11BD-49C3-9219-6DDE36F2C7EB}" srcOrd="1" destOrd="0" presId="urn:microsoft.com/office/officeart/2005/8/layout/radial4"/>
    <dgm:cxn modelId="{51870A85-E5E7-4264-841D-81AAD319ECEB}" type="presParOf" srcId="{370B2663-AA82-4164-9C62-B903D30D9DFD}" destId="{D204185F-D9B2-47E3-A67E-1B79539703BB}" srcOrd="2" destOrd="0" presId="urn:microsoft.com/office/officeart/2005/8/layout/radial4"/>
    <dgm:cxn modelId="{5DDE7E3F-0D17-4CC0-9C22-6C7B63EAA7A2}" type="presParOf" srcId="{370B2663-AA82-4164-9C62-B903D30D9DFD}" destId="{6E4638C6-B34E-4E36-80C8-75D1F8292FEA}" srcOrd="3" destOrd="0" presId="urn:microsoft.com/office/officeart/2005/8/layout/radial4"/>
    <dgm:cxn modelId="{BF7AE638-BDB8-4256-A7B3-0C707267F9F4}" type="presParOf" srcId="{370B2663-AA82-4164-9C62-B903D30D9DFD}" destId="{2167594B-4FB5-488E-AF53-3B04C90573C3}" srcOrd="4" destOrd="0" presId="urn:microsoft.com/office/officeart/2005/8/layout/radial4"/>
    <dgm:cxn modelId="{FADF605F-D972-4750-A30B-11EC2A4B342E}" type="presParOf" srcId="{370B2663-AA82-4164-9C62-B903D30D9DFD}" destId="{4186134F-3C76-4919-A5A8-5E70FBCD3D83}" srcOrd="5" destOrd="0" presId="urn:microsoft.com/office/officeart/2005/8/layout/radial4"/>
    <dgm:cxn modelId="{1ABED898-ADEB-4FCE-B48B-AAE515DA54E8}" type="presParOf" srcId="{370B2663-AA82-4164-9C62-B903D30D9DFD}" destId="{23FB12A0-F173-4C55-A88D-780B571C7297}" srcOrd="6" destOrd="0" presId="urn:microsoft.com/office/officeart/2005/8/layout/radial4"/>
    <dgm:cxn modelId="{4F6580EB-62FF-4F7C-B0FD-94A230F6AAD8}" type="presParOf" srcId="{370B2663-AA82-4164-9C62-B903D30D9DFD}" destId="{EBDE0B9B-FA40-4764-A1D0-A075BB128FB5}" srcOrd="7" destOrd="0" presId="urn:microsoft.com/office/officeart/2005/8/layout/radial4"/>
    <dgm:cxn modelId="{F8740A43-6A1D-40B1-9B3B-9CD90FF6F797}" type="presParOf" srcId="{370B2663-AA82-4164-9C62-B903D30D9DFD}" destId="{1332B3AA-1137-4998-8DD8-C3CDCC20D22E}" srcOrd="8" destOrd="0" presId="urn:microsoft.com/office/officeart/2005/8/layout/radial4"/>
    <dgm:cxn modelId="{AA7C4361-A265-457E-B49F-54CB8BF4755D}" type="presParOf" srcId="{370B2663-AA82-4164-9C62-B903D30D9DFD}" destId="{63B9F5D1-B388-4F78-B6AD-165212756941}" srcOrd="9" destOrd="0" presId="urn:microsoft.com/office/officeart/2005/8/layout/radial4"/>
    <dgm:cxn modelId="{74B141E7-34EC-49E6-857D-1916A6D697F7}" type="presParOf" srcId="{370B2663-AA82-4164-9C62-B903D30D9DFD}" destId="{5AA00138-5B9C-458F-A85F-6DE3F715332B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350DB3-7AC1-4BAA-A93F-89C3A072247C}" type="doc">
      <dgm:prSet loTypeId="urn:microsoft.com/office/officeart/2005/8/layout/radial4" loCatId="relationship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667D132-5020-431D-8D04-2A5162506855}">
      <dgm:prSet phldrT="[Text]" custT="1"/>
      <dgm:spPr/>
      <dgm:t>
        <a:bodyPr/>
        <a:lstStyle/>
        <a:p>
          <a:r>
            <a:rPr lang="en-US" sz="1800" b="0">
              <a:latin typeface="Times New Roman" panose="02020603050405020304" pitchFamily="18" charset="0"/>
              <a:cs typeface="Times New Roman" panose="02020603050405020304" pitchFamily="18" charset="0"/>
            </a:rPr>
            <a:t>Parallel FFTs</a:t>
          </a:r>
          <a:endParaRPr lang="en-US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079F07-925D-4311-A3DC-E6FD589DB7FF}" type="parTrans" cxnId="{5F6DBDA4-ED78-4BCA-AEF1-8C334797DA08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9F6053E8-A0B4-4C85-9100-CE0542191CEC}" type="sibTrans" cxnId="{5F6DBDA4-ED78-4BCA-AEF1-8C334797DA08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A03E1E48-A17E-4E01-91B0-F423A80AAB71}">
      <dgm:prSet phldrT="[Text]" custT="1"/>
      <dgm:spPr/>
      <dgm:t>
        <a:bodyPr/>
        <a:lstStyle/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MPI FFTW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13C91-9588-4D99-8D8E-C5B0EC6B8068}" type="parTrans" cxnId="{B6F2C013-C6B5-408D-B23D-C7DC22B3FB0D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C7361286-915C-4A9F-8E3C-4372A1F22BB9}" type="sibTrans" cxnId="{B6F2C013-C6B5-408D-B23D-C7DC22B3FB0D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44EB2EC2-6BD5-417B-AE74-4E7C627BCBF5}">
      <dgm:prSet phldrT="[Text]" custT="1"/>
      <dgm:spPr/>
      <dgm:t>
        <a:bodyPr/>
        <a:lstStyle/>
        <a:p>
          <a:r>
            <a:rPr lang="en-US" sz="1800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CUFFT</a:t>
          </a:r>
        </a:p>
      </dgm:t>
    </dgm:pt>
    <dgm:pt modelId="{4E55C8F3-A5F2-4F12-8C62-F3A0BE6164C6}" type="parTrans" cxnId="{3B6E4676-5062-46AE-A620-EEA6A7B91811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5A4995D6-CC92-4E7D-A583-E2BB52960C52}" type="sibTrans" cxnId="{3B6E4676-5062-46AE-A620-EEA6A7B91811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5A486EB4-8FE5-4ACB-97DF-74FF0D10BFA2}">
      <dgm:prSet phldrT="[Text]" custT="1"/>
      <dgm:spPr/>
      <dgm:t>
        <a:bodyPr/>
        <a:lstStyle/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Threaded FFTW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D3A553-900C-4696-84C0-0B794809ACF8}" type="parTrans" cxnId="{2130A12F-F552-496E-9781-5D99F3A858A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869A6E40-0589-4B2D-8A4C-EA0FD571DC2A}" type="sibTrans" cxnId="{2130A12F-F552-496E-9781-5D99F3A858A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370B2663-AA82-4164-9C62-B903D30D9DFD}" type="pres">
      <dgm:prSet presAssocID="{E2350DB3-7AC1-4BAA-A93F-89C3A072247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802E5A-3D7E-4CEC-8E6D-4F468736165D}" type="pres">
      <dgm:prSet presAssocID="{3667D132-5020-431D-8D04-2A5162506855}" presName="centerShape" presStyleLbl="node0" presStyleIdx="0" presStyleCnt="1" custScaleX="107767" custScaleY="107399" custLinFactNeighborX="-646" custLinFactNeighborY="-55291"/>
      <dgm:spPr/>
    </dgm:pt>
    <dgm:pt modelId="{3EDFDCA9-11BD-49C3-9219-6DDE36F2C7EB}" type="pres">
      <dgm:prSet presAssocID="{19B13C91-9588-4D99-8D8E-C5B0EC6B8068}" presName="parTrans" presStyleLbl="bgSibTrans2D1" presStyleIdx="0" presStyleCnt="3"/>
      <dgm:spPr/>
    </dgm:pt>
    <dgm:pt modelId="{D204185F-D9B2-47E3-A67E-1B79539703BB}" type="pres">
      <dgm:prSet presAssocID="{A03E1E48-A17E-4E01-91B0-F423A80AAB71}" presName="node" presStyleLbl="node1" presStyleIdx="0" presStyleCnt="3" custRadScaleRad="115552" custRadScaleInc="188725">
        <dgm:presLayoutVars>
          <dgm:bulletEnabled val="1"/>
        </dgm:presLayoutVars>
      </dgm:prSet>
      <dgm:spPr/>
    </dgm:pt>
    <dgm:pt modelId="{6E4638C6-B34E-4E36-80C8-75D1F8292FEA}" type="pres">
      <dgm:prSet presAssocID="{97D3A553-900C-4696-84C0-0B794809ACF8}" presName="parTrans" presStyleLbl="bgSibTrans2D1" presStyleIdx="1" presStyleCnt="3"/>
      <dgm:spPr/>
    </dgm:pt>
    <dgm:pt modelId="{2167594B-4FB5-488E-AF53-3B04C90573C3}" type="pres">
      <dgm:prSet presAssocID="{5A486EB4-8FE5-4ACB-97DF-74FF0D10BFA2}" presName="node" presStyleLbl="node1" presStyleIdx="1" presStyleCnt="3" custRadScaleRad="117272" custRadScaleInc="-98538">
        <dgm:presLayoutVars>
          <dgm:bulletEnabled val="1"/>
        </dgm:presLayoutVars>
      </dgm:prSet>
      <dgm:spPr/>
    </dgm:pt>
    <dgm:pt modelId="{EBDE0B9B-FA40-4764-A1D0-A075BB128FB5}" type="pres">
      <dgm:prSet presAssocID="{4E55C8F3-A5F2-4F12-8C62-F3A0BE6164C6}" presName="parTrans" presStyleLbl="bgSibTrans2D1" presStyleIdx="2" presStyleCnt="3" custScaleX="101745"/>
      <dgm:spPr/>
    </dgm:pt>
    <dgm:pt modelId="{1332B3AA-1137-4998-8DD8-C3CDCC20D22E}" type="pres">
      <dgm:prSet presAssocID="{44EB2EC2-6BD5-417B-AE74-4E7C627BCBF5}" presName="node" presStyleLbl="node1" presStyleIdx="2" presStyleCnt="3" custRadScaleRad="5954" custRadScaleInc="210438">
        <dgm:presLayoutVars>
          <dgm:bulletEnabled val="1"/>
        </dgm:presLayoutVars>
      </dgm:prSet>
      <dgm:spPr/>
    </dgm:pt>
  </dgm:ptLst>
  <dgm:cxnLst>
    <dgm:cxn modelId="{B6F2C013-C6B5-408D-B23D-C7DC22B3FB0D}" srcId="{3667D132-5020-431D-8D04-2A5162506855}" destId="{A03E1E48-A17E-4E01-91B0-F423A80AAB71}" srcOrd="0" destOrd="0" parTransId="{19B13C91-9588-4D99-8D8E-C5B0EC6B8068}" sibTransId="{C7361286-915C-4A9F-8E3C-4372A1F22BB9}"/>
    <dgm:cxn modelId="{C1040D15-F209-4543-8F33-A9FF02296AE4}" type="presOf" srcId="{44EB2EC2-6BD5-417B-AE74-4E7C627BCBF5}" destId="{1332B3AA-1137-4998-8DD8-C3CDCC20D22E}" srcOrd="0" destOrd="0" presId="urn:microsoft.com/office/officeart/2005/8/layout/radial4"/>
    <dgm:cxn modelId="{1EE9AA1C-CFCF-45BD-8C9B-8AAAA5A0D386}" type="presOf" srcId="{4E55C8F3-A5F2-4F12-8C62-F3A0BE6164C6}" destId="{EBDE0B9B-FA40-4764-A1D0-A075BB128FB5}" srcOrd="0" destOrd="0" presId="urn:microsoft.com/office/officeart/2005/8/layout/radial4"/>
    <dgm:cxn modelId="{4DF78D1E-AA45-44A5-AB2A-4AD011CD209E}" type="presOf" srcId="{5A486EB4-8FE5-4ACB-97DF-74FF0D10BFA2}" destId="{2167594B-4FB5-488E-AF53-3B04C90573C3}" srcOrd="0" destOrd="0" presId="urn:microsoft.com/office/officeart/2005/8/layout/radial4"/>
    <dgm:cxn modelId="{2130A12F-F552-496E-9781-5D99F3A858A2}" srcId="{3667D132-5020-431D-8D04-2A5162506855}" destId="{5A486EB4-8FE5-4ACB-97DF-74FF0D10BFA2}" srcOrd="1" destOrd="0" parTransId="{97D3A553-900C-4696-84C0-0B794809ACF8}" sibTransId="{869A6E40-0589-4B2D-8A4C-EA0FD571DC2A}"/>
    <dgm:cxn modelId="{C0998839-F438-4E1C-A848-76DF554F83A5}" type="presOf" srcId="{97D3A553-900C-4696-84C0-0B794809ACF8}" destId="{6E4638C6-B34E-4E36-80C8-75D1F8292FEA}" srcOrd="0" destOrd="0" presId="urn:microsoft.com/office/officeart/2005/8/layout/radial4"/>
    <dgm:cxn modelId="{3B6E4676-5062-46AE-A620-EEA6A7B91811}" srcId="{3667D132-5020-431D-8D04-2A5162506855}" destId="{44EB2EC2-6BD5-417B-AE74-4E7C627BCBF5}" srcOrd="2" destOrd="0" parTransId="{4E55C8F3-A5F2-4F12-8C62-F3A0BE6164C6}" sibTransId="{5A4995D6-CC92-4E7D-A583-E2BB52960C52}"/>
    <dgm:cxn modelId="{EE34247E-7938-451C-9576-CCEC1832F449}" type="presOf" srcId="{19B13C91-9588-4D99-8D8E-C5B0EC6B8068}" destId="{3EDFDCA9-11BD-49C3-9219-6DDE36F2C7EB}" srcOrd="0" destOrd="0" presId="urn:microsoft.com/office/officeart/2005/8/layout/radial4"/>
    <dgm:cxn modelId="{0C85CD8D-E9F3-45A1-BFFC-2EED9DDCD768}" type="presOf" srcId="{E2350DB3-7AC1-4BAA-A93F-89C3A072247C}" destId="{370B2663-AA82-4164-9C62-B903D30D9DFD}" srcOrd="0" destOrd="0" presId="urn:microsoft.com/office/officeart/2005/8/layout/radial4"/>
    <dgm:cxn modelId="{5F6DBDA4-ED78-4BCA-AEF1-8C334797DA08}" srcId="{E2350DB3-7AC1-4BAA-A93F-89C3A072247C}" destId="{3667D132-5020-431D-8D04-2A5162506855}" srcOrd="0" destOrd="0" parTransId="{CB079F07-925D-4311-A3DC-E6FD589DB7FF}" sibTransId="{9F6053E8-A0B4-4C85-9100-CE0542191CEC}"/>
    <dgm:cxn modelId="{194AE3E0-030F-451C-8253-4AEFABD7CEE1}" type="presOf" srcId="{A03E1E48-A17E-4E01-91B0-F423A80AAB71}" destId="{D204185F-D9B2-47E3-A67E-1B79539703BB}" srcOrd="0" destOrd="0" presId="urn:microsoft.com/office/officeart/2005/8/layout/radial4"/>
    <dgm:cxn modelId="{296FE9F1-6FAA-4CB6-A33F-D7DEADE2F8D5}" type="presOf" srcId="{3667D132-5020-431D-8D04-2A5162506855}" destId="{07802E5A-3D7E-4CEC-8E6D-4F468736165D}" srcOrd="0" destOrd="0" presId="urn:microsoft.com/office/officeart/2005/8/layout/radial4"/>
    <dgm:cxn modelId="{6BA96AD3-1407-470D-AF00-17BF92A308E8}" type="presParOf" srcId="{370B2663-AA82-4164-9C62-B903D30D9DFD}" destId="{07802E5A-3D7E-4CEC-8E6D-4F468736165D}" srcOrd="0" destOrd="0" presId="urn:microsoft.com/office/officeart/2005/8/layout/radial4"/>
    <dgm:cxn modelId="{2568809D-BEED-42FF-839F-1D64B062AC33}" type="presParOf" srcId="{370B2663-AA82-4164-9C62-B903D30D9DFD}" destId="{3EDFDCA9-11BD-49C3-9219-6DDE36F2C7EB}" srcOrd="1" destOrd="0" presId="urn:microsoft.com/office/officeart/2005/8/layout/radial4"/>
    <dgm:cxn modelId="{51870A85-E5E7-4264-841D-81AAD319ECEB}" type="presParOf" srcId="{370B2663-AA82-4164-9C62-B903D30D9DFD}" destId="{D204185F-D9B2-47E3-A67E-1B79539703BB}" srcOrd="2" destOrd="0" presId="urn:microsoft.com/office/officeart/2005/8/layout/radial4"/>
    <dgm:cxn modelId="{5DDE7E3F-0D17-4CC0-9C22-6C7B63EAA7A2}" type="presParOf" srcId="{370B2663-AA82-4164-9C62-B903D30D9DFD}" destId="{6E4638C6-B34E-4E36-80C8-75D1F8292FEA}" srcOrd="3" destOrd="0" presId="urn:microsoft.com/office/officeart/2005/8/layout/radial4"/>
    <dgm:cxn modelId="{BF7AE638-BDB8-4256-A7B3-0C707267F9F4}" type="presParOf" srcId="{370B2663-AA82-4164-9C62-B903D30D9DFD}" destId="{2167594B-4FB5-488E-AF53-3B04C90573C3}" srcOrd="4" destOrd="0" presId="urn:microsoft.com/office/officeart/2005/8/layout/radial4"/>
    <dgm:cxn modelId="{4F6580EB-62FF-4F7C-B0FD-94A230F6AAD8}" type="presParOf" srcId="{370B2663-AA82-4164-9C62-B903D30D9DFD}" destId="{EBDE0B9B-FA40-4764-A1D0-A075BB128FB5}" srcOrd="5" destOrd="0" presId="urn:microsoft.com/office/officeart/2005/8/layout/radial4"/>
    <dgm:cxn modelId="{F8740A43-6A1D-40B1-9B3B-9CD90FF6F797}" type="presParOf" srcId="{370B2663-AA82-4164-9C62-B903D30D9DFD}" destId="{1332B3AA-1137-4998-8DD8-C3CDCC20D22E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02E5A-3D7E-4CEC-8E6D-4F468736165D}">
      <dsp:nvSpPr>
        <dsp:cNvPr id="0" name=""/>
        <dsp:cNvSpPr/>
      </dsp:nvSpPr>
      <dsp:spPr>
        <a:xfrm>
          <a:off x="1421110" y="0"/>
          <a:ext cx="1282718" cy="125778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Parallel EVPFFT</a:t>
          </a:r>
        </a:p>
      </dsp:txBody>
      <dsp:txXfrm>
        <a:off x="1608960" y="184199"/>
        <a:ext cx="907018" cy="889391"/>
      </dsp:txXfrm>
    </dsp:sp>
    <dsp:sp modelId="{3EDFDCA9-11BD-49C3-9219-6DDE36F2C7EB}">
      <dsp:nvSpPr>
        <dsp:cNvPr id="0" name=""/>
        <dsp:cNvSpPr/>
      </dsp:nvSpPr>
      <dsp:spPr>
        <a:xfrm rot="8319484">
          <a:off x="536189" y="1322352"/>
          <a:ext cx="1141253" cy="2946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04185F-D9B2-47E3-A67E-1B79539703BB}">
      <dsp:nvSpPr>
        <dsp:cNvPr id="0" name=""/>
        <dsp:cNvSpPr/>
      </dsp:nvSpPr>
      <dsp:spPr>
        <a:xfrm>
          <a:off x="187254" y="1453707"/>
          <a:ext cx="982292" cy="785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MPI  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270" y="1476723"/>
        <a:ext cx="936260" cy="739801"/>
      </dsp:txXfrm>
    </dsp:sp>
    <dsp:sp modelId="{6E4638C6-B34E-4E36-80C8-75D1F8292FEA}">
      <dsp:nvSpPr>
        <dsp:cNvPr id="0" name=""/>
        <dsp:cNvSpPr/>
      </dsp:nvSpPr>
      <dsp:spPr>
        <a:xfrm rot="11312443">
          <a:off x="486179" y="312086"/>
          <a:ext cx="895734" cy="2946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67594B-4FB5-488E-AF53-3B04C90573C3}">
      <dsp:nvSpPr>
        <dsp:cNvPr id="0" name=""/>
        <dsp:cNvSpPr/>
      </dsp:nvSpPr>
      <dsp:spPr>
        <a:xfrm>
          <a:off x="0" y="0"/>
          <a:ext cx="982292" cy="785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OpenMP</a:t>
          </a:r>
          <a:endParaRPr lang="en-US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16" y="23016"/>
        <a:ext cx="936260" cy="739801"/>
      </dsp:txXfrm>
    </dsp:sp>
    <dsp:sp modelId="{4186134F-3C76-4919-A5A8-5E70FBCD3D83}">
      <dsp:nvSpPr>
        <dsp:cNvPr id="0" name=""/>
        <dsp:cNvSpPr/>
      </dsp:nvSpPr>
      <dsp:spPr>
        <a:xfrm rot="5436292">
          <a:off x="1683402" y="1521324"/>
          <a:ext cx="736179" cy="2946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FB12A0-F173-4C55-A88D-780B571C7297}">
      <dsp:nvSpPr>
        <dsp:cNvPr id="0" name=""/>
        <dsp:cNvSpPr/>
      </dsp:nvSpPr>
      <dsp:spPr>
        <a:xfrm>
          <a:off x="1556460" y="1643821"/>
          <a:ext cx="982292" cy="785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Hybrid OpenMP MPI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79476" y="1666837"/>
        <a:ext cx="936260" cy="739801"/>
      </dsp:txXfrm>
    </dsp:sp>
    <dsp:sp modelId="{EBDE0B9B-FA40-4764-A1D0-A075BB128FB5}">
      <dsp:nvSpPr>
        <dsp:cNvPr id="0" name=""/>
        <dsp:cNvSpPr/>
      </dsp:nvSpPr>
      <dsp:spPr>
        <a:xfrm rot="2687083">
          <a:off x="2383404" y="1382543"/>
          <a:ext cx="1173708" cy="2946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32B3AA-1137-4998-8DD8-C3CDCC20D22E}">
      <dsp:nvSpPr>
        <dsp:cNvPr id="0" name=""/>
        <dsp:cNvSpPr/>
      </dsp:nvSpPr>
      <dsp:spPr>
        <a:xfrm>
          <a:off x="2888493" y="1543286"/>
          <a:ext cx="982292" cy="785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GPU</a:t>
          </a:r>
        </a:p>
      </dsp:txBody>
      <dsp:txXfrm>
        <a:off x="2911509" y="1566302"/>
        <a:ext cx="936260" cy="739801"/>
      </dsp:txXfrm>
    </dsp:sp>
    <dsp:sp modelId="{63B9F5D1-B388-4F78-B6AD-165212756941}">
      <dsp:nvSpPr>
        <dsp:cNvPr id="0" name=""/>
        <dsp:cNvSpPr/>
      </dsp:nvSpPr>
      <dsp:spPr>
        <a:xfrm rot="21087557">
          <a:off x="2731415" y="312086"/>
          <a:ext cx="918952" cy="2946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A00138-5B9C-458F-A85F-6DE3F715332B}">
      <dsp:nvSpPr>
        <dsp:cNvPr id="0" name=""/>
        <dsp:cNvSpPr/>
      </dsp:nvSpPr>
      <dsp:spPr>
        <a:xfrm>
          <a:off x="3037261" y="0"/>
          <a:ext cx="1193062" cy="785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Multi-GPU</a:t>
          </a:r>
        </a:p>
      </dsp:txBody>
      <dsp:txXfrm>
        <a:off x="3060277" y="23016"/>
        <a:ext cx="1147030" cy="7398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02E5A-3D7E-4CEC-8E6D-4F468736165D}">
      <dsp:nvSpPr>
        <dsp:cNvPr id="0" name=""/>
        <dsp:cNvSpPr/>
      </dsp:nvSpPr>
      <dsp:spPr>
        <a:xfrm>
          <a:off x="1528308" y="0"/>
          <a:ext cx="1221706" cy="1217534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Parallel FFTs</a:t>
          </a:r>
          <a:endParaRPr lang="en-US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7223" y="178304"/>
        <a:ext cx="863876" cy="860926"/>
      </dsp:txXfrm>
    </dsp:sp>
    <dsp:sp modelId="{3EDFDCA9-11BD-49C3-9219-6DDE36F2C7EB}">
      <dsp:nvSpPr>
        <dsp:cNvPr id="0" name=""/>
        <dsp:cNvSpPr/>
      </dsp:nvSpPr>
      <dsp:spPr>
        <a:xfrm rot="871791">
          <a:off x="2765381" y="722030"/>
          <a:ext cx="868215" cy="32309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04185F-D9B2-47E3-A67E-1B79539703BB}">
      <dsp:nvSpPr>
        <dsp:cNvPr id="0" name=""/>
        <dsp:cNvSpPr/>
      </dsp:nvSpPr>
      <dsp:spPr>
        <a:xfrm>
          <a:off x="3081226" y="561697"/>
          <a:ext cx="1076972" cy="861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MPI FFTW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06461" y="586932"/>
        <a:ext cx="1026502" cy="811108"/>
      </dsp:txXfrm>
    </dsp:sp>
    <dsp:sp modelId="{6E4638C6-B34E-4E36-80C8-75D1F8292FEA}">
      <dsp:nvSpPr>
        <dsp:cNvPr id="0" name=""/>
        <dsp:cNvSpPr/>
      </dsp:nvSpPr>
      <dsp:spPr>
        <a:xfrm rot="9905788">
          <a:off x="646642" y="728924"/>
          <a:ext cx="868124" cy="32309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67594B-4FB5-488E-AF53-3B04C90573C3}">
      <dsp:nvSpPr>
        <dsp:cNvPr id="0" name=""/>
        <dsp:cNvSpPr/>
      </dsp:nvSpPr>
      <dsp:spPr>
        <a:xfrm>
          <a:off x="122757" y="571319"/>
          <a:ext cx="1076972" cy="861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Threaded FFTW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992" y="596554"/>
        <a:ext cx="1026502" cy="811108"/>
      </dsp:txXfrm>
    </dsp:sp>
    <dsp:sp modelId="{EBDE0B9B-FA40-4764-A1D0-A075BB128FB5}">
      <dsp:nvSpPr>
        <dsp:cNvPr id="0" name=""/>
        <dsp:cNvSpPr/>
      </dsp:nvSpPr>
      <dsp:spPr>
        <a:xfrm rot="5356899">
          <a:off x="1782456" y="1461256"/>
          <a:ext cx="738839" cy="32309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32B3AA-1137-4998-8DD8-C3CDCC20D22E}">
      <dsp:nvSpPr>
        <dsp:cNvPr id="0" name=""/>
        <dsp:cNvSpPr/>
      </dsp:nvSpPr>
      <dsp:spPr>
        <a:xfrm>
          <a:off x="1617941" y="1555068"/>
          <a:ext cx="1076972" cy="861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CUFFT</a:t>
          </a:r>
        </a:p>
      </dsp:txBody>
      <dsp:txXfrm>
        <a:off x="1643176" y="1580303"/>
        <a:ext cx="1026502" cy="811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36.wmf"/><Relationship Id="rId18" Type="http://schemas.openxmlformats.org/officeDocument/2006/relationships/image" Target="../media/image41.wmf"/><Relationship Id="rId3" Type="http://schemas.openxmlformats.org/officeDocument/2006/relationships/image" Target="../media/image26.wmf"/><Relationship Id="rId21" Type="http://schemas.openxmlformats.org/officeDocument/2006/relationships/image" Target="../media/image44.wmf"/><Relationship Id="rId7" Type="http://schemas.openxmlformats.org/officeDocument/2006/relationships/image" Target="../media/image30.wmf"/><Relationship Id="rId12" Type="http://schemas.openxmlformats.org/officeDocument/2006/relationships/image" Target="../media/image35.wmf"/><Relationship Id="rId17" Type="http://schemas.openxmlformats.org/officeDocument/2006/relationships/image" Target="../media/image40.wmf"/><Relationship Id="rId2" Type="http://schemas.openxmlformats.org/officeDocument/2006/relationships/image" Target="../media/image25.wmf"/><Relationship Id="rId16" Type="http://schemas.openxmlformats.org/officeDocument/2006/relationships/image" Target="../media/image39.wmf"/><Relationship Id="rId20" Type="http://schemas.openxmlformats.org/officeDocument/2006/relationships/image" Target="../media/image43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11" Type="http://schemas.openxmlformats.org/officeDocument/2006/relationships/image" Target="../media/image34.wmf"/><Relationship Id="rId5" Type="http://schemas.openxmlformats.org/officeDocument/2006/relationships/image" Target="../media/image28.wmf"/><Relationship Id="rId15" Type="http://schemas.openxmlformats.org/officeDocument/2006/relationships/image" Target="../media/image38.wmf"/><Relationship Id="rId10" Type="http://schemas.openxmlformats.org/officeDocument/2006/relationships/image" Target="../media/image33.wmf"/><Relationship Id="rId19" Type="http://schemas.openxmlformats.org/officeDocument/2006/relationships/image" Target="../media/image42.wmf"/><Relationship Id="rId4" Type="http://schemas.openxmlformats.org/officeDocument/2006/relationships/image" Target="../media/image27.wmf"/><Relationship Id="rId9" Type="http://schemas.openxmlformats.org/officeDocument/2006/relationships/image" Target="../media/image32.wmf"/><Relationship Id="rId14" Type="http://schemas.openxmlformats.org/officeDocument/2006/relationships/image" Target="../media/image3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6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71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D5AEE-8A3F-4065-AA7E-AB10D88AE70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35E39-29A3-495C-9ABC-14E9CF6F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36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B84E-EC72-4F8F-B5C7-1CBF7A170106}" type="datetime1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67900" y="6356350"/>
            <a:ext cx="2057400" cy="365125"/>
          </a:xfrm>
        </p:spPr>
        <p:txBody>
          <a:bodyPr/>
          <a:lstStyle>
            <a:lvl1pPr algn="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B4F3B8B-D021-4004-A63A-4A88998762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80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2591-1C36-4535-A8AD-A658C57481B5}" type="datetime1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221E-A704-4193-B798-3FE7B0551AEA}" type="datetime1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34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06C6-52BB-4F79-B60F-1E2C5618B26C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2CEB-B264-4DD8-84FA-E24326B2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40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06C6-52BB-4F79-B60F-1E2C5618B26C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2CEB-B264-4DD8-84FA-E24326B2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62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06C6-52BB-4F79-B60F-1E2C5618B26C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2CEB-B264-4DD8-84FA-E24326B2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54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06C6-52BB-4F79-B60F-1E2C5618B26C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2CEB-B264-4DD8-84FA-E24326B2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07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06C6-52BB-4F79-B60F-1E2C5618B26C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2CEB-B264-4DD8-84FA-E24326B2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8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06C6-52BB-4F79-B60F-1E2C5618B26C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2CEB-B264-4DD8-84FA-E24326B2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30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06C6-52BB-4F79-B60F-1E2C5618B26C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2CEB-B264-4DD8-84FA-E24326B2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23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06C6-52BB-4F79-B60F-1E2C5618B26C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2CEB-B264-4DD8-84FA-E24326B2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3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D5A16-C1A7-4240-B38C-D34E468D3AC2}" type="datetime1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61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06C6-52BB-4F79-B60F-1E2C5618B26C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2CEB-B264-4DD8-84FA-E24326B2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72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06C6-52BB-4F79-B60F-1E2C5618B26C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2CEB-B264-4DD8-84FA-E24326B2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3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06C6-52BB-4F79-B60F-1E2C5618B26C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2CEB-B264-4DD8-84FA-E24326B2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77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47004-BD01-4D3C-90F9-B0831AB31CC5}" type="datetime1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05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3D12-B145-4070-A8C7-0444515D0D39}" type="datetime1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B4F3B8B-D021-4004-A63A-4A88998762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72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6170-2DEC-4EAC-8FC3-85E61E187CC2}" type="datetime1">
              <a:rPr lang="en-US" smtClean="0"/>
              <a:t>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4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8C4C0-BD74-4D09-8CBF-92C79228DF3A}" type="datetime1">
              <a:rPr lang="en-US" smtClean="0"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0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9E736-E224-40BC-A50D-B1014B460FD5}" type="datetime1">
              <a:rPr lang="en-US" smtClean="0"/>
              <a:t>2/25/2020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0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7CD5-BC00-4837-A2ED-11208FE6FB15}" type="datetime1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1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93660-0AD9-4001-8B66-D06E6721F3F5}" type="datetime1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7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5E4F2-90E2-4818-9112-BDC7E763976F}" type="datetime1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498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F3B8B-D021-4004-A63A-4A8899876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3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B06C6-52BB-4F79-B60F-1E2C5618B26C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72CEB-B264-4DD8-84FA-E24326B2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2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6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6.wmf"/><Relationship Id="rId3" Type="http://schemas.openxmlformats.org/officeDocument/2006/relationships/image" Target="../media/image67.png"/><Relationship Id="rId7" Type="http://schemas.openxmlformats.org/officeDocument/2006/relationships/oleObject" Target="../embeddings/oleObject28.bin"/><Relationship Id="rId12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3.wmf"/><Relationship Id="rId11" Type="http://schemas.openxmlformats.org/officeDocument/2006/relationships/image" Target="../media/image68.png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65.wmf"/><Relationship Id="rId4" Type="http://schemas.microsoft.com/office/2007/relationships/hdphoto" Target="../media/hdphoto16.wdp"/><Relationship Id="rId9" Type="http://schemas.openxmlformats.org/officeDocument/2006/relationships/oleObject" Target="../embeddings/oleObject29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72.wmf"/><Relationship Id="rId3" Type="http://schemas.openxmlformats.org/officeDocument/2006/relationships/oleObject" Target="../embeddings/oleObject31.bin"/><Relationship Id="rId21" Type="http://schemas.openxmlformats.org/officeDocument/2006/relationships/image" Target="../media/image75.png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wmf"/><Relationship Id="rId20" Type="http://schemas.openxmlformats.org/officeDocument/2006/relationships/image" Target="../media/image74.ti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39.wmf"/><Relationship Id="rId19" Type="http://schemas.openxmlformats.org/officeDocument/2006/relationships/image" Target="../media/image73.ti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4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7.png"/><Relationship Id="rId4" Type="http://schemas.openxmlformats.org/officeDocument/2006/relationships/image" Target="../media/image76.wm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oleObject" Target="../embeddings/oleObject40.bin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7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2.png"/><Relationship Id="rId5" Type="http://schemas.openxmlformats.org/officeDocument/2006/relationships/image" Target="../media/image81.wmf"/><Relationship Id="rId4" Type="http://schemas.openxmlformats.org/officeDocument/2006/relationships/oleObject" Target="../embeddings/oleObject42.bin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7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7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2.png"/><Relationship Id="rId3" Type="http://schemas.openxmlformats.org/officeDocument/2006/relationships/image" Target="../media/image85.png"/><Relationship Id="rId7" Type="http://schemas.microsoft.com/office/2007/relationships/hdphoto" Target="../media/hdphoto19.wdp"/><Relationship Id="rId12" Type="http://schemas.microsoft.com/office/2007/relationships/hdphoto" Target="../media/hdphoto21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1.png"/><Relationship Id="rId5" Type="http://schemas.openxmlformats.org/officeDocument/2006/relationships/image" Target="../media/image87.png"/><Relationship Id="rId10" Type="http://schemas.microsoft.com/office/2007/relationships/hdphoto" Target="../media/hdphoto20.wdp"/><Relationship Id="rId4" Type="http://schemas.openxmlformats.org/officeDocument/2006/relationships/image" Target="../media/image86.png"/><Relationship Id="rId9" Type="http://schemas.openxmlformats.org/officeDocument/2006/relationships/image" Target="../media/image90.png"/><Relationship Id="rId1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image" Target="../media/image16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5.wdp"/><Relationship Id="rId1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.bin"/><Relationship Id="rId18" Type="http://schemas.openxmlformats.org/officeDocument/2006/relationships/image" Target="../media/image30.wmf"/><Relationship Id="rId26" Type="http://schemas.openxmlformats.org/officeDocument/2006/relationships/image" Target="../media/image34.wmf"/><Relationship Id="rId39" Type="http://schemas.openxmlformats.org/officeDocument/2006/relationships/oleObject" Target="../embeddings/oleObject18.bin"/><Relationship Id="rId21" Type="http://schemas.openxmlformats.org/officeDocument/2006/relationships/oleObject" Target="../embeddings/oleObject9.bin"/><Relationship Id="rId34" Type="http://schemas.openxmlformats.org/officeDocument/2006/relationships/image" Target="../media/image38.wmf"/><Relationship Id="rId42" Type="http://schemas.openxmlformats.org/officeDocument/2006/relationships/image" Target="../media/image42.w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wmf"/><Relationship Id="rId29" Type="http://schemas.openxmlformats.org/officeDocument/2006/relationships/oleObject" Target="../embeddings/oleObject1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33.wmf"/><Relationship Id="rId32" Type="http://schemas.openxmlformats.org/officeDocument/2006/relationships/image" Target="../media/image37.wmf"/><Relationship Id="rId37" Type="http://schemas.openxmlformats.org/officeDocument/2006/relationships/oleObject" Target="../embeddings/oleObject17.bin"/><Relationship Id="rId40" Type="http://schemas.openxmlformats.org/officeDocument/2006/relationships/image" Target="../media/image41.wmf"/><Relationship Id="rId45" Type="http://schemas.openxmlformats.org/officeDocument/2006/relationships/oleObject" Target="../embeddings/oleObject21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28" Type="http://schemas.openxmlformats.org/officeDocument/2006/relationships/image" Target="../media/image35.wmf"/><Relationship Id="rId36" Type="http://schemas.openxmlformats.org/officeDocument/2006/relationships/image" Target="../media/image39.wmf"/><Relationship Id="rId10" Type="http://schemas.openxmlformats.org/officeDocument/2006/relationships/image" Target="../media/image26.wmf"/><Relationship Id="rId19" Type="http://schemas.openxmlformats.org/officeDocument/2006/relationships/oleObject" Target="../embeddings/oleObject8.bin"/><Relationship Id="rId31" Type="http://schemas.openxmlformats.org/officeDocument/2006/relationships/oleObject" Target="../embeddings/oleObject14.bin"/><Relationship Id="rId44" Type="http://schemas.openxmlformats.org/officeDocument/2006/relationships/image" Target="../media/image43.wmf"/><Relationship Id="rId4" Type="http://schemas.microsoft.com/office/2007/relationships/hdphoto" Target="../media/hdphoto9.wdp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8.wmf"/><Relationship Id="rId22" Type="http://schemas.openxmlformats.org/officeDocument/2006/relationships/image" Target="../media/image32.wmf"/><Relationship Id="rId27" Type="http://schemas.openxmlformats.org/officeDocument/2006/relationships/oleObject" Target="../embeddings/oleObject12.bin"/><Relationship Id="rId30" Type="http://schemas.openxmlformats.org/officeDocument/2006/relationships/image" Target="../media/image36.wmf"/><Relationship Id="rId35" Type="http://schemas.openxmlformats.org/officeDocument/2006/relationships/oleObject" Target="../embeddings/oleObject16.bin"/><Relationship Id="rId43" Type="http://schemas.openxmlformats.org/officeDocument/2006/relationships/oleObject" Target="../embeddings/oleObject20.bin"/><Relationship Id="rId8" Type="http://schemas.openxmlformats.org/officeDocument/2006/relationships/image" Target="../media/image25.wmf"/><Relationship Id="rId3" Type="http://schemas.openxmlformats.org/officeDocument/2006/relationships/image" Target="../media/image45.png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7.bin"/><Relationship Id="rId25" Type="http://schemas.openxmlformats.org/officeDocument/2006/relationships/oleObject" Target="../embeddings/oleObject11.bin"/><Relationship Id="rId33" Type="http://schemas.openxmlformats.org/officeDocument/2006/relationships/oleObject" Target="../embeddings/oleObject15.bin"/><Relationship Id="rId38" Type="http://schemas.openxmlformats.org/officeDocument/2006/relationships/image" Target="../media/image40.wmf"/><Relationship Id="rId46" Type="http://schemas.openxmlformats.org/officeDocument/2006/relationships/image" Target="../media/image44.wmf"/><Relationship Id="rId20" Type="http://schemas.openxmlformats.org/officeDocument/2006/relationships/image" Target="../media/image31.wmf"/><Relationship Id="rId41" Type="http://schemas.openxmlformats.org/officeDocument/2006/relationships/oleObject" Target="../embeddings/oleObject19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tiff"/><Relationship Id="rId5" Type="http://schemas.openxmlformats.org/officeDocument/2006/relationships/image" Target="../media/image46.wmf"/><Relationship Id="rId4" Type="http://schemas.openxmlformats.org/officeDocument/2006/relationships/oleObject" Target="../embeddings/oleObject2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microsoft.com/office/2007/relationships/hdphoto" Target="../media/hdphoto10.wdp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5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18" Type="http://schemas.openxmlformats.org/officeDocument/2006/relationships/image" Target="../media/image52.wmf"/><Relationship Id="rId3" Type="http://schemas.openxmlformats.org/officeDocument/2006/relationships/image" Target="../media/image53.png"/><Relationship Id="rId7" Type="http://schemas.microsoft.com/office/2007/relationships/hdphoto" Target="../media/hdphoto11.wdp"/><Relationship Id="rId12" Type="http://schemas.microsoft.com/office/2007/relationships/hdphoto" Target="../media/hdphoto13.wdp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13.xml"/><Relationship Id="rId16" Type="http://schemas.microsoft.com/office/2007/relationships/hdphoto" Target="../media/hdphoto15.wdp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1.wmf"/><Relationship Id="rId15" Type="http://schemas.openxmlformats.org/officeDocument/2006/relationships/image" Target="../media/image59.png"/><Relationship Id="rId10" Type="http://schemas.openxmlformats.org/officeDocument/2006/relationships/image" Target="../media/image56.png"/><Relationship Id="rId4" Type="http://schemas.openxmlformats.org/officeDocument/2006/relationships/oleObject" Target="../embeddings/oleObject23.bin"/><Relationship Id="rId9" Type="http://schemas.microsoft.com/office/2007/relationships/hdphoto" Target="../media/hdphoto12.wdp"/><Relationship Id="rId1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141221" y="0"/>
            <a:ext cx="10050780" cy="2632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2"/>
            <a:ext cx="2839249" cy="2632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/>
          <p:cNvSpPr/>
          <p:nvPr/>
        </p:nvSpPr>
        <p:spPr>
          <a:xfrm>
            <a:off x="1419624" y="3121683"/>
            <a:ext cx="9294601" cy="117724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chemeClr val="bg1"/>
                </a:solidFill>
                <a:latin typeface="Times New Roman" pitchFamily="18"/>
                <a:ea typeface="MS Mincho"/>
                <a:cs typeface="Times New Roman" pitchFamily="18"/>
              </a:rPr>
              <a:t> </a:t>
            </a:r>
          </a:p>
          <a:p>
            <a:pPr algn="ctr"/>
            <a:r>
              <a:rPr lang="en-US" b="1" kern="0" dirty="0">
                <a:solidFill>
                  <a:schemeClr val="bg1"/>
                </a:solidFill>
                <a:latin typeface="Times New Roman" pitchFamily="18"/>
                <a:ea typeface="MS Mincho"/>
                <a:cs typeface="Times New Roman" pitchFamily="18"/>
              </a:rPr>
              <a:t> High-performance full-field crystal plasticity with dislocation-based hardening and slip system back-stress laws: Application to modeling deformation of dual-phase steels</a:t>
            </a:r>
          </a:p>
          <a:p>
            <a:pPr algn="ctr"/>
            <a:r>
              <a:rPr lang="en-US" b="1" kern="0" dirty="0">
                <a:solidFill>
                  <a:schemeClr val="bg1"/>
                </a:solidFill>
                <a:latin typeface="Times New Roman" pitchFamily="18"/>
                <a:ea typeface="MS Mincho"/>
                <a:cs typeface="Times New Roman" pitchFamily="18"/>
              </a:rPr>
              <a:t> 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b="1" smtClean="0"/>
              <a:t>1</a:t>
            </a:fld>
            <a:endParaRPr lang="en-US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222" y="39316"/>
            <a:ext cx="1807747" cy="153219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689534" y="4337634"/>
            <a:ext cx="88129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A6A6A6"/>
                </a:solidFill>
                <a:latin typeface="Times New Roman" pitchFamily="18"/>
                <a:ea typeface="MS Mincho"/>
                <a:cs typeface="Times New Roman" pitchFamily="18"/>
              </a:rPr>
              <a:t>Adnan Eghtesad </a:t>
            </a:r>
          </a:p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A6A6A6"/>
                </a:solidFill>
                <a:latin typeface="Times New Roman" pitchFamily="18"/>
                <a:ea typeface="MS Mincho"/>
                <a:cs typeface="Times New Roman" pitchFamily="18"/>
              </a:rPr>
              <a:t>[</a:t>
            </a:r>
            <a:r>
              <a:rPr lang="en-US" sz="1400" dirty="0">
                <a:solidFill>
                  <a:srgbClr val="A6A6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Mechanical Engineering, University of New Hampshire, Durham, NH 03824, USA</a:t>
            </a:r>
            <a:r>
              <a:rPr lang="en-US" sz="1400" kern="0" dirty="0">
                <a:solidFill>
                  <a:srgbClr val="A6A6A6"/>
                </a:solidFill>
                <a:latin typeface="Times New Roman" pitchFamily="18"/>
                <a:ea typeface="MS Mincho"/>
                <a:cs typeface="Times New Roman" pitchFamily="18"/>
              </a:rPr>
              <a:t>]</a:t>
            </a:r>
          </a:p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A6A6A6"/>
                </a:solidFill>
                <a:latin typeface="Times New Roman" pitchFamily="18"/>
                <a:ea typeface="MS Mincho"/>
                <a:cs typeface="Times New Roman" pitchFamily="18"/>
              </a:rPr>
              <a:t>Kai Germaschewski</a:t>
            </a:r>
          </a:p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A6A6A6"/>
                </a:solidFill>
                <a:latin typeface="Times New Roman" pitchFamily="18"/>
                <a:ea typeface="MS Mincho"/>
                <a:cs typeface="Times New Roman" pitchFamily="18"/>
              </a:rPr>
              <a:t> [Department of Physics, University of New Hampshire, Durham, NH 03824, USA]</a:t>
            </a:r>
          </a:p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_tradnl" sz="1400" kern="0" dirty="0">
                <a:solidFill>
                  <a:srgbClr val="A6A6A6"/>
                </a:solidFill>
                <a:latin typeface="Times New Roman" pitchFamily="18"/>
                <a:ea typeface="MS Mincho"/>
                <a:cs typeface="Times New Roman" pitchFamily="18"/>
              </a:rPr>
              <a:t>Ricardo A. Lebensohn</a:t>
            </a:r>
          </a:p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_tradnl" sz="1400" kern="0" dirty="0">
                <a:solidFill>
                  <a:srgbClr val="A6A6A6"/>
                </a:solidFill>
                <a:latin typeface="Times New Roman" pitchFamily="18"/>
                <a:ea typeface="MS Mincho"/>
                <a:cs typeface="Times New Roman" pitchFamily="18"/>
              </a:rPr>
              <a:t> [</a:t>
            </a:r>
            <a:r>
              <a:rPr lang="en-US" sz="1400" kern="0" dirty="0">
                <a:solidFill>
                  <a:srgbClr val="A6A6A6"/>
                </a:solidFill>
                <a:latin typeface="Times New Roman" pitchFamily="18"/>
                <a:ea typeface="MS Mincho"/>
                <a:cs typeface="Times New Roman" pitchFamily="18"/>
              </a:rPr>
              <a:t>Materials Science and Technology Division, Los Alamos National Laboratory, Los Alamos, NM 87544, USA</a:t>
            </a:r>
            <a:r>
              <a:rPr lang="es-ES_tradnl" sz="1400" kern="0" dirty="0">
                <a:solidFill>
                  <a:srgbClr val="A6A6A6"/>
                </a:solidFill>
                <a:latin typeface="Times New Roman" pitchFamily="18"/>
                <a:ea typeface="MS Mincho"/>
                <a:cs typeface="Times New Roman" pitchFamily="18"/>
              </a:rPr>
              <a:t>]</a:t>
            </a:r>
          </a:p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A6A6A6"/>
                </a:solidFill>
                <a:latin typeface="Times New Roman" pitchFamily="18"/>
                <a:ea typeface="MS Mincho"/>
                <a:cs typeface="Times New Roman" pitchFamily="18"/>
              </a:rPr>
              <a:t>*Marko Knezevic</a:t>
            </a:r>
          </a:p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A6A6A6"/>
                </a:solidFill>
                <a:latin typeface="Times New Roman" pitchFamily="18"/>
                <a:ea typeface="MS Mincho"/>
                <a:cs typeface="Times New Roman" pitchFamily="18"/>
              </a:rPr>
              <a:t>[</a:t>
            </a:r>
            <a:r>
              <a:rPr lang="en-US" sz="1400" dirty="0">
                <a:solidFill>
                  <a:srgbClr val="A6A6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Mechanical Engineering, University of New Hampshire, Durham, NH 03824, USA</a:t>
            </a:r>
            <a:r>
              <a:rPr lang="en-US" sz="1400" kern="0" dirty="0">
                <a:solidFill>
                  <a:srgbClr val="A6A6A6"/>
                </a:solidFill>
                <a:latin typeface="Times New Roman" pitchFamily="18"/>
                <a:ea typeface="MS Mincho"/>
                <a:cs typeface="Times New Roman" pitchFamily="18"/>
              </a:rPr>
              <a:t>]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2257" y="41669"/>
            <a:ext cx="1497484" cy="7726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CEDCA1D-0C90-4181-A5F5-70999534C56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201" y="-16194"/>
            <a:ext cx="3167253" cy="8883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F2C736-A50F-4CA3-9253-CC2283259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546" y="913816"/>
            <a:ext cx="1402194" cy="1607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51BC4E-77EA-4B52-8AB4-E6FF1E5050F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6638" y="-14028"/>
            <a:ext cx="3949043" cy="26248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E16C1D-126B-452A-9783-53BAAC7547D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6987" y="1669906"/>
            <a:ext cx="886745" cy="826249"/>
          </a:xfrm>
          <a:prstGeom prst="rect">
            <a:avLst/>
          </a:prstGeom>
        </p:spPr>
      </p:pic>
      <p:pic>
        <p:nvPicPr>
          <p:cNvPr id="39940" name="Picture 4" descr="Image result for unh logo transparent">
            <a:extLst>
              <a:ext uri="{FF2B5EF4-FFF2-40B4-BE49-F238E27FC236}">
                <a16:creationId xmlns:a16="http://schemas.microsoft.com/office/drawing/2014/main" id="{39FE992E-7D69-4801-B321-0E3B7553A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23203" y="1533030"/>
            <a:ext cx="1475473" cy="43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BE5CB6B-C70C-4ACF-8AD1-B7237F3D9B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4630" y="15673"/>
            <a:ext cx="1616472" cy="260106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1612684-F0F2-4C8C-879C-4C0097CC2AB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469" y="884194"/>
            <a:ext cx="2337092" cy="16771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17C863C-280E-407A-A3EA-2D92C977262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1682" y="1669906"/>
            <a:ext cx="938652" cy="7817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21DF46-F8CB-4BAA-BE09-96152A6B26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353054"/>
            <a:ext cx="12192000" cy="50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8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78105" y="32381"/>
            <a:ext cx="12570619" cy="68480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latin typeface="Times New Roman" pitchFamily="18"/>
                <a:ea typeface="MS Mincho"/>
                <a:cs typeface="Times New Roman" pitchFamily="18"/>
              </a:rPr>
              <a:t>DREAM3D microstructure based on the SEM images of Ferritic-Martensitic phase distributions for </a:t>
            </a:r>
          </a:p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latin typeface="Times New Roman" pitchFamily="18"/>
                <a:ea typeface="MS Mincho"/>
                <a:cs typeface="Times New Roman" pitchFamily="18"/>
              </a:rPr>
              <a:t>DP590, DP980, DP1180, and MS1700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9D117-48A2-4913-8120-F35B06D58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430" y="2355183"/>
            <a:ext cx="3363683" cy="3855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B194AC-A9EA-4D65-AA08-D2A684D48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36" y="770791"/>
            <a:ext cx="7684195" cy="60872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6DE8C60-D3EF-42FB-9FA9-EDEA0AAB95D9}"/>
              </a:ext>
            </a:extLst>
          </p:cNvPr>
          <p:cNvSpPr/>
          <p:nvPr/>
        </p:nvSpPr>
        <p:spPr>
          <a:xfrm>
            <a:off x="8356501" y="6227284"/>
            <a:ext cx="3283050" cy="62325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latin typeface="Times New Roman" pitchFamily="18"/>
                <a:ea typeface="MS Mincho"/>
                <a:cs typeface="Times New Roman" pitchFamily="18"/>
              </a:rPr>
              <a:t>Measured textures </a:t>
            </a:r>
          </a:p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dirty="0">
                <a:latin typeface="Times New Roman" pitchFamily="18"/>
                <a:ea typeface="MS Mincho"/>
                <a:cs typeface="Times New Roman" pitchFamily="18"/>
              </a:rPr>
              <a:t>(MS1700 is almost uniform)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C7E0B0-3101-4C9C-B480-E8AD4338FCA9}"/>
              </a:ext>
            </a:extLst>
          </p:cNvPr>
          <p:cNvSpPr/>
          <p:nvPr/>
        </p:nvSpPr>
        <p:spPr>
          <a:xfrm>
            <a:off x="8637818" y="1170889"/>
            <a:ext cx="35541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DP 590 (7.7% martensite)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DP 980 (39% martensite)</a:t>
            </a:r>
            <a:b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DP 1180 (45% martensite) 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MS 1700 (80% martensite)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9510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F485F6-B61C-471B-9DB6-0BB4C7B51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923" y="1860181"/>
            <a:ext cx="9184005" cy="1117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Prediction of elastic anisotropy based on crystal mechanics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14822A-AB80-43EF-82BD-B48BE0AF401F}"/>
              </a:ext>
            </a:extLst>
          </p:cNvPr>
          <p:cNvSpPr txBox="1">
            <a:spLocks/>
          </p:cNvSpPr>
          <p:nvPr/>
        </p:nvSpPr>
        <p:spPr>
          <a:xfrm>
            <a:off x="1503997" y="426819"/>
            <a:ext cx="9184005" cy="111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Elastic response: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05EDB89-6272-4BBD-8AF2-FFB519961A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6873562"/>
              </p:ext>
            </p:extLst>
          </p:nvPr>
        </p:nvGraphicFramePr>
        <p:xfrm>
          <a:off x="4848381" y="3253157"/>
          <a:ext cx="2859088" cy="125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9" name="Equation" r:id="rId3" imgW="1650960" imgH="723600" progId="Equation.DSMT4">
                  <p:embed/>
                </p:oleObj>
              </mc:Choice>
              <mc:Fallback>
                <p:oleObj name="Equation" r:id="rId3" imgW="165096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48381" y="3253157"/>
                        <a:ext cx="2859088" cy="125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EBD3DCE-8589-43C4-B070-9288FDEA23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671420"/>
              </p:ext>
            </p:extLst>
          </p:nvPr>
        </p:nvGraphicFramePr>
        <p:xfrm>
          <a:off x="2623182" y="4500129"/>
          <a:ext cx="7714971" cy="1043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0" name="Equation" r:id="rId5" imgW="5257800" imgH="711000" progId="Equation.DSMT4">
                  <p:embed/>
                </p:oleObj>
              </mc:Choice>
              <mc:Fallback>
                <p:oleObj name="Equation" r:id="rId5" imgW="525780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23182" y="4500129"/>
                        <a:ext cx="7714971" cy="10435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560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6C8E8A-2C89-4F4B-A43F-BF7103B05856}"/>
              </a:ext>
            </a:extLst>
          </p:cNvPr>
          <p:cNvGrpSpPr/>
          <p:nvPr/>
        </p:nvGrpSpPr>
        <p:grpSpPr>
          <a:xfrm>
            <a:off x="2499431" y="0"/>
            <a:ext cx="8427871" cy="6224832"/>
            <a:chOff x="2095571" y="38100"/>
            <a:chExt cx="8427871" cy="6224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5324DB-15C1-4D8A-BD80-61EC849D6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5571" y="38100"/>
              <a:ext cx="6239787" cy="323182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9E3D66F-3941-4584-8D23-147BFA1F2E3F}"/>
                </a:ext>
              </a:extLst>
            </p:cNvPr>
            <p:cNvGrpSpPr/>
            <p:nvPr/>
          </p:nvGrpSpPr>
          <p:grpSpPr>
            <a:xfrm>
              <a:off x="8458975" y="1043244"/>
              <a:ext cx="2064467" cy="1438811"/>
              <a:chOff x="3836916" y="4561294"/>
              <a:chExt cx="2304657" cy="1720716"/>
            </a:xfrm>
          </p:grpSpPr>
          <p:graphicFrame>
            <p:nvGraphicFramePr>
              <p:cNvPr id="8" name="Object 7">
                <a:extLst>
                  <a:ext uri="{FF2B5EF4-FFF2-40B4-BE49-F238E27FC236}">
                    <a16:creationId xmlns:a16="http://schemas.microsoft.com/office/drawing/2014/main" id="{033F6AB8-5492-4D72-A90C-4FBB05CFE8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1954122"/>
                  </p:ext>
                </p:extLst>
              </p:nvPr>
            </p:nvGraphicFramePr>
            <p:xfrm>
              <a:off x="3836916" y="5322831"/>
              <a:ext cx="1083328" cy="95917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26" name="Equation" r:id="rId5" imgW="698400" imgH="622080" progId="Equation.DSMT4">
                      <p:embed/>
                    </p:oleObj>
                  </mc:Choice>
                  <mc:Fallback>
                    <p:oleObj name="Equation" r:id="rId5" imgW="698400" imgH="622080" progId="Equation.DSMT4">
                      <p:embed/>
                      <p:pic>
                        <p:nvPicPr>
                          <p:cNvPr id="12" name="Object 11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3836916" y="5322831"/>
                            <a:ext cx="1083328" cy="95917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4F411EF3-852A-4F56-95DA-56785C9150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9347558"/>
                  </p:ext>
                </p:extLst>
              </p:nvPr>
            </p:nvGraphicFramePr>
            <p:xfrm>
              <a:off x="3882021" y="4561294"/>
              <a:ext cx="2076448" cy="95987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27" name="Equation" r:id="rId7" imgW="1346040" imgH="622080" progId="Equation.DSMT4">
                      <p:embed/>
                    </p:oleObj>
                  </mc:Choice>
                  <mc:Fallback>
                    <p:oleObj name="Equation" r:id="rId7" imgW="1346040" imgH="6220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3882021" y="4561294"/>
                            <a:ext cx="2076448" cy="95987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>
                <a:extLst>
                  <a:ext uri="{FF2B5EF4-FFF2-40B4-BE49-F238E27FC236}">
                    <a16:creationId xmlns:a16="http://schemas.microsoft.com/office/drawing/2014/main" id="{F4748E2F-7E6D-4BCF-BB5E-866F828EC1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549270"/>
                  </p:ext>
                </p:extLst>
              </p:nvPr>
            </p:nvGraphicFramePr>
            <p:xfrm>
              <a:off x="4920244" y="5322831"/>
              <a:ext cx="1221329" cy="6591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28" name="Equation" r:id="rId9" imgW="799920" imgH="431640" progId="Equation.DSMT4">
                      <p:embed/>
                    </p:oleObj>
                  </mc:Choice>
                  <mc:Fallback>
                    <p:oleObj name="Equation" r:id="rId9" imgW="799920" imgH="4316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920244" y="5322831"/>
                            <a:ext cx="1221329" cy="65913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BD1589-E784-4870-B952-CC742ADF2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33091" y="4125606"/>
              <a:ext cx="6002267" cy="2137326"/>
            </a:xfrm>
            <a:prstGeom prst="rect">
              <a:avLst/>
            </a:prstGeom>
          </p:spPr>
        </p:pic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6C4EE314-B3AA-43CF-9198-CB1201906D4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3538107"/>
                </p:ext>
              </p:extLst>
            </p:nvPr>
          </p:nvGraphicFramePr>
          <p:xfrm>
            <a:off x="8452288" y="4943377"/>
            <a:ext cx="1860043" cy="802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329" name="Equation" r:id="rId12" imgW="1434960" imgH="622080" progId="Equation.DSMT4">
                    <p:embed/>
                  </p:oleObj>
                </mc:Choice>
                <mc:Fallback>
                  <p:oleObj name="Equation" r:id="rId12" imgW="1434960" imgH="62208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033F6AB8-5492-4D72-A90C-4FBB05CFE8B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452288" y="4943377"/>
                          <a:ext cx="1860043" cy="802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5655AC8-0AB0-40F7-B4CF-B747F7A676D4}"/>
              </a:ext>
            </a:extLst>
          </p:cNvPr>
          <p:cNvSpPr/>
          <p:nvPr/>
        </p:nvSpPr>
        <p:spPr>
          <a:xfrm>
            <a:off x="1495698" y="3393768"/>
            <a:ext cx="8884582" cy="5616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latin typeface="Times" panose="02020603050405020304" pitchFamily="18" charset="0"/>
                <a:cs typeface="Times" panose="02020603050405020304" pitchFamily="18" charset="0"/>
              </a:rPr>
              <a:t>Comparison of measured and calculated variation of effective Young’s modulus and Poisson’s ratio as a function of in-plane </a:t>
            </a:r>
            <a:r>
              <a:rPr lang="en-US" sz="1600" kern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sheet orientation. The angle starts from the rolling direction (i.e. 0° = RD).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5C446B-E43B-4E2A-AB6A-FE8D8CAD334C}"/>
              </a:ext>
            </a:extLst>
          </p:cNvPr>
          <p:cNvSpPr/>
          <p:nvPr/>
        </p:nvSpPr>
        <p:spPr>
          <a:xfrm>
            <a:off x="1495698" y="6347942"/>
            <a:ext cx="8884582" cy="3154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latin typeface="Times" panose="02020603050405020304" pitchFamily="18" charset="0"/>
                <a:cs typeface="Times" panose="02020603050405020304" pitchFamily="18" charset="0"/>
              </a:rPr>
              <a:t>Contour plots showing anisotropy of  Young’s modulus with orientation for single crystalline  </a:t>
            </a:r>
            <a:endParaRPr lang="en-US" sz="1600" kern="0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41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26016" y="2778820"/>
            <a:ext cx="7736205" cy="130036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kern="0" dirty="0" err="1">
                <a:solidFill>
                  <a:schemeClr val="bg1"/>
                </a:solidFill>
                <a:latin typeface="Times New Roman" pitchFamily="18"/>
                <a:ea typeface="MS Mincho"/>
                <a:cs typeface="Times New Roman" pitchFamily="18"/>
              </a:rPr>
              <a:t>Elasto</a:t>
            </a:r>
            <a:r>
              <a:rPr lang="en-US" sz="4000" b="1" kern="0" dirty="0">
                <a:solidFill>
                  <a:schemeClr val="bg1"/>
                </a:solidFill>
                <a:latin typeface="Times New Roman" pitchFamily="18"/>
                <a:ea typeface="MS Mincho"/>
                <a:cs typeface="Times New Roman" pitchFamily="18"/>
              </a:rPr>
              <a:t>-Plastic response:</a:t>
            </a:r>
          </a:p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kern="0" dirty="0">
                <a:solidFill>
                  <a:schemeClr val="bg1"/>
                </a:solidFill>
                <a:latin typeface="Times New Roman" pitchFamily="18"/>
                <a:ea typeface="MS Mincho"/>
                <a:cs typeface="Times New Roman" pitchFamily="18"/>
              </a:rPr>
              <a:t>Calibration of monotonic loading </a:t>
            </a:r>
          </a:p>
        </p:txBody>
      </p:sp>
    </p:spTree>
    <p:extLst>
      <p:ext uri="{BB962C8B-B14F-4D97-AF65-F5344CB8AC3E}">
        <p14:creationId xmlns:p14="http://schemas.microsoft.com/office/powerpoint/2010/main" val="46236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41205" y="6146799"/>
            <a:ext cx="2743200" cy="365125"/>
          </a:xfrm>
        </p:spPr>
        <p:txBody>
          <a:bodyPr/>
          <a:lstStyle/>
          <a:p>
            <a:fld id="{8B4F3B8B-D021-4004-A63A-4A8899876255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1" y="2007687"/>
            <a:ext cx="4782610" cy="44141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6612" y="348970"/>
            <a:ext cx="10898351" cy="93102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 dirty="0">
                <a:latin typeface="Times New Roman" pitchFamily="18"/>
                <a:ea typeface="MS Mincho"/>
                <a:cs typeface="Times New Roman" pitchFamily="18"/>
              </a:rPr>
              <a:t>Calibration of monotonic response using 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/>
                <a:ea typeface="MS Mincho"/>
                <a:cs typeface="Times New Roman" pitchFamily="18"/>
              </a:rPr>
              <a:t>single set </a:t>
            </a:r>
            <a:r>
              <a:rPr lang="en-US" sz="2800" b="1" kern="0" dirty="0">
                <a:latin typeface="Times New Roman" pitchFamily="18"/>
                <a:ea typeface="MS Mincho"/>
                <a:cs typeface="Times New Roman" pitchFamily="18"/>
              </a:rPr>
              <a:t>of DD hardening parameters for all steel variants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FE9C82-11B6-4F6A-BF6C-07362AE56B8C}"/>
              </a:ext>
            </a:extLst>
          </p:cNvPr>
          <p:cNvGrpSpPr/>
          <p:nvPr/>
        </p:nvGrpSpPr>
        <p:grpSpPr>
          <a:xfrm>
            <a:off x="5958840" y="3398223"/>
            <a:ext cx="5706123" cy="2430446"/>
            <a:chOff x="6005817" y="2554586"/>
            <a:chExt cx="5706123" cy="24304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33CFEF-2986-4EF2-83FF-068C0E07B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5817" y="3154680"/>
              <a:ext cx="5706123" cy="183035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CBA55B-146C-4DF7-8947-0EC63ACA7082}"/>
                </a:ext>
              </a:extLst>
            </p:cNvPr>
            <p:cNvSpPr/>
            <p:nvPr/>
          </p:nvSpPr>
          <p:spPr>
            <a:xfrm>
              <a:off x="6192317" y="2554586"/>
              <a:ext cx="5333121" cy="56169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68585" tIns="34292" rIns="68585" bIns="34292" anchor="ctr" anchorCtr="1" compatLnSpc="1">
              <a:spAutoFit/>
            </a:bodyPr>
            <a:lstStyle/>
            <a:p>
              <a:pPr algn="ctr" defTabSz="68586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kern="0" dirty="0">
                  <a:latin typeface="Times New Roman" pitchFamily="18"/>
                  <a:ea typeface="MS Mincho"/>
                  <a:cs typeface="Times New Roman" pitchFamily="18"/>
                </a:rPr>
                <a:t>Dislocation density hardening parameters for Ferritic and Martensitic phases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1639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1716" y="1731912"/>
            <a:ext cx="7736205" cy="68480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>
                <a:solidFill>
                  <a:srgbClr val="FF0000"/>
                </a:solidFill>
                <a:latin typeface="Times New Roman" pitchFamily="18"/>
                <a:ea typeface="MS Mincho"/>
                <a:cs typeface="Times New Roman" pitchFamily="18"/>
              </a:rPr>
              <a:t>Calibration of cyclic loading:</a:t>
            </a:r>
            <a:r>
              <a:rPr lang="en-US" sz="4000" kern="0" dirty="0">
                <a:solidFill>
                  <a:schemeClr val="bg1"/>
                </a:solidFill>
                <a:latin typeface="Times New Roman" pitchFamily="18"/>
                <a:ea typeface="MS Mincho"/>
                <a:cs typeface="Times New Roman" pitchFamily="18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F53A53-9D0F-4A14-9740-1757EF9C68CB}"/>
              </a:ext>
            </a:extLst>
          </p:cNvPr>
          <p:cNvSpPr/>
          <p:nvPr/>
        </p:nvSpPr>
        <p:spPr>
          <a:xfrm>
            <a:off x="626267" y="2997867"/>
            <a:ext cx="11107104" cy="253146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 err="1">
                <a:solidFill>
                  <a:schemeClr val="bg1"/>
                </a:solidFill>
                <a:latin typeface="Times New Roman" pitchFamily="18"/>
                <a:ea typeface="MS Mincho"/>
                <a:cs typeface="Times New Roman" pitchFamily="18"/>
              </a:rPr>
              <a:t>i</a:t>
            </a:r>
            <a:r>
              <a:rPr lang="en-US" sz="4000" kern="0" dirty="0">
                <a:solidFill>
                  <a:schemeClr val="bg1"/>
                </a:solidFill>
                <a:latin typeface="Times New Roman" pitchFamily="18"/>
                <a:ea typeface="MS Mincho"/>
                <a:cs typeface="Times New Roman" pitchFamily="18"/>
              </a:rPr>
              <a:t>. Reversibility and 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/>
                <a:ea typeface="MS Mincho"/>
                <a:cs typeface="Times New Roman" pitchFamily="18"/>
              </a:rPr>
              <a:t>dislocation annihilation </a:t>
            </a:r>
          </a:p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000" kern="0" dirty="0">
              <a:solidFill>
                <a:schemeClr val="bg1"/>
              </a:solidFill>
              <a:latin typeface="Times New Roman" pitchFamily="18"/>
              <a:ea typeface="MS Mincho"/>
              <a:cs typeface="Times New Roman" pitchFamily="18"/>
            </a:endParaRPr>
          </a:p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>
                <a:solidFill>
                  <a:schemeClr val="bg1"/>
                </a:solidFill>
                <a:latin typeface="Times New Roman" pitchFamily="18"/>
                <a:ea typeface="MS Mincho"/>
                <a:cs typeface="Times New Roman" pitchFamily="18"/>
              </a:rPr>
              <a:t>ii. Slip-system-level Kinematic 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/>
                <a:ea typeface="MS Mincho"/>
                <a:cs typeface="Times New Roman" pitchFamily="18"/>
              </a:rPr>
              <a:t>Back-stress</a:t>
            </a:r>
            <a:r>
              <a:rPr lang="en-US" sz="4000" kern="0" dirty="0">
                <a:solidFill>
                  <a:schemeClr val="bg1"/>
                </a:solidFill>
                <a:latin typeface="Times New Roman" pitchFamily="18"/>
                <a:ea typeface="MS Mincho"/>
                <a:cs typeface="Times New Roman" pitchFamily="18"/>
              </a:rPr>
              <a:t> hardening</a:t>
            </a:r>
          </a:p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>
                <a:solidFill>
                  <a:schemeClr val="bg1"/>
                </a:solidFill>
                <a:latin typeface="Times New Roman" pitchFamily="18"/>
                <a:ea typeface="MS Mincho"/>
                <a:cs typeface="Times New Roman" pitchFamily="18"/>
              </a:rPr>
              <a:t>and Bauschinger effect</a:t>
            </a:r>
          </a:p>
        </p:txBody>
      </p:sp>
    </p:spTree>
    <p:extLst>
      <p:ext uri="{BB962C8B-B14F-4D97-AF65-F5344CB8AC3E}">
        <p14:creationId xmlns:p14="http://schemas.microsoft.com/office/powerpoint/2010/main" val="2587205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4675" y="1239283"/>
            <a:ext cx="2695737" cy="5614696"/>
          </a:xfrm>
          <a:prstGeom prst="rect">
            <a:avLst/>
          </a:prstGeom>
          <a:solidFill>
            <a:schemeClr val="bg1">
              <a:lumMod val="65000"/>
              <a:alpha val="10000"/>
            </a:schemeClr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292" y="80962"/>
            <a:ext cx="9691708" cy="56832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>
                <a:latin typeface="Times" panose="02020603050405020304" pitchFamily="18" charset="0"/>
                <a:cs typeface="Times" panose="02020603050405020304" pitchFamily="18" charset="0"/>
              </a:rPr>
              <a:t>Dislocation annihilation (reversible DD) in EVPFFT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39205" y="64888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F3B8B-D021-4004-A63A-4A88998762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560427" y="4596243"/>
          <a:ext cx="414972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0" name="Equation" r:id="rId3" imgW="3035160" imgH="660240" progId="Equation.DSMT4">
                  <p:embed/>
                </p:oleObj>
              </mc:Choice>
              <mc:Fallback>
                <p:oleObj name="Equation" r:id="rId3" imgW="3035160" imgH="6602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60427" y="4596243"/>
                        <a:ext cx="4149725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44"/>
          <p:cNvSpPr>
            <a:spLocks noChangeArrowheads="1"/>
          </p:cNvSpPr>
          <p:nvPr/>
        </p:nvSpPr>
        <p:spPr bwMode="auto">
          <a:xfrm>
            <a:off x="588314" y="86995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40640" y="1288040"/>
            <a:ext cx="2493087" cy="5471024"/>
            <a:chOff x="395032" y="791596"/>
            <a:chExt cx="2493087" cy="5471024"/>
          </a:xfrm>
        </p:grpSpPr>
        <p:grpSp>
          <p:nvGrpSpPr>
            <p:cNvPr id="19" name="Group 18"/>
            <p:cNvGrpSpPr/>
            <p:nvPr/>
          </p:nvGrpSpPr>
          <p:grpSpPr>
            <a:xfrm>
              <a:off x="395032" y="791596"/>
              <a:ext cx="2192902" cy="2069497"/>
              <a:chOff x="-2800" y="1994001"/>
              <a:chExt cx="2200346" cy="2222607"/>
            </a:xfrm>
          </p:grpSpPr>
          <p:graphicFrame>
            <p:nvGraphicFramePr>
              <p:cNvPr id="21" name="Object 20"/>
              <p:cNvGraphicFramePr>
                <a:graphicFrameLocks noChangeAspect="1"/>
              </p:cNvGraphicFramePr>
              <p:nvPr/>
            </p:nvGraphicFramePr>
            <p:xfrm>
              <a:off x="32684" y="1994001"/>
              <a:ext cx="1200150" cy="257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411" name="Equation" r:id="rId5" imgW="1205977" imgH="253890" progId="Equation.DSMT4">
                      <p:embed/>
                    </p:oleObj>
                  </mc:Choice>
                  <mc:Fallback>
                    <p:oleObj name="Equation" r:id="rId5" imgW="1205977" imgH="253890" progId="Equation.DSMT4">
                      <p:embed/>
                      <p:pic>
                        <p:nvPicPr>
                          <p:cNvPr id="21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84" y="1994001"/>
                            <a:ext cx="1200150" cy="2571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Object 21"/>
              <p:cNvGraphicFramePr>
                <a:graphicFrameLocks noChangeAspect="1"/>
              </p:cNvGraphicFramePr>
              <p:nvPr/>
            </p:nvGraphicFramePr>
            <p:xfrm>
              <a:off x="44639" y="2540330"/>
              <a:ext cx="2057400" cy="400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412" name="Equation" r:id="rId7" imgW="2057400" imgH="393700" progId="Equation.DSMT4">
                      <p:embed/>
                    </p:oleObj>
                  </mc:Choice>
                  <mc:Fallback>
                    <p:oleObj name="Equation" r:id="rId7" imgW="2057400" imgH="393700" progId="Equation.DSMT4">
                      <p:embed/>
                      <p:pic>
                        <p:nvPicPr>
                          <p:cNvPr id="22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639" y="2540330"/>
                            <a:ext cx="2057400" cy="4000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Object 22"/>
              <p:cNvGraphicFramePr>
                <a:graphicFrameLocks noChangeAspect="1"/>
              </p:cNvGraphicFramePr>
              <p:nvPr/>
            </p:nvGraphicFramePr>
            <p:xfrm>
              <a:off x="-2800" y="2835700"/>
              <a:ext cx="2162175" cy="514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413" name="Equation" r:id="rId9" imgW="2171700" imgH="533400" progId="Equation.DSMT4">
                      <p:embed/>
                    </p:oleObj>
                  </mc:Choice>
                  <mc:Fallback>
                    <p:oleObj name="Equation" r:id="rId9" imgW="2171700" imgH="533400" progId="Equation.DSMT4">
                      <p:embed/>
                      <p:pic>
                        <p:nvPicPr>
                          <p:cNvPr id="23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800" y="2835700"/>
                            <a:ext cx="2162175" cy="5143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Object 23"/>
              <p:cNvGraphicFramePr>
                <a:graphicFrameLocks noChangeAspect="1"/>
              </p:cNvGraphicFramePr>
              <p:nvPr/>
            </p:nvGraphicFramePr>
            <p:xfrm>
              <a:off x="-2800" y="3285936"/>
              <a:ext cx="2162175" cy="4444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414" name="Equation" r:id="rId11" imgW="2171520" imgH="457200" progId="Equation.DSMT4">
                      <p:embed/>
                    </p:oleObj>
                  </mc:Choice>
                  <mc:Fallback>
                    <p:oleObj name="Equation" r:id="rId11" imgW="2171520" imgH="457200" progId="Equation.DSMT4">
                      <p:embed/>
                      <p:pic>
                        <p:nvPicPr>
                          <p:cNvPr id="24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800" y="3285936"/>
                            <a:ext cx="2162175" cy="44449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" name="Object 24"/>
              <p:cNvGraphicFramePr>
                <a:graphicFrameLocks noChangeAspect="1"/>
              </p:cNvGraphicFramePr>
              <p:nvPr/>
            </p:nvGraphicFramePr>
            <p:xfrm>
              <a:off x="14978" y="2249684"/>
              <a:ext cx="1390650" cy="257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415" name="Equation" r:id="rId13" imgW="1396394" imgH="253890" progId="Equation.DSMT4">
                      <p:embed/>
                    </p:oleObj>
                  </mc:Choice>
                  <mc:Fallback>
                    <p:oleObj name="Equation" r:id="rId13" imgW="1396394" imgH="253890" progId="Equation.DSMT4">
                      <p:embed/>
                      <p:pic>
                        <p:nvPicPr>
                          <p:cNvPr id="25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8" y="2249684"/>
                            <a:ext cx="1390650" cy="2571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Object 25"/>
              <p:cNvGraphicFramePr>
                <a:graphicFrameLocks noChangeAspect="1"/>
              </p:cNvGraphicFramePr>
              <p:nvPr/>
            </p:nvGraphicFramePr>
            <p:xfrm>
              <a:off x="35371" y="3721308"/>
              <a:ext cx="2162175" cy="495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416" name="Equation" r:id="rId15" imgW="2171700" imgH="508000" progId="Equation.DSMT4">
                      <p:embed/>
                    </p:oleObj>
                  </mc:Choice>
                  <mc:Fallback>
                    <p:oleObj name="Equation" r:id="rId15" imgW="2171700" imgH="508000" progId="Equation.DSMT4">
                      <p:embed/>
                      <p:pic>
                        <p:nvPicPr>
                          <p:cNvPr id="26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371" y="3721308"/>
                            <a:ext cx="2162175" cy="4953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421144" y="3119370"/>
            <a:ext cx="2466975" cy="314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7" name="Equation" r:id="rId17" imgW="2463800" imgH="3200400" progId="Equation.DSMT4">
                    <p:embed/>
                  </p:oleObj>
                </mc:Choice>
                <mc:Fallback>
                  <p:oleObj name="Equation" r:id="rId17" imgW="2463800" imgH="3200400" progId="Equation.DSMT4">
                    <p:embed/>
                    <p:pic>
                      <p:nvPicPr>
                        <p:cNvPr id="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1144" y="3119370"/>
                          <a:ext cx="2466975" cy="314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DAF62B4-750A-447B-85EA-A8E07C0EB4FD}"/>
              </a:ext>
            </a:extLst>
          </p:cNvPr>
          <p:cNvSpPr/>
          <p:nvPr/>
        </p:nvSpPr>
        <p:spPr>
          <a:xfrm>
            <a:off x="140640" y="887975"/>
            <a:ext cx="2601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Reversible DD hardening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2F64F9-05A2-4E57-9EFD-02191403D79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0152" y="3732644"/>
            <a:ext cx="3529348" cy="26288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53BC64-1083-409C-A826-54A000E25819}"/>
              </a:ext>
            </a:extLst>
          </p:cNvPr>
          <p:cNvSpPr txBox="1"/>
          <p:nvPr/>
        </p:nvSpPr>
        <p:spPr>
          <a:xfrm>
            <a:off x="9339205" y="6255922"/>
            <a:ext cx="562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1C5D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(c)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DD647ED-0817-4EE0-9BDB-BD60F0CA0252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19500" y="910236"/>
            <a:ext cx="7674182" cy="2782124"/>
          </a:xfrm>
          <a:prstGeom prst="rect">
            <a:avLst/>
          </a:prstGeom>
        </p:spPr>
      </p:pic>
      <p:cxnSp>
        <p:nvCxnSpPr>
          <p:cNvPr id="42" name="Curved Connector 19">
            <a:extLst>
              <a:ext uri="{FF2B5EF4-FFF2-40B4-BE49-F238E27FC236}">
                <a16:creationId xmlns:a16="http://schemas.microsoft.com/office/drawing/2014/main" id="{C8D2CC1B-376F-46C9-A29F-8B7C4CE1350C}"/>
              </a:ext>
            </a:extLst>
          </p:cNvPr>
          <p:cNvCxnSpPr>
            <a:cxnSpLocks/>
          </p:cNvCxnSpPr>
          <p:nvPr/>
        </p:nvCxnSpPr>
        <p:spPr>
          <a:xfrm>
            <a:off x="2810412" y="3673434"/>
            <a:ext cx="792026" cy="27311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225B05A-0CAB-4207-9860-555655AE85B9}"/>
              </a:ext>
            </a:extLst>
          </p:cNvPr>
          <p:cNvSpPr/>
          <p:nvPr/>
        </p:nvSpPr>
        <p:spPr>
          <a:xfrm rot="16200000">
            <a:off x="7595876" y="4858555"/>
            <a:ext cx="2925535" cy="20775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marL="0" marR="0" lvl="0" indent="0" algn="ctr" defTabSz="6858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1C5D"/>
                </a:solidFill>
                <a:effectLst/>
                <a:uLnTx/>
                <a:uFillTx/>
                <a:latin typeface="Times New Roman" pitchFamily="18"/>
                <a:ea typeface="MS Mincho"/>
                <a:cs typeface="Times New Roman" pitchFamily="18"/>
              </a:rPr>
              <a:t>Dislocation annihilation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06F9C1-AFE2-4B22-8AB5-C8F872F9E35C}"/>
              </a:ext>
            </a:extLst>
          </p:cNvPr>
          <p:cNvSpPr/>
          <p:nvPr/>
        </p:nvSpPr>
        <p:spPr>
          <a:xfrm rot="16200000">
            <a:off x="8335044" y="5061206"/>
            <a:ext cx="2925535" cy="20775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marL="0" marR="0" lvl="0" indent="0" algn="ctr" defTabSz="6858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1C5D"/>
                </a:solidFill>
                <a:effectLst/>
                <a:uLnTx/>
                <a:uFillTx/>
                <a:latin typeface="Times New Roman" pitchFamily="18"/>
                <a:ea typeface="MS Mincho"/>
                <a:cs typeface="Times New Roman" pitchFamily="18"/>
              </a:rPr>
              <a:t>Dislocation annihilation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E38355-319C-4D67-ACD5-DF822A326E3B}"/>
              </a:ext>
            </a:extLst>
          </p:cNvPr>
          <p:cNvGrpSpPr/>
          <p:nvPr/>
        </p:nvGrpSpPr>
        <p:grpSpPr>
          <a:xfrm>
            <a:off x="851330" y="149721"/>
            <a:ext cx="1695238" cy="913542"/>
            <a:chOff x="5025803" y="5714308"/>
            <a:chExt cx="1695238" cy="9135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C6E9AC-F678-4BAC-A18D-BB3B7D96E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025803" y="5714308"/>
              <a:ext cx="1695238" cy="86666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1B7856-B615-467C-8265-DABA138A37DB}"/>
                </a:ext>
              </a:extLst>
            </p:cNvPr>
            <p:cNvSpPr/>
            <p:nvPr/>
          </p:nvSpPr>
          <p:spPr>
            <a:xfrm>
              <a:off x="5870713" y="6255921"/>
              <a:ext cx="813601" cy="3719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7415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F9EB7F-3688-452F-BB65-9F9967682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800" y="6400800"/>
            <a:ext cx="1531620" cy="61722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*No BS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4E02E5D-1A49-4B94-AA48-5F4ACBC6B2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656991"/>
              </p:ext>
            </p:extLst>
          </p:nvPr>
        </p:nvGraphicFramePr>
        <p:xfrm>
          <a:off x="109537" y="76200"/>
          <a:ext cx="1588010" cy="1985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6" name="Equation" r:id="rId3" imgW="1231560" imgH="1600200" progId="Equation.DSMT4">
                  <p:embed/>
                </p:oleObj>
              </mc:Choice>
              <mc:Fallback>
                <p:oleObj name="Equation" r:id="rId3" imgW="1231560" imgH="160020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0D681CA5-7688-4B36-B9AB-F55AEE8BB9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537" y="76200"/>
                        <a:ext cx="1588010" cy="1985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47D529EE-C9DF-4408-9734-17F671BDD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998" y="0"/>
            <a:ext cx="5880003" cy="6858000"/>
          </a:xfrm>
          <a:prstGeom prst="rect">
            <a:avLst/>
          </a:prstGeom>
        </p:spPr>
      </p:pic>
      <p:sp>
        <p:nvSpPr>
          <p:cNvPr id="5" name="Donut 9">
            <a:extLst>
              <a:ext uri="{FF2B5EF4-FFF2-40B4-BE49-F238E27FC236}">
                <a16:creationId xmlns:a16="http://schemas.microsoft.com/office/drawing/2014/main" id="{A14D36B9-8A98-4505-ACF2-06E7F14E5559}"/>
              </a:ext>
            </a:extLst>
          </p:cNvPr>
          <p:cNvSpPr/>
          <p:nvPr/>
        </p:nvSpPr>
        <p:spPr>
          <a:xfrm>
            <a:off x="6383839" y="4564380"/>
            <a:ext cx="611321" cy="628710"/>
          </a:xfrm>
          <a:prstGeom prst="donut">
            <a:avLst>
              <a:gd name="adj" fmla="val 0"/>
            </a:avLst>
          </a:prstGeom>
          <a:ln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6AEBB9-2926-4D9A-A3B8-763EC4134ABC}"/>
              </a:ext>
            </a:extLst>
          </p:cNvPr>
          <p:cNvGrpSpPr/>
          <p:nvPr/>
        </p:nvGrpSpPr>
        <p:grpSpPr>
          <a:xfrm>
            <a:off x="6419696" y="4804146"/>
            <a:ext cx="503398" cy="135011"/>
            <a:chOff x="8545676" y="3744966"/>
            <a:chExt cx="503398" cy="1350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70C0BE-2402-4339-8828-516463C1C811}"/>
                </a:ext>
              </a:extLst>
            </p:cNvPr>
            <p:cNvGrpSpPr/>
            <p:nvPr/>
          </p:nvGrpSpPr>
          <p:grpSpPr>
            <a:xfrm rot="8946881">
              <a:off x="8545676" y="3799378"/>
              <a:ext cx="417193" cy="80599"/>
              <a:chOff x="7018696" y="4587240"/>
              <a:chExt cx="1317584" cy="404400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B5475D2-61E6-4459-8154-6FA1354DD485}"/>
                  </a:ext>
                </a:extLst>
              </p:cNvPr>
              <p:cNvCxnSpPr/>
              <p:nvPr/>
            </p:nvCxnSpPr>
            <p:spPr>
              <a:xfrm>
                <a:off x="8180935" y="4587240"/>
                <a:ext cx="155345" cy="1447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900E781-3B95-43DA-AADC-3630A4CC78BF}"/>
                  </a:ext>
                </a:extLst>
              </p:cNvPr>
              <p:cNvCxnSpPr/>
              <p:nvPr/>
            </p:nvCxnSpPr>
            <p:spPr>
              <a:xfrm>
                <a:off x="8057082" y="4587240"/>
                <a:ext cx="224616" cy="21336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F127186-3D86-4202-9B60-74BD6DF1B231}"/>
                  </a:ext>
                </a:extLst>
              </p:cNvPr>
              <p:cNvCxnSpPr/>
              <p:nvPr/>
            </p:nvCxnSpPr>
            <p:spPr>
              <a:xfrm>
                <a:off x="7932879" y="4621530"/>
                <a:ext cx="294237" cy="25715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F3C4777-215F-4472-AB73-1E8D40549CB8}"/>
                  </a:ext>
                </a:extLst>
              </p:cNvPr>
              <p:cNvCxnSpPr/>
              <p:nvPr/>
            </p:nvCxnSpPr>
            <p:spPr>
              <a:xfrm rot="2444833" flipV="1">
                <a:off x="7786586" y="4751348"/>
                <a:ext cx="369707" cy="11328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B8F981A-8CCE-4089-BE2E-B56D69193E3C}"/>
                  </a:ext>
                </a:extLst>
              </p:cNvPr>
              <p:cNvCxnSpPr/>
              <p:nvPr/>
            </p:nvCxnSpPr>
            <p:spPr>
              <a:xfrm rot="2444833" flipV="1">
                <a:off x="7721147" y="4836640"/>
                <a:ext cx="360958" cy="9114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670618D-87B9-4433-876C-12178BC7FA1C}"/>
                  </a:ext>
                </a:extLst>
              </p:cNvPr>
              <p:cNvCxnSpPr/>
              <p:nvPr/>
            </p:nvCxnSpPr>
            <p:spPr>
              <a:xfrm rot="2444833" flipV="1">
                <a:off x="7600327" y="4904377"/>
                <a:ext cx="381831" cy="8726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6D0EB13-B7CD-457F-A2CE-D6271B072697}"/>
                  </a:ext>
                </a:extLst>
              </p:cNvPr>
              <p:cNvCxnSpPr/>
              <p:nvPr/>
            </p:nvCxnSpPr>
            <p:spPr>
              <a:xfrm rot="2444833" flipV="1">
                <a:off x="7473635" y="4954799"/>
                <a:ext cx="324743" cy="2735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03FEB6E-DA25-4ED1-B77E-71B59EF4733C}"/>
                  </a:ext>
                </a:extLst>
              </p:cNvPr>
              <p:cNvCxnSpPr/>
              <p:nvPr/>
            </p:nvCxnSpPr>
            <p:spPr>
              <a:xfrm rot="2444833" flipV="1">
                <a:off x="7214088" y="4865721"/>
                <a:ext cx="460533" cy="6951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4FC6883-EC9E-4880-8EDC-CC1C4C95BFC4}"/>
                  </a:ext>
                </a:extLst>
              </p:cNvPr>
              <p:cNvCxnSpPr/>
              <p:nvPr/>
            </p:nvCxnSpPr>
            <p:spPr>
              <a:xfrm rot="2444833" flipV="1">
                <a:off x="7018696" y="4815139"/>
                <a:ext cx="508854" cy="6839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F4DCBEC-93A1-4A1D-9022-90EFD1EA3C80}"/>
                </a:ext>
              </a:extLst>
            </p:cNvPr>
            <p:cNvCxnSpPr/>
            <p:nvPr/>
          </p:nvCxnSpPr>
          <p:spPr>
            <a:xfrm rot="11391714" flipV="1">
              <a:off x="8887953" y="3744966"/>
              <a:ext cx="161121" cy="1363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onut 11">
            <a:extLst>
              <a:ext uri="{FF2B5EF4-FFF2-40B4-BE49-F238E27FC236}">
                <a16:creationId xmlns:a16="http://schemas.microsoft.com/office/drawing/2014/main" id="{0EF005DE-F87D-4AE5-9057-6AFB57389342}"/>
              </a:ext>
            </a:extLst>
          </p:cNvPr>
          <p:cNvSpPr/>
          <p:nvPr/>
        </p:nvSpPr>
        <p:spPr>
          <a:xfrm>
            <a:off x="7153459" y="5844540"/>
            <a:ext cx="611321" cy="628710"/>
          </a:xfrm>
          <a:prstGeom prst="donut">
            <a:avLst>
              <a:gd name="adj" fmla="val 0"/>
            </a:avLst>
          </a:prstGeom>
          <a:ln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38F33BE-75A2-4B58-A8FA-EADF2EB3B21F}"/>
              </a:ext>
            </a:extLst>
          </p:cNvPr>
          <p:cNvGrpSpPr/>
          <p:nvPr/>
        </p:nvGrpSpPr>
        <p:grpSpPr>
          <a:xfrm>
            <a:off x="7206020" y="5984081"/>
            <a:ext cx="417193" cy="225623"/>
            <a:chOff x="9583460" y="5336381"/>
            <a:chExt cx="417193" cy="22562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C04165B-EDA0-4C2D-9C7C-9EE603469B4C}"/>
                </a:ext>
              </a:extLst>
            </p:cNvPr>
            <p:cNvGrpSpPr/>
            <p:nvPr/>
          </p:nvGrpSpPr>
          <p:grpSpPr>
            <a:xfrm rot="19155167">
              <a:off x="9583460" y="5481405"/>
              <a:ext cx="417193" cy="80599"/>
              <a:chOff x="7018696" y="4587240"/>
              <a:chExt cx="1317584" cy="4044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3E212B0-4625-41B4-87BB-CC4F5CB017EF}"/>
                  </a:ext>
                </a:extLst>
              </p:cNvPr>
              <p:cNvCxnSpPr/>
              <p:nvPr/>
            </p:nvCxnSpPr>
            <p:spPr>
              <a:xfrm>
                <a:off x="8180935" y="4587240"/>
                <a:ext cx="155345" cy="1447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EF9231B-1C47-47D3-A977-FE2B418E8391}"/>
                  </a:ext>
                </a:extLst>
              </p:cNvPr>
              <p:cNvCxnSpPr/>
              <p:nvPr/>
            </p:nvCxnSpPr>
            <p:spPr>
              <a:xfrm>
                <a:off x="8057082" y="4587240"/>
                <a:ext cx="224616" cy="21336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25BF1A9-93B7-477E-AFF1-B4F9CC1FB323}"/>
                  </a:ext>
                </a:extLst>
              </p:cNvPr>
              <p:cNvCxnSpPr/>
              <p:nvPr/>
            </p:nvCxnSpPr>
            <p:spPr>
              <a:xfrm>
                <a:off x="7932879" y="4621530"/>
                <a:ext cx="294237" cy="25715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EFF7E47-0D26-40CD-B07C-95787119CAB9}"/>
                  </a:ext>
                </a:extLst>
              </p:cNvPr>
              <p:cNvCxnSpPr/>
              <p:nvPr/>
            </p:nvCxnSpPr>
            <p:spPr>
              <a:xfrm rot="2444833" flipV="1">
                <a:off x="7786586" y="4751348"/>
                <a:ext cx="369707" cy="11328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66BC1D4-55BD-4147-83A3-15DBAD1FF7E5}"/>
                  </a:ext>
                </a:extLst>
              </p:cNvPr>
              <p:cNvCxnSpPr/>
              <p:nvPr/>
            </p:nvCxnSpPr>
            <p:spPr>
              <a:xfrm rot="2444833" flipV="1">
                <a:off x="7721147" y="4836640"/>
                <a:ext cx="360958" cy="9114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95E81B1D-8F69-4C01-A42F-E664976D0BA9}"/>
                  </a:ext>
                </a:extLst>
              </p:cNvPr>
              <p:cNvCxnSpPr/>
              <p:nvPr/>
            </p:nvCxnSpPr>
            <p:spPr>
              <a:xfrm rot="2444833" flipV="1">
                <a:off x="7600327" y="4904377"/>
                <a:ext cx="381831" cy="8726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63EDA5B-7723-4D79-B7C2-6AB0A4CE8A01}"/>
                  </a:ext>
                </a:extLst>
              </p:cNvPr>
              <p:cNvCxnSpPr/>
              <p:nvPr/>
            </p:nvCxnSpPr>
            <p:spPr>
              <a:xfrm rot="2444833" flipV="1">
                <a:off x="7473635" y="4954799"/>
                <a:ext cx="324743" cy="2735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6F34760-9CAC-47B4-A910-E76697F77698}"/>
                  </a:ext>
                </a:extLst>
              </p:cNvPr>
              <p:cNvCxnSpPr/>
              <p:nvPr/>
            </p:nvCxnSpPr>
            <p:spPr>
              <a:xfrm rot="2444833" flipV="1">
                <a:off x="7214088" y="4865721"/>
                <a:ext cx="460533" cy="6951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9C192A6-0BFE-49CE-B93C-B5EA09463868}"/>
                  </a:ext>
                </a:extLst>
              </p:cNvPr>
              <p:cNvCxnSpPr/>
              <p:nvPr/>
            </p:nvCxnSpPr>
            <p:spPr>
              <a:xfrm rot="2444833" flipV="1">
                <a:off x="7018696" y="4815139"/>
                <a:ext cx="508854" cy="6839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197DF03-F52B-49B9-B4E4-3D412D18FB04}"/>
                </a:ext>
              </a:extLst>
            </p:cNvPr>
            <p:cNvCxnSpPr/>
            <p:nvPr/>
          </p:nvCxnSpPr>
          <p:spPr>
            <a:xfrm rot="19155167">
              <a:off x="9898519" y="5336381"/>
              <a:ext cx="49188" cy="2885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AB10164-7B48-4902-92DF-2E5888ABC28F}"/>
              </a:ext>
            </a:extLst>
          </p:cNvPr>
          <p:cNvSpPr/>
          <p:nvPr/>
        </p:nvSpPr>
        <p:spPr>
          <a:xfrm>
            <a:off x="8471015" y="5228908"/>
            <a:ext cx="3000376" cy="62325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latin typeface="Times New Roman" pitchFamily="18"/>
                <a:ea typeface="MS Mincho"/>
                <a:cs typeface="Times New Roman" pitchFamily="18"/>
              </a:rPr>
              <a:t>Back-stress can help here to account for Bauschinger effect </a:t>
            </a:r>
            <a:r>
              <a:rPr lang="en-US" kern="0" dirty="0">
                <a:latin typeface="Times New Roman" pitchFamily="18"/>
                <a:ea typeface="MS Mincho"/>
                <a:cs typeface="Times New Roman" pitchFamily="18"/>
                <a:sym typeface="Wingdings" panose="05000000000000000000" pitchFamily="2" charset="2"/>
              </a:rPr>
              <a:t> </a:t>
            </a:r>
            <a:endParaRPr lang="en-US" kern="0" dirty="0">
              <a:latin typeface="Times New Roman" pitchFamily="18"/>
              <a:ea typeface="MS Mincho"/>
              <a:cs typeface="Times New Roman" pitchFamily="18"/>
            </a:endParaRPr>
          </a:p>
        </p:txBody>
      </p:sp>
      <p:cxnSp>
        <p:nvCxnSpPr>
          <p:cNvPr id="37" name="Curved Connector 19">
            <a:extLst>
              <a:ext uri="{FF2B5EF4-FFF2-40B4-BE49-F238E27FC236}">
                <a16:creationId xmlns:a16="http://schemas.microsoft.com/office/drawing/2014/main" id="{6BC0A678-FCB9-435A-9EA1-09011F2F88C6}"/>
              </a:ext>
            </a:extLst>
          </p:cNvPr>
          <p:cNvCxnSpPr>
            <a:cxnSpLocks/>
          </p:cNvCxnSpPr>
          <p:nvPr/>
        </p:nvCxnSpPr>
        <p:spPr>
          <a:xfrm>
            <a:off x="6995160" y="5040519"/>
            <a:ext cx="1458451" cy="41927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19">
            <a:extLst>
              <a:ext uri="{FF2B5EF4-FFF2-40B4-BE49-F238E27FC236}">
                <a16:creationId xmlns:a16="http://schemas.microsoft.com/office/drawing/2014/main" id="{5414D2A0-AFCD-47A5-BA74-61400CA298C6}"/>
              </a:ext>
            </a:extLst>
          </p:cNvPr>
          <p:cNvCxnSpPr>
            <a:cxnSpLocks/>
          </p:cNvCxnSpPr>
          <p:nvPr/>
        </p:nvCxnSpPr>
        <p:spPr>
          <a:xfrm flipV="1">
            <a:off x="7789804" y="5753100"/>
            <a:ext cx="663807" cy="38399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422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21806" y="6310311"/>
            <a:ext cx="2743200" cy="365125"/>
          </a:xfrm>
        </p:spPr>
        <p:txBody>
          <a:bodyPr/>
          <a:lstStyle/>
          <a:p>
            <a:fld id="{8B4F3B8B-D021-4004-A63A-4A8899876255}" type="slidenum">
              <a:rPr lang="en-US" smtClean="0"/>
              <a:t>18</a:t>
            </a:fld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54604" y="5524499"/>
            <a:ext cx="12983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598155" y="4994319"/>
            <a:ext cx="6261100" cy="725876"/>
            <a:chOff x="2620963" y="10315080"/>
            <a:chExt cx="7526337" cy="869950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490551"/>
                </p:ext>
              </p:extLst>
            </p:nvPr>
          </p:nvGraphicFramePr>
          <p:xfrm>
            <a:off x="2620963" y="10315080"/>
            <a:ext cx="7526337" cy="869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006" name="Equation" r:id="rId3" imgW="4851360" imgH="583920" progId="Equation.DSMT4">
                    <p:embed/>
                  </p:oleObj>
                </mc:Choice>
                <mc:Fallback>
                  <p:oleObj name="Equation" r:id="rId3" imgW="4851360" imgH="58392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0963" y="10315080"/>
                          <a:ext cx="7526337" cy="8699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6626586" y="10379554"/>
              <a:ext cx="666072" cy="370501"/>
            </a:xfrm>
            <a:prstGeom prst="rect">
              <a:avLst/>
            </a:prstGeom>
            <a:solidFill>
              <a:srgbClr val="FFFF00">
                <a:alpha val="2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384530" y="10517111"/>
              <a:ext cx="645982" cy="405508"/>
            </a:xfrm>
            <a:prstGeom prst="rect">
              <a:avLst/>
            </a:prstGeom>
            <a:solidFill>
              <a:srgbClr val="FFFF00">
                <a:alpha val="2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76250" y="110692"/>
            <a:ext cx="11363325" cy="8079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>
                <a:latin typeface="Times New Roman" pitchFamily="18"/>
                <a:ea typeface="MS Mincho"/>
                <a:cs typeface="Times New Roman" pitchFamily="18"/>
              </a:rPr>
              <a:t>A slip-system-level kinematic piece-wise </a:t>
            </a:r>
            <a:r>
              <a:rPr lang="en-US" sz="2400" b="1" kern="0" dirty="0">
                <a:solidFill>
                  <a:srgbClr val="000000"/>
                </a:solidFill>
                <a:latin typeface="Times New Roman" pitchFamily="18"/>
                <a:ea typeface="MS Mincho"/>
                <a:cs typeface="Times New Roman" pitchFamily="18"/>
              </a:rPr>
              <a:t>back-stress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/>
                <a:ea typeface="MS Mincho"/>
                <a:cs typeface="Times New Roman" pitchFamily="18"/>
              </a:rPr>
              <a:t> phenomenological hardening </a:t>
            </a:r>
            <a:r>
              <a:rPr lang="en-US" sz="2400" kern="0" dirty="0">
                <a:latin typeface="Times New Roman" pitchFamily="18"/>
                <a:ea typeface="MS Mincho"/>
                <a:cs typeface="Times New Roman" pitchFamily="18"/>
              </a:rPr>
              <a:t>law in EVPFFT that saturates exponentially and mimics the Bauschinger effect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77559" y="1591946"/>
            <a:ext cx="3514725" cy="5083490"/>
            <a:chOff x="1196484" y="1571309"/>
            <a:chExt cx="3514725" cy="508349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9274488"/>
                </p:ext>
              </p:extLst>
            </p:nvPr>
          </p:nvGraphicFramePr>
          <p:xfrm>
            <a:off x="1196484" y="1571309"/>
            <a:ext cx="3514725" cy="5019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007" name="Equation" r:id="rId5" imgW="3251160" imgH="4851360" progId="Equation.DSMT4">
                    <p:embed/>
                  </p:oleObj>
                </mc:Choice>
                <mc:Fallback>
                  <p:oleObj name="Equation" r:id="rId5" imgW="3251160" imgH="4851360" progId="Equation.DSMT4">
                    <p:embed/>
                    <p:pic>
                      <p:nvPicPr>
                        <p:cNvPr id="0" name="Object 2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6484" y="1571309"/>
                          <a:ext cx="3514725" cy="50199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Rectangle 24"/>
            <p:cNvSpPr/>
            <p:nvPr/>
          </p:nvSpPr>
          <p:spPr>
            <a:xfrm>
              <a:off x="1216684" y="1571309"/>
              <a:ext cx="3364560" cy="5083490"/>
            </a:xfrm>
            <a:prstGeom prst="rect">
              <a:avLst/>
            </a:prstGeom>
            <a:solidFill>
              <a:schemeClr val="bg1">
                <a:lumMod val="50000"/>
                <a:alpha val="10000"/>
              </a:schemeClr>
            </a:solidFill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269"/>
          <p:cNvSpPr>
            <a:spLocks noChangeArrowheads="1"/>
          </p:cNvSpPr>
          <p:nvPr/>
        </p:nvSpPr>
        <p:spPr bwMode="auto">
          <a:xfrm>
            <a:off x="550970" y="11080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37" name="Straight Arrow Connector 36"/>
          <p:cNvCxnSpPr>
            <a:cxnSpLocks/>
          </p:cNvCxnSpPr>
          <p:nvPr/>
        </p:nvCxnSpPr>
        <p:spPr>
          <a:xfrm flipV="1">
            <a:off x="3562319" y="3314700"/>
            <a:ext cx="948721" cy="1005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388405" y="5660881"/>
            <a:ext cx="7160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latin typeface="Times New Roman" pitchFamily="18"/>
                <a:ea typeface="MS Mincho"/>
                <a:cs typeface="Times New Roman" pitchFamily="18"/>
              </a:rPr>
              <a:t>Back-stress</a:t>
            </a:r>
            <a:r>
              <a:rPr lang="en-US" kern="0" dirty="0">
                <a:latin typeface="Times New Roman" pitchFamily="18"/>
                <a:ea typeface="MS Mincho"/>
                <a:cs typeface="Times New Roman" pitchFamily="18"/>
              </a:rPr>
              <a:t> can either </a:t>
            </a:r>
            <a:r>
              <a:rPr lang="en-US" b="1" kern="0" dirty="0">
                <a:latin typeface="Times New Roman" pitchFamily="18"/>
                <a:ea typeface="MS Mincho"/>
                <a:cs typeface="Times New Roman" pitchFamily="18"/>
              </a:rPr>
              <a:t>help </a:t>
            </a:r>
            <a:r>
              <a:rPr lang="en-US" kern="0" dirty="0">
                <a:latin typeface="Times New Roman" pitchFamily="18"/>
                <a:ea typeface="MS Mincho"/>
                <a:cs typeface="Times New Roman" pitchFamily="18"/>
              </a:rPr>
              <a:t>or</a:t>
            </a:r>
            <a:r>
              <a:rPr lang="en-US" b="1" kern="0" dirty="0">
                <a:latin typeface="Times New Roman" pitchFamily="18"/>
                <a:ea typeface="MS Mincho"/>
                <a:cs typeface="Times New Roman" pitchFamily="18"/>
              </a:rPr>
              <a:t> hinder </a:t>
            </a:r>
            <a:r>
              <a:rPr lang="en-US" kern="0" dirty="0">
                <a:latin typeface="Times New Roman" pitchFamily="18"/>
                <a:ea typeface="MS Mincho"/>
                <a:cs typeface="Times New Roman" pitchFamily="18"/>
              </a:rPr>
              <a:t>resolved </a:t>
            </a:r>
            <a:r>
              <a:rPr lang="en-US" b="1" kern="0" dirty="0">
                <a:latin typeface="Times New Roman" pitchFamily="18"/>
                <a:ea typeface="MS Mincho"/>
                <a:cs typeface="Times New Roman" pitchFamily="18"/>
              </a:rPr>
              <a:t>shear stress </a:t>
            </a:r>
            <a:r>
              <a:rPr lang="en-US" kern="0" dirty="0">
                <a:latin typeface="Times New Roman" pitchFamily="18"/>
                <a:ea typeface="MS Mincho"/>
                <a:cs typeface="Times New Roman" pitchFamily="18"/>
              </a:rPr>
              <a:t>on a slip plane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133DFA-B2E6-4D0A-8406-3AB23896CE8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3885" y="1480156"/>
            <a:ext cx="6348215" cy="34872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67E6CC-D020-43E0-9FC6-A63FE3D393F1}"/>
              </a:ext>
            </a:extLst>
          </p:cNvPr>
          <p:cNvSpPr/>
          <p:nvPr/>
        </p:nvSpPr>
        <p:spPr>
          <a:xfrm>
            <a:off x="476250" y="1254803"/>
            <a:ext cx="2717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latin typeface="Times New Roman" pitchFamily="18"/>
                <a:ea typeface="MS Mincho"/>
                <a:cs typeface="Times New Roman" pitchFamily="18"/>
              </a:rPr>
              <a:t>Back-stress</a:t>
            </a:r>
            <a:r>
              <a:rPr lang="en-US" kern="0" dirty="0">
                <a:latin typeface="Times New Roman" pitchFamily="18"/>
                <a:ea typeface="MS Mincho"/>
                <a:cs typeface="Times New Roman" pitchFamily="18"/>
              </a:rPr>
              <a:t> hardening law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969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75AE40-8180-4F0A-BD7B-D39AAECE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39" y="0"/>
            <a:ext cx="4262017" cy="6858000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D2A76D2-E762-499B-A164-5F83807EB7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582416"/>
              </p:ext>
            </p:extLst>
          </p:nvPr>
        </p:nvGraphicFramePr>
        <p:xfrm>
          <a:off x="80963" y="60960"/>
          <a:ext cx="2454275" cy="226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9" name="Equation" r:id="rId4" imgW="1904760" imgH="1828800" progId="Equation.DSMT4">
                  <p:embed/>
                </p:oleObj>
              </mc:Choice>
              <mc:Fallback>
                <p:oleObj name="Equation" r:id="rId4" imgW="1904760" imgH="18288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4E02E5D-1A49-4B94-AA48-5F4ACBC6B2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963" y="60960"/>
                        <a:ext cx="2454275" cy="226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21600E8E-4DAA-47C8-8FD9-A987D2610223}"/>
              </a:ext>
            </a:extLst>
          </p:cNvPr>
          <p:cNvGrpSpPr/>
          <p:nvPr/>
        </p:nvGrpSpPr>
        <p:grpSpPr>
          <a:xfrm>
            <a:off x="-190501" y="5251569"/>
            <a:ext cx="4362640" cy="1545471"/>
            <a:chOff x="7829360" y="5113619"/>
            <a:chExt cx="4362640" cy="154547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8643463-C2EB-425D-BE2F-68B91AEBF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67970" y="5562600"/>
              <a:ext cx="3986870" cy="109649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8C1282-DDA0-42B9-84A9-0E15EC71CFD6}"/>
                </a:ext>
              </a:extLst>
            </p:cNvPr>
            <p:cNvSpPr/>
            <p:nvPr/>
          </p:nvSpPr>
          <p:spPr>
            <a:xfrm>
              <a:off x="7829360" y="5113619"/>
              <a:ext cx="4362640" cy="50014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68585" tIns="34292" rIns="68585" bIns="34292" anchor="ctr" anchorCtr="1" compatLnSpc="1">
              <a:spAutoFit/>
            </a:bodyPr>
            <a:lstStyle/>
            <a:p>
              <a:pPr algn="ctr" defTabSz="685866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1" kern="0" dirty="0">
                  <a:latin typeface="Times New Roman" pitchFamily="18"/>
                  <a:ea typeface="MS Mincho"/>
                  <a:cs typeface="Times New Roman" pitchFamily="18"/>
                </a:rPr>
                <a:t>Back-stress hardening parameters for Ferritic and Martensitic phases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792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976820" y="226063"/>
            <a:ext cx="10917400" cy="5672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82954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Crystal Plasticity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DejaVu Sans" pitchFamily="2"/>
                <a:cs typeface="Times New Roman" panose="02020603050405020304" pitchFamily="18" charset="0"/>
              </a:rPr>
            </a:b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DejaVu Sans" pitchFamily="2"/>
              <a:cs typeface="Times New Roman" panose="02020603050405020304" pitchFamily="18" charset="0"/>
            </a:endParaRPr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>
          <a:xfrm>
            <a:off x="9649460" y="627506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F3B8B-D021-4004-A63A-4A889987625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415" y="855762"/>
            <a:ext cx="6344993" cy="229048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674885" y="3605383"/>
            <a:ext cx="7649004" cy="3319166"/>
            <a:chOff x="2235024" y="1162028"/>
            <a:chExt cx="8134607" cy="3300766"/>
          </a:xfrm>
        </p:grpSpPr>
        <p:grpSp>
          <p:nvGrpSpPr>
            <p:cNvPr id="16" name="Group 15"/>
            <p:cNvGrpSpPr/>
            <p:nvPr/>
          </p:nvGrpSpPr>
          <p:grpSpPr>
            <a:xfrm>
              <a:off x="2235024" y="1162028"/>
              <a:ext cx="8134607" cy="3300766"/>
              <a:chOff x="2235025" y="1215368"/>
              <a:chExt cx="8134607" cy="330076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68042" y="1215368"/>
                <a:ext cx="5878567" cy="3300766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5233604" y="3635264"/>
                <a:ext cx="1139575" cy="866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50" b="1" kern="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Marko </a:t>
                </a:r>
                <a:r>
                  <a:rPr lang="en-US" sz="1050" b="1" kern="0" dirty="0" err="1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Knezevic</a:t>
                </a:r>
                <a:endParaRPr lang="en-US" sz="1050" b="1" kern="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DejaVu Sans" pitchFamily="2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050" b="1" kern="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Milan </a:t>
                </a:r>
                <a:r>
                  <a:rPr lang="en-US" sz="1050" b="1" kern="0" dirty="0" err="1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Ardeljan</a:t>
                </a:r>
                <a:endParaRPr lang="en-US" sz="1050" b="1" kern="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DejaVu Sans" pitchFamily="2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050" b="1" kern="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William Feather</a:t>
                </a:r>
              </a:p>
              <a:p>
                <a:pPr algn="ctr"/>
                <a:r>
                  <a:rPr lang="en-US" sz="1050" b="1" kern="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Dan savage</a:t>
                </a:r>
              </a:p>
              <a:p>
                <a:pPr algn="ctr"/>
                <a:endParaRPr lang="en-US" sz="1050" b="1" kern="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2235025" y="2621092"/>
                <a:ext cx="1285425" cy="1022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50" b="1" kern="0" dirty="0" err="1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Milovan</a:t>
                </a:r>
                <a:r>
                  <a:rPr lang="en-US" sz="1050" b="1" kern="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 </a:t>
                </a:r>
                <a:r>
                  <a:rPr lang="en-US" sz="1050" b="1" kern="0" dirty="0" err="1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Zecevic</a:t>
                </a:r>
                <a:endParaRPr lang="en-US" sz="1050" b="1" kern="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DejaVu Sans" pitchFamily="2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050" b="1" kern="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Timothy J. Barrett</a:t>
                </a:r>
              </a:p>
              <a:p>
                <a:pPr algn="ctr"/>
                <a:r>
                  <a:rPr lang="en-US" sz="1050" b="1" kern="0" dirty="0" err="1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Zhangxi</a:t>
                </a:r>
                <a:r>
                  <a:rPr lang="en-US" sz="1050" b="1" kern="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 Feng</a:t>
                </a:r>
              </a:p>
              <a:p>
                <a:pPr algn="ctr"/>
                <a:r>
                  <a:rPr lang="en-US" sz="1050" b="1" kern="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Sowmya </a:t>
                </a:r>
                <a:r>
                  <a:rPr lang="en-US" sz="1050" b="1" kern="0" dirty="0" err="1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Daroju</a:t>
                </a:r>
                <a:endParaRPr lang="en-US" sz="1050" b="1" kern="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DejaVu Sans" pitchFamily="2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050" b="1" kern="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Adnan Eghtesad</a:t>
                </a:r>
              </a:p>
              <a:p>
                <a:pPr algn="ctr"/>
                <a:endParaRPr lang="en-US" sz="105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2235025" y="1388398"/>
                <a:ext cx="1176847" cy="7110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50" b="1" kern="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Marko </a:t>
                </a:r>
                <a:r>
                  <a:rPr lang="en-US" sz="1050" b="1" kern="0" dirty="0" err="1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Knezevic</a:t>
                </a:r>
                <a:endParaRPr lang="en-US" sz="1050" b="1" kern="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DejaVu Sans" pitchFamily="2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050" b="1" kern="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Miroslav </a:t>
                </a:r>
                <a:r>
                  <a:rPr lang="en-US" sz="1050" b="1" kern="0" dirty="0" err="1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Zecevic</a:t>
                </a:r>
                <a:endParaRPr lang="en-US" sz="1050" b="1" kern="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DejaVu Sans" pitchFamily="2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050" b="1" kern="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Evgenii </a:t>
                </a:r>
                <a:r>
                  <a:rPr lang="en-US" sz="1050" b="1" kern="0" dirty="0" err="1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Vasilev</a:t>
                </a:r>
                <a:endParaRPr lang="en-US" sz="1050" b="1" kern="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DejaVu Sans" pitchFamily="2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050" b="1" kern="0" dirty="0" err="1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Eftekhar</a:t>
                </a:r>
                <a:r>
                  <a:rPr lang="en-US" sz="1050" b="1" kern="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50" b="1" kern="0" dirty="0" err="1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Riyad</a:t>
                </a:r>
                <a:endParaRPr lang="en-US" sz="105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9109464" y="1640729"/>
                <a:ext cx="1260168" cy="428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 b="1" kern="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Adnan Eghtesad</a:t>
                </a:r>
              </a:p>
              <a:p>
                <a:pPr algn="ctr"/>
                <a:r>
                  <a:rPr lang="en-US" sz="1100" b="1" kern="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endParaRPr lang="en-US" sz="11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5" name="Rectangle 74"/>
            <p:cNvSpPr/>
            <p:nvPr/>
          </p:nvSpPr>
          <p:spPr>
            <a:xfrm>
              <a:off x="9147077" y="2681606"/>
              <a:ext cx="118494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 kern="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DejaVu Sans" pitchFamily="2"/>
                  <a:cs typeface="Times New Roman" panose="02020603050405020304" pitchFamily="18" charset="0"/>
                </a:rPr>
                <a:t>Adnan Eghtesad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0DD98F2-46D2-44AE-B0EB-25F444958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12" y="837118"/>
            <a:ext cx="5110585" cy="1136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F78D15-14E2-478A-98C3-FDE58B958D8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575" y="2058178"/>
            <a:ext cx="4163443" cy="132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1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2537" y="1666976"/>
            <a:ext cx="9686925" cy="277768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kern="0" dirty="0">
                <a:solidFill>
                  <a:schemeClr val="bg1"/>
                </a:solidFill>
                <a:latin typeface="Times New Roman" pitchFamily="18"/>
                <a:ea typeface="MS Mincho"/>
                <a:cs typeface="Times New Roman" pitchFamily="18"/>
              </a:rPr>
              <a:t>Qualification</a:t>
            </a:r>
            <a:r>
              <a:rPr lang="en-US" sz="4400" kern="0" dirty="0">
                <a:solidFill>
                  <a:srgbClr val="FF0000"/>
                </a:solidFill>
                <a:latin typeface="Times New Roman" pitchFamily="18"/>
                <a:ea typeface="MS Mincho"/>
                <a:cs typeface="Times New Roman" pitchFamily="18"/>
              </a:rPr>
              <a:t> of Micromechanical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/>
                <a:ea typeface="MS Mincho"/>
                <a:cs typeface="Times New Roman" pitchFamily="18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Times New Roman" pitchFamily="18"/>
                <a:ea typeface="MS Mincho"/>
                <a:cs typeface="Times New Roman" pitchFamily="18"/>
              </a:rPr>
              <a:t>fields</a:t>
            </a:r>
          </a:p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kern="0" dirty="0">
                <a:solidFill>
                  <a:schemeClr val="bg1">
                    <a:lumMod val="50000"/>
                  </a:schemeClr>
                </a:solidFill>
                <a:latin typeface="Times New Roman" pitchFamily="18"/>
                <a:ea typeface="MS Mincho"/>
                <a:cs typeface="Times New Roman" pitchFamily="18"/>
              </a:rPr>
              <a:t>(An advantage of EVPFFT as full-field crystal plasticity solver over EPSC [</a:t>
            </a:r>
            <a:r>
              <a:rPr lang="en-US" sz="4400" kern="0" dirty="0" err="1">
                <a:solidFill>
                  <a:schemeClr val="bg1">
                    <a:lumMod val="50000"/>
                  </a:schemeClr>
                </a:solidFill>
                <a:latin typeface="Times New Roman" pitchFamily="18"/>
                <a:ea typeface="MS Mincho"/>
                <a:cs typeface="Times New Roman" pitchFamily="18"/>
              </a:rPr>
              <a:t>Elasto</a:t>
            </a:r>
            <a:r>
              <a:rPr lang="en-US" sz="4400" kern="0" dirty="0">
                <a:solidFill>
                  <a:schemeClr val="bg1">
                    <a:lumMod val="50000"/>
                  </a:schemeClr>
                </a:solidFill>
                <a:latin typeface="Times New Roman" pitchFamily="18"/>
                <a:ea typeface="MS Mincho"/>
                <a:cs typeface="Times New Roman" pitchFamily="18"/>
              </a:rPr>
              <a:t>-plastic self consistent] )  </a:t>
            </a:r>
          </a:p>
        </p:txBody>
      </p:sp>
    </p:spTree>
    <p:extLst>
      <p:ext uri="{BB962C8B-B14F-4D97-AF65-F5344CB8AC3E}">
        <p14:creationId xmlns:p14="http://schemas.microsoft.com/office/powerpoint/2010/main" val="1816751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FBA45E-F59B-4ECB-AFB3-B6D316DEA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482" y="107851"/>
            <a:ext cx="7555165" cy="66422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481F506-3FC4-48D0-A96D-EE9FB465B4D1}"/>
              </a:ext>
            </a:extLst>
          </p:cNvPr>
          <p:cNvGrpSpPr/>
          <p:nvPr/>
        </p:nvGrpSpPr>
        <p:grpSpPr>
          <a:xfrm>
            <a:off x="169388" y="6227747"/>
            <a:ext cx="2123870" cy="771160"/>
            <a:chOff x="3800991" y="5805653"/>
            <a:chExt cx="2370972" cy="922253"/>
          </a:xfrm>
        </p:grpSpPr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1BB1FDE8-9793-45EF-B1BD-67B03EB79FC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2829015"/>
                </p:ext>
              </p:extLst>
            </p:nvPr>
          </p:nvGraphicFramePr>
          <p:xfrm>
            <a:off x="3800991" y="5832556"/>
            <a:ext cx="1011238" cy="895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54" name="Equation" r:id="rId4" imgW="698400" imgH="622080" progId="Equation.DSMT4">
                    <p:embed/>
                  </p:oleObj>
                </mc:Choice>
                <mc:Fallback>
                  <p:oleObj name="Equation" r:id="rId4" imgW="698400" imgH="62208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033F6AB8-5492-4D72-A90C-4FBB05CFE8B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800991" y="5832556"/>
                          <a:ext cx="1011238" cy="895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D1876342-928F-43CA-87E9-C63E1967A1F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7175031"/>
                </p:ext>
              </p:extLst>
            </p:nvPr>
          </p:nvGraphicFramePr>
          <p:xfrm>
            <a:off x="4950634" y="5805653"/>
            <a:ext cx="1221329" cy="6591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55" name="Equation" r:id="rId6" imgW="799920" imgH="431640" progId="Equation.DSMT4">
                    <p:embed/>
                  </p:oleObj>
                </mc:Choice>
                <mc:Fallback>
                  <p:oleObj name="Equation" r:id="rId6" imgW="799920" imgH="43164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F4748E2F-7E6D-4BCF-BB5E-866F828EC19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950634" y="5805653"/>
                          <a:ext cx="1221329" cy="6591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42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6374" y="2717265"/>
            <a:ext cx="9686925" cy="142347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algn="ctr" defTabSz="685866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kern="0" dirty="0">
                <a:solidFill>
                  <a:schemeClr val="bg1"/>
                </a:solidFill>
                <a:latin typeface="Times New Roman" pitchFamily="18"/>
                <a:ea typeface="MS Mincho"/>
                <a:cs typeface="Times New Roman" pitchFamily="18"/>
              </a:rPr>
              <a:t>Quantification</a:t>
            </a:r>
            <a:r>
              <a:rPr lang="en-US" sz="4400" kern="0" dirty="0">
                <a:solidFill>
                  <a:srgbClr val="FF0000"/>
                </a:solidFill>
                <a:latin typeface="Times New Roman" pitchFamily="18"/>
                <a:ea typeface="MS Mincho"/>
                <a:cs typeface="Times New Roman" pitchFamily="18"/>
              </a:rPr>
              <a:t> of field gradient across the inter-granular grain boundaries</a:t>
            </a:r>
          </a:p>
        </p:txBody>
      </p:sp>
    </p:spTree>
    <p:extLst>
      <p:ext uri="{BB962C8B-B14F-4D97-AF65-F5344CB8AC3E}">
        <p14:creationId xmlns:p14="http://schemas.microsoft.com/office/powerpoint/2010/main" val="2150880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92022B-D3FB-4882-9FF9-C674F6769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193" y="0"/>
            <a:ext cx="9556433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4D989B8-73EB-4C5D-9B7D-CE9481D4B81C}"/>
              </a:ext>
            </a:extLst>
          </p:cNvPr>
          <p:cNvGrpSpPr/>
          <p:nvPr/>
        </p:nvGrpSpPr>
        <p:grpSpPr>
          <a:xfrm>
            <a:off x="49054" y="5740482"/>
            <a:ext cx="1094042" cy="1094658"/>
            <a:chOff x="3688453" y="4869802"/>
            <a:chExt cx="1221328" cy="1309135"/>
          </a:xfrm>
        </p:grpSpPr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A7FEA288-CACB-42FD-8496-7A495821BA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2485970"/>
                </p:ext>
              </p:extLst>
            </p:nvPr>
          </p:nvGraphicFramePr>
          <p:xfrm>
            <a:off x="3688453" y="4869802"/>
            <a:ext cx="1011238" cy="895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78" name="Equation" r:id="rId4" imgW="698400" imgH="622080" progId="Equation.DSMT4">
                    <p:embed/>
                  </p:oleObj>
                </mc:Choice>
                <mc:Fallback>
                  <p:oleObj name="Equation" r:id="rId4" imgW="698400" imgH="62208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1BB1FDE8-9793-45EF-B1BD-67B03EB79FC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688453" y="4869802"/>
                          <a:ext cx="1011238" cy="895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412755E9-33F5-4B7D-8842-5754B9C1471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0963841"/>
                </p:ext>
              </p:extLst>
            </p:nvPr>
          </p:nvGraphicFramePr>
          <p:xfrm>
            <a:off x="3688453" y="5519807"/>
            <a:ext cx="1221328" cy="6591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79" name="Equation" r:id="rId6" imgW="799920" imgH="431640" progId="Equation.DSMT4">
                    <p:embed/>
                  </p:oleObj>
                </mc:Choice>
                <mc:Fallback>
                  <p:oleObj name="Equation" r:id="rId6" imgW="799920" imgH="43164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D1876342-928F-43CA-87E9-C63E1967A1F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688453" y="5519807"/>
                          <a:ext cx="1221328" cy="6591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17182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0105"/>
            <a:ext cx="10515600" cy="56378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6" y="3281271"/>
            <a:ext cx="10269389" cy="2814729"/>
          </a:xfrm>
        </p:spPr>
        <p:txBody>
          <a:bodyPr>
            <a:noAutofit/>
          </a:bodyPr>
          <a:lstStyle/>
          <a:p>
            <a:pPr marL="571500" indent="-57150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 the multi-GPU EVPFFT solver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Finite Element </a:t>
            </a:r>
          </a:p>
          <a:p>
            <a:pPr marL="571500" indent="-571500" algn="ctr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(Accelerated UMAT  for ABAQUS).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the FEM on MPI while</a:t>
            </a:r>
          </a:p>
          <a:p>
            <a:pPr marL="571500" indent="-57150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underlying Microstructure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RVE on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GPU.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facilitate</a:t>
            </a:r>
          </a:p>
          <a:p>
            <a:pPr marL="571500" indent="-57150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arbitrary BCs and geometries </a:t>
            </a:r>
          </a:p>
          <a:p>
            <a:pPr marL="571500" indent="-571500" algn="ctr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022" y="1227979"/>
            <a:ext cx="3855774" cy="20813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38" y="391976"/>
            <a:ext cx="2913431" cy="21268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53700" y="6424929"/>
            <a:ext cx="2743200" cy="365125"/>
          </a:xfrm>
        </p:spPr>
        <p:txBody>
          <a:bodyPr/>
          <a:lstStyle/>
          <a:p>
            <a:fld id="{8B4F3B8B-D021-4004-A63A-4A8899876255}" type="slidenum">
              <a:rPr lang="en-US" smtClean="0"/>
              <a:t>25</a:t>
            </a:fld>
            <a:endParaRPr lang="en-US" dirty="0"/>
          </a:p>
        </p:txBody>
      </p:sp>
      <p:sp>
        <p:nvSpPr>
          <p:cNvPr id="8" name="Frame 7"/>
          <p:cNvSpPr/>
          <p:nvPr/>
        </p:nvSpPr>
        <p:spPr>
          <a:xfrm>
            <a:off x="9103640" y="2965653"/>
            <a:ext cx="173402" cy="152980"/>
          </a:xfrm>
          <a:prstGeom prst="frame">
            <a:avLst>
              <a:gd name="adj1" fmla="val 7130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125966" y="1776884"/>
            <a:ext cx="423741" cy="250530"/>
          </a:xfrm>
          <a:prstGeom prst="straightConnector1">
            <a:avLst/>
          </a:prstGeom>
          <a:ln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8100198" y="3625764"/>
            <a:ext cx="2794638" cy="1188822"/>
            <a:chOff x="3360987" y="3450486"/>
            <a:chExt cx="2794638" cy="1188822"/>
          </a:xfrm>
        </p:grpSpPr>
        <p:pic>
          <p:nvPicPr>
            <p:cNvPr id="36868" name="Picture 4" descr="Related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367" y="3625667"/>
              <a:ext cx="1415269" cy="838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Frame 19"/>
            <p:cNvSpPr/>
            <p:nvPr/>
          </p:nvSpPr>
          <p:spPr>
            <a:xfrm>
              <a:off x="4697059" y="3613095"/>
              <a:ext cx="1458566" cy="881480"/>
            </a:xfrm>
            <a:prstGeom prst="frame">
              <a:avLst>
                <a:gd name="adj1" fmla="val 170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6866" name="Picture 2" descr="Image result for tetrahedron mes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987" y="3450486"/>
              <a:ext cx="1135075" cy="1188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 15"/>
            <p:cNvSpPr/>
            <p:nvPr/>
          </p:nvSpPr>
          <p:spPr>
            <a:xfrm rot="246382">
              <a:off x="4719638" y="3838325"/>
              <a:ext cx="171596" cy="119515"/>
            </a:xfrm>
            <a:custGeom>
              <a:avLst/>
              <a:gdLst>
                <a:gd name="connsiteX0" fmla="*/ 180975 w 180975"/>
                <a:gd name="connsiteY0" fmla="*/ 0 h 123825"/>
                <a:gd name="connsiteX1" fmla="*/ 123825 w 180975"/>
                <a:gd name="connsiteY1" fmla="*/ 123825 h 123825"/>
                <a:gd name="connsiteX2" fmla="*/ 0 w 180975"/>
                <a:gd name="connsiteY2" fmla="*/ 38100 h 123825"/>
                <a:gd name="connsiteX3" fmla="*/ 180975 w 180975"/>
                <a:gd name="connsiteY3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123825">
                  <a:moveTo>
                    <a:pt x="180975" y="0"/>
                  </a:moveTo>
                  <a:lnTo>
                    <a:pt x="123825" y="123825"/>
                  </a:lnTo>
                  <a:lnTo>
                    <a:pt x="0" y="38100"/>
                  </a:lnTo>
                  <a:lnTo>
                    <a:pt x="18097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 flipV="1">
              <a:off x="3800695" y="3563419"/>
              <a:ext cx="914717" cy="29880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4448597" y="3963601"/>
              <a:ext cx="381674" cy="23327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870" name="Picture 6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16" y="173373"/>
            <a:ext cx="3374120" cy="22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>
            <a:off x="4672897" y="1326202"/>
            <a:ext cx="638441" cy="146120"/>
          </a:xfrm>
          <a:prstGeom prst="straightConnector1">
            <a:avLst/>
          </a:prstGeom>
          <a:ln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Frame 36"/>
          <p:cNvSpPr/>
          <p:nvPr/>
        </p:nvSpPr>
        <p:spPr>
          <a:xfrm>
            <a:off x="1289316" y="173372"/>
            <a:ext cx="3374120" cy="1990360"/>
          </a:xfrm>
          <a:prstGeom prst="frame">
            <a:avLst>
              <a:gd name="adj1" fmla="val 170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780388" y="2004918"/>
            <a:ext cx="972634" cy="68075"/>
          </a:xfrm>
          <a:prstGeom prst="straightConnector1">
            <a:avLst/>
          </a:prstGeom>
          <a:ln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9190341" y="3118219"/>
            <a:ext cx="490568" cy="636038"/>
          </a:xfrm>
          <a:prstGeom prst="straightConnector1">
            <a:avLst/>
          </a:prstGeom>
          <a:ln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Donut 54"/>
          <p:cNvSpPr/>
          <p:nvPr/>
        </p:nvSpPr>
        <p:spPr>
          <a:xfrm>
            <a:off x="8403318" y="4589348"/>
            <a:ext cx="262287" cy="261423"/>
          </a:xfrm>
          <a:prstGeom prst="donut">
            <a:avLst>
              <a:gd name="adj" fmla="val 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8383307" y="4845455"/>
            <a:ext cx="125632" cy="481962"/>
          </a:xfrm>
          <a:prstGeom prst="straightConnector1">
            <a:avLst/>
          </a:prstGeom>
          <a:ln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1571" y="5241210"/>
            <a:ext cx="2584137" cy="1451315"/>
          </a:xfrm>
          <a:prstGeom prst="rect">
            <a:avLst/>
          </a:prstGeom>
        </p:spPr>
      </p:pic>
      <p:cxnSp>
        <p:nvCxnSpPr>
          <p:cNvPr id="68" name="Straight Arrow Connector 67"/>
          <p:cNvCxnSpPr/>
          <p:nvPr/>
        </p:nvCxnSpPr>
        <p:spPr>
          <a:xfrm flipH="1">
            <a:off x="3466877" y="4495223"/>
            <a:ext cx="315674" cy="142179"/>
          </a:xfrm>
          <a:prstGeom prst="straightConnector1">
            <a:avLst/>
          </a:prstGeom>
          <a:ln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 flipV="1">
            <a:off x="7593226" y="5710237"/>
            <a:ext cx="281504" cy="162688"/>
          </a:xfrm>
          <a:prstGeom prst="straightConnector1">
            <a:avLst/>
          </a:prstGeom>
          <a:ln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endCxn id="102" idx="2"/>
          </p:cNvCxnSpPr>
          <p:nvPr/>
        </p:nvCxnSpPr>
        <p:spPr>
          <a:xfrm flipH="1" flipV="1">
            <a:off x="2499015" y="3366298"/>
            <a:ext cx="108828" cy="793623"/>
          </a:xfrm>
          <a:prstGeom prst="straightConnector1">
            <a:avLst/>
          </a:prstGeom>
          <a:ln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878" name="AutoShape 8" descr="Image result for formula one stress crash simulation"/>
          <p:cNvSpPr>
            <a:spLocks noChangeAspect="1" noChangeArrowheads="1"/>
          </p:cNvSpPr>
          <p:nvPr/>
        </p:nvSpPr>
        <p:spPr bwMode="auto">
          <a:xfrm>
            <a:off x="1344295" y="95756"/>
            <a:ext cx="133162" cy="13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6890" name="Group 36889"/>
          <p:cNvGrpSpPr/>
          <p:nvPr/>
        </p:nvGrpSpPr>
        <p:grpSpPr>
          <a:xfrm>
            <a:off x="1283965" y="2422786"/>
            <a:ext cx="3350932" cy="1165932"/>
            <a:chOff x="1283965" y="2422786"/>
            <a:chExt cx="3350932" cy="1165932"/>
          </a:xfrm>
        </p:grpSpPr>
        <p:pic>
          <p:nvPicPr>
            <p:cNvPr id="36879" name="Picture 10" descr="Related image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060" y="2422786"/>
              <a:ext cx="1937837" cy="1165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82" name="Picture 16" descr="Image result for formula one stress crash simulation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965" y="2471049"/>
              <a:ext cx="1742237" cy="10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" name="Picture 92" descr="C:\Users\Adnan\Pictures\Screenpresso\2016-09-17_19h51_45.png"/>
          <p:cNvPicPr/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524" y="3523258"/>
            <a:ext cx="3873192" cy="284368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Frame 101"/>
          <p:cNvSpPr/>
          <p:nvPr/>
        </p:nvSpPr>
        <p:spPr>
          <a:xfrm>
            <a:off x="2390187" y="3160566"/>
            <a:ext cx="217656" cy="205732"/>
          </a:xfrm>
          <a:prstGeom prst="frame">
            <a:avLst>
              <a:gd name="adj1" fmla="val 170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Frame 102"/>
          <p:cNvSpPr/>
          <p:nvPr/>
        </p:nvSpPr>
        <p:spPr>
          <a:xfrm>
            <a:off x="3665978" y="3206455"/>
            <a:ext cx="226013" cy="205732"/>
          </a:xfrm>
          <a:prstGeom prst="frame">
            <a:avLst>
              <a:gd name="adj1" fmla="val 170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4" name="Straight Arrow Connector 103"/>
          <p:cNvCxnSpPr>
            <a:endCxn id="103" idx="2"/>
          </p:cNvCxnSpPr>
          <p:nvPr/>
        </p:nvCxnSpPr>
        <p:spPr>
          <a:xfrm flipV="1">
            <a:off x="2760243" y="3412187"/>
            <a:ext cx="1018742" cy="900133"/>
          </a:xfrm>
          <a:prstGeom prst="straightConnector1">
            <a:avLst/>
          </a:prstGeom>
          <a:ln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895" name="Picture 36894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1" y="4055815"/>
            <a:ext cx="2776687" cy="27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9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78" y="1398859"/>
            <a:ext cx="4170997" cy="417099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03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940209" y="12578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3725234" y="34544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1090100" y="514311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3940177" y="377268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02275" y="124522"/>
            <a:ext cx="11386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EVPFFT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Elasto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Visco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-Plastic Fast Fourier Transform ) micromechanical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full-field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solver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563357" y="1000007"/>
            <a:ext cx="2622798" cy="1601271"/>
            <a:chOff x="1096419" y="1221729"/>
            <a:chExt cx="2704958" cy="1592852"/>
          </a:xfrm>
        </p:grpSpPr>
        <p:pic>
          <p:nvPicPr>
            <p:cNvPr id="24" name="Content Placeholder 1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419" y="1221729"/>
              <a:ext cx="2704958" cy="135247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304086" y="2506804"/>
              <a:ext cx="643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sz="1400" b="1" dirty="0">
                  <a:latin typeface="Times" panose="02020603050405020304" pitchFamily="18" charset="0"/>
                  <a:cs typeface="Times" panose="02020603050405020304" pitchFamily="18" charset="0"/>
                </a:rPr>
                <a:t>Grid</a:t>
              </a:r>
              <a:r>
                <a:rPr lang="en-US" sz="14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765304" y="2486652"/>
              <a:ext cx="6779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Times" panose="02020603050405020304" pitchFamily="18" charset="0"/>
                  <a:cs typeface="Times" panose="02020603050405020304" pitchFamily="18" charset="0"/>
                </a:rPr>
                <a:t>Voxels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515203" y="829645"/>
            <a:ext cx="6194653" cy="2078986"/>
            <a:chOff x="3533359" y="1033795"/>
            <a:chExt cx="7409719" cy="2389743"/>
          </a:xfrm>
        </p:grpSpPr>
        <p:sp>
          <p:nvSpPr>
            <p:cNvPr id="48" name="TextBox 47"/>
            <p:cNvSpPr txBox="1"/>
            <p:nvPr/>
          </p:nvSpPr>
          <p:spPr>
            <a:xfrm rot="530844">
              <a:off x="4724875" y="2730229"/>
              <a:ext cx="8749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Times" panose="02020603050405020304" pitchFamily="18" charset="0"/>
                  <a:cs typeface="Times" panose="02020603050405020304" pitchFamily="18" charset="0"/>
                </a:rPr>
                <a:t>Solid RVE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533359" y="1033795"/>
              <a:ext cx="7409719" cy="2389743"/>
              <a:chOff x="3533359" y="1033795"/>
              <a:chExt cx="7409719" cy="2389743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533359" y="1082090"/>
                <a:ext cx="5138050" cy="1862527"/>
                <a:chOff x="5290569" y="1213261"/>
                <a:chExt cx="5138050" cy="1862527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5290569" y="1235165"/>
                  <a:ext cx="2880188" cy="1840623"/>
                  <a:chOff x="5208019" y="1418902"/>
                  <a:chExt cx="2880188" cy="1840623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58162" y="1418902"/>
                    <a:ext cx="1930045" cy="1840623"/>
                  </a:xfrm>
                  <a:prstGeom prst="rect">
                    <a:avLst/>
                  </a:prstGeom>
                </p:spPr>
              </p:pic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5208019" y="1838068"/>
                    <a:ext cx="917232" cy="923913"/>
                    <a:chOff x="301597" y="3697718"/>
                    <a:chExt cx="2558771" cy="2432186"/>
                  </a:xfrm>
                </p:grpSpPr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harpenSoften amount="50000"/>
                              </a14:imgEffect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5643" y="4214445"/>
                      <a:ext cx="1544120" cy="136583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2" name="TextBox 31"/>
                    <p:cNvSpPr txBox="1"/>
                    <p:nvPr/>
                  </p:nvSpPr>
                  <p:spPr>
                    <a:xfrm rot="18723688">
                      <a:off x="579541" y="3978259"/>
                      <a:ext cx="1333818" cy="77273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[111]</a:t>
                      </a: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 rot="15918373">
                      <a:off x="1549697" y="4617358"/>
                      <a:ext cx="1697037" cy="92430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[101]</a:t>
                      </a:r>
                    </a:p>
                  </p:txBody>
                </p:sp>
                <p:sp>
                  <p:nvSpPr>
                    <p:cNvPr id="38" name="TextBox 37"/>
                    <p:cNvSpPr txBox="1"/>
                    <p:nvPr/>
                  </p:nvSpPr>
                  <p:spPr>
                    <a:xfrm>
                      <a:off x="301597" y="5400707"/>
                      <a:ext cx="1445300" cy="7291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[001]</a:t>
                      </a:r>
                    </a:p>
                  </p:txBody>
                </p:sp>
              </p:grpSp>
            </p:grpSp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59328" y="1971331"/>
                  <a:ext cx="399606" cy="296260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harpenSoften amount="500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16770" y="1213261"/>
                  <a:ext cx="1911849" cy="1812400"/>
                </a:xfrm>
                <a:prstGeom prst="rect">
                  <a:avLst/>
                </a:prstGeom>
              </p:spPr>
            </p:pic>
          </p:grpSp>
          <p:grpSp>
            <p:nvGrpSpPr>
              <p:cNvPr id="51" name="Group 50"/>
              <p:cNvGrpSpPr/>
              <p:nvPr/>
            </p:nvGrpSpPr>
            <p:grpSpPr>
              <a:xfrm>
                <a:off x="7792875" y="1033795"/>
                <a:ext cx="3150203" cy="2389743"/>
                <a:chOff x="8289717" y="1073629"/>
                <a:chExt cx="3150203" cy="2389743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harpenSoften amount="500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30032" y="1073629"/>
                  <a:ext cx="1909888" cy="1879452"/>
                </a:xfrm>
                <a:prstGeom prst="rect">
                  <a:avLst/>
                </a:prstGeom>
              </p:spPr>
            </p:pic>
            <p:sp>
              <p:nvSpPr>
                <p:cNvPr id="39" name="Frame 38"/>
                <p:cNvSpPr/>
                <p:nvPr/>
              </p:nvSpPr>
              <p:spPr>
                <a:xfrm>
                  <a:off x="8289717" y="1803946"/>
                  <a:ext cx="358983" cy="374286"/>
                </a:xfrm>
                <a:prstGeom prst="frame">
                  <a:avLst>
                    <a:gd name="adj1" fmla="val 5189"/>
                  </a:avLst>
                </a:prstGeom>
                <a:solidFill>
                  <a:schemeClr val="tx1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Frame 39"/>
                <p:cNvSpPr/>
                <p:nvPr/>
              </p:nvSpPr>
              <p:spPr>
                <a:xfrm>
                  <a:off x="9530032" y="1073629"/>
                  <a:ext cx="1909888" cy="1879451"/>
                </a:xfrm>
                <a:prstGeom prst="frame">
                  <a:avLst>
                    <a:gd name="adj1" fmla="val 2486"/>
                  </a:avLst>
                </a:prstGeom>
                <a:solidFill>
                  <a:schemeClr val="tx1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8642350" y="1232874"/>
                  <a:ext cx="911225" cy="574247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8642349" y="2166137"/>
                  <a:ext cx="911225" cy="574247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/>
                <p:cNvSpPr txBox="1"/>
                <p:nvPr/>
              </p:nvSpPr>
              <p:spPr>
                <a:xfrm>
                  <a:off x="9538278" y="2940152"/>
                  <a:ext cx="18934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latin typeface="Times" panose="02020603050405020304" pitchFamily="18" charset="0"/>
                      <a:cs typeface="Times" panose="02020603050405020304" pitchFamily="18" charset="0"/>
                    </a:rPr>
                    <a:t>Voxels</a:t>
                  </a:r>
                </a:p>
                <a:p>
                  <a:pPr algn="ctr"/>
                  <a:r>
                    <a:rPr lang="en-US" sz="1400" b="1" dirty="0">
                      <a:latin typeface="Times" panose="02020603050405020304" pitchFamily="18" charset="0"/>
                      <a:cs typeface="Times" panose="02020603050405020304" pitchFamily="18" charset="0"/>
                    </a:rPr>
                    <a:t>(FFT sampling points)</a:t>
                  </a:r>
                </a:p>
              </p:txBody>
            </p:sp>
          </p:grpSp>
        </p:grpSp>
        <p:sp>
          <p:nvSpPr>
            <p:cNvPr id="50" name="TextBox 49"/>
            <p:cNvSpPr txBox="1"/>
            <p:nvPr/>
          </p:nvSpPr>
          <p:spPr>
            <a:xfrm rot="566208">
              <a:off x="6853875" y="2723689"/>
              <a:ext cx="1276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Times" panose="02020603050405020304" pitchFamily="18" charset="0"/>
                  <a:cs typeface="Times" panose="02020603050405020304" pitchFamily="18" charset="0"/>
                </a:rPr>
                <a:t>Discretized RVE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A0844AB-3790-42F4-9B4F-33817D9C9B10}"/>
              </a:ext>
            </a:extLst>
          </p:cNvPr>
          <p:cNvGrpSpPr/>
          <p:nvPr/>
        </p:nvGrpSpPr>
        <p:grpSpPr>
          <a:xfrm>
            <a:off x="1056932" y="2886672"/>
            <a:ext cx="4545914" cy="4015783"/>
            <a:chOff x="92212" y="834420"/>
            <a:chExt cx="5523998" cy="480849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53B1E77-633A-448A-B139-01144E845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212" y="2347746"/>
              <a:ext cx="2780844" cy="2414849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2D5B6BE-901F-4924-8FF7-DE02C04B1A7D}"/>
                </a:ext>
              </a:extLst>
            </p:cNvPr>
            <p:cNvSpPr/>
            <p:nvPr/>
          </p:nvSpPr>
          <p:spPr>
            <a:xfrm>
              <a:off x="1091694" y="4868998"/>
              <a:ext cx="3883176" cy="77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Texture evolution, monotonic </a:t>
              </a:r>
            </a:p>
            <a:p>
              <a:pPr lvl="0"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cyclic deformation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0F6EAEF-3105-43DB-9487-6C0BE2ACA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5257" y="834420"/>
              <a:ext cx="4364806" cy="127998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66303DC-AF1F-4B98-8684-3487CE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29670" y="2420961"/>
              <a:ext cx="2786540" cy="2246823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1E12B2A-BDA8-4A2E-A429-5DD0FED87969}"/>
              </a:ext>
            </a:extLst>
          </p:cNvPr>
          <p:cNvGrpSpPr/>
          <p:nvPr/>
        </p:nvGrpSpPr>
        <p:grpSpPr>
          <a:xfrm>
            <a:off x="6025503" y="2996704"/>
            <a:ext cx="5097739" cy="3777504"/>
            <a:chOff x="5805378" y="1823983"/>
            <a:chExt cx="6408690" cy="4748940"/>
          </a:xfrm>
        </p:grpSpPr>
        <p:sp>
          <p:nvSpPr>
            <p:cNvPr id="59" name="Rectangle 14">
              <a:extLst>
                <a:ext uri="{FF2B5EF4-FFF2-40B4-BE49-F238E27FC236}">
                  <a16:creationId xmlns:a16="http://schemas.microsoft.com/office/drawing/2014/main" id="{E2357155-1417-4EA0-849B-B6C96D88B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0600" y="3459178"/>
              <a:ext cx="18473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C17DB8F-307E-4CB7-AED9-E77B91885822}"/>
                </a:ext>
              </a:extLst>
            </p:cNvPr>
            <p:cNvSpPr/>
            <p:nvPr/>
          </p:nvSpPr>
          <p:spPr>
            <a:xfrm>
              <a:off x="6865701" y="5926592"/>
              <a:ext cx="33522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Qualification and quantification</a:t>
              </a:r>
            </a:p>
            <a:p>
              <a:pPr lvl="0"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micromechanical fields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F5BA955-3D60-43A5-8C74-7724E855F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05378" y="1823983"/>
              <a:ext cx="5408295" cy="3881164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6EBC5D3-8194-44E7-9D86-006C29F283C3}"/>
                </a:ext>
              </a:extLst>
            </p:cNvPr>
            <p:cNvSpPr/>
            <p:nvPr/>
          </p:nvSpPr>
          <p:spPr>
            <a:xfrm>
              <a:off x="10879577" y="4644752"/>
              <a:ext cx="1334491" cy="12768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 DP590</a:t>
              </a:r>
            </a:p>
            <a:p>
              <a:pPr lvl="0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 DP980</a:t>
              </a:r>
            </a:p>
            <a:p>
              <a:pPr lvl="0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 DP1180</a:t>
              </a:r>
            </a:p>
            <a:p>
              <a:pPr lvl="0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(d) MS1700</a:t>
              </a:r>
            </a:p>
            <a:p>
              <a:pPr marL="342900" lvl="0" indent="-342900">
                <a:buAutoNum type="alphaLcParenBoth"/>
              </a:pP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612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9855" y="23068"/>
            <a:ext cx="5532755" cy="47661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Mathematics behind </a:t>
            </a:r>
            <a:r>
              <a:rPr lang="en-US" sz="2800" b="1" dirty="0">
                <a:latin typeface="Times" panose="02020603050405020304" pitchFamily="18" charset="0"/>
                <a:cs typeface="Times" panose="02020603050405020304" pitchFamily="18" charset="0"/>
              </a:rPr>
              <a:t>EVPFFT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770" y="-5080"/>
            <a:ext cx="3803650" cy="6911208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783320" y="20078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944100" y="305421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6866252" y="525530"/>
            <a:ext cx="6149744" cy="1386425"/>
            <a:chOff x="7104045" y="1147714"/>
            <a:chExt cx="6149744" cy="1386425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7526640"/>
                </p:ext>
              </p:extLst>
            </p:nvPr>
          </p:nvGraphicFramePr>
          <p:xfrm>
            <a:off x="7104045" y="1612411"/>
            <a:ext cx="4924227" cy="6124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05" name="Equation" r:id="rId5" imgW="4495680" imgH="583920" progId="Equation.DSMT4">
                    <p:embed/>
                  </p:oleObj>
                </mc:Choice>
                <mc:Fallback>
                  <p:oleObj name="Equation" r:id="rId5" imgW="4495680" imgH="58392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04045" y="1612411"/>
                          <a:ext cx="4924227" cy="61249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itle 1"/>
            <p:cNvSpPr txBox="1">
              <a:spLocks/>
            </p:cNvSpPr>
            <p:nvPr/>
          </p:nvSpPr>
          <p:spPr>
            <a:xfrm>
              <a:off x="7721034" y="1147714"/>
              <a:ext cx="5532755" cy="6448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latin typeface="Times" panose="02020603050405020304" pitchFamily="18" charset="0"/>
                  <a:cs typeface="Times" panose="02020603050405020304" pitchFamily="18" charset="0"/>
                </a:rPr>
                <a:t>Constitutive Equations for CP framework 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2796143"/>
                </p:ext>
              </p:extLst>
            </p:nvPr>
          </p:nvGraphicFramePr>
          <p:xfrm>
            <a:off x="7146154" y="2243432"/>
            <a:ext cx="4728210" cy="2907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06" name="Equation" r:id="rId7" imgW="4317840" imgH="279360" progId="Equation.DSMT4">
                    <p:embed/>
                  </p:oleObj>
                </mc:Choice>
                <mc:Fallback>
                  <p:oleObj name="Equation" r:id="rId7" imgW="4317840" imgH="27936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46154" y="2243432"/>
                          <a:ext cx="4728210" cy="29070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668270" y="266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815346"/>
              </p:ext>
            </p:extLst>
          </p:nvPr>
        </p:nvGraphicFramePr>
        <p:xfrm>
          <a:off x="6650514" y="2315437"/>
          <a:ext cx="1502232" cy="238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07" name="Equation" r:id="rId9" imgW="1714500" imgH="279400" progId="Equation.DSMT4">
                  <p:embed/>
                </p:oleObj>
              </mc:Choice>
              <mc:Fallback>
                <p:oleObj name="Equation" r:id="rId9" imgW="1714500" imgH="2794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0514" y="2315437"/>
                        <a:ext cx="1502232" cy="2389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322570" y="15125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551101"/>
              </p:ext>
            </p:extLst>
          </p:nvPr>
        </p:nvGraphicFramePr>
        <p:xfrm>
          <a:off x="6635114" y="2811168"/>
          <a:ext cx="2278954" cy="298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08" name="Equation" r:id="rId11" imgW="2527300" imgH="330200" progId="Equation.DSMT4">
                  <p:embed/>
                </p:oleObj>
              </mc:Choice>
              <mc:Fallback>
                <p:oleObj name="Equation" r:id="rId11" imgW="2527300" imgH="330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114" y="2811168"/>
                        <a:ext cx="2278954" cy="2987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435408" y="39097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6435408" y="44843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9150033" y="44557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11978958" y="43908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6650514" y="3303340"/>
            <a:ext cx="3083328" cy="1124156"/>
            <a:chOff x="5765164" y="3351227"/>
            <a:chExt cx="3083328" cy="1124156"/>
          </a:xfrm>
        </p:grpSpPr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4852792"/>
                </p:ext>
              </p:extLst>
            </p:nvPr>
          </p:nvGraphicFramePr>
          <p:xfrm>
            <a:off x="5803334" y="3351227"/>
            <a:ext cx="2432591" cy="3926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09" name="Equation" r:id="rId13" imgW="2717800" imgH="431800" progId="Equation.DSMT4">
                    <p:embed/>
                  </p:oleObj>
                </mc:Choice>
                <mc:Fallback>
                  <p:oleObj name="Equation" r:id="rId13" imgW="2717800" imgH="431800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03334" y="3351227"/>
                          <a:ext cx="2432591" cy="39262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8747417"/>
                </p:ext>
              </p:extLst>
            </p:nvPr>
          </p:nvGraphicFramePr>
          <p:xfrm>
            <a:off x="5765164" y="3651728"/>
            <a:ext cx="2535016" cy="4182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10" name="Equation" r:id="rId15" imgW="2806700" imgH="469900" progId="Equation.DSMT4">
                    <p:embed/>
                  </p:oleObj>
                </mc:Choice>
                <mc:Fallback>
                  <p:oleObj name="Equation" r:id="rId15" imgW="2806700" imgH="469900" progId="Equation.DSMT4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5164" y="3651728"/>
                          <a:ext cx="2535016" cy="41823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5064656"/>
                </p:ext>
              </p:extLst>
            </p:nvPr>
          </p:nvGraphicFramePr>
          <p:xfrm>
            <a:off x="5767210" y="3971794"/>
            <a:ext cx="3081282" cy="5035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11" name="Equation" r:id="rId17" imgW="3441700" imgH="584200" progId="Equation.DSMT4">
                    <p:embed/>
                  </p:oleObj>
                </mc:Choice>
                <mc:Fallback>
                  <p:oleObj name="Equation" r:id="rId17" imgW="3441700" imgH="584200" progId="Equation.DSMT4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7210" y="3971794"/>
                          <a:ext cx="3081282" cy="50358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6435408" y="58576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571604"/>
              </p:ext>
            </p:extLst>
          </p:nvPr>
        </p:nvGraphicFramePr>
        <p:xfrm>
          <a:off x="6630553" y="4601504"/>
          <a:ext cx="2995928" cy="503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2" name="Equation" r:id="rId19" imgW="3365500" imgH="558800" progId="Equation.DSMT4">
                  <p:embed/>
                </p:oleObj>
              </mc:Choice>
              <mc:Fallback>
                <p:oleObj name="Equation" r:id="rId19" imgW="3365500" imgH="5588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0553" y="4601504"/>
                        <a:ext cx="2995928" cy="5035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>
          <a:xfrm flipV="1">
            <a:off x="5941526" y="2451484"/>
            <a:ext cx="635794" cy="4189"/>
          </a:xfrm>
          <a:prstGeom prst="straightConnector1">
            <a:avLst/>
          </a:prstGeom>
          <a:ln w="9525">
            <a:solidFill>
              <a:srgbClr val="FF0000">
                <a:alpha val="50000"/>
              </a:srgb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957015" y="2978329"/>
            <a:ext cx="635794" cy="4189"/>
          </a:xfrm>
          <a:prstGeom prst="straightConnector1">
            <a:avLst/>
          </a:prstGeom>
          <a:ln w="9525">
            <a:solidFill>
              <a:srgbClr val="FF0000">
                <a:alpha val="50000"/>
              </a:srgb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957015" y="3916028"/>
            <a:ext cx="635794" cy="4189"/>
          </a:xfrm>
          <a:prstGeom prst="straightConnector1">
            <a:avLst/>
          </a:prstGeom>
          <a:ln w="9525">
            <a:solidFill>
              <a:srgbClr val="FF0000">
                <a:alpha val="50000"/>
              </a:srgb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970270" y="4840209"/>
            <a:ext cx="635794" cy="4189"/>
          </a:xfrm>
          <a:prstGeom prst="straightConnector1">
            <a:avLst/>
          </a:prstGeom>
          <a:ln w="9525">
            <a:solidFill>
              <a:srgbClr val="FF0000">
                <a:alpha val="50000"/>
              </a:srgb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969888" y="5376109"/>
            <a:ext cx="635794" cy="4189"/>
          </a:xfrm>
          <a:prstGeom prst="straightConnector1">
            <a:avLst/>
          </a:prstGeom>
          <a:ln w="9525">
            <a:solidFill>
              <a:srgbClr val="FF0000">
                <a:alpha val="50000"/>
              </a:srgb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29"/>
          <p:cNvSpPr>
            <a:spLocks noChangeArrowheads="1"/>
          </p:cNvSpPr>
          <p:nvPr/>
        </p:nvSpPr>
        <p:spPr bwMode="auto">
          <a:xfrm>
            <a:off x="6630553" y="52497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446902"/>
              </p:ext>
            </p:extLst>
          </p:nvPr>
        </p:nvGraphicFramePr>
        <p:xfrm>
          <a:off x="6630553" y="5249760"/>
          <a:ext cx="2919110" cy="606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3" name="Equation" r:id="rId21" imgW="3238500" imgH="711200" progId="Equation.DSMT4">
                  <p:embed/>
                </p:oleObj>
              </mc:Choice>
              <mc:Fallback>
                <p:oleObj name="Equation" r:id="rId21" imgW="3238500" imgH="7112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0553" y="5249760"/>
                        <a:ext cx="2919110" cy="6060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9888103" y="5245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079286"/>
              </p:ext>
            </p:extLst>
          </p:nvPr>
        </p:nvGraphicFramePr>
        <p:xfrm>
          <a:off x="6658135" y="5968751"/>
          <a:ext cx="2739866" cy="606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4" name="Equation" r:id="rId23" imgW="3085920" imgH="711000" progId="Equation.DSMT4">
                  <p:embed/>
                </p:oleObj>
              </mc:Choice>
              <mc:Fallback>
                <p:oleObj name="Equation" r:id="rId23" imgW="3085920" imgH="71100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8135" y="5968751"/>
                        <a:ext cx="2739866" cy="6060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Arrow Connector 38"/>
          <p:cNvCxnSpPr/>
          <p:nvPr/>
        </p:nvCxnSpPr>
        <p:spPr>
          <a:xfrm flipV="1">
            <a:off x="8152746" y="2625967"/>
            <a:ext cx="896004" cy="0"/>
          </a:xfrm>
          <a:prstGeom prst="straightConnector1">
            <a:avLst/>
          </a:prstGeom>
          <a:ln w="9525">
            <a:solidFill>
              <a:srgbClr val="FF0000">
                <a:alpha val="30000"/>
              </a:srgb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3"/>
          <p:cNvSpPr>
            <a:spLocks noChangeArrowheads="1"/>
          </p:cNvSpPr>
          <p:nvPr/>
        </p:nvSpPr>
        <p:spPr bwMode="auto">
          <a:xfrm>
            <a:off x="869950" y="-19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" name="Rectangle 35"/>
          <p:cNvSpPr>
            <a:spLocks noChangeArrowheads="1"/>
          </p:cNvSpPr>
          <p:nvPr/>
        </p:nvSpPr>
        <p:spPr bwMode="auto">
          <a:xfrm>
            <a:off x="9388980" y="26470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" name="Rectangle 37"/>
          <p:cNvSpPr>
            <a:spLocks noChangeArrowheads="1"/>
          </p:cNvSpPr>
          <p:nvPr/>
        </p:nvSpPr>
        <p:spPr bwMode="auto">
          <a:xfrm>
            <a:off x="9422648" y="29065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843119" y="2390945"/>
            <a:ext cx="415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1" name="Frame 50"/>
          <p:cNvSpPr/>
          <p:nvPr/>
        </p:nvSpPr>
        <p:spPr>
          <a:xfrm>
            <a:off x="6619459" y="3288922"/>
            <a:ext cx="3147484" cy="1856131"/>
          </a:xfrm>
          <a:prstGeom prst="frame">
            <a:avLst>
              <a:gd name="adj1" fmla="val 2668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Frame 51"/>
          <p:cNvSpPr/>
          <p:nvPr/>
        </p:nvSpPr>
        <p:spPr>
          <a:xfrm>
            <a:off x="6630553" y="5190913"/>
            <a:ext cx="3147484" cy="1383852"/>
          </a:xfrm>
          <a:prstGeom prst="frame">
            <a:avLst>
              <a:gd name="adj1" fmla="val 1979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9121275" y="2156981"/>
            <a:ext cx="2428265" cy="1249704"/>
            <a:chOff x="8724709" y="2182420"/>
            <a:chExt cx="2428265" cy="1249704"/>
          </a:xfrm>
        </p:grpSpPr>
        <p:grpSp>
          <p:nvGrpSpPr>
            <p:cNvPr id="49" name="Group 48"/>
            <p:cNvGrpSpPr/>
            <p:nvPr/>
          </p:nvGrpSpPr>
          <p:grpSpPr>
            <a:xfrm>
              <a:off x="8755401" y="2218966"/>
              <a:ext cx="2171700" cy="792449"/>
              <a:chOff x="8519030" y="2424811"/>
              <a:chExt cx="2171700" cy="792449"/>
            </a:xfrm>
          </p:grpSpPr>
          <p:graphicFrame>
            <p:nvGraphicFramePr>
              <p:cNvPr id="41" name="Object 4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16406316"/>
                  </p:ext>
                </p:extLst>
              </p:nvPr>
            </p:nvGraphicFramePr>
            <p:xfrm>
              <a:off x="8519030" y="2424811"/>
              <a:ext cx="1543050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415" name="Equation" r:id="rId25" imgW="1511300" imgH="279400" progId="Equation.DSMT4">
                      <p:embed/>
                    </p:oleObj>
                  </mc:Choice>
                  <mc:Fallback>
                    <p:oleObj name="Equation" r:id="rId25" imgW="1511300" imgH="279400" progId="Equation.DSMT4">
                      <p:embed/>
                      <p:pic>
                        <p:nvPicPr>
                          <p:cNvPr id="0" name="Object 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519030" y="2424811"/>
                            <a:ext cx="1543050" cy="2667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" name="Object 4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744607"/>
                  </p:ext>
                </p:extLst>
              </p:nvPr>
            </p:nvGraphicFramePr>
            <p:xfrm>
              <a:off x="8519030" y="2666130"/>
              <a:ext cx="2171700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416" name="Equation" r:id="rId27" imgW="2159000" imgH="254000" progId="Equation.DSMT4">
                      <p:embed/>
                    </p:oleObj>
                  </mc:Choice>
                  <mc:Fallback>
                    <p:oleObj name="Equation" r:id="rId27" imgW="2159000" imgH="254000" progId="Equation.DSMT4">
                      <p:embed/>
                      <p:pic>
                        <p:nvPicPr>
                          <p:cNvPr id="0" name="Object 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519030" y="2666130"/>
                            <a:ext cx="2171700" cy="2667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" name="Object 4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5630110"/>
                  </p:ext>
                </p:extLst>
              </p:nvPr>
            </p:nvGraphicFramePr>
            <p:xfrm>
              <a:off x="8519030" y="2912460"/>
              <a:ext cx="207645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417" name="Equation" r:id="rId29" imgW="2070100" imgH="292100" progId="Equation.DSMT4">
                      <p:embed/>
                    </p:oleObj>
                  </mc:Choice>
                  <mc:Fallback>
                    <p:oleObj name="Equation" r:id="rId29" imgW="2070100" imgH="292100" progId="Equation.DSMT4">
                      <p:embed/>
                      <p:pic>
                        <p:nvPicPr>
                          <p:cNvPr id="0" name="Object 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519030" y="2912460"/>
                            <a:ext cx="207645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8" name="Group 57"/>
            <p:cNvGrpSpPr/>
            <p:nvPr/>
          </p:nvGrpSpPr>
          <p:grpSpPr>
            <a:xfrm>
              <a:off x="8724709" y="2182420"/>
              <a:ext cx="2428265" cy="1249704"/>
              <a:chOff x="8724709" y="2182420"/>
              <a:chExt cx="2428265" cy="1249704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9793626" y="2974924"/>
                <a:ext cx="1359348" cy="457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Times" panose="02020603050405020304" pitchFamily="18" charset="0"/>
                    <a:cs typeface="Times" panose="02020603050405020304" pitchFamily="18" charset="0"/>
                  </a:rPr>
                  <a:t>Green’s solution for</a:t>
                </a:r>
              </a:p>
              <a:p>
                <a:r>
                  <a:rPr lang="en-US" sz="1100" dirty="0">
                    <a:latin typeface="Times" panose="02020603050405020304" pitchFamily="18" charset="0"/>
                    <a:cs typeface="Times" panose="02020603050405020304" pitchFamily="18" charset="0"/>
                  </a:rPr>
                  <a:t> displacement field</a:t>
                </a:r>
              </a:p>
            </p:txBody>
          </p:sp>
          <p:sp>
            <p:nvSpPr>
              <p:cNvPr id="54" name="Frame 53"/>
              <p:cNvSpPr/>
              <p:nvPr/>
            </p:nvSpPr>
            <p:spPr>
              <a:xfrm>
                <a:off x="8724709" y="2182420"/>
                <a:ext cx="2286191" cy="828995"/>
              </a:xfrm>
              <a:prstGeom prst="frame">
                <a:avLst>
                  <a:gd name="adj1" fmla="val 3625"/>
                </a:avLst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5" name="Frame 54"/>
          <p:cNvSpPr/>
          <p:nvPr/>
        </p:nvSpPr>
        <p:spPr>
          <a:xfrm>
            <a:off x="6668364" y="973448"/>
            <a:ext cx="5212486" cy="945975"/>
          </a:xfrm>
          <a:prstGeom prst="frame">
            <a:avLst>
              <a:gd name="adj1" fmla="val 2668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Rectangle 65"/>
          <p:cNvSpPr>
            <a:spLocks noChangeArrowheads="1"/>
          </p:cNvSpPr>
          <p:nvPr/>
        </p:nvSpPr>
        <p:spPr bwMode="auto">
          <a:xfrm>
            <a:off x="823996" y="34224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2449760" y="5624210"/>
            <a:ext cx="1252728" cy="0"/>
          </a:xfrm>
          <a:prstGeom prst="straightConnector1">
            <a:avLst/>
          </a:prstGeom>
          <a:ln w="9525">
            <a:solidFill>
              <a:srgbClr val="FF0000">
                <a:alpha val="50000"/>
              </a:srgb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7"/>
          <p:cNvSpPr>
            <a:spLocks noChangeArrowheads="1"/>
          </p:cNvSpPr>
          <p:nvPr/>
        </p:nvSpPr>
        <p:spPr bwMode="auto">
          <a:xfrm>
            <a:off x="153936" y="52336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9" name="Rectangle 69"/>
          <p:cNvSpPr>
            <a:spLocks noChangeArrowheads="1"/>
          </p:cNvSpPr>
          <p:nvPr/>
        </p:nvSpPr>
        <p:spPr bwMode="auto">
          <a:xfrm>
            <a:off x="75381" y="55527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" name="Rectangle 71"/>
          <p:cNvSpPr>
            <a:spLocks noChangeArrowheads="1"/>
          </p:cNvSpPr>
          <p:nvPr/>
        </p:nvSpPr>
        <p:spPr bwMode="auto">
          <a:xfrm>
            <a:off x="80068" y="55054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3" name="Rectangle 73"/>
          <p:cNvSpPr>
            <a:spLocks noChangeArrowheads="1"/>
          </p:cNvSpPr>
          <p:nvPr/>
        </p:nvSpPr>
        <p:spPr bwMode="auto">
          <a:xfrm>
            <a:off x="89856" y="64088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5" name="Rectangle 7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7" name="Rectangle 77"/>
          <p:cNvSpPr>
            <a:spLocks noChangeArrowheads="1"/>
          </p:cNvSpPr>
          <p:nvPr/>
        </p:nvSpPr>
        <p:spPr bwMode="auto">
          <a:xfrm>
            <a:off x="4164454" y="10735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1" name="Rectangle 79"/>
          <p:cNvSpPr>
            <a:spLocks noChangeArrowheads="1"/>
          </p:cNvSpPr>
          <p:nvPr/>
        </p:nvSpPr>
        <p:spPr bwMode="auto">
          <a:xfrm>
            <a:off x="509682" y="22594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89856" y="2049492"/>
            <a:ext cx="2364688" cy="4708753"/>
            <a:chOff x="47467" y="1940017"/>
            <a:chExt cx="2364688" cy="4708753"/>
          </a:xfrm>
        </p:grpSpPr>
        <p:grpSp>
          <p:nvGrpSpPr>
            <p:cNvPr id="92" name="Group 91"/>
            <p:cNvGrpSpPr/>
            <p:nvPr/>
          </p:nvGrpSpPr>
          <p:grpSpPr>
            <a:xfrm>
              <a:off x="47467" y="1940017"/>
              <a:ext cx="2364688" cy="4708753"/>
              <a:chOff x="14477" y="1888181"/>
              <a:chExt cx="2364688" cy="4708753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14477" y="1888181"/>
                <a:ext cx="2364688" cy="3776418"/>
                <a:chOff x="-75217" y="1568847"/>
                <a:chExt cx="2364688" cy="3776418"/>
              </a:xfrm>
            </p:grpSpPr>
            <p:grpSp>
              <p:nvGrpSpPr>
                <p:cNvPr id="86" name="Group 85"/>
                <p:cNvGrpSpPr/>
                <p:nvPr/>
              </p:nvGrpSpPr>
              <p:grpSpPr>
                <a:xfrm>
                  <a:off x="-53821" y="1568847"/>
                  <a:ext cx="2334418" cy="3776418"/>
                  <a:chOff x="87823" y="822624"/>
                  <a:chExt cx="2334418" cy="3776418"/>
                </a:xfrm>
              </p:grpSpPr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87823" y="1361039"/>
                    <a:ext cx="2334418" cy="3238003"/>
                    <a:chOff x="27942" y="1220646"/>
                    <a:chExt cx="2702747" cy="3757628"/>
                  </a:xfrm>
                </p:grpSpPr>
                <p:grpSp>
                  <p:nvGrpSpPr>
                    <p:cNvPr id="79" name="Group 78"/>
                    <p:cNvGrpSpPr/>
                    <p:nvPr/>
                  </p:nvGrpSpPr>
                  <p:grpSpPr>
                    <a:xfrm>
                      <a:off x="27942" y="1220646"/>
                      <a:ext cx="2200345" cy="2222606"/>
                      <a:chOff x="-2800" y="1994001"/>
                      <a:chExt cx="2200345" cy="2222606"/>
                    </a:xfrm>
                  </p:grpSpPr>
                  <p:graphicFrame>
                    <p:nvGraphicFramePr>
                      <p:cNvPr id="64" name="Object 63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3645283716"/>
                          </p:ext>
                        </p:extLst>
                      </p:nvPr>
                    </p:nvGraphicFramePr>
                    <p:xfrm>
                      <a:off x="32684" y="1994001"/>
                      <a:ext cx="1200150" cy="257175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52418" name="Equation" r:id="rId31" imgW="1205977" imgH="253890" progId="Equation.DSMT4">
                              <p:embed/>
                            </p:oleObj>
                          </mc:Choice>
                          <mc:Fallback>
                            <p:oleObj name="Equation" r:id="rId31" imgW="1205977" imgH="253890" progId="Equation.DSMT4">
                              <p:embed/>
                              <p:pic>
                                <p:nvPicPr>
                                  <p:cNvPr id="0" name="Object 64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32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32684" y="1994001"/>
                                    <a:ext cx="1200150" cy="25717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graphicFrame>
                    <p:nvGraphicFramePr>
                      <p:cNvPr id="68" name="Object 67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2233044239"/>
                          </p:ext>
                        </p:extLst>
                      </p:nvPr>
                    </p:nvGraphicFramePr>
                    <p:xfrm>
                      <a:off x="44639" y="2540330"/>
                      <a:ext cx="2057400" cy="400050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52419" name="Equation" r:id="rId33" imgW="2057400" imgH="393700" progId="Equation.DSMT4">
                              <p:embed/>
                            </p:oleObj>
                          </mc:Choice>
                          <mc:Fallback>
                            <p:oleObj name="Equation" r:id="rId33" imgW="2057400" imgH="393700" progId="Equation.DSMT4">
                              <p:embed/>
                              <p:pic>
                                <p:nvPicPr>
                                  <p:cNvPr id="0" name="Object 66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34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44639" y="2540330"/>
                                    <a:ext cx="2057400" cy="40005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graphicFrame>
                    <p:nvGraphicFramePr>
                      <p:cNvPr id="70" name="Object 69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211948538"/>
                          </p:ext>
                        </p:extLst>
                      </p:nvPr>
                    </p:nvGraphicFramePr>
                    <p:xfrm>
                      <a:off x="-2800" y="2835700"/>
                      <a:ext cx="2162175" cy="514350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52420" name="Equation" r:id="rId35" imgW="2171700" imgH="533400" progId="Equation.DSMT4">
                              <p:embed/>
                            </p:oleObj>
                          </mc:Choice>
                          <mc:Fallback>
                            <p:oleObj name="Equation" r:id="rId35" imgW="2171700" imgH="533400" progId="Equation.DSMT4">
                              <p:embed/>
                              <p:pic>
                                <p:nvPicPr>
                                  <p:cNvPr id="0" name="Object 68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36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-2800" y="2835700"/>
                                    <a:ext cx="2162175" cy="51435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graphicFrame>
                    <p:nvGraphicFramePr>
                      <p:cNvPr id="72" name="Object 71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201276385"/>
                          </p:ext>
                        </p:extLst>
                      </p:nvPr>
                    </p:nvGraphicFramePr>
                    <p:xfrm>
                      <a:off x="-2800" y="3285936"/>
                      <a:ext cx="2162175" cy="444500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52421" name="Equation" r:id="rId37" imgW="2171520" imgH="457200" progId="Equation.DSMT4">
                              <p:embed/>
                            </p:oleObj>
                          </mc:Choice>
                          <mc:Fallback>
                            <p:oleObj name="Equation" r:id="rId37" imgW="2171520" imgH="457200" progId="Equation.DSMT4">
                              <p:embed/>
                              <p:pic>
                                <p:nvPicPr>
                                  <p:cNvPr id="0" name="Object 70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38"/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-2800" y="3285936"/>
                                    <a:ext cx="2162175" cy="44450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graphicFrame>
                    <p:nvGraphicFramePr>
                      <p:cNvPr id="74" name="Object 73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4207583938"/>
                          </p:ext>
                        </p:extLst>
                      </p:nvPr>
                    </p:nvGraphicFramePr>
                    <p:xfrm>
                      <a:off x="14978" y="2249684"/>
                      <a:ext cx="1390650" cy="257175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52422" name="Equation" r:id="rId39" imgW="1396394" imgH="253890" progId="Equation.DSMT4">
                              <p:embed/>
                            </p:oleObj>
                          </mc:Choice>
                          <mc:Fallback>
                            <p:oleObj name="Equation" r:id="rId39" imgW="1396394" imgH="253890" progId="Equation.DSMT4">
                              <p:embed/>
                              <p:pic>
                                <p:nvPicPr>
                                  <p:cNvPr id="0" name="Object 72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40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14978" y="2249684"/>
                                    <a:ext cx="1390650" cy="25717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graphicFrame>
                    <p:nvGraphicFramePr>
                      <p:cNvPr id="76" name="Object 75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3790991023"/>
                          </p:ext>
                        </p:extLst>
                      </p:nvPr>
                    </p:nvGraphicFramePr>
                    <p:xfrm>
                      <a:off x="35370" y="3721307"/>
                      <a:ext cx="2162175" cy="495300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52423" name="Equation" r:id="rId41" imgW="2171700" imgH="508000" progId="Equation.DSMT4">
                              <p:embed/>
                            </p:oleObj>
                          </mc:Choice>
                          <mc:Fallback>
                            <p:oleObj name="Equation" r:id="rId41" imgW="2171700" imgH="508000" progId="Equation.DSMT4">
                              <p:embed/>
                              <p:pic>
                                <p:nvPicPr>
                                  <p:cNvPr id="0" name="Object 74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42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35370" y="3721307"/>
                                    <a:ext cx="2162175" cy="49530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p:grpSp>
                <p:graphicFrame>
                  <p:nvGraphicFramePr>
                    <p:cNvPr id="82" name="Object 81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4085076988"/>
                        </p:ext>
                      </p:extLst>
                    </p:nvPr>
                  </p:nvGraphicFramePr>
                  <p:xfrm>
                    <a:off x="47814" y="3370137"/>
                    <a:ext cx="2682875" cy="1608137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52424" name="Equation" r:id="rId43" imgW="2679480" imgH="1638000" progId="Equation.DSMT4">
                            <p:embed/>
                          </p:oleObj>
                        </mc:Choice>
                        <mc:Fallback>
                          <p:oleObj name="Equation" r:id="rId43" imgW="2679480" imgH="1638000" progId="Equation.DSMT4">
                            <p:embed/>
                            <p:pic>
                              <p:nvPicPr>
                                <p:cNvPr id="0" name="Object 7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44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7814" y="3370137"/>
                                  <a:ext cx="2682875" cy="1608137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  <p:sp>
                <p:nvSpPr>
                  <p:cNvPr id="83" name="TextBox 82"/>
                  <p:cNvSpPr txBox="1"/>
                  <p:nvPr/>
                </p:nvSpPr>
                <p:spPr>
                  <a:xfrm>
                    <a:off x="215661" y="822624"/>
                    <a:ext cx="2095906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00" dirty="0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Physics-based dislocation density hardening law</a:t>
                    </a:r>
                  </a:p>
                </p:txBody>
              </p:sp>
            </p:grpSp>
            <p:sp>
              <p:nvSpPr>
                <p:cNvPr id="84" name="Frame 83"/>
                <p:cNvSpPr/>
                <p:nvPr/>
              </p:nvSpPr>
              <p:spPr>
                <a:xfrm>
                  <a:off x="-75217" y="2053425"/>
                  <a:ext cx="2364688" cy="3007813"/>
                </a:xfrm>
                <a:prstGeom prst="frame">
                  <a:avLst>
                    <a:gd name="adj1" fmla="val 1333"/>
                  </a:avLst>
                </a:pr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14477" y="5343738"/>
                <a:ext cx="2364688" cy="1253196"/>
                <a:chOff x="14477" y="5506937"/>
                <a:chExt cx="2364688" cy="1253196"/>
              </a:xfrm>
            </p:grpSpPr>
            <p:sp>
              <p:nvSpPr>
                <p:cNvPr id="88" name="TextBox 87"/>
                <p:cNvSpPr txBox="1"/>
                <p:nvPr/>
              </p:nvSpPr>
              <p:spPr>
                <a:xfrm>
                  <a:off x="97659" y="5506937"/>
                  <a:ext cx="2095906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>
                      <a:latin typeface="Times" panose="02020603050405020304" pitchFamily="18" charset="0"/>
                      <a:cs typeface="Times" panose="02020603050405020304" pitchFamily="18" charset="0"/>
                    </a:rPr>
                    <a:t>Texture update</a:t>
                  </a:r>
                </a:p>
              </p:txBody>
            </p:sp>
            <p:sp>
              <p:nvSpPr>
                <p:cNvPr id="89" name="Frame 88"/>
                <p:cNvSpPr/>
                <p:nvPr/>
              </p:nvSpPr>
              <p:spPr>
                <a:xfrm>
                  <a:off x="14477" y="5739087"/>
                  <a:ext cx="2364688" cy="1021046"/>
                </a:xfrm>
                <a:prstGeom prst="frame">
                  <a:avLst>
                    <a:gd name="adj1" fmla="val 4549"/>
                  </a:avLst>
                </a:pr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aphicFrame>
          <p:nvGraphicFramePr>
            <p:cNvPr id="93" name="Object 9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0654196"/>
                </p:ext>
              </p:extLst>
            </p:nvPr>
          </p:nvGraphicFramePr>
          <p:xfrm>
            <a:off x="109837" y="5688076"/>
            <a:ext cx="1501775" cy="922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25" name="Equation" r:id="rId45" imgW="1676160" imgH="1054080" progId="Equation.DSMT4">
                    <p:embed/>
                  </p:oleObj>
                </mc:Choice>
                <mc:Fallback>
                  <p:oleObj name="Equation" r:id="rId45" imgW="1676160" imgH="1054080" progId="Equation.DSMT4">
                    <p:embed/>
                    <p:pic>
                      <p:nvPicPr>
                        <p:cNvPr id="76" name="Object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837" y="5688076"/>
                          <a:ext cx="1501775" cy="92233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76881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082E0-E898-42AC-83D8-23B97FA8C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F3B8B-D021-4004-A63A-4A8899876255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F72588-F5D2-48B9-88D3-84C52FC20053}"/>
              </a:ext>
            </a:extLst>
          </p:cNvPr>
          <p:cNvSpPr/>
          <p:nvPr/>
        </p:nvSpPr>
        <p:spPr>
          <a:xfrm>
            <a:off x="159630" y="2901930"/>
            <a:ext cx="11872740" cy="105413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Motivation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behind high-performance </a:t>
            </a:r>
          </a:p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computing development of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EVPFFT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859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85A47B-F3DF-40E2-BF2F-B34D510B7347}"/>
              </a:ext>
            </a:extLst>
          </p:cNvPr>
          <p:cNvSpPr/>
          <p:nvPr/>
        </p:nvSpPr>
        <p:spPr>
          <a:xfrm>
            <a:off x="624060" y="6124558"/>
            <a:ext cx="11263139" cy="68480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Simulating such high-resolution microstructure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(~17 million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FFT points) will take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months of run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such resolution is necessary to capture the field gradients at GB, more accurately.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D7C46D-2AD1-43F5-A768-D03A3932CC83}"/>
              </a:ext>
            </a:extLst>
          </p:cNvPr>
          <p:cNvSpPr/>
          <p:nvPr/>
        </p:nvSpPr>
        <p:spPr>
          <a:xfrm rot="16200000">
            <a:off x="-1071663" y="2867640"/>
            <a:ext cx="4382280" cy="43858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DP 590 steel microstructure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BBF4C18-9CC0-46D5-8EF5-ADC2ED3A5C4C}"/>
              </a:ext>
            </a:extLst>
          </p:cNvPr>
          <p:cNvGrpSpPr/>
          <p:nvPr/>
        </p:nvGrpSpPr>
        <p:grpSpPr>
          <a:xfrm>
            <a:off x="6477863" y="337267"/>
            <a:ext cx="5242722" cy="5491134"/>
            <a:chOff x="6148511" y="244182"/>
            <a:chExt cx="5242722" cy="54911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DCFC2F-618F-4B22-8950-0D314C438C91}"/>
                </a:ext>
              </a:extLst>
            </p:cNvPr>
            <p:cNvSpPr/>
            <p:nvPr/>
          </p:nvSpPr>
          <p:spPr>
            <a:xfrm rot="5400000">
              <a:off x="8980800" y="2805059"/>
              <a:ext cx="4382280" cy="43858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68585" tIns="34292" rIns="68585" bIns="34292" anchor="ctr" anchorCtr="1" compatLnSpc="1">
              <a:spAutoFit/>
            </a:bodyPr>
            <a:lstStyle/>
            <a:p>
              <a:pPr lvl="0" algn="ctr"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High-res fields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7752E8-7044-48AB-8220-AFC856B4B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48511" y="244182"/>
              <a:ext cx="4921010" cy="5103999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3493451-5839-4F3D-867D-B34CCA731396}"/>
                </a:ext>
              </a:extLst>
            </p:cNvPr>
            <p:cNvGrpSpPr/>
            <p:nvPr/>
          </p:nvGrpSpPr>
          <p:grpSpPr>
            <a:xfrm>
              <a:off x="6577202" y="5184000"/>
              <a:ext cx="4382618" cy="551316"/>
              <a:chOff x="6349650" y="5319427"/>
              <a:chExt cx="4382618" cy="551316"/>
            </a:xfrm>
          </p:grpSpPr>
          <p:graphicFrame>
            <p:nvGraphicFramePr>
              <p:cNvPr id="15" name="Object 14">
                <a:extLst>
                  <a:ext uri="{FF2B5EF4-FFF2-40B4-BE49-F238E27FC236}">
                    <a16:creationId xmlns:a16="http://schemas.microsoft.com/office/drawing/2014/main" id="{47974311-08B4-4E12-87A7-FC6EDC7975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98483715"/>
                  </p:ext>
                </p:extLst>
              </p:nvPr>
            </p:nvGraphicFramePr>
            <p:xfrm>
              <a:off x="7945058" y="5319427"/>
              <a:ext cx="2787210" cy="5513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126" name="Equation" r:id="rId4" imgW="1155600" imgH="228600" progId="Equation.DSMT4">
                      <p:embed/>
                    </p:oleObj>
                  </mc:Choice>
                  <mc:Fallback>
                    <p:oleObj name="Equation" r:id="rId4" imgW="115560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7945058" y="5319427"/>
                            <a:ext cx="2787210" cy="55131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47A1402-0094-493B-B7E3-82C7744BE644}"/>
                  </a:ext>
                </a:extLst>
              </p:cNvPr>
              <p:cNvSpPr/>
              <p:nvPr/>
            </p:nvSpPr>
            <p:spPr>
              <a:xfrm>
                <a:off x="8968388" y="5378425"/>
                <a:ext cx="1763880" cy="434340"/>
              </a:xfrm>
              <a:prstGeom prst="rect">
                <a:avLst/>
              </a:prstGeom>
              <a:solidFill>
                <a:srgbClr val="FFFF00">
                  <a:alpha val="1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A0063AB-45E6-4285-8F3A-EFE93CF477D5}"/>
                  </a:ext>
                </a:extLst>
              </p:cNvPr>
              <p:cNvSpPr/>
              <p:nvPr/>
            </p:nvSpPr>
            <p:spPr>
              <a:xfrm>
                <a:off x="6349650" y="5350919"/>
                <a:ext cx="16546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 of voxels:</a:t>
                </a:r>
                <a:endParaRPr lang="en-US" sz="2400" dirty="0"/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7A54466-E31A-4116-A2EF-8188E909DB3B}"/>
              </a:ext>
            </a:extLst>
          </p:cNvPr>
          <p:cNvSpPr/>
          <p:nvPr/>
        </p:nvSpPr>
        <p:spPr>
          <a:xfrm>
            <a:off x="788785" y="6138352"/>
            <a:ext cx="10962579" cy="671013"/>
          </a:xfrm>
          <a:prstGeom prst="rect">
            <a:avLst/>
          </a:prstGeom>
          <a:solidFill>
            <a:srgbClr val="FFFF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CE493F6-65BC-44A8-8634-F3D8683B7631}"/>
              </a:ext>
            </a:extLst>
          </p:cNvPr>
          <p:cNvGrpSpPr/>
          <p:nvPr/>
        </p:nvGrpSpPr>
        <p:grpSpPr>
          <a:xfrm>
            <a:off x="1299308" y="-18235"/>
            <a:ext cx="5178555" cy="6210336"/>
            <a:chOff x="1553914" y="-75096"/>
            <a:chExt cx="5178555" cy="621033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3ABF4CC-E100-410A-9385-39285C868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53914" y="-75096"/>
              <a:ext cx="5178555" cy="621033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BD35D00-1398-4545-A9A2-E28D5D87C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5691575" y="3527857"/>
              <a:ext cx="1433194" cy="459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3357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54908" y="3758986"/>
            <a:ext cx="4230324" cy="2875843"/>
            <a:chOff x="1259681" y="615278"/>
            <a:chExt cx="4973480" cy="3317553"/>
          </a:xfrm>
        </p:grpSpPr>
        <p:graphicFrame>
          <p:nvGraphicFramePr>
            <p:cNvPr id="9" name="Content Placeholder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28138831"/>
                </p:ext>
              </p:extLst>
            </p:nvPr>
          </p:nvGraphicFramePr>
          <p:xfrm>
            <a:off x="1259681" y="615278"/>
            <a:ext cx="4973480" cy="28028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8" name="Rectangle 17"/>
            <p:cNvSpPr/>
            <p:nvPr/>
          </p:nvSpPr>
          <p:spPr>
            <a:xfrm>
              <a:off x="1417119" y="3586578"/>
              <a:ext cx="4518660" cy="346253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68585" tIns="34292" rIns="68585" bIns="34292" anchor="ctr" anchorCtr="1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EVPFFT Parallel versions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90295" y="80699"/>
            <a:ext cx="10638744" cy="6554128"/>
            <a:chOff x="763995" y="-3778135"/>
            <a:chExt cx="12507690" cy="7560799"/>
          </a:xfrm>
        </p:grpSpPr>
        <p:graphicFrame>
          <p:nvGraphicFramePr>
            <p:cNvPr id="28" name="Content Placeholder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61338761"/>
                </p:ext>
              </p:extLst>
            </p:nvPr>
          </p:nvGraphicFramePr>
          <p:xfrm>
            <a:off x="7566168" y="465113"/>
            <a:ext cx="5075101" cy="28668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20" name="Rectangle 19"/>
            <p:cNvSpPr/>
            <p:nvPr/>
          </p:nvSpPr>
          <p:spPr>
            <a:xfrm>
              <a:off x="7844388" y="3436411"/>
              <a:ext cx="4518660" cy="346253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68585" tIns="34292" rIns="68585" bIns="34292" anchor="ctr" anchorCtr="1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Parallel FFTs running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within EVPFFT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7D8884-75BE-4D46-A976-D30F712C4D3F}"/>
                </a:ext>
              </a:extLst>
            </p:cNvPr>
            <p:cNvSpPr/>
            <p:nvPr/>
          </p:nvSpPr>
          <p:spPr>
            <a:xfrm>
              <a:off x="763995" y="-3778135"/>
              <a:ext cx="12507690" cy="505950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68585" tIns="34292" rIns="68585" bIns="34292" anchor="ctr" anchorCtr="1" compatLnSpc="1">
              <a:spAutoFit/>
            </a:bodyPr>
            <a:lstStyle/>
            <a:p>
              <a:pPr lvl="0" algn="ctr"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High-performance EVPFFT on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distributed hybrid GPU-CPU architecture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F826745-9DF3-4A46-9037-E388C85F70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182" y="519285"/>
            <a:ext cx="9656969" cy="31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0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050" y="60681"/>
            <a:ext cx="11887200" cy="154658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5" tIns="34292" rIns="68585" bIns="34292" anchor="ctr" anchorCtr="1" compatLnSpc="1">
            <a:spAutoFit/>
          </a:bodyPr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NVIDIA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TESLA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world leading GPU computing architecture [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GPU-EVPFFT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up to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speedup on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GPU,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speed up on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GPUs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430X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yet to be tested 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BioMade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supercomputer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lvl="0"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40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30840" y="0"/>
            <a:ext cx="155575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06D62F-6822-4486-9BE4-B212308A0F67}"/>
              </a:ext>
            </a:extLst>
          </p:cNvPr>
          <p:cNvGrpSpPr/>
          <p:nvPr/>
        </p:nvGrpSpPr>
        <p:grpSpPr>
          <a:xfrm>
            <a:off x="4661986" y="1416285"/>
            <a:ext cx="6791533" cy="3488937"/>
            <a:chOff x="4136922" y="1401102"/>
            <a:chExt cx="6791533" cy="34889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91EE735-0C3D-40F1-8EE0-8CAA4DC30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6922" y="1401102"/>
              <a:ext cx="4801041" cy="3488937"/>
            </a:xfrm>
            <a:prstGeom prst="rect">
              <a:avLst/>
            </a:prstGeom>
          </p:spPr>
        </p:pic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C0854022-D13F-437B-B185-6CB0ACCA517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1460529"/>
                </p:ext>
              </p:extLst>
            </p:nvPr>
          </p:nvGraphicFramePr>
          <p:xfrm>
            <a:off x="9205481" y="2354318"/>
            <a:ext cx="1722974" cy="11597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87" name="Equation" r:id="rId4" imgW="1701720" imgH="1079280" progId="Equation.DSMT4">
                    <p:embed/>
                  </p:oleObj>
                </mc:Choice>
                <mc:Fallback>
                  <p:oleObj name="Equation" r:id="rId4" imgW="1701720" imgH="107928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205481" y="2354318"/>
                          <a:ext cx="1722974" cy="11597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C1128AF-9EB1-4DBC-8469-AF0160355174}"/>
              </a:ext>
            </a:extLst>
          </p:cNvPr>
          <p:cNvGrpSpPr/>
          <p:nvPr/>
        </p:nvGrpSpPr>
        <p:grpSpPr>
          <a:xfrm>
            <a:off x="0" y="1416285"/>
            <a:ext cx="3834828" cy="5455576"/>
            <a:chOff x="0" y="1416285"/>
            <a:chExt cx="3834828" cy="5455576"/>
          </a:xfrm>
        </p:grpSpPr>
        <p:grpSp>
          <p:nvGrpSpPr>
            <p:cNvPr id="30" name="Group 29"/>
            <p:cNvGrpSpPr/>
            <p:nvPr/>
          </p:nvGrpSpPr>
          <p:grpSpPr>
            <a:xfrm>
              <a:off x="114750" y="6373638"/>
              <a:ext cx="496619" cy="420470"/>
              <a:chOff x="0" y="0"/>
              <a:chExt cx="1661160" cy="1257584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5047"/>
                <a:ext cx="1661160" cy="1242537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0" y="0"/>
                <a:ext cx="155575" cy="1333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50" y="1416285"/>
              <a:ext cx="3573840" cy="3066180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9" name="Rectangle 38"/>
            <p:cNvSpPr/>
            <p:nvPr/>
          </p:nvSpPr>
          <p:spPr>
            <a:xfrm>
              <a:off x="449693" y="6348641"/>
              <a:ext cx="338513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UNH RCC : Trillian Cray,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BioMade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Mech 3-9 servers</a:t>
              </a:r>
              <a:endParaRPr lang="en-US" sz="1400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69E1E5E-06DB-4DA9-AAAB-2B47C5769252}"/>
                </a:ext>
              </a:extLst>
            </p:cNvPr>
            <p:cNvGrpSpPr/>
            <p:nvPr/>
          </p:nvGrpSpPr>
          <p:grpSpPr>
            <a:xfrm>
              <a:off x="0" y="4324262"/>
              <a:ext cx="3753152" cy="2109854"/>
              <a:chOff x="3415301" y="2734478"/>
              <a:chExt cx="7788287" cy="3786198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2AAD983-E208-4335-B0AE-B956B309F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8321" y="4596133"/>
                <a:ext cx="1903853" cy="1539560"/>
              </a:xfrm>
              <a:prstGeom prst="rect">
                <a:avLst/>
              </a:prstGeom>
            </p:spPr>
          </p:pic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646B313-A7BC-4B54-A5E2-2538192E5AD2}"/>
                  </a:ext>
                </a:extLst>
              </p:cNvPr>
              <p:cNvGrpSpPr/>
              <p:nvPr/>
            </p:nvGrpSpPr>
            <p:grpSpPr>
              <a:xfrm>
                <a:off x="3415301" y="2734478"/>
                <a:ext cx="7788287" cy="3786198"/>
                <a:chOff x="4020744" y="2765561"/>
                <a:chExt cx="7788287" cy="3786198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D8CDABFD-24A6-4A38-A5E6-A2D64C60FF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harpenSoften amount="25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81657">
                  <a:off x="4020744" y="3903862"/>
                  <a:ext cx="4442999" cy="2647897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F02F7B31-2B22-4ABA-AEA6-515274813E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34656" y="2765561"/>
                  <a:ext cx="2774375" cy="1681811"/>
                </a:xfrm>
                <a:prstGeom prst="rect">
                  <a:avLst/>
                </a:prstGeom>
              </p:spPr>
            </p:pic>
            <p:cxnSp>
              <p:nvCxnSpPr>
                <p:cNvPr id="48" name="Curved Connector 19">
                  <a:extLst>
                    <a:ext uri="{FF2B5EF4-FFF2-40B4-BE49-F238E27FC236}">
                      <a16:creationId xmlns:a16="http://schemas.microsoft.com/office/drawing/2014/main" id="{84D24430-F1DC-43F4-8032-551331D09BF4}"/>
                    </a:ext>
                  </a:extLst>
                </p:cNvPr>
                <p:cNvCxnSpPr/>
                <p:nvPr/>
              </p:nvCxnSpPr>
              <p:spPr>
                <a:xfrm flipV="1">
                  <a:off x="7897782" y="5005545"/>
                  <a:ext cx="1136874" cy="479764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tx1"/>
                  </a:solidFill>
                  <a:prstDash val="dash"/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Curved Connector 32">
                <a:extLst>
                  <a:ext uri="{FF2B5EF4-FFF2-40B4-BE49-F238E27FC236}">
                    <a16:creationId xmlns:a16="http://schemas.microsoft.com/office/drawing/2014/main" id="{5736C7A1-9D46-4E1C-A1E3-A51F4D4DF8A1}"/>
                  </a:ext>
                </a:extLst>
              </p:cNvPr>
              <p:cNvCxnSpPr/>
              <p:nvPr/>
            </p:nvCxnSpPr>
            <p:spPr>
              <a:xfrm rot="5400000" flipH="1" flipV="1">
                <a:off x="9404368" y="4203089"/>
                <a:ext cx="386144" cy="216936"/>
              </a:xfrm>
              <a:prstGeom prst="curvedConnector3">
                <a:avLst>
                  <a:gd name="adj1" fmla="val 17538"/>
                </a:avLst>
              </a:prstGeom>
              <a:ln>
                <a:solidFill>
                  <a:schemeClr val="tx1"/>
                </a:solidFill>
                <a:prstDash val="dash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6C8CBCA-9C11-453F-A57C-30E68029A53C}"/>
              </a:ext>
            </a:extLst>
          </p:cNvPr>
          <p:cNvGrpSpPr/>
          <p:nvPr/>
        </p:nvGrpSpPr>
        <p:grpSpPr>
          <a:xfrm>
            <a:off x="4743663" y="4808038"/>
            <a:ext cx="7063760" cy="2071443"/>
            <a:chOff x="4777887" y="4733496"/>
            <a:chExt cx="7063760" cy="207144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66D89ED-D247-4715-8EC2-3C895B5D1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7887" y="4777433"/>
              <a:ext cx="4719365" cy="202750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0792CEA-5C97-43DB-B971-39F1DA4C3FB7}"/>
                </a:ext>
              </a:extLst>
            </p:cNvPr>
            <p:cNvSpPr/>
            <p:nvPr/>
          </p:nvSpPr>
          <p:spPr>
            <a:xfrm>
              <a:off x="9410867" y="4733496"/>
              <a:ext cx="243078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Perfect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strong scalability on 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Multiple GPUs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tested on 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Titan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@ Oak ridge national lab running on </a:t>
              </a:r>
              <a:r>
                <a: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128 K20X GPUs</a:t>
              </a:r>
            </a:p>
          </p:txBody>
        </p:sp>
      </p:grp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7852BD6F-EA5A-4C4A-AE27-DB29910AC5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320079"/>
              </p:ext>
            </p:extLst>
          </p:nvPr>
        </p:nvGraphicFramePr>
        <p:xfrm>
          <a:off x="9848807" y="5984867"/>
          <a:ext cx="1519640" cy="664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88" name="Equation" r:id="rId17" imgW="1422360" imgH="622080" progId="Equation.DSMT4">
                  <p:embed/>
                </p:oleObj>
              </mc:Choice>
              <mc:Fallback>
                <p:oleObj name="Equation" r:id="rId17" imgW="1422360" imgH="6220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848807" y="5984867"/>
                        <a:ext cx="1519640" cy="664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5261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57407" y="3204342"/>
            <a:ext cx="10277185" cy="1117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of Martensitic-Ferritic dual phase steels under monotonic and cyclic loading</a:t>
            </a:r>
            <a:b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541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12666</TotalTime>
  <Words>734</Words>
  <Application>Microsoft Office PowerPoint</Application>
  <PresentationFormat>Widescreen</PresentationFormat>
  <Paragraphs>132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Times</vt:lpstr>
      <vt:lpstr>Times New Roman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Mathematics behind EVPFFT </vt:lpstr>
      <vt:lpstr>PowerPoint Presentation</vt:lpstr>
      <vt:lpstr>PowerPoint Presentation</vt:lpstr>
      <vt:lpstr>PowerPoint Presentation</vt:lpstr>
      <vt:lpstr>PowerPoint Presentation</vt:lpstr>
      <vt:lpstr>Simulation of Martensitic-Ferritic dual phase steels under monotonic and cyclic loading   </vt:lpstr>
      <vt:lpstr>PowerPoint Presentation</vt:lpstr>
      <vt:lpstr>Prediction of elastic anisotropy based on crystal mechanics</vt:lpstr>
      <vt:lpstr>PowerPoint Presentation</vt:lpstr>
      <vt:lpstr>PowerPoint Presentation</vt:lpstr>
      <vt:lpstr>PowerPoint Presentation</vt:lpstr>
      <vt:lpstr>PowerPoint Presentation</vt:lpstr>
      <vt:lpstr> Dislocation annihilation (reversible DD) in EVPFFT</vt:lpstr>
      <vt:lpstr>*No 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adnan</dc:creator>
  <cp:lastModifiedBy>Eghtesad, Adnan</cp:lastModifiedBy>
  <cp:revision>1005</cp:revision>
  <dcterms:created xsi:type="dcterms:W3CDTF">2017-03-11T07:43:27Z</dcterms:created>
  <dcterms:modified xsi:type="dcterms:W3CDTF">2020-02-26T03:51:03Z</dcterms:modified>
</cp:coreProperties>
</file>