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sldIdLst>
    <p:sldId id="256" r:id="rId2"/>
    <p:sldId id="257" r:id="rId3"/>
  </p:sldIdLst>
  <p:sldSz cx="43891200" cy="32918400"/>
  <p:notesSz cx="6858000" cy="9144000"/>
  <p:defaultTextStyle>
    <a:defPPr>
      <a:defRPr lang="en-US"/>
    </a:defPPr>
    <a:lvl1pPr marL="0" algn="l" defTabSz="384048" rtl="0" eaLnBrk="1" latinLnBrk="0" hangingPunct="1">
      <a:defRPr sz="1512" kern="1200">
        <a:solidFill>
          <a:schemeClr val="tx1"/>
        </a:solidFill>
        <a:latin typeface="+mn-lt"/>
        <a:ea typeface="+mn-ea"/>
        <a:cs typeface="+mn-cs"/>
      </a:defRPr>
    </a:lvl1pPr>
    <a:lvl2pPr marL="384048" algn="l" defTabSz="384048" rtl="0" eaLnBrk="1" latinLnBrk="0" hangingPunct="1">
      <a:defRPr sz="1512" kern="1200">
        <a:solidFill>
          <a:schemeClr val="tx1"/>
        </a:solidFill>
        <a:latin typeface="+mn-lt"/>
        <a:ea typeface="+mn-ea"/>
        <a:cs typeface="+mn-cs"/>
      </a:defRPr>
    </a:lvl2pPr>
    <a:lvl3pPr marL="768096" algn="l" defTabSz="384048" rtl="0" eaLnBrk="1" latinLnBrk="0" hangingPunct="1">
      <a:defRPr sz="1512" kern="1200">
        <a:solidFill>
          <a:schemeClr val="tx1"/>
        </a:solidFill>
        <a:latin typeface="+mn-lt"/>
        <a:ea typeface="+mn-ea"/>
        <a:cs typeface="+mn-cs"/>
      </a:defRPr>
    </a:lvl3pPr>
    <a:lvl4pPr marL="1152144" algn="l" defTabSz="384048" rtl="0" eaLnBrk="1" latinLnBrk="0" hangingPunct="1">
      <a:defRPr sz="1512" kern="1200">
        <a:solidFill>
          <a:schemeClr val="tx1"/>
        </a:solidFill>
        <a:latin typeface="+mn-lt"/>
        <a:ea typeface="+mn-ea"/>
        <a:cs typeface="+mn-cs"/>
      </a:defRPr>
    </a:lvl4pPr>
    <a:lvl5pPr marL="1536192" algn="l" defTabSz="384048" rtl="0" eaLnBrk="1" latinLnBrk="0" hangingPunct="1">
      <a:defRPr sz="1512" kern="1200">
        <a:solidFill>
          <a:schemeClr val="tx1"/>
        </a:solidFill>
        <a:latin typeface="+mn-lt"/>
        <a:ea typeface="+mn-ea"/>
        <a:cs typeface="+mn-cs"/>
      </a:defRPr>
    </a:lvl5pPr>
    <a:lvl6pPr marL="1920240" algn="l" defTabSz="384048" rtl="0" eaLnBrk="1" latinLnBrk="0" hangingPunct="1">
      <a:defRPr sz="1512" kern="1200">
        <a:solidFill>
          <a:schemeClr val="tx1"/>
        </a:solidFill>
        <a:latin typeface="+mn-lt"/>
        <a:ea typeface="+mn-ea"/>
        <a:cs typeface="+mn-cs"/>
      </a:defRPr>
    </a:lvl6pPr>
    <a:lvl7pPr marL="2304288" algn="l" defTabSz="384048" rtl="0" eaLnBrk="1" latinLnBrk="0" hangingPunct="1">
      <a:defRPr sz="1512" kern="1200">
        <a:solidFill>
          <a:schemeClr val="tx1"/>
        </a:solidFill>
        <a:latin typeface="+mn-lt"/>
        <a:ea typeface="+mn-ea"/>
        <a:cs typeface="+mn-cs"/>
      </a:defRPr>
    </a:lvl7pPr>
    <a:lvl8pPr marL="2688336" algn="l" defTabSz="384048" rtl="0" eaLnBrk="1" latinLnBrk="0" hangingPunct="1">
      <a:defRPr sz="1512" kern="1200">
        <a:solidFill>
          <a:schemeClr val="tx1"/>
        </a:solidFill>
        <a:latin typeface="+mn-lt"/>
        <a:ea typeface="+mn-ea"/>
        <a:cs typeface="+mn-cs"/>
      </a:defRPr>
    </a:lvl8pPr>
    <a:lvl9pPr marL="3072384" algn="l" defTabSz="384048" rtl="0" eaLnBrk="1" latinLnBrk="0" hangingPunct="1">
      <a:defRPr sz="151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47" userDrawn="1">
          <p15:clr>
            <a:srgbClr val="A4A3A4"/>
          </p15:clr>
        </p15:guide>
        <p15:guide id="2" pos="8928" userDrawn="1">
          <p15:clr>
            <a:srgbClr val="A4A3A4"/>
          </p15:clr>
        </p15:guide>
        <p15:guide id="3" pos="18864" userDrawn="1">
          <p15:clr>
            <a:srgbClr val="A4A3A4"/>
          </p15:clr>
        </p15:guide>
        <p15:guide id="4" orient="horz" pos="7089" userDrawn="1">
          <p15:clr>
            <a:srgbClr val="A4A3A4"/>
          </p15:clr>
        </p15:guide>
        <p15:guide id="5" pos="26928" userDrawn="1">
          <p15:clr>
            <a:srgbClr val="A4A3A4"/>
          </p15:clr>
        </p15:guide>
        <p15:guide id="6" pos="782" userDrawn="1">
          <p15:clr>
            <a:srgbClr val="A4A3A4"/>
          </p15:clr>
        </p15:guide>
        <p15:guide id="7" orient="horz" pos="727" userDrawn="1">
          <p15:clr>
            <a:srgbClr val="A4A3A4"/>
          </p15:clr>
        </p15:guide>
        <p15:guide id="8" orient="horz" pos="20049" userDrawn="1">
          <p15:clr>
            <a:srgbClr val="A4A3A4"/>
          </p15:clr>
        </p15:guide>
        <p15:guide id="9" pos="1384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4660"/>
  </p:normalViewPr>
  <p:slideViewPr>
    <p:cSldViewPr snapToGrid="0">
      <p:cViewPr>
        <p:scale>
          <a:sx n="18" d="100"/>
          <a:sy n="18" d="100"/>
        </p:scale>
        <p:origin x="638" y="96"/>
      </p:cViewPr>
      <p:guideLst>
        <p:guide orient="horz" pos="13647"/>
        <p:guide pos="8928"/>
        <p:guide pos="18864"/>
        <p:guide orient="horz" pos="7089"/>
        <p:guide pos="26928"/>
        <p:guide pos="782"/>
        <p:guide orient="horz" pos="727"/>
        <p:guide orient="horz" pos="20049"/>
        <p:guide pos="1384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46ED5A-BA2F-44D3-901D-9AA914EA1C7C}"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EA0CA-8CDC-4E41-ABC4-40A1C48D587E}" type="slidenum">
              <a:rPr lang="en-US" smtClean="0"/>
              <a:t>‹#›</a:t>
            </a:fld>
            <a:endParaRPr lang="en-US"/>
          </a:p>
        </p:txBody>
      </p:sp>
    </p:spTree>
    <p:extLst>
      <p:ext uri="{BB962C8B-B14F-4D97-AF65-F5344CB8AC3E}">
        <p14:creationId xmlns:p14="http://schemas.microsoft.com/office/powerpoint/2010/main" val="335086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46ED5A-BA2F-44D3-901D-9AA914EA1C7C}"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EA0CA-8CDC-4E41-ABC4-40A1C48D587E}" type="slidenum">
              <a:rPr lang="en-US" smtClean="0"/>
              <a:t>‹#›</a:t>
            </a:fld>
            <a:endParaRPr lang="en-US"/>
          </a:p>
        </p:txBody>
      </p:sp>
    </p:spTree>
    <p:extLst>
      <p:ext uri="{BB962C8B-B14F-4D97-AF65-F5344CB8AC3E}">
        <p14:creationId xmlns:p14="http://schemas.microsoft.com/office/powerpoint/2010/main" val="2027632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46ED5A-BA2F-44D3-901D-9AA914EA1C7C}"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EA0CA-8CDC-4E41-ABC4-40A1C48D587E}" type="slidenum">
              <a:rPr lang="en-US" smtClean="0"/>
              <a:t>‹#›</a:t>
            </a:fld>
            <a:endParaRPr lang="en-US"/>
          </a:p>
        </p:txBody>
      </p:sp>
    </p:spTree>
    <p:extLst>
      <p:ext uri="{BB962C8B-B14F-4D97-AF65-F5344CB8AC3E}">
        <p14:creationId xmlns:p14="http://schemas.microsoft.com/office/powerpoint/2010/main" val="2142647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46ED5A-BA2F-44D3-901D-9AA914EA1C7C}"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EA0CA-8CDC-4E41-ABC4-40A1C48D587E}" type="slidenum">
              <a:rPr lang="en-US" smtClean="0"/>
              <a:t>‹#›</a:t>
            </a:fld>
            <a:endParaRPr lang="en-US"/>
          </a:p>
        </p:txBody>
      </p:sp>
    </p:spTree>
    <p:extLst>
      <p:ext uri="{BB962C8B-B14F-4D97-AF65-F5344CB8AC3E}">
        <p14:creationId xmlns:p14="http://schemas.microsoft.com/office/powerpoint/2010/main" val="1103136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46ED5A-BA2F-44D3-901D-9AA914EA1C7C}"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EA0CA-8CDC-4E41-ABC4-40A1C48D587E}" type="slidenum">
              <a:rPr lang="en-US" smtClean="0"/>
              <a:t>‹#›</a:t>
            </a:fld>
            <a:endParaRPr lang="en-US"/>
          </a:p>
        </p:txBody>
      </p:sp>
    </p:spTree>
    <p:extLst>
      <p:ext uri="{BB962C8B-B14F-4D97-AF65-F5344CB8AC3E}">
        <p14:creationId xmlns:p14="http://schemas.microsoft.com/office/powerpoint/2010/main" val="1196461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46ED5A-BA2F-44D3-901D-9AA914EA1C7C}"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EA0CA-8CDC-4E41-ABC4-40A1C48D587E}" type="slidenum">
              <a:rPr lang="en-US" smtClean="0"/>
              <a:t>‹#›</a:t>
            </a:fld>
            <a:endParaRPr lang="en-US"/>
          </a:p>
        </p:txBody>
      </p:sp>
    </p:spTree>
    <p:extLst>
      <p:ext uri="{BB962C8B-B14F-4D97-AF65-F5344CB8AC3E}">
        <p14:creationId xmlns:p14="http://schemas.microsoft.com/office/powerpoint/2010/main" val="2036136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46ED5A-BA2F-44D3-901D-9AA914EA1C7C}" type="datetimeFigureOut">
              <a:rPr lang="en-US" smtClean="0"/>
              <a:t>4/29/2020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7EA0CA-8CDC-4E41-ABC4-40A1C48D587E}" type="slidenum">
              <a:rPr lang="en-US" smtClean="0"/>
              <a:t>‹#›</a:t>
            </a:fld>
            <a:endParaRPr lang="en-US"/>
          </a:p>
        </p:txBody>
      </p:sp>
    </p:spTree>
    <p:extLst>
      <p:ext uri="{BB962C8B-B14F-4D97-AF65-F5344CB8AC3E}">
        <p14:creationId xmlns:p14="http://schemas.microsoft.com/office/powerpoint/2010/main" val="1186307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46ED5A-BA2F-44D3-901D-9AA914EA1C7C}" type="datetimeFigureOut">
              <a:rPr lang="en-US" smtClean="0"/>
              <a:t>4/29/2020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7EA0CA-8CDC-4E41-ABC4-40A1C48D587E}" type="slidenum">
              <a:rPr lang="en-US" smtClean="0"/>
              <a:t>‹#›</a:t>
            </a:fld>
            <a:endParaRPr lang="en-US"/>
          </a:p>
        </p:txBody>
      </p:sp>
    </p:spTree>
    <p:extLst>
      <p:ext uri="{BB962C8B-B14F-4D97-AF65-F5344CB8AC3E}">
        <p14:creationId xmlns:p14="http://schemas.microsoft.com/office/powerpoint/2010/main" val="1034511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6ED5A-BA2F-44D3-901D-9AA914EA1C7C}" type="datetimeFigureOut">
              <a:rPr lang="en-US" smtClean="0"/>
              <a:t>4/29/2020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7EA0CA-8CDC-4E41-ABC4-40A1C48D587E}" type="slidenum">
              <a:rPr lang="en-US" smtClean="0"/>
              <a:t>‹#›</a:t>
            </a:fld>
            <a:endParaRPr lang="en-US"/>
          </a:p>
        </p:txBody>
      </p:sp>
    </p:spTree>
    <p:extLst>
      <p:ext uri="{BB962C8B-B14F-4D97-AF65-F5344CB8AC3E}">
        <p14:creationId xmlns:p14="http://schemas.microsoft.com/office/powerpoint/2010/main" val="1009006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A046ED5A-BA2F-44D3-901D-9AA914EA1C7C}"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EA0CA-8CDC-4E41-ABC4-40A1C48D587E}" type="slidenum">
              <a:rPr lang="en-US" smtClean="0"/>
              <a:t>‹#›</a:t>
            </a:fld>
            <a:endParaRPr lang="en-US"/>
          </a:p>
        </p:txBody>
      </p:sp>
    </p:spTree>
    <p:extLst>
      <p:ext uri="{BB962C8B-B14F-4D97-AF65-F5344CB8AC3E}">
        <p14:creationId xmlns:p14="http://schemas.microsoft.com/office/powerpoint/2010/main" val="1838864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A046ED5A-BA2F-44D3-901D-9AA914EA1C7C}"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EA0CA-8CDC-4E41-ABC4-40A1C48D587E}" type="slidenum">
              <a:rPr lang="en-US" smtClean="0"/>
              <a:t>‹#›</a:t>
            </a:fld>
            <a:endParaRPr lang="en-US"/>
          </a:p>
        </p:txBody>
      </p:sp>
    </p:spTree>
    <p:extLst>
      <p:ext uri="{BB962C8B-B14F-4D97-AF65-F5344CB8AC3E}">
        <p14:creationId xmlns:p14="http://schemas.microsoft.com/office/powerpoint/2010/main" val="1359243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A046ED5A-BA2F-44D3-901D-9AA914EA1C7C}" type="datetimeFigureOut">
              <a:rPr lang="en-US" smtClean="0"/>
              <a:t>4/29/2020</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177EA0CA-8CDC-4E41-ABC4-40A1C48D587E}" type="slidenum">
              <a:rPr lang="en-US" smtClean="0"/>
              <a:t>‹#›</a:t>
            </a:fld>
            <a:endParaRPr lang="en-US"/>
          </a:p>
        </p:txBody>
      </p:sp>
    </p:spTree>
    <p:extLst>
      <p:ext uri="{BB962C8B-B14F-4D97-AF65-F5344CB8AC3E}">
        <p14:creationId xmlns:p14="http://schemas.microsoft.com/office/powerpoint/2010/main" val="159220139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838809-FDF5-4EDC-A11B-003E5F6CC95A}"/>
              </a:ext>
            </a:extLst>
          </p:cNvPr>
          <p:cNvSpPr txBox="1"/>
          <p:nvPr/>
        </p:nvSpPr>
        <p:spPr>
          <a:xfrm>
            <a:off x="0" y="0"/>
            <a:ext cx="43891200" cy="5783506"/>
          </a:xfrm>
          <a:prstGeom prst="rect">
            <a:avLst/>
          </a:prstGeom>
          <a:solidFill>
            <a:schemeClr val="bg1"/>
          </a:solidFill>
        </p:spPr>
        <p:txBody>
          <a:bodyPr wrap="square" rtlCol="0">
            <a:spAutoFit/>
          </a:bodyPr>
          <a:lstStyle/>
          <a:p>
            <a:pPr algn="ctr"/>
            <a:endParaRPr lang="en-US" sz="5891" dirty="0">
              <a:solidFill>
                <a:schemeClr val="accent1">
                  <a:lumMod val="50000"/>
                </a:schemeClr>
              </a:solidFill>
            </a:endParaRPr>
          </a:p>
          <a:p>
            <a:pPr algn="ctr"/>
            <a:r>
              <a:rPr lang="en-US" sz="6546" dirty="0">
                <a:solidFill>
                  <a:schemeClr val="accent1">
                    <a:lumMod val="50000"/>
                  </a:schemeClr>
                </a:solidFill>
              </a:rPr>
              <a:t>Directly Measuring Electrical Current in the Aurora Borealis Using a Rogowski Coil</a:t>
            </a:r>
            <a:endParaRPr lang="en-US" sz="4909" dirty="0"/>
          </a:p>
          <a:p>
            <a:pPr algn="ctr"/>
            <a:r>
              <a:rPr lang="en-US" sz="4909" dirty="0"/>
              <a:t>Jessie Greenhalgh, Jonathon Amrein and Joe Lazzaro</a:t>
            </a:r>
          </a:p>
          <a:p>
            <a:pPr algn="ctr"/>
            <a:endParaRPr lang="en-US" sz="4909" dirty="0"/>
          </a:p>
          <a:p>
            <a:pPr algn="ctr"/>
            <a:r>
              <a:rPr lang="en-US" sz="4909" dirty="0"/>
              <a:t>Advisors: Dr. Wayne Smith, Dr. Matthew Argall </a:t>
            </a:r>
          </a:p>
          <a:p>
            <a:pPr algn="ctr"/>
            <a:r>
              <a:rPr lang="en-US" sz="4909" dirty="0"/>
              <a:t>Department of Space Science</a:t>
            </a:r>
          </a:p>
          <a:p>
            <a:pPr algn="ctr"/>
            <a:r>
              <a:rPr lang="en-US" sz="4909" dirty="0"/>
              <a:t>University of New Hampshire</a:t>
            </a:r>
            <a:endParaRPr lang="en-US" sz="5891" dirty="0">
              <a:solidFill>
                <a:schemeClr val="accent1">
                  <a:lumMod val="50000"/>
                </a:schemeClr>
              </a:solidFill>
            </a:endParaRPr>
          </a:p>
        </p:txBody>
      </p:sp>
      <p:sp>
        <p:nvSpPr>
          <p:cNvPr id="7" name="TextBox 6">
            <a:extLst>
              <a:ext uri="{FF2B5EF4-FFF2-40B4-BE49-F238E27FC236}">
                <a16:creationId xmlns:a16="http://schemas.microsoft.com/office/drawing/2014/main" id="{870E3B7B-822C-4EF2-B6D4-ED558A7882F4}"/>
              </a:ext>
            </a:extLst>
          </p:cNvPr>
          <p:cNvSpPr txBox="1"/>
          <p:nvPr/>
        </p:nvSpPr>
        <p:spPr>
          <a:xfrm>
            <a:off x="15925757" y="10718479"/>
            <a:ext cx="12219709" cy="923330"/>
          </a:xfrm>
          <a:prstGeom prst="rect">
            <a:avLst/>
          </a:prstGeom>
          <a:noFill/>
        </p:spPr>
        <p:txBody>
          <a:bodyPr wrap="square" rtlCol="0">
            <a:spAutoFit/>
          </a:bodyPr>
          <a:lstStyle/>
          <a:p>
            <a:pPr algn="ctr"/>
            <a:r>
              <a:rPr lang="en-US" sz="5400" b="1" dirty="0"/>
              <a:t>Mechanical Design</a:t>
            </a:r>
          </a:p>
        </p:txBody>
      </p:sp>
      <p:pic>
        <p:nvPicPr>
          <p:cNvPr id="13" name="Picture 12" descr="A picture containing bicycle, open, white, mirror&#10;&#10;Description automatically generated">
            <a:extLst>
              <a:ext uri="{FF2B5EF4-FFF2-40B4-BE49-F238E27FC236}">
                <a16:creationId xmlns:a16="http://schemas.microsoft.com/office/drawing/2014/main" id="{A9B525FE-1BD0-4A36-8CC4-C33559A493AD}"/>
              </a:ext>
            </a:extLst>
          </p:cNvPr>
          <p:cNvPicPr>
            <a:picLocks noChangeAspect="1"/>
          </p:cNvPicPr>
          <p:nvPr/>
        </p:nvPicPr>
        <p:blipFill rotWithShape="1">
          <a:blip r:embed="rId2">
            <a:extLst>
              <a:ext uri="{28A0092B-C50C-407E-A947-70E740481C1C}">
                <a14:useLocalDpi xmlns:a14="http://schemas.microsoft.com/office/drawing/2010/main" val="0"/>
              </a:ext>
            </a:extLst>
          </a:blip>
          <a:srcRect l="12816" t="11666" r="14437" b="12885"/>
          <a:stretch/>
        </p:blipFill>
        <p:spPr>
          <a:xfrm>
            <a:off x="25251472" y="15421515"/>
            <a:ext cx="4311721" cy="3931920"/>
          </a:xfrm>
          <a:prstGeom prst="rect">
            <a:avLst/>
          </a:prstGeom>
        </p:spPr>
      </p:pic>
      <p:sp>
        <p:nvSpPr>
          <p:cNvPr id="14" name="TextBox 13">
            <a:extLst>
              <a:ext uri="{FF2B5EF4-FFF2-40B4-BE49-F238E27FC236}">
                <a16:creationId xmlns:a16="http://schemas.microsoft.com/office/drawing/2014/main" id="{357BBD8C-E8DC-419F-891D-0CA2F83EFC95}"/>
              </a:ext>
            </a:extLst>
          </p:cNvPr>
          <p:cNvSpPr txBox="1"/>
          <p:nvPr/>
        </p:nvSpPr>
        <p:spPr>
          <a:xfrm>
            <a:off x="29582917" y="11745884"/>
            <a:ext cx="12219709" cy="847796"/>
          </a:xfrm>
          <a:prstGeom prst="rect">
            <a:avLst/>
          </a:prstGeom>
          <a:noFill/>
        </p:spPr>
        <p:txBody>
          <a:bodyPr wrap="square" rtlCol="0">
            <a:spAutoFit/>
          </a:bodyPr>
          <a:lstStyle/>
          <a:p>
            <a:pPr marL="701402" indent="-701402">
              <a:buFont typeface="Wingdings" panose="05000000000000000000" pitchFamily="2" charset="2"/>
              <a:buChar char="§"/>
            </a:pPr>
            <a:endParaRPr lang="en-US" sz="4909" dirty="0"/>
          </a:p>
        </p:txBody>
      </p:sp>
      <p:pic>
        <p:nvPicPr>
          <p:cNvPr id="20" name="Picture 19" descr="A picture containing table, sitting, indoor, cup&#10;&#10;Description automatically generated">
            <a:extLst>
              <a:ext uri="{FF2B5EF4-FFF2-40B4-BE49-F238E27FC236}">
                <a16:creationId xmlns:a16="http://schemas.microsoft.com/office/drawing/2014/main" id="{D1E0D92C-BB7D-43FB-9798-AFD0C06B38A8}"/>
              </a:ext>
            </a:extLst>
          </p:cNvPr>
          <p:cNvPicPr>
            <a:picLocks noChangeAspect="1"/>
          </p:cNvPicPr>
          <p:nvPr/>
        </p:nvPicPr>
        <p:blipFill rotWithShape="1">
          <a:blip r:embed="rId3">
            <a:extLst>
              <a:ext uri="{28A0092B-C50C-407E-A947-70E740481C1C}">
                <a14:useLocalDpi xmlns:a14="http://schemas.microsoft.com/office/drawing/2010/main" val="0"/>
              </a:ext>
            </a:extLst>
          </a:blip>
          <a:srcRect l="9966" t="15522" r="9966" b="15522"/>
          <a:stretch/>
        </p:blipFill>
        <p:spPr>
          <a:xfrm>
            <a:off x="13526668" y="15317018"/>
            <a:ext cx="4663440" cy="4036417"/>
          </a:xfrm>
          <a:prstGeom prst="rect">
            <a:avLst/>
          </a:prstGeom>
        </p:spPr>
      </p:pic>
      <p:pic>
        <p:nvPicPr>
          <p:cNvPr id="22" name="Picture 21" descr="A picture containing doughnut, donut, food, sitting&#10;&#10;Description automatically generated">
            <a:extLst>
              <a:ext uri="{FF2B5EF4-FFF2-40B4-BE49-F238E27FC236}">
                <a16:creationId xmlns:a16="http://schemas.microsoft.com/office/drawing/2014/main" id="{598C5F57-1003-4EF3-81A9-E3BC18ACBD3C}"/>
              </a:ext>
            </a:extLst>
          </p:cNvPr>
          <p:cNvPicPr>
            <a:picLocks noChangeAspect="1"/>
          </p:cNvPicPr>
          <p:nvPr/>
        </p:nvPicPr>
        <p:blipFill rotWithShape="1">
          <a:blip r:embed="rId4">
            <a:extLst>
              <a:ext uri="{28A0092B-C50C-407E-A947-70E740481C1C}">
                <a14:useLocalDpi xmlns:a14="http://schemas.microsoft.com/office/drawing/2010/main" val="0"/>
              </a:ext>
            </a:extLst>
          </a:blip>
          <a:srcRect l="11539" t="6702" r="15814" b="14720"/>
          <a:stretch/>
        </p:blipFill>
        <p:spPr>
          <a:xfrm>
            <a:off x="19111089" y="15336850"/>
            <a:ext cx="4929379" cy="4036417"/>
          </a:xfrm>
          <a:prstGeom prst="rect">
            <a:avLst/>
          </a:prstGeom>
        </p:spPr>
      </p:pic>
      <p:sp>
        <p:nvSpPr>
          <p:cNvPr id="25" name="TextBox 24">
            <a:extLst>
              <a:ext uri="{FF2B5EF4-FFF2-40B4-BE49-F238E27FC236}">
                <a16:creationId xmlns:a16="http://schemas.microsoft.com/office/drawing/2014/main" id="{A189000D-8469-4A6E-A210-000D3B56E34D}"/>
              </a:ext>
            </a:extLst>
          </p:cNvPr>
          <p:cNvSpPr txBox="1"/>
          <p:nvPr/>
        </p:nvSpPr>
        <p:spPr>
          <a:xfrm>
            <a:off x="13196331" y="19492856"/>
            <a:ext cx="5437005" cy="1754326"/>
          </a:xfrm>
          <a:prstGeom prst="rect">
            <a:avLst/>
          </a:prstGeom>
          <a:noFill/>
        </p:spPr>
        <p:txBody>
          <a:bodyPr wrap="square" rtlCol="0">
            <a:spAutoFit/>
          </a:bodyPr>
          <a:lstStyle/>
          <a:p>
            <a:pPr algn="ctr"/>
            <a:r>
              <a:rPr lang="en-US" sz="3600" dirty="0"/>
              <a:t>Prototype Ferrite Metal Core with 7500 turns of 48-gauge copper wire. </a:t>
            </a:r>
          </a:p>
        </p:txBody>
      </p:sp>
      <p:sp>
        <p:nvSpPr>
          <p:cNvPr id="26" name="TextBox 25">
            <a:extLst>
              <a:ext uri="{FF2B5EF4-FFF2-40B4-BE49-F238E27FC236}">
                <a16:creationId xmlns:a16="http://schemas.microsoft.com/office/drawing/2014/main" id="{C2E5400A-F9B1-4D1C-810D-6BBAF87CB3E0}"/>
              </a:ext>
            </a:extLst>
          </p:cNvPr>
          <p:cNvSpPr txBox="1"/>
          <p:nvPr/>
        </p:nvSpPr>
        <p:spPr>
          <a:xfrm>
            <a:off x="19142987" y="19714982"/>
            <a:ext cx="4910171" cy="1200329"/>
          </a:xfrm>
          <a:prstGeom prst="rect">
            <a:avLst/>
          </a:prstGeom>
          <a:noFill/>
        </p:spPr>
        <p:txBody>
          <a:bodyPr wrap="square" rtlCol="0">
            <a:spAutoFit/>
          </a:bodyPr>
          <a:lstStyle/>
          <a:p>
            <a:pPr algn="ctr"/>
            <a:r>
              <a:rPr lang="en-US" sz="3600" dirty="0"/>
              <a:t>3D Printed Stand used for testing with the coil</a:t>
            </a:r>
          </a:p>
        </p:txBody>
      </p:sp>
      <p:pic>
        <p:nvPicPr>
          <p:cNvPr id="32" name="Picture 31" descr="A close up of a map&#10;&#10;Description automatically generated">
            <a:extLst>
              <a:ext uri="{FF2B5EF4-FFF2-40B4-BE49-F238E27FC236}">
                <a16:creationId xmlns:a16="http://schemas.microsoft.com/office/drawing/2014/main" id="{5287158A-FBFF-4CA9-B227-644210C244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9651" y="26094895"/>
            <a:ext cx="9087676" cy="5526576"/>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7879" y="697250"/>
            <a:ext cx="4494532" cy="4372113"/>
          </a:xfrm>
          <a:prstGeom prst="rect">
            <a:avLst/>
          </a:prstGeom>
        </p:spPr>
      </p:pic>
      <p:cxnSp>
        <p:nvCxnSpPr>
          <p:cNvPr id="4" name="Straight Connector 3"/>
          <p:cNvCxnSpPr/>
          <p:nvPr/>
        </p:nvCxnSpPr>
        <p:spPr>
          <a:xfrm>
            <a:off x="17247464" y="3058558"/>
            <a:ext cx="91870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2789971" y="5783506"/>
            <a:ext cx="83506" cy="27074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0793921" y="5783506"/>
            <a:ext cx="60856" cy="270730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12873477" y="10405101"/>
            <a:ext cx="17981300"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7692923" y="5957972"/>
            <a:ext cx="8146473" cy="923330"/>
          </a:xfrm>
          <a:prstGeom prst="rect">
            <a:avLst/>
          </a:prstGeom>
          <a:noFill/>
        </p:spPr>
        <p:txBody>
          <a:bodyPr wrap="square" rtlCol="0">
            <a:spAutoFit/>
          </a:bodyPr>
          <a:lstStyle/>
          <a:p>
            <a:pPr algn="ctr"/>
            <a:r>
              <a:rPr lang="en-US" sz="5400" b="1" dirty="0"/>
              <a:t>Objective</a:t>
            </a:r>
          </a:p>
        </p:txBody>
      </p:sp>
      <p:sp>
        <p:nvSpPr>
          <p:cNvPr id="39" name="TextBox 38"/>
          <p:cNvSpPr txBox="1"/>
          <p:nvPr/>
        </p:nvSpPr>
        <p:spPr>
          <a:xfrm>
            <a:off x="13386931" y="7058152"/>
            <a:ext cx="17117338" cy="3170099"/>
          </a:xfrm>
          <a:prstGeom prst="rect">
            <a:avLst/>
          </a:prstGeom>
          <a:noFill/>
        </p:spPr>
        <p:txBody>
          <a:bodyPr wrap="square" rtlCol="0">
            <a:spAutoFit/>
          </a:bodyPr>
          <a:lstStyle/>
          <a:p>
            <a:pPr algn="just"/>
            <a:r>
              <a:rPr lang="en-US" sz="4000" dirty="0"/>
              <a:t>The objective of this project was to design a device capable of directly measuring the electrical current in the aurora borealis. This current has never been directly measured and doing so will provide important information on how energy is coupled from the magnetosphere to the ionosphere.  The designed device will serve as a prototype for a device that will be on a NASA rocket in 2021. </a:t>
            </a:r>
          </a:p>
        </p:txBody>
      </p:sp>
      <p:sp>
        <p:nvSpPr>
          <p:cNvPr id="41" name="TextBox 40">
            <a:extLst>
              <a:ext uri="{FF2B5EF4-FFF2-40B4-BE49-F238E27FC236}">
                <a16:creationId xmlns:a16="http://schemas.microsoft.com/office/drawing/2014/main" id="{870E3B7B-822C-4EF2-B6D4-ED558A7882F4}"/>
              </a:ext>
            </a:extLst>
          </p:cNvPr>
          <p:cNvSpPr txBox="1"/>
          <p:nvPr/>
        </p:nvSpPr>
        <p:spPr>
          <a:xfrm>
            <a:off x="15835744" y="21804674"/>
            <a:ext cx="12219709" cy="923330"/>
          </a:xfrm>
          <a:prstGeom prst="rect">
            <a:avLst/>
          </a:prstGeom>
          <a:noFill/>
        </p:spPr>
        <p:txBody>
          <a:bodyPr wrap="square" rtlCol="0">
            <a:spAutoFit/>
          </a:bodyPr>
          <a:lstStyle/>
          <a:p>
            <a:pPr algn="ctr"/>
            <a:r>
              <a:rPr lang="en-US" sz="5400" b="1" dirty="0"/>
              <a:t>Electrical Design</a:t>
            </a:r>
          </a:p>
        </p:txBody>
      </p:sp>
      <p:sp>
        <p:nvSpPr>
          <p:cNvPr id="42" name="TextBox 41">
            <a:extLst>
              <a:ext uri="{FF2B5EF4-FFF2-40B4-BE49-F238E27FC236}">
                <a16:creationId xmlns:a16="http://schemas.microsoft.com/office/drawing/2014/main" id="{870E3B7B-822C-4EF2-B6D4-ED558A7882F4}"/>
              </a:ext>
            </a:extLst>
          </p:cNvPr>
          <p:cNvSpPr txBox="1"/>
          <p:nvPr/>
        </p:nvSpPr>
        <p:spPr>
          <a:xfrm>
            <a:off x="31017723" y="6053063"/>
            <a:ext cx="12219709" cy="923330"/>
          </a:xfrm>
          <a:prstGeom prst="rect">
            <a:avLst/>
          </a:prstGeom>
          <a:noFill/>
        </p:spPr>
        <p:txBody>
          <a:bodyPr wrap="square" rtlCol="0">
            <a:spAutoFit/>
          </a:bodyPr>
          <a:lstStyle/>
          <a:p>
            <a:pPr algn="ctr"/>
            <a:r>
              <a:rPr lang="en-US" sz="5400" b="1" dirty="0"/>
              <a:t>Testing</a:t>
            </a:r>
          </a:p>
        </p:txBody>
      </p:sp>
      <p:sp>
        <p:nvSpPr>
          <p:cNvPr id="43" name="TextBox 42"/>
          <p:cNvSpPr txBox="1"/>
          <p:nvPr/>
        </p:nvSpPr>
        <p:spPr>
          <a:xfrm>
            <a:off x="13362161" y="11769314"/>
            <a:ext cx="17142107" cy="3170099"/>
          </a:xfrm>
          <a:prstGeom prst="rect">
            <a:avLst/>
          </a:prstGeom>
          <a:noFill/>
        </p:spPr>
        <p:txBody>
          <a:bodyPr wrap="square" rtlCol="0">
            <a:spAutoFit/>
          </a:bodyPr>
          <a:lstStyle/>
          <a:p>
            <a:pPr algn="just"/>
            <a:r>
              <a:rPr lang="en-US" sz="4000" dirty="0"/>
              <a:t>The goal of the mechanical design was to design a Rogowski Coil that can capture the desired current. This coil is able to directly measure current through its  use of wire turns around a magnetic torus. An alternating current passing through the center of the ring induces an AC magnetic field in the torus and thus a current in the copper winding. </a:t>
            </a:r>
          </a:p>
        </p:txBody>
      </p:sp>
      <p:sp>
        <p:nvSpPr>
          <p:cNvPr id="44" name="TextBox 43"/>
          <p:cNvSpPr txBox="1"/>
          <p:nvPr/>
        </p:nvSpPr>
        <p:spPr>
          <a:xfrm>
            <a:off x="2827315" y="31574275"/>
            <a:ext cx="7199119" cy="1200329"/>
          </a:xfrm>
          <a:prstGeom prst="rect">
            <a:avLst/>
          </a:prstGeom>
          <a:noFill/>
        </p:spPr>
        <p:txBody>
          <a:bodyPr wrap="square" rtlCol="0">
            <a:spAutoFit/>
          </a:bodyPr>
          <a:lstStyle/>
          <a:p>
            <a:pPr algn="ctr"/>
            <a:r>
              <a:rPr lang="en-US" sz="3600" dirty="0"/>
              <a:t>Measured Frequency Response of the Rogowski Coil</a:t>
            </a:r>
          </a:p>
        </p:txBody>
      </p:sp>
      <p:cxnSp>
        <p:nvCxnSpPr>
          <p:cNvPr id="52" name="Straight Connector 51"/>
          <p:cNvCxnSpPr/>
          <p:nvPr/>
        </p:nvCxnSpPr>
        <p:spPr>
          <a:xfrm flipH="1" flipV="1">
            <a:off x="30854778" y="27871452"/>
            <a:ext cx="13036422"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870E3B7B-822C-4EF2-B6D4-ED558A7882F4}"/>
              </a:ext>
            </a:extLst>
          </p:cNvPr>
          <p:cNvSpPr txBox="1"/>
          <p:nvPr/>
        </p:nvSpPr>
        <p:spPr>
          <a:xfrm>
            <a:off x="31144429" y="27792192"/>
            <a:ext cx="12219709" cy="923330"/>
          </a:xfrm>
          <a:prstGeom prst="rect">
            <a:avLst/>
          </a:prstGeom>
          <a:noFill/>
        </p:spPr>
        <p:txBody>
          <a:bodyPr wrap="square" rtlCol="0">
            <a:spAutoFit/>
          </a:bodyPr>
          <a:lstStyle/>
          <a:p>
            <a:pPr algn="ctr"/>
            <a:r>
              <a:rPr lang="en-US" sz="5400" b="1" dirty="0"/>
              <a:t>Recommendations for Future Work</a:t>
            </a:r>
          </a:p>
        </p:txBody>
      </p:sp>
      <p:sp>
        <p:nvSpPr>
          <p:cNvPr id="64" name="TextBox 63"/>
          <p:cNvSpPr txBox="1"/>
          <p:nvPr/>
        </p:nvSpPr>
        <p:spPr>
          <a:xfrm>
            <a:off x="13386931" y="22797885"/>
            <a:ext cx="17117337" cy="1938992"/>
          </a:xfrm>
          <a:prstGeom prst="rect">
            <a:avLst/>
          </a:prstGeom>
          <a:noFill/>
        </p:spPr>
        <p:txBody>
          <a:bodyPr wrap="square" rtlCol="0">
            <a:spAutoFit/>
          </a:bodyPr>
          <a:lstStyle/>
          <a:p>
            <a:pPr algn="just"/>
            <a:r>
              <a:rPr lang="en-US" sz="4000" dirty="0"/>
              <a:t>The goal of the electrical design was to filter, amplify, and digitize the signal coming out of the Rogowski Coil. This was accomplished by using an active bandpass filter and an Arduino with an analog to digital convertor.</a:t>
            </a:r>
          </a:p>
        </p:txBody>
      </p:sp>
      <p:pic>
        <p:nvPicPr>
          <p:cNvPr id="65" name="Picture 64" descr="https://lh5.googleusercontent.com/p63PwvmWXE9NhjpENizkF4P7yLLJnoYAcEPUDprPXC9udyqao0FEpnR4fwLagovRhBy4qIbn8bDV3SZ580t3m2ZbScdTgJEz86TT0iF7f0jc_JtjXLl7aNw3io7ZMcCZJksrl1Ur"/>
          <p:cNvPicPr/>
          <p:nvPr/>
        </p:nvPicPr>
        <p:blipFill>
          <a:blip r:embed="rId7">
            <a:extLst>
              <a:ext uri="{28A0092B-C50C-407E-A947-70E740481C1C}">
                <a14:useLocalDpi xmlns:a14="http://schemas.microsoft.com/office/drawing/2010/main" val="0"/>
              </a:ext>
            </a:extLst>
          </a:blip>
          <a:srcRect/>
          <a:stretch>
            <a:fillRect/>
          </a:stretch>
        </p:blipFill>
        <p:spPr bwMode="auto">
          <a:xfrm>
            <a:off x="15158168" y="25016741"/>
            <a:ext cx="13574864" cy="4904716"/>
          </a:xfrm>
          <a:prstGeom prst="rect">
            <a:avLst/>
          </a:prstGeom>
          <a:noFill/>
          <a:ln>
            <a:noFill/>
          </a:ln>
        </p:spPr>
      </p:pic>
      <p:pic>
        <p:nvPicPr>
          <p:cNvPr id="68" name="Picture 67" descr="https://lh6.googleusercontent.com/t0SVRorhRN4Zr8ij_VFqN7vZNcpycufOyx0jGefJwkjXPb84Z_t5tRX4MPOw8eMn8SUO5hdPzLbzOPj-xaFWzZltOQwVquRFVeGWhxYulcO5Jb1d9PI4_oT6epyBhkNXAP18USgF"/>
          <p:cNvPicPr/>
          <p:nvPr/>
        </p:nvPicPr>
        <p:blipFill rotWithShape="1">
          <a:blip r:embed="rId8">
            <a:extLst>
              <a:ext uri="{28A0092B-C50C-407E-A947-70E740481C1C}">
                <a14:useLocalDpi xmlns:a14="http://schemas.microsoft.com/office/drawing/2010/main" val="0"/>
              </a:ext>
            </a:extLst>
          </a:blip>
          <a:srcRect l="6942" t="26966" r="-7142" b="20372"/>
          <a:stretch/>
        </p:blipFill>
        <p:spPr bwMode="auto">
          <a:xfrm>
            <a:off x="33148263" y="18449211"/>
            <a:ext cx="8449451" cy="5692764"/>
          </a:xfrm>
          <a:prstGeom prst="rect">
            <a:avLst/>
          </a:prstGeom>
          <a:noFill/>
          <a:ln>
            <a:noFill/>
          </a:ln>
          <a:extLst>
            <a:ext uri="{53640926-AAD7-44D8-BBD7-CCE9431645EC}">
              <a14:shadowObscured xmlns:a14="http://schemas.microsoft.com/office/drawing/2010/main"/>
            </a:ext>
          </a:extLst>
        </p:spPr>
      </p:pic>
      <p:pic>
        <p:nvPicPr>
          <p:cNvPr id="69" name="Picture 68"/>
          <p:cNvPicPr/>
          <p:nvPr/>
        </p:nvPicPr>
        <p:blipFill>
          <a:blip r:embed="rId9" cstate="print">
            <a:extLst>
              <a:ext uri="{28A0092B-C50C-407E-A947-70E740481C1C}">
                <a14:useLocalDpi xmlns:a14="http://schemas.microsoft.com/office/drawing/2010/main" val="0"/>
              </a:ext>
            </a:extLst>
          </a:blip>
          <a:stretch>
            <a:fillRect/>
          </a:stretch>
        </p:blipFill>
        <p:spPr>
          <a:xfrm>
            <a:off x="31988773" y="12593680"/>
            <a:ext cx="10511861" cy="4431857"/>
          </a:xfrm>
          <a:prstGeom prst="rect">
            <a:avLst/>
          </a:prstGeom>
        </p:spPr>
      </p:pic>
      <p:sp>
        <p:nvSpPr>
          <p:cNvPr id="71" name="TextBox 70"/>
          <p:cNvSpPr txBox="1"/>
          <p:nvPr/>
        </p:nvSpPr>
        <p:spPr>
          <a:xfrm>
            <a:off x="13386932" y="30173507"/>
            <a:ext cx="17117336" cy="2554545"/>
          </a:xfrm>
          <a:prstGeom prst="rect">
            <a:avLst/>
          </a:prstGeom>
          <a:noFill/>
        </p:spPr>
        <p:txBody>
          <a:bodyPr wrap="square" rtlCol="0">
            <a:spAutoFit/>
          </a:bodyPr>
          <a:lstStyle/>
          <a:p>
            <a:pPr algn="just"/>
            <a:r>
              <a:rPr lang="en-US" sz="4000" dirty="0"/>
              <a:t>This figure shows the design of the analog circuit used to amplify and filter the signal. The first stage is a low pass filter with a cutoff frequency of 512 Hz. The second stage is a high pass filter with a cutoff frequency of .1 Hz. The third stage is an amplifier with a gain of 40. </a:t>
            </a:r>
          </a:p>
        </p:txBody>
      </p:sp>
      <p:sp>
        <p:nvSpPr>
          <p:cNvPr id="76" name="TextBox 75"/>
          <p:cNvSpPr txBox="1"/>
          <p:nvPr/>
        </p:nvSpPr>
        <p:spPr>
          <a:xfrm>
            <a:off x="31144429" y="6976393"/>
            <a:ext cx="12255949" cy="5632311"/>
          </a:xfrm>
          <a:prstGeom prst="rect">
            <a:avLst/>
          </a:prstGeom>
          <a:noFill/>
        </p:spPr>
        <p:txBody>
          <a:bodyPr wrap="square" rtlCol="0">
            <a:spAutoFit/>
          </a:bodyPr>
          <a:lstStyle/>
          <a:p>
            <a:pPr algn="just"/>
            <a:r>
              <a:rPr lang="en-US" sz="4000" dirty="0"/>
              <a:t>Testing was completed with the use of an Agilent 35670A Dynamic Signal Analyzer. This had a built in function generator which was used as a source to the coil. This source was set to 1 Vpp and connected to a 1 kilo Ohm resistor which was in series with a foot-long copper wire. The copper wire was run through the middle of the coil and induced a current on the coil. A dual power supply of +/- 5 volts powered the operational amplifiers in the circuit. </a:t>
            </a:r>
          </a:p>
        </p:txBody>
      </p:sp>
      <p:sp>
        <p:nvSpPr>
          <p:cNvPr id="77" name="TextBox 76"/>
          <p:cNvSpPr txBox="1"/>
          <p:nvPr/>
        </p:nvSpPr>
        <p:spPr>
          <a:xfrm>
            <a:off x="31144429" y="17025537"/>
            <a:ext cx="12093003" cy="1323439"/>
          </a:xfrm>
          <a:prstGeom prst="rect">
            <a:avLst/>
          </a:prstGeom>
          <a:noFill/>
        </p:spPr>
        <p:txBody>
          <a:bodyPr wrap="square" rtlCol="0">
            <a:spAutoFit/>
          </a:bodyPr>
          <a:lstStyle/>
          <a:p>
            <a:pPr algn="just"/>
            <a:r>
              <a:rPr lang="en-US" sz="4000" dirty="0"/>
              <a:t>The testing  setup is shown above. The signal analyzer is on the left and the power supply is on the right.  </a:t>
            </a:r>
          </a:p>
        </p:txBody>
      </p:sp>
      <p:sp>
        <p:nvSpPr>
          <p:cNvPr id="78" name="TextBox 77"/>
          <p:cNvSpPr txBox="1"/>
          <p:nvPr/>
        </p:nvSpPr>
        <p:spPr>
          <a:xfrm>
            <a:off x="31144428" y="24141975"/>
            <a:ext cx="12255949" cy="3785652"/>
          </a:xfrm>
          <a:prstGeom prst="rect">
            <a:avLst/>
          </a:prstGeom>
          <a:noFill/>
        </p:spPr>
        <p:txBody>
          <a:bodyPr wrap="square" rtlCol="0">
            <a:spAutoFit/>
          </a:bodyPr>
          <a:lstStyle/>
          <a:p>
            <a:pPr algn="just"/>
            <a:r>
              <a:rPr lang="en-US" sz="4000" dirty="0"/>
              <a:t>The output of the coil was attached as the input to the circuit built on a breadboard. An AC sweep from 1 Hz to 4 KHz was performed and the measurement across the output of the circuit is shown above. These results met all design specifications and proved the designed device worked correctly. </a:t>
            </a:r>
          </a:p>
        </p:txBody>
      </p:sp>
      <p:sp>
        <p:nvSpPr>
          <p:cNvPr id="79" name="TextBox 78"/>
          <p:cNvSpPr txBox="1"/>
          <p:nvPr/>
        </p:nvSpPr>
        <p:spPr>
          <a:xfrm>
            <a:off x="31368231" y="28464523"/>
            <a:ext cx="11995907" cy="4401205"/>
          </a:xfrm>
          <a:prstGeom prst="rect">
            <a:avLst/>
          </a:prstGeom>
          <a:noFill/>
        </p:spPr>
        <p:txBody>
          <a:bodyPr wrap="square" rtlCol="0">
            <a:spAutoFit/>
          </a:bodyPr>
          <a:lstStyle/>
          <a:p>
            <a:pPr marL="571500" indent="-571500" algn="just">
              <a:buFont typeface="Arial" charset="0"/>
              <a:buChar char="•"/>
            </a:pPr>
            <a:r>
              <a:rPr lang="en-US" sz="4000" dirty="0"/>
              <a:t>Add a feedback winding to the coil to flatten the frequency response so all frequencies are weighted equally</a:t>
            </a:r>
          </a:p>
          <a:p>
            <a:pPr marL="571500" indent="-571500" algn="just">
              <a:buFont typeface="Arial" charset="0"/>
              <a:buChar char="•"/>
            </a:pPr>
            <a:r>
              <a:rPr lang="en-US" sz="4000" dirty="0"/>
              <a:t>Put the circuit on a printed circuit board and permanently attach it to the coil</a:t>
            </a:r>
          </a:p>
          <a:p>
            <a:pPr marL="571500" indent="-571500" algn="just">
              <a:buFont typeface="Arial" charset="0"/>
              <a:buChar char="•"/>
            </a:pPr>
            <a:r>
              <a:rPr lang="en-US" sz="4000" dirty="0"/>
              <a:t>Design a casing for the device to protect it from the atmosphere it will face in space</a:t>
            </a:r>
          </a:p>
        </p:txBody>
      </p:sp>
      <p:cxnSp>
        <p:nvCxnSpPr>
          <p:cNvPr id="45" name="Straight Connector 44">
            <a:extLst>
              <a:ext uri="{FF2B5EF4-FFF2-40B4-BE49-F238E27FC236}">
                <a16:creationId xmlns:a16="http://schemas.microsoft.com/office/drawing/2014/main" id="{078DF7B4-507F-4D29-A249-04A6A7E3D11E}"/>
              </a:ext>
            </a:extLst>
          </p:cNvPr>
          <p:cNvCxnSpPr/>
          <p:nvPr/>
        </p:nvCxnSpPr>
        <p:spPr>
          <a:xfrm flipH="1">
            <a:off x="28752211" y="27373583"/>
            <a:ext cx="17981300"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4A98080-BAD1-4680-93CE-C3FFFB077199}"/>
              </a:ext>
            </a:extLst>
          </p:cNvPr>
          <p:cNvSpPr txBox="1"/>
          <p:nvPr/>
        </p:nvSpPr>
        <p:spPr>
          <a:xfrm>
            <a:off x="24825332" y="19550743"/>
            <a:ext cx="5306325" cy="1754326"/>
          </a:xfrm>
          <a:prstGeom prst="rect">
            <a:avLst/>
          </a:prstGeom>
          <a:noFill/>
        </p:spPr>
        <p:txBody>
          <a:bodyPr wrap="square" rtlCol="0">
            <a:spAutoFit/>
          </a:bodyPr>
          <a:lstStyle/>
          <a:p>
            <a:pPr algn="ctr"/>
            <a:r>
              <a:rPr lang="en-US" sz="3600" dirty="0"/>
              <a:t>3D model of the mechanical support created in SOLIDWORKS</a:t>
            </a:r>
          </a:p>
        </p:txBody>
      </p:sp>
      <p:cxnSp>
        <p:nvCxnSpPr>
          <p:cNvPr id="47" name="Straight Connector 46">
            <a:extLst>
              <a:ext uri="{FF2B5EF4-FFF2-40B4-BE49-F238E27FC236}">
                <a16:creationId xmlns:a16="http://schemas.microsoft.com/office/drawing/2014/main" id="{A3889306-DF11-4E23-B2E2-4B3028ABB978}"/>
              </a:ext>
            </a:extLst>
          </p:cNvPr>
          <p:cNvCxnSpPr/>
          <p:nvPr/>
        </p:nvCxnSpPr>
        <p:spPr>
          <a:xfrm flipH="1">
            <a:off x="12851705" y="21530304"/>
            <a:ext cx="17981300"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8ECF7A2-B586-4B41-BE05-D0C136850E4C}"/>
              </a:ext>
            </a:extLst>
          </p:cNvPr>
          <p:cNvSpPr txBox="1"/>
          <p:nvPr/>
        </p:nvSpPr>
        <p:spPr>
          <a:xfrm>
            <a:off x="483175" y="6134822"/>
            <a:ext cx="12219709" cy="923330"/>
          </a:xfrm>
          <a:prstGeom prst="rect">
            <a:avLst/>
          </a:prstGeom>
          <a:noFill/>
        </p:spPr>
        <p:txBody>
          <a:bodyPr wrap="square" rtlCol="0">
            <a:spAutoFit/>
          </a:bodyPr>
          <a:lstStyle/>
          <a:p>
            <a:pPr algn="ctr"/>
            <a:r>
              <a:rPr lang="en-US" sz="5400" b="1" dirty="0"/>
              <a:t>Computer Model</a:t>
            </a:r>
          </a:p>
        </p:txBody>
      </p:sp>
      <p:sp>
        <p:nvSpPr>
          <p:cNvPr id="49" name="TextBox 48">
            <a:extLst>
              <a:ext uri="{FF2B5EF4-FFF2-40B4-BE49-F238E27FC236}">
                <a16:creationId xmlns:a16="http://schemas.microsoft.com/office/drawing/2014/main" id="{C252983A-A4F6-41EB-A4CC-8F8C5AF294F8}"/>
              </a:ext>
            </a:extLst>
          </p:cNvPr>
          <p:cNvSpPr txBox="1"/>
          <p:nvPr/>
        </p:nvSpPr>
        <p:spPr>
          <a:xfrm>
            <a:off x="453756" y="7066432"/>
            <a:ext cx="12092169" cy="5016758"/>
          </a:xfrm>
          <a:prstGeom prst="rect">
            <a:avLst/>
          </a:prstGeom>
          <a:noFill/>
        </p:spPr>
        <p:txBody>
          <a:bodyPr wrap="square" rtlCol="0">
            <a:spAutoFit/>
          </a:bodyPr>
          <a:lstStyle/>
          <a:p>
            <a:pPr algn="just"/>
            <a:r>
              <a:rPr lang="en-US" sz="4000" dirty="0"/>
              <a:t>The goal of the computer model was to predict the response of the coil as it flies through the auroral currents. The Rogowski coil is modeled as an RLC circuit where the resistance, inductance, and capacitance are functions of the coil’s physical dimensions, the permittivity of the core material, and the number of turns of wire. These parameters can be adjusted and optimized for future alterations to the coil design. </a:t>
            </a:r>
          </a:p>
        </p:txBody>
      </p:sp>
      <p:pic>
        <p:nvPicPr>
          <p:cNvPr id="8" name="Picture 7">
            <a:extLst>
              <a:ext uri="{FF2B5EF4-FFF2-40B4-BE49-F238E27FC236}">
                <a16:creationId xmlns:a16="http://schemas.microsoft.com/office/drawing/2014/main" id="{F080477B-EF43-4F69-BF05-EF8EBBA4CE83}"/>
              </a:ext>
            </a:extLst>
          </p:cNvPr>
          <p:cNvPicPr>
            <a:picLocks noChangeAspect="1"/>
          </p:cNvPicPr>
          <p:nvPr/>
        </p:nvPicPr>
        <p:blipFill>
          <a:blip r:embed="rId10"/>
          <a:stretch>
            <a:fillRect/>
          </a:stretch>
        </p:blipFill>
        <p:spPr>
          <a:xfrm>
            <a:off x="1899651" y="19179875"/>
            <a:ext cx="9087676" cy="5700136"/>
          </a:xfrm>
          <a:prstGeom prst="rect">
            <a:avLst/>
          </a:prstGeom>
        </p:spPr>
      </p:pic>
      <p:sp>
        <p:nvSpPr>
          <p:cNvPr id="53" name="TextBox 52">
            <a:extLst>
              <a:ext uri="{FF2B5EF4-FFF2-40B4-BE49-F238E27FC236}">
                <a16:creationId xmlns:a16="http://schemas.microsoft.com/office/drawing/2014/main" id="{9633F13C-45D8-464E-8B38-79AC173584FD}"/>
              </a:ext>
            </a:extLst>
          </p:cNvPr>
          <p:cNvSpPr txBox="1"/>
          <p:nvPr/>
        </p:nvSpPr>
        <p:spPr>
          <a:xfrm>
            <a:off x="2855029" y="24825276"/>
            <a:ext cx="7181026" cy="1200329"/>
          </a:xfrm>
          <a:prstGeom prst="rect">
            <a:avLst/>
          </a:prstGeom>
          <a:noFill/>
        </p:spPr>
        <p:txBody>
          <a:bodyPr wrap="square" rtlCol="0">
            <a:spAutoFit/>
          </a:bodyPr>
          <a:lstStyle/>
          <a:p>
            <a:pPr algn="ctr"/>
            <a:r>
              <a:rPr lang="en-US" sz="3600" dirty="0"/>
              <a:t>Modeled Frequency Response of the Rogowski Coil</a:t>
            </a:r>
          </a:p>
        </p:txBody>
      </p:sp>
      <p:pic>
        <p:nvPicPr>
          <p:cNvPr id="16" name="Picture 15">
            <a:extLst>
              <a:ext uri="{FF2B5EF4-FFF2-40B4-BE49-F238E27FC236}">
                <a16:creationId xmlns:a16="http://schemas.microsoft.com/office/drawing/2014/main" id="{67813624-DCFA-4642-A475-26E96EB5A33F}"/>
              </a:ext>
            </a:extLst>
          </p:cNvPr>
          <p:cNvPicPr>
            <a:picLocks noChangeAspect="1"/>
          </p:cNvPicPr>
          <p:nvPr/>
        </p:nvPicPr>
        <p:blipFill>
          <a:blip r:embed="rId11"/>
          <a:stretch>
            <a:fillRect/>
          </a:stretch>
        </p:blipFill>
        <p:spPr>
          <a:xfrm>
            <a:off x="1730829" y="12184493"/>
            <a:ext cx="5841018" cy="3526465"/>
          </a:xfrm>
          <a:prstGeom prst="rect">
            <a:avLst/>
          </a:prstGeom>
        </p:spPr>
      </p:pic>
      <p:pic>
        <p:nvPicPr>
          <p:cNvPr id="17" name="Picture 16">
            <a:extLst>
              <a:ext uri="{FF2B5EF4-FFF2-40B4-BE49-F238E27FC236}">
                <a16:creationId xmlns:a16="http://schemas.microsoft.com/office/drawing/2014/main" id="{1A4155D1-325C-4668-BF84-08AC139C6281}"/>
              </a:ext>
            </a:extLst>
          </p:cNvPr>
          <p:cNvPicPr>
            <a:picLocks noChangeAspect="1"/>
          </p:cNvPicPr>
          <p:nvPr/>
        </p:nvPicPr>
        <p:blipFill>
          <a:blip r:embed="rId12"/>
          <a:stretch>
            <a:fillRect/>
          </a:stretch>
        </p:blipFill>
        <p:spPr>
          <a:xfrm>
            <a:off x="7583659" y="12184493"/>
            <a:ext cx="3714314" cy="3526465"/>
          </a:xfrm>
          <a:prstGeom prst="rect">
            <a:avLst/>
          </a:prstGeom>
        </p:spPr>
      </p:pic>
      <p:sp>
        <p:nvSpPr>
          <p:cNvPr id="55" name="TextBox 54">
            <a:extLst>
              <a:ext uri="{FF2B5EF4-FFF2-40B4-BE49-F238E27FC236}">
                <a16:creationId xmlns:a16="http://schemas.microsoft.com/office/drawing/2014/main" id="{C22CFA10-AA96-4FEF-A02E-D962A0CFB331}"/>
              </a:ext>
            </a:extLst>
          </p:cNvPr>
          <p:cNvSpPr txBox="1"/>
          <p:nvPr/>
        </p:nvSpPr>
        <p:spPr>
          <a:xfrm>
            <a:off x="669471" y="15742559"/>
            <a:ext cx="11467309" cy="3416320"/>
          </a:xfrm>
          <a:prstGeom prst="rect">
            <a:avLst/>
          </a:prstGeom>
          <a:noFill/>
        </p:spPr>
        <p:txBody>
          <a:bodyPr wrap="square" rtlCol="0">
            <a:spAutoFit/>
          </a:bodyPr>
          <a:lstStyle/>
          <a:p>
            <a:pPr algn="just"/>
            <a:r>
              <a:rPr lang="en-US" sz="3600" dirty="0"/>
              <a:t>RLC circuit and parameter equations used to model the coil where </a:t>
            </a:r>
            <a:r>
              <a:rPr lang="en-US" sz="3600" dirty="0" err="1"/>
              <a:t>ρ</a:t>
            </a:r>
            <a:r>
              <a:rPr lang="en-US" sz="3600" baseline="-25000" dirty="0" err="1"/>
              <a:t>c</a:t>
            </a:r>
            <a:r>
              <a:rPr lang="en-US" sz="3600" baseline="-25000" dirty="0"/>
              <a:t> </a:t>
            </a:r>
            <a:r>
              <a:rPr lang="en-US" sz="3600" dirty="0"/>
              <a:t>, </a:t>
            </a:r>
            <a:r>
              <a:rPr lang="en-US" sz="3600" dirty="0" err="1"/>
              <a:t>l</a:t>
            </a:r>
            <a:r>
              <a:rPr lang="en-US" sz="3600" baseline="-25000" dirty="0" err="1"/>
              <a:t>w</a:t>
            </a:r>
            <a:r>
              <a:rPr lang="en-US" sz="3600" baseline="-25000" dirty="0"/>
              <a:t> </a:t>
            </a:r>
            <a:r>
              <a:rPr lang="en-US" sz="3600" dirty="0"/>
              <a:t>, d, and N are the resistivity, length, diameter, and turns of the wire, a, b, and </a:t>
            </a:r>
            <a:r>
              <a:rPr lang="en-US" sz="3600" dirty="0" err="1"/>
              <a:t>d</a:t>
            </a:r>
            <a:r>
              <a:rPr lang="en-US" sz="3600" baseline="-25000" dirty="0" err="1"/>
              <a:t>rc</a:t>
            </a:r>
            <a:r>
              <a:rPr lang="en-US" sz="3600" dirty="0"/>
              <a:t> are the inner and outer radius of the coil, and the diameter of the core cross-section respectively, and µ˳ has been replaced with the permittivity of the core.</a:t>
            </a:r>
          </a:p>
        </p:txBody>
      </p:sp>
    </p:spTree>
    <p:extLst>
      <p:ext uri="{BB962C8B-B14F-4D97-AF65-F5344CB8AC3E}">
        <p14:creationId xmlns:p14="http://schemas.microsoft.com/office/powerpoint/2010/main" val="1521155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doughnut, donut, food, sitting&#10;&#10;Description automatically generated">
            <a:extLst>
              <a:ext uri="{FF2B5EF4-FFF2-40B4-BE49-F238E27FC236}">
                <a16:creationId xmlns:a16="http://schemas.microsoft.com/office/drawing/2014/main" id="{B283C514-0F2E-428E-99D3-9275CEEC9BDD}"/>
              </a:ext>
            </a:extLst>
          </p:cNvPr>
          <p:cNvPicPr>
            <a:picLocks noChangeAspect="1"/>
          </p:cNvPicPr>
          <p:nvPr/>
        </p:nvPicPr>
        <p:blipFill rotWithShape="1">
          <a:blip r:embed="rId2">
            <a:extLst>
              <a:ext uri="{28A0092B-C50C-407E-A947-70E740481C1C}">
                <a14:useLocalDpi xmlns:a14="http://schemas.microsoft.com/office/drawing/2010/main" val="0"/>
              </a:ext>
            </a:extLst>
          </a:blip>
          <a:srcRect b="15493"/>
          <a:stretch/>
        </p:blipFill>
        <p:spPr>
          <a:xfrm>
            <a:off x="10014877" y="11636841"/>
            <a:ext cx="17460666" cy="13095501"/>
          </a:xfrm>
          <a:prstGeom prst="rect">
            <a:avLst/>
          </a:prstGeom>
        </p:spPr>
      </p:pic>
      <p:sp>
        <p:nvSpPr>
          <p:cNvPr id="3" name="TextBox 2">
            <a:extLst>
              <a:ext uri="{FF2B5EF4-FFF2-40B4-BE49-F238E27FC236}">
                <a16:creationId xmlns:a16="http://schemas.microsoft.com/office/drawing/2014/main" id="{F0FD165D-8C32-40D2-BC77-FB4B3C076C13}"/>
              </a:ext>
            </a:extLst>
          </p:cNvPr>
          <p:cNvSpPr txBox="1"/>
          <p:nvPr/>
        </p:nvSpPr>
        <p:spPr>
          <a:xfrm>
            <a:off x="11468517" y="8557851"/>
            <a:ext cx="14416035" cy="3154710"/>
          </a:xfrm>
          <a:prstGeom prst="rect">
            <a:avLst/>
          </a:prstGeom>
          <a:noFill/>
        </p:spPr>
        <p:txBody>
          <a:bodyPr wrap="square" rtlCol="0">
            <a:spAutoFit/>
          </a:bodyPr>
          <a:lstStyle/>
          <a:p>
            <a:r>
              <a:rPr lang="en-US" sz="19900" dirty="0"/>
              <a:t>Rogowski Coil</a:t>
            </a:r>
          </a:p>
        </p:txBody>
      </p:sp>
    </p:spTree>
    <p:extLst>
      <p:ext uri="{BB962C8B-B14F-4D97-AF65-F5344CB8AC3E}">
        <p14:creationId xmlns:p14="http://schemas.microsoft.com/office/powerpoint/2010/main" val="35240553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703</Words>
  <Application>Microsoft Office PowerPoint</Application>
  <PresentationFormat>Custom</PresentationFormat>
  <Paragraphs>31</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Wingdings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Greenhalgh, Jessie T</dc:creator>
  <cp:lastModifiedBy>Greenhalgh, Jessie T</cp:lastModifiedBy>
  <cp:revision>1</cp:revision>
  <dcterms:created xsi:type="dcterms:W3CDTF">2020-04-29T17:52:05Z</dcterms:created>
  <dcterms:modified xsi:type="dcterms:W3CDTF">2020-04-29T17:54:40Z</dcterms:modified>
</cp:coreProperties>
</file>