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7.xml" ContentType="application/vnd.openxmlformats-officedocument.themeOverr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4337" r:id="rId1"/>
  </p:sldMasterIdLst>
  <p:notesMasterIdLst>
    <p:notesMasterId r:id="rId63"/>
  </p:notesMasterIdLst>
  <p:handoutMasterIdLst>
    <p:handoutMasterId r:id="rId64"/>
  </p:handoutMasterIdLst>
  <p:sldIdLst>
    <p:sldId id="256" r:id="rId2"/>
    <p:sldId id="372" r:id="rId3"/>
    <p:sldId id="373" r:id="rId4"/>
    <p:sldId id="360" r:id="rId5"/>
    <p:sldId id="284" r:id="rId6"/>
    <p:sldId id="380" r:id="rId7"/>
    <p:sldId id="272" r:id="rId8"/>
    <p:sldId id="375" r:id="rId9"/>
    <p:sldId id="376" r:id="rId10"/>
    <p:sldId id="309" r:id="rId11"/>
    <p:sldId id="377" r:id="rId12"/>
    <p:sldId id="310" r:id="rId13"/>
    <p:sldId id="378" r:id="rId14"/>
    <p:sldId id="374" r:id="rId15"/>
    <p:sldId id="353" r:id="rId16"/>
    <p:sldId id="362" r:id="rId17"/>
    <p:sldId id="292" r:id="rId18"/>
    <p:sldId id="319" r:id="rId19"/>
    <p:sldId id="382" r:id="rId20"/>
    <p:sldId id="341" r:id="rId21"/>
    <p:sldId id="325" r:id="rId22"/>
    <p:sldId id="326" r:id="rId23"/>
    <p:sldId id="328" r:id="rId24"/>
    <p:sldId id="317" r:id="rId25"/>
    <p:sldId id="342" r:id="rId26"/>
    <p:sldId id="383" r:id="rId27"/>
    <p:sldId id="344" r:id="rId28"/>
    <p:sldId id="293" r:id="rId29"/>
    <p:sldId id="312" r:id="rId30"/>
    <p:sldId id="385" r:id="rId31"/>
    <p:sldId id="349" r:id="rId32"/>
    <p:sldId id="365" r:id="rId33"/>
    <p:sldId id="394" r:id="rId34"/>
    <p:sldId id="391" r:id="rId35"/>
    <p:sldId id="366" r:id="rId36"/>
    <p:sldId id="392" r:id="rId37"/>
    <p:sldId id="363" r:id="rId38"/>
    <p:sldId id="395" r:id="rId39"/>
    <p:sldId id="368" r:id="rId40"/>
    <p:sldId id="369" r:id="rId41"/>
    <p:sldId id="396" r:id="rId42"/>
    <p:sldId id="390" r:id="rId43"/>
    <p:sldId id="367" r:id="rId44"/>
    <p:sldId id="393" r:id="rId45"/>
    <p:sldId id="384" r:id="rId46"/>
    <p:sldId id="370" r:id="rId47"/>
    <p:sldId id="386" r:id="rId48"/>
    <p:sldId id="351" r:id="rId49"/>
    <p:sldId id="356" r:id="rId50"/>
    <p:sldId id="352" r:id="rId51"/>
    <p:sldId id="397" r:id="rId52"/>
    <p:sldId id="257" r:id="rId53"/>
    <p:sldId id="258" r:id="rId54"/>
    <p:sldId id="259" r:id="rId55"/>
    <p:sldId id="371" r:id="rId56"/>
    <p:sldId id="388" r:id="rId57"/>
    <p:sldId id="387" r:id="rId58"/>
    <p:sldId id="398" r:id="rId59"/>
    <p:sldId id="314" r:id="rId60"/>
    <p:sldId id="389" r:id="rId61"/>
    <p:sldId id="265" r:id="rId62"/>
  </p:sldIdLst>
  <p:sldSz cx="9144000" cy="6858000" type="screen4x3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63300"/>
    <a:srgbClr val="CC9900"/>
    <a:srgbClr val="FF00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2DBC04-8BBA-4A62-8BF2-696447406F60}" v="33" dt="2020-04-27T15:16:09.103"/>
    <p1510:client id="{402D5849-DE15-4368-A758-FF528745F2D0}" v="72" dt="2020-04-27T14:50:55.764"/>
    <p1510:client id="{4EACE5F9-F2EF-4F13-A285-1228498422EA}" v="5" dt="2020-04-26T19:41:51.892"/>
    <p1510:client id="{9BA88AD9-8EAC-4426-8700-9E0CF88B102D}" v="55" dt="2020-04-26T18:40:22.7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53"/>
    <p:restoredTop sz="95037" autoAdjust="0"/>
  </p:normalViewPr>
  <p:slideViewPr>
    <p:cSldViewPr>
      <p:cViewPr>
        <p:scale>
          <a:sx n="78" d="100"/>
          <a:sy n="78" d="100"/>
        </p:scale>
        <p:origin x="1816" y="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/Users\devinlampan\Library\Application%20Support\Box\Box%20Edit\Documents\541297872935\Streamworks%20Culvert%20Assessment%20Model%20v2.180219.xlsm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/Users\devinlampan\Library\Application%20Support\Box\Box%20Edit\Documents\541297872935\Streamworks%20Culvert%20Assessment%20Model%20v2.180219.xlsm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/Users\devinlampan\Library\Application%20Support\Box\Box%20Edit\Documents\541297872935\Streamworks%20Culvert%20Assessment%20Model%20v2.180219.xlsm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/Users\devinlampan\Library\Application%20Support\Box\Box%20Edit\Documents\541297872935\Streamworks%20Culvert%20Assessment%20Model%20v2.180219.xlsm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/Users\devinlampan\Library\Application%20Support\Box\Box%20Edit\Documents\541297872935\Streamworks%20Culvert%20Assessment%20Model%20v2.180219.xlsm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/Users\devinlampan\Library\Application%20Support\Box\Box%20Edit\Documents\541297872935\Streamworks%20Culvert%20Assessment%20Model%20v2.180219.xlsm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/Users\devinlampan\Library\Application%20Support\Box\Box%20Edit\Documents\648955332100\December%2014th%202019%20Stor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en-US" baseline="0">
                <a:solidFill>
                  <a:schemeClr val="bg1"/>
                </a:solidFill>
              </a:rPr>
              <a:t>2yr</a:t>
            </a:r>
            <a:endParaRPr lang="en-US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5.24448332847283E-4"/>
          <c:y val="6.1728395061728392E-3"/>
        </c:manualLayout>
      </c:layout>
      <c:overlay val="1"/>
      <c:spPr>
        <a:solidFill>
          <a:schemeClr val="accent3">
            <a:lumMod val="50000"/>
          </a:schemeClr>
        </a:solidFill>
      </c:spPr>
    </c:title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DA23-A844-9682-6B957041FC17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DA23-A844-9682-6B957041FC17}"/>
              </c:ext>
            </c:extLst>
          </c:dPt>
          <c:dPt>
            <c:idx val="2"/>
            <c:bubble3D val="0"/>
            <c:spPr>
              <a:solidFill>
                <a:srgbClr val="00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DA23-A844-9682-6B957041FC17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Statistics!$B$27:$B$29</c:f>
              <c:strCache>
                <c:ptCount val="3"/>
                <c:pt idx="0">
                  <c:v>Overtop</c:v>
                </c:pt>
                <c:pt idx="1">
                  <c:v>Vulnerable</c:v>
                </c:pt>
                <c:pt idx="2">
                  <c:v>Pass</c:v>
                </c:pt>
              </c:strCache>
            </c:strRef>
          </c:cat>
          <c:val>
            <c:numRef>
              <c:f>Statistics!$C$14:$C$16</c:f>
              <c:numCache>
                <c:formatCode>General</c:formatCode>
                <c:ptCount val="3"/>
                <c:pt idx="0">
                  <c:v>1</c:v>
                </c:pt>
                <c:pt idx="1">
                  <c:v>3</c:v>
                </c:pt>
                <c:pt idx="2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A23-A844-9682-6B957041FC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gap"/>
    <c:showDLblsOverMax val="0"/>
  </c:chart>
  <c:spPr>
    <a:ln w="28575">
      <a:solidFill>
        <a:schemeClr val="tx1"/>
      </a:solidFill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en-US">
                <a:solidFill>
                  <a:schemeClr val="bg1"/>
                </a:solidFill>
              </a:rPr>
              <a:t>10</a:t>
            </a:r>
            <a:r>
              <a:rPr lang="en-US" baseline="0">
                <a:solidFill>
                  <a:schemeClr val="bg1"/>
                </a:solidFill>
              </a:rPr>
              <a:t>yr</a:t>
            </a:r>
            <a:endParaRPr lang="en-US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5.24448332847283E-4"/>
          <c:y val="6.1728395061728392E-3"/>
        </c:manualLayout>
      </c:layout>
      <c:overlay val="1"/>
      <c:spPr>
        <a:solidFill>
          <a:schemeClr val="accent3">
            <a:lumMod val="50000"/>
          </a:schemeClr>
        </a:solidFill>
      </c:spPr>
    </c:title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1748-6449-B682-F50C183D1058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1748-6449-B682-F50C183D1058}"/>
              </c:ext>
            </c:extLst>
          </c:dPt>
          <c:dPt>
            <c:idx val="2"/>
            <c:bubble3D val="0"/>
            <c:spPr>
              <a:solidFill>
                <a:srgbClr val="00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1748-6449-B682-F50C183D1058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Statistics!$B$27:$B$29</c:f>
              <c:strCache>
                <c:ptCount val="3"/>
                <c:pt idx="0">
                  <c:v>Overtop</c:v>
                </c:pt>
                <c:pt idx="1">
                  <c:v>Vulnerable</c:v>
                </c:pt>
                <c:pt idx="2">
                  <c:v>Pass</c:v>
                </c:pt>
              </c:strCache>
            </c:strRef>
          </c:cat>
          <c:val>
            <c:numRef>
              <c:f>Statistics!$D$14:$D$16</c:f>
              <c:numCache>
                <c:formatCode>General</c:formatCode>
                <c:ptCount val="3"/>
                <c:pt idx="0">
                  <c:v>4</c:v>
                </c:pt>
                <c:pt idx="1">
                  <c:v>4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748-6449-B682-F50C183D10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gap"/>
    <c:showDLblsOverMax val="0"/>
  </c:chart>
  <c:spPr>
    <a:ln w="28575">
      <a:solidFill>
        <a:schemeClr val="tx1"/>
      </a:solidFill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en-US">
                <a:solidFill>
                  <a:schemeClr val="bg1"/>
                </a:solidFill>
              </a:rPr>
              <a:t>25yr</a:t>
            </a:r>
          </a:p>
        </c:rich>
      </c:tx>
      <c:layout>
        <c:manualLayout>
          <c:xMode val="edge"/>
          <c:yMode val="edge"/>
          <c:x val="5.2444833284725492E-4"/>
          <c:y val="6.1728395061728392E-3"/>
        </c:manualLayout>
      </c:layout>
      <c:overlay val="1"/>
      <c:spPr>
        <a:solidFill>
          <a:schemeClr val="accent3">
            <a:lumMod val="50000"/>
          </a:schemeClr>
        </a:solidFill>
      </c:spPr>
    </c:title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FC67-1C44-8363-F2E4BAF37F68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FC67-1C44-8363-F2E4BAF37F68}"/>
              </c:ext>
            </c:extLst>
          </c:dPt>
          <c:dPt>
            <c:idx val="2"/>
            <c:bubble3D val="0"/>
            <c:spPr>
              <a:solidFill>
                <a:srgbClr val="00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FC67-1C44-8363-F2E4BAF37F68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>
                      <a:solidFill>
                        <a:sysClr val="windowText" lastClr="000000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C67-1C44-8363-F2E4BAF37F6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Statistics!$B$27:$B$29</c:f>
              <c:strCache>
                <c:ptCount val="3"/>
                <c:pt idx="0">
                  <c:v>Overtop</c:v>
                </c:pt>
                <c:pt idx="1">
                  <c:v>Vulnerable</c:v>
                </c:pt>
                <c:pt idx="2">
                  <c:v>Pass</c:v>
                </c:pt>
              </c:strCache>
            </c:strRef>
          </c:cat>
          <c:val>
            <c:numRef>
              <c:f>Statistics!$E$14:$E$16</c:f>
              <c:numCache>
                <c:formatCode>General</c:formatCode>
                <c:ptCount val="3"/>
                <c:pt idx="0">
                  <c:v>4</c:v>
                </c:pt>
                <c:pt idx="1">
                  <c:v>7</c:v>
                </c:pt>
                <c:pt idx="2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C67-1C44-8363-F2E4BAF37F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gap"/>
    <c:showDLblsOverMax val="0"/>
  </c:chart>
  <c:spPr>
    <a:ln w="28575">
      <a:solidFill>
        <a:sysClr val="windowText" lastClr="000000"/>
      </a:solidFill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en-US">
                <a:solidFill>
                  <a:schemeClr val="bg1"/>
                </a:solidFill>
              </a:rPr>
              <a:t>50</a:t>
            </a:r>
            <a:r>
              <a:rPr lang="en-US" baseline="0">
                <a:solidFill>
                  <a:schemeClr val="bg1"/>
                </a:solidFill>
              </a:rPr>
              <a:t>yr</a:t>
            </a:r>
            <a:endParaRPr lang="en-US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5.24448332847283E-4"/>
          <c:y val="6.1728395061728392E-3"/>
        </c:manualLayout>
      </c:layout>
      <c:overlay val="1"/>
      <c:spPr>
        <a:solidFill>
          <a:schemeClr val="accent3">
            <a:lumMod val="50000"/>
          </a:schemeClr>
        </a:solidFill>
      </c:spPr>
    </c:title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52C7-6347-AEFB-6D4A68CDE3CC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52C7-6347-AEFB-6D4A68CDE3CC}"/>
              </c:ext>
            </c:extLst>
          </c:dPt>
          <c:dPt>
            <c:idx val="2"/>
            <c:bubble3D val="0"/>
            <c:spPr>
              <a:solidFill>
                <a:srgbClr val="00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52C7-6347-AEFB-6D4A68CDE3CC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Statistics!$B$27:$B$29</c:f>
              <c:strCache>
                <c:ptCount val="3"/>
                <c:pt idx="0">
                  <c:v>Overtop</c:v>
                </c:pt>
                <c:pt idx="1">
                  <c:v>Vulnerable</c:v>
                </c:pt>
                <c:pt idx="2">
                  <c:v>Pass</c:v>
                </c:pt>
              </c:strCache>
            </c:strRef>
          </c:cat>
          <c:val>
            <c:numRef>
              <c:f>Statistics!$F$14:$F$16</c:f>
              <c:numCache>
                <c:formatCode>General</c:formatCode>
                <c:ptCount val="3"/>
                <c:pt idx="0">
                  <c:v>6</c:v>
                </c:pt>
                <c:pt idx="1">
                  <c:v>6</c:v>
                </c:pt>
                <c:pt idx="2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2C7-6347-AEFB-6D4A68CDE3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gap"/>
    <c:showDLblsOverMax val="0"/>
  </c:chart>
  <c:spPr>
    <a:ln w="28575">
      <a:solidFill>
        <a:schemeClr val="tx1"/>
      </a:solidFill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en-US">
                <a:solidFill>
                  <a:schemeClr val="bg1"/>
                </a:solidFill>
              </a:rPr>
              <a:t>100yr</a:t>
            </a:r>
          </a:p>
        </c:rich>
      </c:tx>
      <c:layout>
        <c:manualLayout>
          <c:xMode val="edge"/>
          <c:yMode val="edge"/>
          <c:x val="5.2444833284725492E-4"/>
          <c:y val="6.1728395061728392E-3"/>
        </c:manualLayout>
      </c:layout>
      <c:overlay val="1"/>
      <c:spPr>
        <a:solidFill>
          <a:schemeClr val="accent3">
            <a:lumMod val="50000"/>
          </a:schemeClr>
        </a:solidFill>
      </c:spPr>
    </c:title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390C-3740-AAD6-9BCFE416B469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390C-3740-AAD6-9BCFE416B469}"/>
              </c:ext>
            </c:extLst>
          </c:dPt>
          <c:dPt>
            <c:idx val="2"/>
            <c:bubble3D val="0"/>
            <c:spPr>
              <a:solidFill>
                <a:srgbClr val="00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390C-3740-AAD6-9BCFE416B469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Statistics!$B$27:$B$29</c:f>
              <c:strCache>
                <c:ptCount val="3"/>
                <c:pt idx="0">
                  <c:v>Overtop</c:v>
                </c:pt>
                <c:pt idx="1">
                  <c:v>Vulnerable</c:v>
                </c:pt>
                <c:pt idx="2">
                  <c:v>Pass</c:v>
                </c:pt>
              </c:strCache>
            </c:strRef>
          </c:cat>
          <c:val>
            <c:numRef>
              <c:f>Statistics!$G$14:$G$16</c:f>
              <c:numCache>
                <c:formatCode>General</c:formatCode>
                <c:ptCount val="3"/>
                <c:pt idx="0">
                  <c:v>10</c:v>
                </c:pt>
                <c:pt idx="1">
                  <c:v>4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90C-3740-AAD6-9BCFE416B4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gap"/>
    <c:showDLblsOverMax val="0"/>
  </c:chart>
  <c:spPr>
    <a:ln w="28575">
      <a:solidFill>
        <a:sysClr val="windowText" lastClr="000000"/>
      </a:solidFill>
    </a:ln>
  </c:sp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en-US" baseline="0" dirty="0">
                <a:solidFill>
                  <a:schemeClr val="bg1"/>
                </a:solidFill>
              </a:rPr>
              <a:t>n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baseline="0" dirty="0">
                <a:solidFill>
                  <a:schemeClr val="bg1"/>
                </a:solidFill>
              </a:rPr>
              <a:t> year</a:t>
            </a:r>
            <a:endParaRPr lang="en-US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5.24448332847283E-4"/>
          <c:y val="6.1728395061728392E-3"/>
        </c:manualLayout>
      </c:layout>
      <c:overlay val="1"/>
      <c:spPr>
        <a:solidFill>
          <a:schemeClr val="accent3">
            <a:lumMod val="50000"/>
          </a:schemeClr>
        </a:solidFill>
      </c:spPr>
    </c:title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F628-9B43-814B-C207E2BD5E48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F628-9B43-814B-C207E2BD5E48}"/>
              </c:ext>
            </c:extLst>
          </c:dPt>
          <c:dPt>
            <c:idx val="2"/>
            <c:bubble3D val="0"/>
            <c:spPr>
              <a:solidFill>
                <a:srgbClr val="00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F628-9B43-814B-C207E2BD5E48}"/>
              </c:ext>
            </c:extLst>
          </c:dPt>
          <c:dLbls>
            <c:dLbl>
              <c:idx val="0"/>
              <c:layout>
                <c:manualLayout>
                  <c:x val="-0.19770660340055368"/>
                  <c:y val="0.1192129629629629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#</a:t>
                    </a:r>
                    <a:r>
                      <a:rPr lang="en-US" baseline="0"/>
                      <a:t> of overtopped culverts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273823645709769"/>
                      <c:h val="0.2395833333333333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F628-9B43-814B-C207E2BD5E48}"/>
                </c:ext>
              </c:extLst>
            </c:dLbl>
            <c:dLbl>
              <c:idx val="1"/>
              <c:layout>
                <c:manualLayout>
                  <c:x val="-0.14333728746540134"/>
                  <c:y val="-4.561497521143190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#</a:t>
                    </a:r>
                    <a:r>
                      <a:rPr lang="en-US" baseline="0"/>
                      <a:t> of vulnerable culverts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084223013048637"/>
                      <c:h val="0.2395833333333333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F628-9B43-814B-C207E2BD5E4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#</a:t>
                    </a:r>
                    <a:r>
                      <a:rPr lang="en-US" baseline="0"/>
                      <a:t> of passing culverts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216488730723605"/>
                      <c:h val="0.1805555555555555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F628-9B43-814B-C207E2BD5E4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Statistics!$B$27:$B$29</c:f>
              <c:strCache>
                <c:ptCount val="3"/>
                <c:pt idx="0">
                  <c:v>Overtop</c:v>
                </c:pt>
                <c:pt idx="1">
                  <c:v>Vulnerable</c:v>
                </c:pt>
                <c:pt idx="2">
                  <c:v>Pass</c:v>
                </c:pt>
              </c:strCache>
            </c:strRef>
          </c:cat>
          <c:val>
            <c:numRef>
              <c:f>Statistics!$F$14:$F$16</c:f>
              <c:numCache>
                <c:formatCode>General</c:formatCode>
                <c:ptCount val="3"/>
                <c:pt idx="0">
                  <c:v>6</c:v>
                </c:pt>
                <c:pt idx="1">
                  <c:v>6</c:v>
                </c:pt>
                <c:pt idx="2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628-9B43-814B-C207E2BD5E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gap"/>
    <c:showDLblsOverMax val="0"/>
  </c:chart>
  <c:spPr>
    <a:ln w="28575">
      <a:solidFill>
        <a:schemeClr val="tx1"/>
      </a:solidFill>
    </a:ln>
  </c:sp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December</a:t>
            </a:r>
            <a:r>
              <a:rPr lang="en-US" b="1" baseline="0"/>
              <a:t> 14th Total 12hr Accumulated Precipitation</a:t>
            </a:r>
            <a:endParaRPr lang="en-US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Sheet1!$A$1:$A$13</c:f>
              <c:numCache>
                <c:formatCode>0.00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xVal>
          <c:yVal>
            <c:numRef>
              <c:f>Sheet1!$B$1:$B$13</c:f>
              <c:numCache>
                <c:formatCode>General</c:formatCode>
                <c:ptCount val="13"/>
                <c:pt idx="0">
                  <c:v>0.01</c:v>
                </c:pt>
                <c:pt idx="1">
                  <c:v>0.09</c:v>
                </c:pt>
                <c:pt idx="2">
                  <c:v>0.21</c:v>
                </c:pt>
                <c:pt idx="3">
                  <c:v>0.31</c:v>
                </c:pt>
                <c:pt idx="4">
                  <c:v>0.47</c:v>
                </c:pt>
                <c:pt idx="5">
                  <c:v>0.71</c:v>
                </c:pt>
                <c:pt idx="6">
                  <c:v>0.96</c:v>
                </c:pt>
                <c:pt idx="7">
                  <c:v>1.21</c:v>
                </c:pt>
                <c:pt idx="8">
                  <c:v>1.55</c:v>
                </c:pt>
                <c:pt idx="9">
                  <c:v>1.84</c:v>
                </c:pt>
                <c:pt idx="10">
                  <c:v>2.06</c:v>
                </c:pt>
                <c:pt idx="11">
                  <c:v>2.23</c:v>
                </c:pt>
                <c:pt idx="12">
                  <c:v>2.39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E14-304B-ADB5-5603629F489E}"/>
            </c:ext>
          </c:extLst>
        </c:ser>
        <c:ser>
          <c:idx val="1"/>
          <c:order val="1"/>
          <c:tx>
            <c:v>2-year Flood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Sheet1!$A$1:$A$13</c:f>
              <c:numCache>
                <c:formatCode>0.00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xVal>
          <c:yVal>
            <c:numRef>
              <c:f>Sheet1!$C$1:$C$13</c:f>
              <c:numCache>
                <c:formatCode>General</c:formatCode>
                <c:ptCount val="13"/>
                <c:pt idx="0">
                  <c:v>2.46</c:v>
                </c:pt>
                <c:pt idx="1">
                  <c:v>2.46</c:v>
                </c:pt>
                <c:pt idx="2">
                  <c:v>2.46</c:v>
                </c:pt>
                <c:pt idx="3">
                  <c:v>2.46</c:v>
                </c:pt>
                <c:pt idx="4">
                  <c:v>2.46</c:v>
                </c:pt>
                <c:pt idx="5">
                  <c:v>2.46</c:v>
                </c:pt>
                <c:pt idx="6">
                  <c:v>2.46</c:v>
                </c:pt>
                <c:pt idx="7">
                  <c:v>2.46</c:v>
                </c:pt>
                <c:pt idx="8">
                  <c:v>2.46</c:v>
                </c:pt>
                <c:pt idx="9">
                  <c:v>2.46</c:v>
                </c:pt>
                <c:pt idx="10">
                  <c:v>2.46</c:v>
                </c:pt>
                <c:pt idx="11">
                  <c:v>2.46</c:v>
                </c:pt>
                <c:pt idx="12">
                  <c:v>2.46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E14-304B-ADB5-5603629F48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8103519"/>
        <c:axId val="537971439"/>
      </c:scatterChart>
      <c:valAx>
        <c:axId val="4481035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Time</a:t>
                </a:r>
                <a:r>
                  <a:rPr lang="en-US" b="1" baseline="0"/>
                  <a:t>  of Day</a:t>
                </a:r>
                <a:endParaRPr lang="en-US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7971439"/>
        <c:crosses val="autoZero"/>
        <c:crossBetween val="midCat"/>
      </c:valAx>
      <c:valAx>
        <c:axId val="5379714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Precipitation</a:t>
                </a:r>
                <a:r>
                  <a:rPr lang="en-US" b="1" baseline="0"/>
                  <a:t> (inches)</a:t>
                </a:r>
                <a:endParaRPr lang="en-US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810351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95A7C98-8298-4CB5-8766-7648DE8CC8DF}" type="datetimeFigureOut">
              <a:rPr lang="en-US" smtClean="0"/>
              <a:t>4/27/20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D2261F0-D2ED-4D75-81A1-63299C4C1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828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0FE861C-486B-4E18-A0E9-A790238A915C}" type="datetimeFigureOut">
              <a:rPr lang="en-US" smtClean="0"/>
              <a:t>4/27/20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F811066-0135-4CAA-8AD4-89A97190A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83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68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7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24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22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1325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0497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366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66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646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Jordan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6790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Jordan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64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25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Jordan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428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Jordan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897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Jordan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307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Jordan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705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Jordan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925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564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220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Anna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6847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97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370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647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004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334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951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716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374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19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959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568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Jordan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487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Jordan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76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766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Jordan – Every time volunteers sent photos of flooded roads, Robinhood, ME tide chart was above 10 ft. Essentially, if Robinhood ME tide is above 10 ft both roads will flood.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811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Jordan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585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Jordan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3547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Jordan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161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Jordan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12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629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622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95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98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988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1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32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60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5E0EC-DC09-5E47-8E6D-9A2E77CA5CAB}" type="datetime1">
              <a:rPr lang="en-US" smtClean="0"/>
              <a:t>4/27/20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182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B575-BBAD-7848-9511-54C85008FBCF}" type="datetime1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62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7B1A9-F4DE-E04D-8B6A-FEA5F49DB15E}" type="datetime1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935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525EA-D9BC-D849-A288-72633C651C31}" type="datetime1">
              <a:rPr lang="en-US" smtClean="0"/>
              <a:t>4/27/20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547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756A7-939A-AA41-91F2-35F6CEFE8F1D}" type="datetime1">
              <a:rPr lang="en-US" smtClean="0"/>
              <a:t>4/27/20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607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A69FB-30BD-8042-8AE4-A11DC40C3AB5}" type="datetime1">
              <a:rPr lang="en-US" smtClean="0"/>
              <a:t>4/27/20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53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37C1-2062-6E4E-A731-0AB564F34D63}" type="datetime1">
              <a:rPr lang="en-US" smtClean="0"/>
              <a:t>4/27/20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884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80D0-1460-E746-A0A5-33DC4976D310}" type="datetime1">
              <a:rPr lang="en-US" smtClean="0"/>
              <a:t>4/27/20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33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5AAA4-B45D-3348-9CAF-142F52777082}" type="datetime1">
              <a:rPr lang="en-US" smtClean="0"/>
              <a:t>4/27/20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10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E355-3944-0244-BF08-F97103645407}" type="datetime1">
              <a:rPr lang="en-US" smtClean="0"/>
              <a:t>4/27/20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59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6858000"/>
          </a:xfrm>
          <a:solidFill>
            <a:schemeClr val="bg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6006AB84-BAF8-ED4F-A367-B864B9DB4B3B}" type="datetime1">
              <a:rPr lang="en-US" smtClean="0"/>
              <a:t>4/27/20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03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045" y="964692"/>
            <a:ext cx="5937755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B8FA4A9F-787F-E34F-B723-1CB737878463}" type="datetime1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74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8" r:id="rId1"/>
    <p:sldLayoutId id="2147484339" r:id="rId2"/>
    <p:sldLayoutId id="2147484340" r:id="rId3"/>
    <p:sldLayoutId id="2147484341" r:id="rId4"/>
    <p:sldLayoutId id="2147484342" r:id="rId5"/>
    <p:sldLayoutId id="2147484343" r:id="rId6"/>
    <p:sldLayoutId id="2147484344" r:id="rId7"/>
    <p:sldLayoutId id="2147484345" r:id="rId8"/>
    <p:sldLayoutId id="2147484346" r:id="rId9"/>
    <p:sldLayoutId id="2147484347" r:id="rId10"/>
    <p:sldLayoutId id="2147484348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8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usharbors.com/harbor/maine/robinhood-me/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ndy beach next to the ocean&#10;&#10;Description automatically generated">
            <a:extLst>
              <a:ext uri="{FF2B5EF4-FFF2-40B4-BE49-F238E27FC236}">
                <a16:creationId xmlns:a16="http://schemas.microsoft.com/office/drawing/2014/main" id="{2A928E0C-72CD-CD40-96BD-4F9F22A2F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2239" y="1676400"/>
            <a:ext cx="6939520" cy="1645920"/>
          </a:xfrm>
        </p:spPr>
        <p:txBody>
          <a:bodyPr/>
          <a:lstStyle/>
          <a:p>
            <a:r>
              <a:rPr lang="en-US" b="1" dirty="0"/>
              <a:t>Georgetown, Maine</a:t>
            </a:r>
            <a:br>
              <a:rPr lang="en-US" b="1" dirty="0"/>
            </a:br>
            <a:r>
              <a:rPr lang="en-US" b="1" dirty="0"/>
              <a:t>Culvert Assessment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5" y="3840481"/>
            <a:ext cx="5101209" cy="1239894"/>
          </a:xfrm>
        </p:spPr>
        <p:txBody>
          <a:bodyPr vert="horz" lIns="68580" tIns="34290" rIns="68580" bIns="34290" rtlCol="0" anchor="t">
            <a:normAutofit lnSpcReduction="10000"/>
          </a:bodyPr>
          <a:lstStyle/>
          <a:p>
            <a:r>
              <a:rPr lang="en-US" dirty="0"/>
              <a:t>University of New Hampshire Civil and Environmental Engineering Senior Capstone Presentation </a:t>
            </a:r>
          </a:p>
          <a:p>
            <a:r>
              <a:rPr lang="en-US" dirty="0"/>
              <a:t>April 27</a:t>
            </a:r>
            <a:r>
              <a:rPr lang="en-US" baseline="30000" dirty="0"/>
              <a:t>th</a:t>
            </a:r>
            <a:r>
              <a:rPr lang="en-US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507560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BF89A8A-3B66-467B-AF61-D66C5C243A7E}"/>
              </a:ext>
            </a:extLst>
          </p:cNvPr>
          <p:cNvSpPr txBox="1">
            <a:spLocks/>
          </p:cNvSpPr>
          <p:nvPr/>
        </p:nvSpPr>
        <p:spPr>
          <a:xfrm>
            <a:off x="152399" y="762000"/>
            <a:ext cx="8839199" cy="5520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3716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5438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2012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1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3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5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7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1BC1FAF-E9EE-5043-9BCB-2C71965E7927}"/>
                  </a:ext>
                </a:extLst>
              </p:cNvPr>
              <p:cNvSpPr txBox="1"/>
              <p:nvPr/>
            </p:nvSpPr>
            <p:spPr>
              <a:xfrm>
                <a:off x="729616" y="843292"/>
                <a:ext cx="7835310" cy="25857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this analysis, n = 2, 10, 25, 50, or 100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2-year flood is a flood with a ½, or 50% chance of occurring in any given year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100-year flood is a flood with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or 1% chance of occurring in any given year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Floods for each “n” are in gallons per minute for each culvert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1BC1FAF-E9EE-5043-9BCB-2C71965E79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616" y="843292"/>
                <a:ext cx="7835310" cy="2585708"/>
              </a:xfrm>
              <a:prstGeom prst="rect">
                <a:avLst/>
              </a:prstGeom>
              <a:blipFill>
                <a:blip r:embed="rId3"/>
                <a:stretch>
                  <a:fillRect l="-324" t="-488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E1AA1ED-F148-9847-9779-2709F726DA8C}"/>
              </a:ext>
            </a:extLst>
          </p:cNvPr>
          <p:cNvSpPr txBox="1"/>
          <p:nvPr/>
        </p:nvSpPr>
        <p:spPr>
          <a:xfrm>
            <a:off x="729616" y="152400"/>
            <a:ext cx="795718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n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year flood?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164D80A-0DF9-8C43-83F2-71756EC432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305217"/>
              </p:ext>
            </p:extLst>
          </p:nvPr>
        </p:nvGraphicFramePr>
        <p:xfrm>
          <a:off x="227672" y="3715264"/>
          <a:ext cx="8839197" cy="269974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72528">
                  <a:extLst>
                    <a:ext uri="{9D8B030D-6E8A-4147-A177-3AD203B41FA5}">
                      <a16:colId xmlns:a16="http://schemas.microsoft.com/office/drawing/2014/main" val="124399015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647708112"/>
                    </a:ext>
                  </a:extLst>
                </a:gridCol>
                <a:gridCol w="4418669">
                  <a:extLst>
                    <a:ext uri="{9D8B030D-6E8A-4147-A177-3AD203B41FA5}">
                      <a16:colId xmlns:a16="http://schemas.microsoft.com/office/drawing/2014/main" val="1202358450"/>
                    </a:ext>
                  </a:extLst>
                </a:gridCol>
              </a:tblGrid>
              <a:tr h="87094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 Storm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Percent chance of occurring in any given year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Example from a culvert on </a:t>
                      </a:r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Marrtown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road in gallons per minute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29913"/>
                  </a:ext>
                </a:extLst>
              </a:tr>
              <a:tr h="267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981061"/>
                  </a:ext>
                </a:extLst>
              </a:tr>
              <a:tr h="267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006918"/>
                  </a:ext>
                </a:extLst>
              </a:tr>
              <a:tr h="267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17,730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59184"/>
                  </a:ext>
                </a:extLst>
              </a:tr>
              <a:tr h="267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20,380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2841619"/>
                  </a:ext>
                </a:extLst>
              </a:tr>
              <a:tr h="267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23,830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196501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4D009-C002-7C46-8DA5-77BD091C4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46" y="6471984"/>
            <a:ext cx="365760" cy="365760"/>
          </a:xfrm>
        </p:spPr>
        <p:txBody>
          <a:bodyPr/>
          <a:lstStyle/>
          <a:p>
            <a:fld id="{B044824F-EBE0-443F-8A8F-F64816AF04D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393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86165-3DB9-CF4D-8474-FE39F2355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122" y="228600"/>
            <a:ext cx="5937755" cy="83820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Watershed area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A67634-E5D9-2340-9E17-324883437EB7}"/>
              </a:ext>
            </a:extLst>
          </p:cNvPr>
          <p:cNvSpPr txBox="1"/>
          <p:nvPr/>
        </p:nvSpPr>
        <p:spPr>
          <a:xfrm>
            <a:off x="304800" y="1160309"/>
            <a:ext cx="861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Every stream has a watershed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boundaries of a watershed are hills, ridges, or mountains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of the water in the culvert comes from the runoff in the watershed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A23AB5-CB8A-9D48-A79D-FC39B0EDD2F8}"/>
              </a:ext>
            </a:extLst>
          </p:cNvPr>
          <p:cNvGrpSpPr/>
          <p:nvPr/>
        </p:nvGrpSpPr>
        <p:grpSpPr>
          <a:xfrm>
            <a:off x="304800" y="2895600"/>
            <a:ext cx="4728519" cy="3807941"/>
            <a:chOff x="304800" y="2895600"/>
            <a:chExt cx="4728519" cy="3807941"/>
          </a:xfrm>
        </p:grpSpPr>
        <p:pic>
          <p:nvPicPr>
            <p:cNvPr id="5" name="Picture 4" descr="A close up of a map&#10;&#10;Description automatically generated">
              <a:extLst>
                <a:ext uri="{FF2B5EF4-FFF2-40B4-BE49-F238E27FC236}">
                  <a16:creationId xmlns:a16="http://schemas.microsoft.com/office/drawing/2014/main" id="{96FB960A-9F5E-4F42-8A25-B5DCDD086DCA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04800" y="2895600"/>
              <a:ext cx="4728519" cy="3108152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BA39D0A-F0C7-1243-BECF-8830CC4681D6}"/>
                </a:ext>
              </a:extLst>
            </p:cNvPr>
            <p:cNvCxnSpPr/>
            <p:nvPr/>
          </p:nvCxnSpPr>
          <p:spPr>
            <a:xfrm flipV="1">
              <a:off x="990600" y="5257800"/>
              <a:ext cx="1066800" cy="11430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D7402C-3C7A-EA49-9F77-16135B948857}"/>
                </a:ext>
              </a:extLst>
            </p:cNvPr>
            <p:cNvSpPr txBox="1"/>
            <p:nvPr/>
          </p:nvSpPr>
          <p:spPr>
            <a:xfrm>
              <a:off x="536322" y="6322541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Culvert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19629A-A132-664D-826E-4BF543480760}"/>
                </a:ext>
              </a:extLst>
            </p:cNvPr>
            <p:cNvSpPr txBox="1"/>
            <p:nvPr/>
          </p:nvSpPr>
          <p:spPr>
            <a:xfrm>
              <a:off x="3200400" y="4102958"/>
              <a:ext cx="1219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Watershed boundary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CA30D0D-3513-0C4A-A01E-395657462492}"/>
                </a:ext>
              </a:extLst>
            </p:cNvPr>
            <p:cNvCxnSpPr/>
            <p:nvPr/>
          </p:nvCxnSpPr>
          <p:spPr>
            <a:xfrm flipH="1">
              <a:off x="2286000" y="3886200"/>
              <a:ext cx="76200" cy="49530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F931E2-8B30-2C46-8142-03022700BF05}"/>
                </a:ext>
              </a:extLst>
            </p:cNvPr>
            <p:cNvSpPr txBox="1"/>
            <p:nvPr/>
          </p:nvSpPr>
          <p:spPr>
            <a:xfrm>
              <a:off x="1905000" y="3336494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Flow direction</a:t>
              </a:r>
            </a:p>
          </p:txBody>
        </p:sp>
        <p:sp>
          <p:nvSpPr>
            <p:cNvPr id="16" name="Left Brace 15">
              <a:extLst>
                <a:ext uri="{FF2B5EF4-FFF2-40B4-BE49-F238E27FC236}">
                  <a16:creationId xmlns:a16="http://schemas.microsoft.com/office/drawing/2014/main" id="{592C48DA-B3C4-484E-9E02-301185A013D4}"/>
                </a:ext>
              </a:extLst>
            </p:cNvPr>
            <p:cNvSpPr/>
            <p:nvPr/>
          </p:nvSpPr>
          <p:spPr>
            <a:xfrm rot="10800000">
              <a:off x="3048000" y="3467100"/>
              <a:ext cx="152400" cy="1828800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460D319-37A7-7442-B753-4A5A7FDB6B19}"/>
              </a:ext>
            </a:extLst>
          </p:cNvPr>
          <p:cNvSpPr txBox="1"/>
          <p:nvPr/>
        </p:nvSpPr>
        <p:spPr>
          <a:xfrm>
            <a:off x="5239280" y="2774602"/>
            <a:ext cx="35504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year flood is determined from size of watershed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Bigger watershed – bigger floods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D74F765-E2DF-6D40-9E64-FD870710E306}"/>
              </a:ext>
            </a:extLst>
          </p:cNvPr>
          <p:cNvGrpSpPr/>
          <p:nvPr/>
        </p:nvGrpSpPr>
        <p:grpSpPr>
          <a:xfrm>
            <a:off x="5641383" y="3987350"/>
            <a:ext cx="3243094" cy="2905484"/>
            <a:chOff x="5641383" y="3987350"/>
            <a:chExt cx="3243094" cy="290548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DD3352-BA79-C245-9151-793401E6870B}"/>
                </a:ext>
              </a:extLst>
            </p:cNvPr>
            <p:cNvSpPr/>
            <p:nvPr/>
          </p:nvSpPr>
          <p:spPr>
            <a:xfrm flipH="1">
              <a:off x="8005916" y="6219201"/>
              <a:ext cx="112241" cy="11224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loud 20">
              <a:extLst>
                <a:ext uri="{FF2B5EF4-FFF2-40B4-BE49-F238E27FC236}">
                  <a16:creationId xmlns:a16="http://schemas.microsoft.com/office/drawing/2014/main" id="{577C7D62-6321-0B49-A32F-63C272AA3A44}"/>
                </a:ext>
              </a:extLst>
            </p:cNvPr>
            <p:cNvSpPr/>
            <p:nvPr/>
          </p:nvSpPr>
          <p:spPr>
            <a:xfrm>
              <a:off x="5655010" y="4773340"/>
              <a:ext cx="1065603" cy="1445861"/>
            </a:xfrm>
            <a:prstGeom prst="cloud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loud 21">
              <a:extLst>
                <a:ext uri="{FF2B5EF4-FFF2-40B4-BE49-F238E27FC236}">
                  <a16:creationId xmlns:a16="http://schemas.microsoft.com/office/drawing/2014/main" id="{9A776379-63AD-4744-84B6-01D46AF7E29E}"/>
                </a:ext>
              </a:extLst>
            </p:cNvPr>
            <p:cNvSpPr/>
            <p:nvPr/>
          </p:nvSpPr>
          <p:spPr>
            <a:xfrm>
              <a:off x="7239597" y="3987350"/>
              <a:ext cx="1644880" cy="2231851"/>
            </a:xfrm>
            <a:prstGeom prst="cloud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BFF93A5-A673-D145-899F-5494D0C20A92}"/>
                </a:ext>
              </a:extLst>
            </p:cNvPr>
            <p:cNvSpPr/>
            <p:nvPr/>
          </p:nvSpPr>
          <p:spPr>
            <a:xfrm flipH="1">
              <a:off x="6131690" y="6219201"/>
              <a:ext cx="112241" cy="11224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AFD0AFB-1B5B-3747-9906-205E28A5EEB2}"/>
                </a:ext>
              </a:extLst>
            </p:cNvPr>
            <p:cNvCxnSpPr>
              <a:cxnSpLocks/>
              <a:stCxn id="30" idx="1"/>
              <a:endCxn id="23" idx="5"/>
            </p:cNvCxnSpPr>
            <p:nvPr/>
          </p:nvCxnSpPr>
          <p:spPr>
            <a:xfrm flipH="1" flipV="1">
              <a:off x="6148127" y="6315005"/>
              <a:ext cx="422365" cy="2546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EDEBCC2-F1D6-2648-900C-A2BFF26B5E24}"/>
                </a:ext>
              </a:extLst>
            </p:cNvPr>
            <p:cNvCxnSpPr>
              <a:cxnSpLocks/>
              <a:stCxn id="30" idx="3"/>
              <a:endCxn id="19" idx="4"/>
            </p:cNvCxnSpPr>
            <p:nvPr/>
          </p:nvCxnSpPr>
          <p:spPr>
            <a:xfrm flipV="1">
              <a:off x="7757242" y="6331442"/>
              <a:ext cx="304794" cy="23822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EBF8EF7-E6A8-D94B-B167-36F7D370638D}"/>
                </a:ext>
              </a:extLst>
            </p:cNvPr>
            <p:cNvSpPr txBox="1"/>
            <p:nvPr/>
          </p:nvSpPr>
          <p:spPr>
            <a:xfrm>
              <a:off x="6570492" y="6246503"/>
              <a:ext cx="1186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Same size culverts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F430F45-2AFD-714B-A1E5-14863494264E}"/>
                </a:ext>
              </a:extLst>
            </p:cNvPr>
            <p:cNvSpPr txBox="1"/>
            <p:nvPr/>
          </p:nvSpPr>
          <p:spPr>
            <a:xfrm>
              <a:off x="5641383" y="5341442"/>
              <a:ext cx="14939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Watershed 1</a:t>
              </a:r>
            </a:p>
          </p:txBody>
        </p:sp>
      </p:grp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74629737-BEFE-5949-BC28-01E3A7174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11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7ABE36-559C-924E-A88B-76ADF720D85C}"/>
              </a:ext>
            </a:extLst>
          </p:cNvPr>
          <p:cNvSpPr txBox="1"/>
          <p:nvPr/>
        </p:nvSpPr>
        <p:spPr>
          <a:xfrm>
            <a:off x="7371180" y="4928261"/>
            <a:ext cx="1493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Watershed 2</a:t>
            </a:r>
          </a:p>
        </p:txBody>
      </p:sp>
    </p:spTree>
    <p:extLst>
      <p:ext uri="{BB962C8B-B14F-4D97-AF65-F5344CB8AC3E}">
        <p14:creationId xmlns:p14="http://schemas.microsoft.com/office/powerpoint/2010/main" val="3651508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7454" y="1219200"/>
            <a:ext cx="4789082" cy="369331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/>
                <a:cs typeface="Times New Roman"/>
              </a:rPr>
              <a:t>Culverts not properly maintained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/>
                <a:cs typeface="Times New Roman"/>
              </a:rPr>
              <a:t>Clogging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/>
                <a:cs typeface="Times New Roman"/>
              </a:rPr>
              <a:t>Compression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/>
                <a:cs typeface="Times New Roman"/>
              </a:rPr>
              <a:t>Rusting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/>
                <a:cs typeface="Times New Roman"/>
              </a:rPr>
              <a:t>Breaking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Climate change increasing the amount of gallons per minute of n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year floods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Warmer climate – larger storms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Larger storms – more flooding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Older culverts installed before effects of climate change known</a:t>
            </a:r>
          </a:p>
        </p:txBody>
      </p:sp>
      <p:pic>
        <p:nvPicPr>
          <p:cNvPr id="2" name="Picture 5" descr="A close up of a rock&#10;&#10;Description generated with high confidence">
            <a:extLst>
              <a:ext uri="{FF2B5EF4-FFF2-40B4-BE49-F238E27FC236}">
                <a16:creationId xmlns:a16="http://schemas.microsoft.com/office/drawing/2014/main" id="{03D44FDD-67E1-46B8-A96D-9E4AC9DC6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435" y="1853146"/>
            <a:ext cx="2929269" cy="3895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C7023F6-EB15-FD44-BB7D-A33AD97AC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78573"/>
            <a:ext cx="6858000" cy="101682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reasons for culvert failure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3B965C-9B0C-F142-91AA-BB12BE3EAB87}"/>
              </a:ext>
            </a:extLst>
          </p:cNvPr>
          <p:cNvSpPr txBox="1"/>
          <p:nvPr/>
        </p:nvSpPr>
        <p:spPr>
          <a:xfrm>
            <a:off x="456567" y="5048777"/>
            <a:ext cx="449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Failure can be from tides if culverts are tidal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tides and rising sea levels can flood culverts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Requires different analysis than freshwater culverts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B715AD-78D2-B94A-A46E-A673D68C4131}"/>
              </a:ext>
            </a:extLst>
          </p:cNvPr>
          <p:cNvSpPr txBox="1"/>
          <p:nvPr/>
        </p:nvSpPr>
        <p:spPr>
          <a:xfrm>
            <a:off x="5930309" y="5799736"/>
            <a:ext cx="2578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Compressed, clogged culvert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6FE7B8-F836-5442-9639-D631DAF95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12</a:t>
            </a:fld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2E55E5-A95D-604A-B2FB-D49A3831104D}"/>
              </a:ext>
            </a:extLst>
          </p:cNvPr>
          <p:cNvCxnSpPr>
            <a:cxnSpLocks/>
          </p:cNvCxnSpPr>
          <p:nvPr/>
        </p:nvCxnSpPr>
        <p:spPr>
          <a:xfrm flipH="1">
            <a:off x="7219506" y="1600200"/>
            <a:ext cx="933894" cy="10668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7E41582-9E03-3941-9053-D1E0924846B8}"/>
              </a:ext>
            </a:extLst>
          </p:cNvPr>
          <p:cNvSpPr txBox="1"/>
          <p:nvPr/>
        </p:nvSpPr>
        <p:spPr>
          <a:xfrm>
            <a:off x="7854287" y="1273847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Culvert</a:t>
            </a:r>
          </a:p>
        </p:txBody>
      </p:sp>
    </p:spTree>
    <p:extLst>
      <p:ext uri="{BB962C8B-B14F-4D97-AF65-F5344CB8AC3E}">
        <p14:creationId xmlns:p14="http://schemas.microsoft.com/office/powerpoint/2010/main" val="312589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BB309-7387-F140-9ED1-EC6818764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121" y="304800"/>
            <a:ext cx="5937755" cy="802481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this project?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3BB1F7-66A5-D746-9230-29D1172BD2A5}"/>
              </a:ext>
            </a:extLst>
          </p:cNvPr>
          <p:cNvSpPr txBox="1"/>
          <p:nvPr/>
        </p:nvSpPr>
        <p:spPr>
          <a:xfrm>
            <a:off x="247650" y="1447800"/>
            <a:ext cx="86487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started in 2014 to assess impacts of increased flooding on Georgetown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 was to update town-owned culvert database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Extremely important to have functioning culverts during rainstorms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Expensive damage to homes and roads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 of access to emergency services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Cannot use roads 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Worked with Road Commissioner Charlie Collins to update town-owned culvert database with culvert locations and information about how likely they are to flood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B5C77D-C158-2D4A-8352-7D8BCE3E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50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4853D-E514-A145-A0E0-A481F577F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122" y="180460"/>
            <a:ext cx="5937755" cy="787908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History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6F8EF68-EBCE-9F4E-8D07-2FD914F653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574976"/>
              </p:ext>
            </p:extLst>
          </p:nvPr>
        </p:nvGraphicFramePr>
        <p:xfrm>
          <a:off x="201592" y="1143000"/>
          <a:ext cx="8915400" cy="5217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83080">
                  <a:extLst>
                    <a:ext uri="{9D8B030D-6E8A-4147-A177-3AD203B41FA5}">
                      <a16:colId xmlns:a16="http://schemas.microsoft.com/office/drawing/2014/main" val="2586780995"/>
                    </a:ext>
                  </a:extLst>
                </a:gridCol>
                <a:gridCol w="1783080">
                  <a:extLst>
                    <a:ext uri="{9D8B030D-6E8A-4147-A177-3AD203B41FA5}">
                      <a16:colId xmlns:a16="http://schemas.microsoft.com/office/drawing/2014/main" val="807319916"/>
                    </a:ext>
                  </a:extLst>
                </a:gridCol>
                <a:gridCol w="1783080">
                  <a:extLst>
                    <a:ext uri="{9D8B030D-6E8A-4147-A177-3AD203B41FA5}">
                      <a16:colId xmlns:a16="http://schemas.microsoft.com/office/drawing/2014/main" val="1946708837"/>
                    </a:ext>
                  </a:extLst>
                </a:gridCol>
                <a:gridCol w="1783080">
                  <a:extLst>
                    <a:ext uri="{9D8B030D-6E8A-4147-A177-3AD203B41FA5}">
                      <a16:colId xmlns:a16="http://schemas.microsoft.com/office/drawing/2014/main" val="3905929429"/>
                    </a:ext>
                  </a:extLst>
                </a:gridCol>
                <a:gridCol w="1783080">
                  <a:extLst>
                    <a:ext uri="{9D8B030D-6E8A-4147-A177-3AD203B41FA5}">
                      <a16:colId xmlns:a16="http://schemas.microsoft.com/office/drawing/2014/main" val="21200762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2014-2015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2015-2016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2016-2017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2017-2018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804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Studied Climate Change adaptation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Suggested culvert database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Surveyed 14 culverts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Added flooding predictions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Surveyed 42 culverts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Added flooding predictions to database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Surveyed 63 culverts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Created detailed GIS map of culverts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Surveyed 43 culverts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Started citizen scientist program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691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76991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A993326-B3E9-984E-80EC-EC3745611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91" y="3895537"/>
            <a:ext cx="1611535" cy="2356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13" descr="A pile of dirt&#10;&#10;Description generated with very high confidence">
            <a:extLst>
              <a:ext uri="{FF2B5EF4-FFF2-40B4-BE49-F238E27FC236}">
                <a16:creationId xmlns:a16="http://schemas.microsoft.com/office/drawing/2014/main" id="{1FF2FE00-853E-154B-8EFA-831272F81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757" y="4006924"/>
            <a:ext cx="1600549" cy="213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737AD3-6B86-7949-876D-79255E5477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903" y="4224197"/>
            <a:ext cx="1565514" cy="1699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C9584A39-048B-484A-B3F5-BBCC16287B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549" y="4057382"/>
            <a:ext cx="1584258" cy="20326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10" descr="A close up of a map&#10;&#10;Description generated with high confidence">
            <a:extLst>
              <a:ext uri="{FF2B5EF4-FFF2-40B4-BE49-F238E27FC236}">
                <a16:creationId xmlns:a16="http://schemas.microsoft.com/office/drawing/2014/main" id="{E1C52557-E17A-A042-8A9A-0CB65058F9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5939" y="3815206"/>
            <a:ext cx="1584258" cy="25170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443473F-5189-D34E-BB7A-737A55F53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3472" y="6401555"/>
            <a:ext cx="365760" cy="365760"/>
          </a:xfrm>
        </p:spPr>
        <p:txBody>
          <a:bodyPr/>
          <a:lstStyle/>
          <a:p>
            <a:fld id="{B044824F-EBE0-443F-8A8F-F64816AF04D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805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228600"/>
            <a:ext cx="7680960" cy="9144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2019-2020 Tasks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9B1EB9-5D8A-B641-ACB7-CD729E75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59" y="1143000"/>
            <a:ext cx="9144000" cy="51482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Survey all remaining town-owned, freshwater culverts on Georgetown not surveyed by other groups </a:t>
            </a:r>
          </a:p>
          <a:p>
            <a:pPr marL="0" indent="0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culverts to see what n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year floods will cause them to flood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information to culvert database </a:t>
            </a:r>
          </a:p>
          <a:p>
            <a:pPr marL="0" indent="0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 citizen scientist culvert monitoring program to get real world data to see if model is correct</a:t>
            </a:r>
          </a:p>
          <a:p>
            <a:pPr marL="0" indent="0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Meet with tidal culvert engineers to determine modeling approach for Flying Point Road and Williams Road tidal culverts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334DCD-FEBE-064B-B708-C64DE6449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78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0611E-A774-C246-AD3A-31361D92A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761" y="235650"/>
            <a:ext cx="7388478" cy="754950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Georgetown Culvert Database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3C50D12-78A3-9F47-8349-B2796BAD3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8" y="1081580"/>
            <a:ext cx="9125603" cy="2193835"/>
          </a:xfrm>
        </p:spPr>
        <p:txBody>
          <a:bodyPr>
            <a:no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Freshwater culvert database contains information about all town-owned culverts:</a:t>
            </a:r>
          </a:p>
          <a:p>
            <a:pPr lvl="1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Coordinates for each culvert</a:t>
            </a:r>
          </a:p>
          <a:p>
            <a:pPr lvl="1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Crossing ID</a:t>
            </a:r>
          </a:p>
          <a:p>
            <a:pPr lvl="1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Culvert length, diameter, and material</a:t>
            </a:r>
          </a:p>
          <a:p>
            <a:pPr lvl="1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the culvert will flood under 2, 10, 25, 50, or 100 year</a:t>
            </a:r>
          </a:p>
          <a:p>
            <a:pPr lvl="1"/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55C4C4BD-D010-BF45-8885-EF506D252162}"/>
              </a:ext>
            </a:extLst>
          </p:cNvPr>
          <p:cNvSpPr txBox="1">
            <a:spLocks/>
          </p:cNvSpPr>
          <p:nvPr/>
        </p:nvSpPr>
        <p:spPr>
          <a:xfrm>
            <a:off x="32814" y="3212041"/>
            <a:ext cx="9125602" cy="74108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Database will help road commissioner prioritize culverts that need repairs to keep Georgetown’s roads functioning during storms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BA496A-C964-8348-A0C3-54C7527D2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718" y="3816178"/>
            <a:ext cx="4628964" cy="27094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F75855-98B9-8343-AD90-F68379B36F9E}"/>
              </a:ext>
            </a:extLst>
          </p:cNvPr>
          <p:cNvSpPr txBox="1"/>
          <p:nvPr/>
        </p:nvSpPr>
        <p:spPr>
          <a:xfrm>
            <a:off x="3417003" y="6519446"/>
            <a:ext cx="2578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Excerpt from Culvert Database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77489-3BC1-2D4A-B2F1-6F67EA5F8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11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BF89A8A-3B66-467B-AF61-D66C5C243A7E}"/>
              </a:ext>
            </a:extLst>
          </p:cNvPr>
          <p:cNvSpPr txBox="1">
            <a:spLocks/>
          </p:cNvSpPr>
          <p:nvPr/>
        </p:nvSpPr>
        <p:spPr>
          <a:xfrm>
            <a:off x="152399" y="762000"/>
            <a:ext cx="8839199" cy="5746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3716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5438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2012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1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3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5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7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BC1FAF-E9EE-5043-9BCB-2C71965E7927}"/>
              </a:ext>
            </a:extLst>
          </p:cNvPr>
          <p:cNvSpPr txBox="1"/>
          <p:nvPr/>
        </p:nvSpPr>
        <p:spPr>
          <a:xfrm>
            <a:off x="374050" y="1385828"/>
            <a:ext cx="5006680" cy="41549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Wingdings"/>
              <a:buChar char="§"/>
            </a:pPr>
            <a:r>
              <a:rPr lang="en-US" sz="2200" b="1" dirty="0">
                <a:latin typeface="Times New Roman"/>
                <a:cs typeface="Times New Roman"/>
              </a:rPr>
              <a:t>Developed by UNH faculty for evaluating culverts </a:t>
            </a:r>
          </a:p>
          <a:p>
            <a:endParaRPr lang="en-US" sz="2200" b="1" dirty="0">
              <a:latin typeface="Times New Roman"/>
              <a:cs typeface="Times New Roman"/>
            </a:endParaRPr>
          </a:p>
          <a:p>
            <a:pPr marL="342900" indent="-342900">
              <a:buFont typeface="Wingdings"/>
              <a:buChar char="§"/>
            </a:pPr>
            <a:r>
              <a:rPr lang="en-US" sz="2200" b="1" dirty="0">
                <a:latin typeface="Times New Roman"/>
                <a:cs typeface="Times New Roman"/>
              </a:rPr>
              <a:t>Requires field measurements to determine culvert characteristics </a:t>
            </a:r>
          </a:p>
          <a:p>
            <a:pPr marL="342900" indent="-342900">
              <a:buFont typeface="Wingdings"/>
              <a:buChar char="§"/>
            </a:pPr>
            <a:endParaRPr lang="en-US" sz="2200" b="1" dirty="0">
              <a:latin typeface="Times New Roman"/>
              <a:cs typeface="Times New Roman"/>
            </a:endParaRPr>
          </a:p>
          <a:p>
            <a:pPr marL="342900" indent="-342900">
              <a:buFont typeface="Wingdings"/>
              <a:buChar char="§"/>
            </a:pPr>
            <a:r>
              <a:rPr lang="en-US" sz="2200" b="1" dirty="0">
                <a:latin typeface="Times New Roman"/>
                <a:cs typeface="Times New Roman"/>
              </a:rPr>
              <a:t>Calculates if an existing culvert will fail during n</a:t>
            </a:r>
            <a:r>
              <a:rPr lang="en-US" sz="2200" b="1" baseline="30000" dirty="0">
                <a:latin typeface="Times New Roman"/>
                <a:cs typeface="Times New Roman"/>
              </a:rPr>
              <a:t>th </a:t>
            </a:r>
            <a:r>
              <a:rPr lang="en-US" sz="2200" b="1" dirty="0">
                <a:latin typeface="Times New Roman"/>
                <a:cs typeface="Times New Roman"/>
              </a:rPr>
              <a:t>year flood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/>
              <a:buChar char="§"/>
            </a:pPr>
            <a:r>
              <a:rPr lang="en-US" sz="2200" b="1" dirty="0">
                <a:latin typeface="Times New Roman"/>
                <a:cs typeface="Times New Roman"/>
              </a:rPr>
              <a:t>Cannot be used to upgrade culverts </a:t>
            </a:r>
          </a:p>
          <a:p>
            <a:endParaRPr lang="en-US" sz="2200" b="1" dirty="0">
              <a:latin typeface="Times New Roman"/>
              <a:cs typeface="Times New Roman"/>
            </a:endParaRPr>
          </a:p>
          <a:p>
            <a:pPr marL="342900" indent="-342900">
              <a:buFont typeface="Wingdings"/>
              <a:buChar char="§"/>
            </a:pPr>
            <a:r>
              <a:rPr lang="en-US" sz="2200" b="1" dirty="0">
                <a:latin typeface="Times New Roman"/>
                <a:cs typeface="Times New Roman"/>
              </a:rPr>
              <a:t>Not for tidal culverts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54151E-77F4-0F42-9EC2-751F656AF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667" y="1752600"/>
            <a:ext cx="3317923" cy="41135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68E7407-1C76-394B-A1AB-B61FFC5FF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8" y="180390"/>
            <a:ext cx="7772400" cy="792928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Streamworks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model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221963-9DF9-A34E-95F0-BB4EB2DC5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81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2F5A926-9B09-E341-A8C0-22654EC9B681}"/>
              </a:ext>
            </a:extLst>
          </p:cNvPr>
          <p:cNvGrpSpPr/>
          <p:nvPr/>
        </p:nvGrpSpPr>
        <p:grpSpPr>
          <a:xfrm>
            <a:off x="205664" y="4676065"/>
            <a:ext cx="4838280" cy="2138601"/>
            <a:chOff x="914400" y="1256791"/>
            <a:chExt cx="7381652" cy="3239009"/>
          </a:xfrm>
        </p:grpSpPr>
        <p:pic>
          <p:nvPicPr>
            <p:cNvPr id="17" name="Picture 7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322E2850-4080-894D-A0A6-6844543987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1902"/>
            <a:stretch/>
          </p:blipFill>
          <p:spPr>
            <a:xfrm>
              <a:off x="914400" y="1256791"/>
              <a:ext cx="7381652" cy="3239009"/>
            </a:xfrm>
            <a:prstGeom prst="rect">
              <a:avLst/>
            </a:prstGeom>
            <a:ln w="1270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EEC656A-0A5B-2140-8957-42A9D1D046E6}"/>
                </a:ext>
              </a:extLst>
            </p:cNvPr>
            <p:cNvSpPr/>
            <p:nvPr/>
          </p:nvSpPr>
          <p:spPr>
            <a:xfrm>
              <a:off x="4114800" y="1600200"/>
              <a:ext cx="11430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E7B7BC2-8D12-E84E-8783-3E8FDFECCCEA}"/>
                </a:ext>
              </a:extLst>
            </p:cNvPr>
            <p:cNvSpPr txBox="1"/>
            <p:nvPr/>
          </p:nvSpPr>
          <p:spPr>
            <a:xfrm>
              <a:off x="4079197" y="1404352"/>
              <a:ext cx="3124200" cy="885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Overtop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E95B0AA-E0CF-354C-842A-1E013CD1B584}"/>
                </a:ext>
              </a:extLst>
            </p:cNvPr>
            <p:cNvSpPr/>
            <p:nvPr/>
          </p:nvSpPr>
          <p:spPr>
            <a:xfrm>
              <a:off x="1219200" y="3962400"/>
              <a:ext cx="19812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F4F513-F4B7-6146-BBA2-5E4CB246EB96}"/>
                </a:ext>
              </a:extLst>
            </p:cNvPr>
            <p:cNvSpPr/>
            <p:nvPr/>
          </p:nvSpPr>
          <p:spPr>
            <a:xfrm>
              <a:off x="5181600" y="3163669"/>
              <a:ext cx="22860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F08443B-FE43-8D4E-92CD-4ABC4C486E55}"/>
                </a:ext>
              </a:extLst>
            </p:cNvPr>
            <p:cNvSpPr/>
            <p:nvPr/>
          </p:nvSpPr>
          <p:spPr>
            <a:xfrm>
              <a:off x="7772400" y="3657600"/>
              <a:ext cx="381000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BD26006-7262-6D43-84AF-B32E03D19787}"/>
                </a:ext>
              </a:extLst>
            </p:cNvPr>
            <p:cNvSpPr/>
            <p:nvPr/>
          </p:nvSpPr>
          <p:spPr>
            <a:xfrm>
              <a:off x="4686300" y="2550046"/>
              <a:ext cx="381000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0EE1BC5-494A-EB45-9979-D5B04DC2E1AE}"/>
                </a:ext>
              </a:extLst>
            </p:cNvPr>
            <p:cNvSpPr/>
            <p:nvPr/>
          </p:nvSpPr>
          <p:spPr>
            <a:xfrm>
              <a:off x="2028568" y="2678666"/>
              <a:ext cx="381000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F55A5C5-35DA-C24F-810D-5EC4AA6EF91D}"/>
              </a:ext>
            </a:extLst>
          </p:cNvPr>
          <p:cNvGrpSpPr/>
          <p:nvPr/>
        </p:nvGrpSpPr>
        <p:grpSpPr>
          <a:xfrm>
            <a:off x="192559" y="70312"/>
            <a:ext cx="4860000" cy="2200880"/>
            <a:chOff x="2526386" y="-299830"/>
            <a:chExt cx="6026184" cy="2672135"/>
          </a:xfrm>
        </p:grpSpPr>
        <p:pic>
          <p:nvPicPr>
            <p:cNvPr id="11" name="Picture 11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239EDC78-DBDF-4A7C-B626-185DB31C6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1790"/>
            <a:stretch/>
          </p:blipFill>
          <p:spPr>
            <a:xfrm>
              <a:off x="2526386" y="-299830"/>
              <a:ext cx="6026184" cy="2672135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E810673-F0E9-F344-A93A-FA5045927325}"/>
                </a:ext>
              </a:extLst>
            </p:cNvPr>
            <p:cNvSpPr/>
            <p:nvPr/>
          </p:nvSpPr>
          <p:spPr>
            <a:xfrm>
              <a:off x="2733017" y="1867462"/>
              <a:ext cx="1801951" cy="504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56C1D54-9AE4-6142-A421-B63D4791DE9C}"/>
                </a:ext>
              </a:extLst>
            </p:cNvPr>
            <p:cNvSpPr/>
            <p:nvPr/>
          </p:nvSpPr>
          <p:spPr>
            <a:xfrm rot="21152263">
              <a:off x="5978172" y="1539463"/>
              <a:ext cx="1960671" cy="4891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6D9470E-8408-B440-9A62-DE09DB674440}"/>
                </a:ext>
              </a:extLst>
            </p:cNvPr>
            <p:cNvSpPr/>
            <p:nvPr/>
          </p:nvSpPr>
          <p:spPr>
            <a:xfrm rot="21152263">
              <a:off x="8058733" y="1616973"/>
              <a:ext cx="455607" cy="4891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4E93C5B-7A16-444E-B400-0FC5C1759C17}"/>
                </a:ext>
              </a:extLst>
            </p:cNvPr>
            <p:cNvSpPr/>
            <p:nvPr/>
          </p:nvSpPr>
          <p:spPr>
            <a:xfrm rot="21152263">
              <a:off x="5676363" y="1315338"/>
              <a:ext cx="316110" cy="3393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894D186-0A57-4849-8ED2-BEB391F87B30}"/>
                </a:ext>
              </a:extLst>
            </p:cNvPr>
            <p:cNvSpPr/>
            <p:nvPr/>
          </p:nvSpPr>
          <p:spPr>
            <a:xfrm rot="21152263">
              <a:off x="3434598" y="1289877"/>
              <a:ext cx="398790" cy="3599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5EA2D9F-ADEF-414C-9B8F-BD1635C3363E}"/>
              </a:ext>
            </a:extLst>
          </p:cNvPr>
          <p:cNvGrpSpPr/>
          <p:nvPr/>
        </p:nvGrpSpPr>
        <p:grpSpPr>
          <a:xfrm>
            <a:off x="205664" y="2409955"/>
            <a:ext cx="4833791" cy="2138602"/>
            <a:chOff x="828276" y="2819400"/>
            <a:chExt cx="7620885" cy="337168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4A75114-03DC-5244-897E-E344B7BCF585}"/>
                </a:ext>
              </a:extLst>
            </p:cNvPr>
            <p:cNvGrpSpPr/>
            <p:nvPr/>
          </p:nvGrpSpPr>
          <p:grpSpPr>
            <a:xfrm>
              <a:off x="828276" y="2819400"/>
              <a:ext cx="7620885" cy="3371688"/>
              <a:chOff x="768201" y="1352713"/>
              <a:chExt cx="7620885" cy="3371688"/>
            </a:xfrm>
          </p:grpSpPr>
          <p:pic>
            <p:nvPicPr>
              <p:cNvPr id="12" name="Picture 7" descr="A close up of a logo&#10;&#10;Description generated with high confidence">
                <a:extLst>
                  <a:ext uri="{FF2B5EF4-FFF2-40B4-BE49-F238E27FC236}">
                    <a16:creationId xmlns:a16="http://schemas.microsoft.com/office/drawing/2014/main" id="{6FC66E44-4E58-1641-88F6-CA5AC85D1D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30006"/>
              <a:stretch/>
            </p:blipFill>
            <p:spPr>
              <a:xfrm>
                <a:off x="768201" y="1352713"/>
                <a:ext cx="7620885" cy="3371688"/>
              </a:xfrm>
              <a:prstGeom prst="rect">
                <a:avLst/>
              </a:prstGeom>
              <a:ln w="127000" cap="sq">
                <a:noFill/>
                <a:miter lim="800000"/>
              </a:ln>
              <a:effectLst>
                <a:outerShdw blurRad="57150" dist="50800" dir="2700000" algn="tl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2E5950-A459-514A-B280-7F2A122E1D73}"/>
                  </a:ext>
                </a:extLst>
              </p:cNvPr>
              <p:cNvSpPr/>
              <p:nvPr/>
            </p:nvSpPr>
            <p:spPr>
              <a:xfrm>
                <a:off x="4038600" y="1676400"/>
                <a:ext cx="3200400" cy="609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2A56DAC-931D-C640-98A7-51469EE0813D}"/>
                  </a:ext>
                </a:extLst>
              </p:cNvPr>
              <p:cNvSpPr txBox="1"/>
              <p:nvPr/>
            </p:nvSpPr>
            <p:spPr>
              <a:xfrm>
                <a:off x="4038601" y="1471217"/>
                <a:ext cx="4108147" cy="9219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n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Vulnerable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D30A039-6AE9-8843-AB77-E08B71B79310}"/>
                  </a:ext>
                </a:extLst>
              </p:cNvPr>
              <p:cNvSpPr/>
              <p:nvPr/>
            </p:nvSpPr>
            <p:spPr>
              <a:xfrm>
                <a:off x="1066800" y="4038600"/>
                <a:ext cx="2133600" cy="685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554256A-7AA6-2749-86D5-8F5DF4D76554}"/>
                </a:ext>
              </a:extLst>
            </p:cNvPr>
            <p:cNvSpPr/>
            <p:nvPr/>
          </p:nvSpPr>
          <p:spPr>
            <a:xfrm rot="20870993">
              <a:off x="5162893" y="4967468"/>
              <a:ext cx="2564404" cy="7015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AEACF6C-7BD5-BF43-B626-03E06DFC6C4D}"/>
                </a:ext>
              </a:extLst>
            </p:cNvPr>
            <p:cNvSpPr/>
            <p:nvPr/>
          </p:nvSpPr>
          <p:spPr>
            <a:xfrm rot="20870993">
              <a:off x="7625433" y="5068136"/>
              <a:ext cx="820951" cy="7015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38CF4FF-CEB0-AD42-8DF6-29A560C9DDA2}"/>
                </a:ext>
              </a:extLst>
            </p:cNvPr>
            <p:cNvSpPr/>
            <p:nvPr/>
          </p:nvSpPr>
          <p:spPr>
            <a:xfrm rot="20870993">
              <a:off x="4799491" y="4554117"/>
              <a:ext cx="512889" cy="4554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F4334C6-FF51-7A4E-B08D-5ECA83E52BE7}"/>
                </a:ext>
              </a:extLst>
            </p:cNvPr>
            <p:cNvSpPr/>
            <p:nvPr/>
          </p:nvSpPr>
          <p:spPr>
            <a:xfrm rot="20870993">
              <a:off x="1822701" y="4372603"/>
              <a:ext cx="636887" cy="7015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9A9AB503-FB41-1F4E-BBA4-2C8503E81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6111" y="360738"/>
            <a:ext cx="3902273" cy="89550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Streamworks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Ratings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20B691B-016C-064D-B3AF-C3C7EE975FDA}"/>
              </a:ext>
            </a:extLst>
          </p:cNvPr>
          <p:cNvSpPr txBox="1"/>
          <p:nvPr/>
        </p:nvSpPr>
        <p:spPr>
          <a:xfrm>
            <a:off x="1517172" y="1320515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Culvert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70EE48-612C-0944-8EB1-FEF0ED492CA2}"/>
              </a:ext>
            </a:extLst>
          </p:cNvPr>
          <p:cNvSpPr txBox="1"/>
          <p:nvPr/>
        </p:nvSpPr>
        <p:spPr>
          <a:xfrm>
            <a:off x="1588490" y="634246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Road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45E5E29-D3D1-8946-9537-37D894DFBCB5}"/>
              </a:ext>
            </a:extLst>
          </p:cNvPr>
          <p:cNvSpPr txBox="1"/>
          <p:nvPr/>
        </p:nvSpPr>
        <p:spPr>
          <a:xfrm>
            <a:off x="3294998" y="722749"/>
            <a:ext cx="1588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surface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88807EB-1555-744D-8C61-23149A18493C}"/>
              </a:ext>
            </a:extLst>
          </p:cNvPr>
          <p:cNvCxnSpPr/>
          <p:nvPr/>
        </p:nvCxnSpPr>
        <p:spPr>
          <a:xfrm>
            <a:off x="4051221" y="1107817"/>
            <a:ext cx="0" cy="2968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0EC206A8-6F3F-904E-B7FB-4FE668C5C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71997450-D0B8-6449-95A9-84BA5787E4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748319"/>
              </p:ext>
            </p:extLst>
          </p:nvPr>
        </p:nvGraphicFramePr>
        <p:xfrm>
          <a:off x="5333679" y="2201760"/>
          <a:ext cx="3687139" cy="2435493"/>
        </p:xfrm>
        <a:graphic>
          <a:graphicData uri="http://schemas.openxmlformats.org/drawingml/2006/table">
            <a:tbl>
              <a:tblPr/>
              <a:tblGrid>
                <a:gridCol w="1185152">
                  <a:extLst>
                    <a:ext uri="{9D8B030D-6E8A-4147-A177-3AD203B41FA5}">
                      <a16:colId xmlns:a16="http://schemas.microsoft.com/office/drawing/2014/main" val="1094417845"/>
                    </a:ext>
                  </a:extLst>
                </a:gridCol>
                <a:gridCol w="2501987">
                  <a:extLst>
                    <a:ext uri="{9D8B030D-6E8A-4147-A177-3AD203B41FA5}">
                      <a16:colId xmlns:a16="http://schemas.microsoft.com/office/drawing/2014/main" val="2929853747"/>
                    </a:ext>
                  </a:extLst>
                </a:gridCol>
              </a:tblGrid>
              <a:tr h="5412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Water depth at the inlet is below the top of the culvert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1035060"/>
                  </a:ext>
                </a:extLst>
              </a:tr>
              <a:tr h="1082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Vulnerable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Water depth at the inlet is above the top of the culvert but does not overtop the road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8460413"/>
                  </a:ext>
                </a:extLst>
              </a:tr>
              <a:tr h="8118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Overtop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Water depth at the inlet is above the top of the road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134367"/>
                  </a:ext>
                </a:extLst>
              </a:tr>
            </a:tbl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72408989-80C8-CD40-AA1A-205EF8CB3F80}"/>
              </a:ext>
            </a:extLst>
          </p:cNvPr>
          <p:cNvSpPr/>
          <p:nvPr/>
        </p:nvSpPr>
        <p:spPr>
          <a:xfrm rot="923302">
            <a:off x="2554947" y="3371093"/>
            <a:ext cx="375474" cy="1216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2350E05-9E7F-D341-B784-247A032F42E7}"/>
              </a:ext>
            </a:extLst>
          </p:cNvPr>
          <p:cNvCxnSpPr>
            <a:cxnSpLocks/>
          </p:cNvCxnSpPr>
          <p:nvPr/>
        </p:nvCxnSpPr>
        <p:spPr>
          <a:xfrm flipV="1">
            <a:off x="2715251" y="3490288"/>
            <a:ext cx="224582" cy="6158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328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53585-5956-CA42-A48E-C90D0EFA3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104900"/>
            <a:ext cx="7162800" cy="46482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collection methods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6F618A-92FD-914D-A617-069FDD9EC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73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CF8DCE-9E08-3641-8478-2693AF0DF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122" y="228600"/>
            <a:ext cx="5937755" cy="787908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Zoom tutorial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E924AA-F489-D344-91D5-6A6572833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579F1E8-0A27-494B-A3BA-C5EABB832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4" y="1178718"/>
            <a:ext cx="8506526" cy="478492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02C5405-0DAD-8449-97E6-6DD752B4628A}"/>
              </a:ext>
            </a:extLst>
          </p:cNvPr>
          <p:cNvSpPr/>
          <p:nvPr/>
        </p:nvSpPr>
        <p:spPr>
          <a:xfrm>
            <a:off x="222715" y="5288751"/>
            <a:ext cx="5334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B760C24-B09A-6D4D-9EAD-17D00EC258F0}"/>
              </a:ext>
            </a:extLst>
          </p:cNvPr>
          <p:cNvCxnSpPr>
            <a:cxnSpLocks/>
          </p:cNvCxnSpPr>
          <p:nvPr/>
        </p:nvCxnSpPr>
        <p:spPr>
          <a:xfrm flipH="1" flipV="1">
            <a:off x="609600" y="5822151"/>
            <a:ext cx="452472" cy="6548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F890C06-4420-C449-BD1C-DA59A2CC64BF}"/>
              </a:ext>
            </a:extLst>
          </p:cNvPr>
          <p:cNvSpPr txBox="1"/>
          <p:nvPr/>
        </p:nvSpPr>
        <p:spPr>
          <a:xfrm>
            <a:off x="1053198" y="639901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Mute button</a:t>
            </a:r>
          </a:p>
        </p:txBody>
      </p:sp>
      <p:sp>
        <p:nvSpPr>
          <p:cNvPr id="15" name="Left Bracket 14">
            <a:extLst>
              <a:ext uri="{FF2B5EF4-FFF2-40B4-BE49-F238E27FC236}">
                <a16:creationId xmlns:a16="http://schemas.microsoft.com/office/drawing/2014/main" id="{A514B395-BC74-FF4D-A705-6F7FDA013726}"/>
              </a:ext>
            </a:extLst>
          </p:cNvPr>
          <p:cNvSpPr/>
          <p:nvPr/>
        </p:nvSpPr>
        <p:spPr>
          <a:xfrm>
            <a:off x="2209800" y="1295400"/>
            <a:ext cx="76200" cy="762000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31A05D-0990-D94E-99A7-74622ABD2C06}"/>
              </a:ext>
            </a:extLst>
          </p:cNvPr>
          <p:cNvSpPr txBox="1"/>
          <p:nvPr/>
        </p:nvSpPr>
        <p:spPr>
          <a:xfrm>
            <a:off x="645387" y="1344584"/>
            <a:ext cx="1662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Click here to see our faces</a:t>
            </a:r>
          </a:p>
        </p:txBody>
      </p:sp>
    </p:spTree>
    <p:extLst>
      <p:ext uri="{BB962C8B-B14F-4D97-AF65-F5344CB8AC3E}">
        <p14:creationId xmlns:p14="http://schemas.microsoft.com/office/powerpoint/2010/main" val="1021376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113CD0E-62ED-490D-BD5F-F655FE66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91509"/>
            <a:ext cx="7772400" cy="1080091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Culverts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4343026" cy="450909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latin typeface="Times New Roman"/>
                <a:cs typeface="Times New Roman"/>
              </a:rPr>
              <a:t> 33 culverts surveyed 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chemeClr val="tx1"/>
              </a:buClr>
              <a:buNone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0040" indent="-285750">
              <a:buClr>
                <a:schemeClr val="tx1"/>
              </a:buClr>
            </a:pP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Marrtown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Road – 8</a:t>
            </a:r>
          </a:p>
          <a:p>
            <a:pPr marL="320040" indent="-285750">
              <a:buClr>
                <a:schemeClr val="tx1"/>
              </a:buClr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Kennebec Point Road – 6</a:t>
            </a:r>
          </a:p>
          <a:p>
            <a:pPr marL="320040" indent="-285750">
              <a:buClr>
                <a:schemeClr val="tx1"/>
              </a:buClr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Harmons Harbor Road – 1</a:t>
            </a:r>
          </a:p>
          <a:p>
            <a:pPr marL="320040" indent="-285750">
              <a:buClr>
                <a:schemeClr val="tx1"/>
              </a:buClr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North End Road – 8</a:t>
            </a:r>
          </a:p>
          <a:p>
            <a:pPr marL="320040" indent="-285750">
              <a:buClr>
                <a:schemeClr val="tx1"/>
              </a:buClr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Loop Road – 10</a:t>
            </a:r>
          </a:p>
          <a:p>
            <a:pPr marL="34290" indent="0">
              <a:buClr>
                <a:schemeClr val="tx1"/>
              </a:buClr>
              <a:buNone/>
            </a:pP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B6EAF-45EB-2449-BFB0-EDDD8D018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20</a:t>
            </a:fld>
            <a:endParaRPr lang="en-US"/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7F0B8648-7D56-FE4E-9D53-8450E618F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524000"/>
            <a:ext cx="2811167" cy="51951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570835-CF6A-6242-826B-F28ACE8A4AA4}"/>
              </a:ext>
            </a:extLst>
          </p:cNvPr>
          <p:cNvSpPr txBox="1"/>
          <p:nvPr/>
        </p:nvSpPr>
        <p:spPr>
          <a:xfrm>
            <a:off x="6767874" y="5258771"/>
            <a:ext cx="2141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Culverts surveyed by this group in light blue</a:t>
            </a:r>
          </a:p>
        </p:txBody>
      </p:sp>
    </p:spTree>
    <p:extLst>
      <p:ext uri="{BB962C8B-B14F-4D97-AF65-F5344CB8AC3E}">
        <p14:creationId xmlns:p14="http://schemas.microsoft.com/office/powerpoint/2010/main" val="3823328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52368"/>
            <a:ext cx="3657600" cy="4038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91490" indent="-457200">
              <a:buClr>
                <a:schemeClr val="tx1"/>
              </a:buClr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Latitude and longitude coordinates from GPS</a:t>
            </a:r>
          </a:p>
          <a:p>
            <a:pPr marL="491490" indent="-457200">
              <a:lnSpc>
                <a:spcPct val="20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latin typeface="Times New Roman"/>
                <a:cs typeface="Times New Roman"/>
              </a:rPr>
              <a:t>Physical Characteristics</a:t>
            </a:r>
          </a:p>
          <a:p>
            <a:pPr marL="491490" indent="-457200">
              <a:lnSpc>
                <a:spcPct val="20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latin typeface="Times New Roman"/>
                <a:cs typeface="Times New Roman"/>
              </a:rPr>
              <a:t>Relative elevations</a:t>
            </a:r>
          </a:p>
          <a:p>
            <a:pPr marL="491490" indent="-457200">
              <a:lnSpc>
                <a:spcPct val="20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latin typeface="Times New Roman"/>
                <a:cs typeface="Times New Roman"/>
              </a:rPr>
              <a:t>Tailwater cross-section 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240BBE5-0109-8A45-BC7E-495EEECC6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286" y="1074182"/>
            <a:ext cx="3063137" cy="54483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B5861AE-0A17-224C-B6AC-546CD531B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35773"/>
            <a:ext cx="7772400" cy="79292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Field Work data collection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189F58-D9C9-4E4B-8E23-AC9BC8A4E20E}"/>
              </a:ext>
            </a:extLst>
          </p:cNvPr>
          <p:cNvSpPr/>
          <p:nvPr/>
        </p:nvSpPr>
        <p:spPr>
          <a:xfrm>
            <a:off x="5128986" y="5454136"/>
            <a:ext cx="16764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16B6F-0025-0B4A-BDB3-598049AEB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6C4FD-F6E4-AA4D-99F9-30BD178C033F}"/>
              </a:ext>
            </a:extLst>
          </p:cNvPr>
          <p:cNvSpPr txBox="1"/>
          <p:nvPr/>
        </p:nvSpPr>
        <p:spPr>
          <a:xfrm>
            <a:off x="5047343" y="64886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From Google Maps app </a:t>
            </a:r>
          </a:p>
        </p:txBody>
      </p:sp>
    </p:spTree>
    <p:extLst>
      <p:ext uri="{BB962C8B-B14F-4D97-AF65-F5344CB8AC3E}">
        <p14:creationId xmlns:p14="http://schemas.microsoft.com/office/powerpoint/2010/main" val="2387243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A broken tree&#10;&#10;Description generated with high confidence">
            <a:extLst>
              <a:ext uri="{FF2B5EF4-FFF2-40B4-BE49-F238E27FC236}">
                <a16:creationId xmlns:a16="http://schemas.microsoft.com/office/drawing/2014/main" id="{A02D5B60-A603-4FE9-AFF5-459C305E90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68" t="11238" r="433" b="-489"/>
          <a:stretch/>
        </p:blipFill>
        <p:spPr>
          <a:xfrm>
            <a:off x="6205059" y="1891845"/>
            <a:ext cx="2678291" cy="377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28412"/>
            <a:ext cx="3657600" cy="4038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91490" indent="-457200"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Latitude and longitude GPS Coordinates</a:t>
            </a:r>
          </a:p>
          <a:p>
            <a:pPr marL="491490" indent="-457200">
              <a:lnSpc>
                <a:spcPct val="20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Physical Characteristics</a:t>
            </a:r>
          </a:p>
          <a:p>
            <a:pPr marL="491490" indent="-457200">
              <a:lnSpc>
                <a:spcPct val="20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latin typeface="Times New Roman"/>
                <a:cs typeface="Times New Roman"/>
              </a:rPr>
              <a:t>Relative elevations</a:t>
            </a:r>
          </a:p>
          <a:p>
            <a:pPr marL="491490" indent="-457200">
              <a:lnSpc>
                <a:spcPct val="20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latin typeface="Times New Roman"/>
                <a:cs typeface="Times New Roman"/>
              </a:rPr>
              <a:t>Tailwater cross-section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78A527-5C16-49BB-9DD1-542811889496}"/>
              </a:ext>
            </a:extLst>
          </p:cNvPr>
          <p:cNvSpPr txBox="1"/>
          <p:nvPr/>
        </p:nvSpPr>
        <p:spPr>
          <a:xfrm>
            <a:off x="8072770" y="5266327"/>
            <a:ext cx="71697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Plastic</a:t>
            </a:r>
          </a:p>
        </p:txBody>
      </p:sp>
      <p:pic>
        <p:nvPicPr>
          <p:cNvPr id="2" name="Picture 4" descr="A picture containing outdoor, rock, ground, tree&#10;&#10;Description generated with very high confidence">
            <a:extLst>
              <a:ext uri="{FF2B5EF4-FFF2-40B4-BE49-F238E27FC236}">
                <a16:creationId xmlns:a16="http://schemas.microsoft.com/office/drawing/2014/main" id="{B1E5D3C6-0EFB-4E03-A458-747342A66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226" y="1880414"/>
            <a:ext cx="2763856" cy="37719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78A527-5C16-49BB-9DD1-542811889496}"/>
              </a:ext>
            </a:extLst>
          </p:cNvPr>
          <p:cNvSpPr txBox="1"/>
          <p:nvPr/>
        </p:nvSpPr>
        <p:spPr>
          <a:xfrm>
            <a:off x="5261835" y="5227120"/>
            <a:ext cx="71697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78791E-E165-474A-B586-8B01197CB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35773"/>
            <a:ext cx="7772400" cy="79292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Field Work data collection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9D965-F735-4B4B-AEBE-DF5945015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36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057400"/>
            <a:ext cx="3657600" cy="4038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91490" indent="-457200"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Latitude and longitude GPS coordinates</a:t>
            </a:r>
          </a:p>
          <a:p>
            <a:pPr marL="491490" indent="-457200">
              <a:lnSpc>
                <a:spcPct val="20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latin typeface="Times New Roman"/>
                <a:cs typeface="Times New Roman"/>
              </a:rPr>
              <a:t>Physical characteristics</a:t>
            </a:r>
          </a:p>
          <a:p>
            <a:pPr marL="491490" indent="-457200">
              <a:lnSpc>
                <a:spcPct val="20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Relative elevations</a:t>
            </a:r>
          </a:p>
          <a:p>
            <a:pPr marL="491490" indent="-457200">
              <a:lnSpc>
                <a:spcPct val="20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latin typeface="Times New Roman"/>
                <a:cs typeface="Times New Roman"/>
              </a:rPr>
              <a:t>Tailwater cross-section</a:t>
            </a:r>
          </a:p>
        </p:txBody>
      </p:sp>
      <p:pic>
        <p:nvPicPr>
          <p:cNvPr id="5" name="Picture 4" descr="A picture containing outdoor, road, grass, man&#10;&#10;Description automatically generated">
            <a:extLst>
              <a:ext uri="{FF2B5EF4-FFF2-40B4-BE49-F238E27FC236}">
                <a16:creationId xmlns:a16="http://schemas.microsoft.com/office/drawing/2014/main" id="{8284FD5C-C8D1-334D-85BF-C371398A8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295400"/>
            <a:ext cx="3733800" cy="499754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83BA49B-DEF4-B343-946C-01B50B9C4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35773"/>
            <a:ext cx="7772400" cy="79292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Field Work data collection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66F41D-661F-F041-AE99-41A14EB5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56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D3B2186-D843-114A-88EB-8936EBB1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311" y="419982"/>
            <a:ext cx="7772400" cy="79292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Elevations measured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0BA5656-E550-4841-8D7B-583CA364B78B}"/>
              </a:ext>
            </a:extLst>
          </p:cNvPr>
          <p:cNvGrpSpPr/>
          <p:nvPr/>
        </p:nvGrpSpPr>
        <p:grpSpPr>
          <a:xfrm>
            <a:off x="728331" y="1585049"/>
            <a:ext cx="7368361" cy="4060041"/>
            <a:chOff x="728331" y="1585049"/>
            <a:chExt cx="7368361" cy="4060041"/>
          </a:xfrm>
        </p:grpSpPr>
        <p:pic>
          <p:nvPicPr>
            <p:cNvPr id="4" name="Picture 5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F3CC744F-8F6B-43DD-BBD8-B8601F796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8331" y="1585049"/>
              <a:ext cx="7368361" cy="406004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70DF68-4AD3-A943-847E-7DFF3786B28D}"/>
                </a:ext>
              </a:extLst>
            </p:cNvPr>
            <p:cNvSpPr/>
            <p:nvPr/>
          </p:nvSpPr>
          <p:spPr>
            <a:xfrm>
              <a:off x="2286000" y="4114800"/>
              <a:ext cx="152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29997C9-11EF-344D-933C-8A43593A3F91}"/>
                </a:ext>
              </a:extLst>
            </p:cNvPr>
            <p:cNvSpPr/>
            <p:nvPr/>
          </p:nvSpPr>
          <p:spPr>
            <a:xfrm>
              <a:off x="2667000" y="2209800"/>
              <a:ext cx="1790697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07102A-518D-E24C-8337-EA2527B8E846}"/>
                </a:ext>
              </a:extLst>
            </p:cNvPr>
            <p:cNvSpPr/>
            <p:nvPr/>
          </p:nvSpPr>
          <p:spPr>
            <a:xfrm>
              <a:off x="4457698" y="4184822"/>
              <a:ext cx="152401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E089A27-EC16-D34D-8A4A-DFE3E4E02B12}"/>
                </a:ext>
              </a:extLst>
            </p:cNvPr>
            <p:cNvSpPr/>
            <p:nvPr/>
          </p:nvSpPr>
          <p:spPr>
            <a:xfrm>
              <a:off x="5314502" y="4747461"/>
              <a:ext cx="1314895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56392DD-842A-B046-AC66-727F8A8C85B8}"/>
                </a:ext>
              </a:extLst>
            </p:cNvPr>
            <p:cNvSpPr/>
            <p:nvPr/>
          </p:nvSpPr>
          <p:spPr>
            <a:xfrm>
              <a:off x="6629397" y="4375322"/>
              <a:ext cx="152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3B6B490B-A973-FA4E-8C0E-1083921913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2000" y="4146722"/>
              <a:ext cx="0" cy="457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58CF7FA-9A00-274D-8874-6AD7771672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76616" y="4114800"/>
              <a:ext cx="0" cy="457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C2C461-7F63-744B-9CE9-792AC98B6180}"/>
                </a:ext>
              </a:extLst>
            </p:cNvPr>
            <p:cNvSpPr txBox="1"/>
            <p:nvPr/>
          </p:nvSpPr>
          <p:spPr>
            <a:xfrm>
              <a:off x="6705597" y="4980563"/>
              <a:ext cx="13148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cross-section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68FCF2E-0D1E-AD44-992F-17449E02F476}"/>
                </a:ext>
              </a:extLst>
            </p:cNvPr>
            <p:cNvSpPr/>
            <p:nvPr/>
          </p:nvSpPr>
          <p:spPr>
            <a:xfrm>
              <a:off x="5848793" y="4552436"/>
              <a:ext cx="200247" cy="2419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51BFEEC-EABC-364B-93F0-6E239305A36C}"/>
                </a:ext>
              </a:extLst>
            </p:cNvPr>
            <p:cNvCxnSpPr>
              <a:cxnSpLocks/>
            </p:cNvCxnSpPr>
            <p:nvPr/>
          </p:nvCxnSpPr>
          <p:spPr>
            <a:xfrm>
              <a:off x="5819548" y="4648200"/>
              <a:ext cx="27645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D443C69-14BC-304F-B26A-32ECF44300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797" y="4375322"/>
              <a:ext cx="0" cy="457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B49DE23A-5E92-FF4E-AC1E-8DAAF71CC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24</a:t>
            </a:fld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6B5C54B-779F-F642-9CFA-90478F1EC9CF}"/>
              </a:ext>
            </a:extLst>
          </p:cNvPr>
          <p:cNvSpPr/>
          <p:nvPr/>
        </p:nvSpPr>
        <p:spPr>
          <a:xfrm>
            <a:off x="2743200" y="285750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FE05034-4566-6640-90C2-FE30236CB4B3}"/>
              </a:ext>
            </a:extLst>
          </p:cNvPr>
          <p:cNvCxnSpPr>
            <a:cxnSpLocks/>
            <a:endCxn id="3" idx="7"/>
          </p:cNvCxnSpPr>
          <p:nvPr/>
        </p:nvCxnSpPr>
        <p:spPr>
          <a:xfrm flipH="1">
            <a:off x="2808241" y="2446283"/>
            <a:ext cx="315960" cy="4223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9EF7832-AE7F-E240-9B6D-6351F55409B0}"/>
              </a:ext>
            </a:extLst>
          </p:cNvPr>
          <p:cNvSpPr txBox="1"/>
          <p:nvPr/>
        </p:nvSpPr>
        <p:spPr>
          <a:xfrm>
            <a:off x="3002887" y="1917412"/>
            <a:ext cx="2559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Road Low Point in the vicinity of the culvert </a:t>
            </a:r>
          </a:p>
        </p:txBody>
      </p:sp>
    </p:spTree>
    <p:extLst>
      <p:ext uri="{BB962C8B-B14F-4D97-AF65-F5344CB8AC3E}">
        <p14:creationId xmlns:p14="http://schemas.microsoft.com/office/powerpoint/2010/main" val="4151538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04" y="1447800"/>
            <a:ext cx="3644309" cy="35601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91490" indent="-457200"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latin typeface="Times New Roman"/>
                <a:cs typeface="Times New Roman"/>
              </a:rPr>
              <a:t>Latitude and longitude GPS coordinates</a:t>
            </a:r>
          </a:p>
          <a:p>
            <a:pPr marL="491490" indent="-457200">
              <a:lnSpc>
                <a:spcPct val="20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latin typeface="Times New Roman"/>
                <a:cs typeface="Times New Roman"/>
              </a:rPr>
              <a:t>Physical characteristics</a:t>
            </a:r>
          </a:p>
          <a:p>
            <a:pPr marL="491490" indent="-457200">
              <a:lnSpc>
                <a:spcPct val="20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latin typeface="Times New Roman"/>
                <a:cs typeface="Times New Roman"/>
              </a:rPr>
              <a:t>Relative elevations</a:t>
            </a:r>
          </a:p>
          <a:p>
            <a:pPr marL="491490" indent="-457200">
              <a:lnSpc>
                <a:spcPct val="20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Tailwater cross-section</a:t>
            </a:r>
          </a:p>
        </p:txBody>
      </p:sp>
      <p:pic>
        <p:nvPicPr>
          <p:cNvPr id="5" name="Picture 4" descr="A person standing on a lush green forest&#10;&#10;Description automatically generated">
            <a:extLst>
              <a:ext uri="{FF2B5EF4-FFF2-40B4-BE49-F238E27FC236}">
                <a16:creationId xmlns:a16="http://schemas.microsoft.com/office/drawing/2014/main" id="{6A9D663E-5DEC-C949-AEF7-B44F6EEFF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219200"/>
            <a:ext cx="4572000" cy="342358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0DB6A38-0866-0C42-BAB1-713858FEE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10061"/>
            <a:ext cx="7772400" cy="79292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Field Work data collection</a:t>
            </a:r>
          </a:p>
        </p:txBody>
      </p:sp>
      <p:pic>
        <p:nvPicPr>
          <p:cNvPr id="4" name="Picture 3" descr="A picture containing bird&#10;&#10;Description automatically generated">
            <a:extLst>
              <a:ext uri="{FF2B5EF4-FFF2-40B4-BE49-F238E27FC236}">
                <a16:creationId xmlns:a16="http://schemas.microsoft.com/office/drawing/2014/main" id="{45008EB8-F461-F544-83E5-59998182C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47" y="4642783"/>
            <a:ext cx="3797458" cy="206281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7202BB-A086-6A44-944B-F0FF47E62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97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53585-5956-CA42-A48E-C90D0EFA3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104900"/>
            <a:ext cx="7162800" cy="46482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1E782D-4E58-B740-BE9B-6F00FE719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8236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174320-1FA1-8E47-B49B-B5998FE6B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27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2A82160-A303-E746-AEA6-2DDF7561D7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790394"/>
              </p:ext>
            </p:extLst>
          </p:nvPr>
        </p:nvGraphicFramePr>
        <p:xfrm>
          <a:off x="6287814" y="2991023"/>
          <a:ext cx="2743200" cy="1185428"/>
        </p:xfrm>
        <a:graphic>
          <a:graphicData uri="http://schemas.openxmlformats.org/drawingml/2006/table">
            <a:tbl>
              <a:tblPr firstRow="1" firstCol="1" bandRow="1"/>
              <a:tblGrid>
                <a:gridCol w="1633960">
                  <a:extLst>
                    <a:ext uri="{9D8B030D-6E8A-4147-A177-3AD203B41FA5}">
                      <a16:colId xmlns:a16="http://schemas.microsoft.com/office/drawing/2014/main" val="978598222"/>
                    </a:ext>
                  </a:extLst>
                </a:gridCol>
                <a:gridCol w="1109240">
                  <a:extLst>
                    <a:ext uri="{9D8B030D-6E8A-4147-A177-3AD203B41FA5}">
                      <a16:colId xmlns:a16="http://schemas.microsoft.com/office/drawing/2014/main" val="1728216909"/>
                    </a:ext>
                  </a:extLst>
                </a:gridCol>
              </a:tblGrid>
              <a:tr h="17062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Road Name</a:t>
                      </a:r>
                      <a:endParaRPr lang="en-US" sz="11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985" marR="63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Crossing ID Abbreviation</a:t>
                      </a:r>
                      <a:endParaRPr lang="en-US" sz="11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985" marR="63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1779357"/>
                  </a:ext>
                </a:extLst>
              </a:tr>
              <a:tr h="17062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Marrtown</a:t>
                      </a: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Road</a:t>
                      </a:r>
                      <a:endParaRPr lang="en-US" sz="11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985" marR="63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MT</a:t>
                      </a:r>
                      <a:endParaRPr lang="en-US" sz="11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985" marR="63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3280315"/>
                  </a:ext>
                </a:extLst>
              </a:tr>
              <a:tr h="17062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Kennebec Point Road</a:t>
                      </a:r>
                      <a:endParaRPr lang="en-US" sz="11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985" marR="63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KP</a:t>
                      </a:r>
                      <a:endParaRPr lang="en-US" sz="11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985" marR="63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7374583"/>
                  </a:ext>
                </a:extLst>
              </a:tr>
              <a:tr h="17062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Harmons Harbor Road</a:t>
                      </a:r>
                      <a:endParaRPr lang="en-US" sz="11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985" marR="63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HH</a:t>
                      </a:r>
                      <a:endParaRPr lang="en-US" sz="11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985" marR="63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18621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North End Road</a:t>
                      </a:r>
                      <a:endParaRPr lang="en-US" sz="11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985" marR="63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NE</a:t>
                      </a:r>
                      <a:endParaRPr lang="en-US" sz="11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985" marR="63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58698"/>
                  </a:ext>
                </a:extLst>
              </a:tr>
              <a:tr h="17062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Loop Road</a:t>
                      </a:r>
                      <a:endParaRPr lang="en-US" sz="11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985" marR="63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LP</a:t>
                      </a:r>
                      <a:endParaRPr lang="en-US" sz="11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3985" marR="639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624089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4DF718D-05AF-7A4A-9C49-F91017895E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150900"/>
              </p:ext>
            </p:extLst>
          </p:nvPr>
        </p:nvGraphicFramePr>
        <p:xfrm>
          <a:off x="304800" y="217268"/>
          <a:ext cx="5840392" cy="6423464"/>
        </p:xfrm>
        <a:graphic>
          <a:graphicData uri="http://schemas.openxmlformats.org/drawingml/2006/table">
            <a:tbl>
              <a:tblPr/>
              <a:tblGrid>
                <a:gridCol w="1322037">
                  <a:extLst>
                    <a:ext uri="{9D8B030D-6E8A-4147-A177-3AD203B41FA5}">
                      <a16:colId xmlns:a16="http://schemas.microsoft.com/office/drawing/2014/main" val="2357373946"/>
                    </a:ext>
                  </a:extLst>
                </a:gridCol>
                <a:gridCol w="903671">
                  <a:extLst>
                    <a:ext uri="{9D8B030D-6E8A-4147-A177-3AD203B41FA5}">
                      <a16:colId xmlns:a16="http://schemas.microsoft.com/office/drawing/2014/main" val="3369594384"/>
                    </a:ext>
                  </a:extLst>
                </a:gridCol>
                <a:gridCol w="903671">
                  <a:extLst>
                    <a:ext uri="{9D8B030D-6E8A-4147-A177-3AD203B41FA5}">
                      <a16:colId xmlns:a16="http://schemas.microsoft.com/office/drawing/2014/main" val="4197616389"/>
                    </a:ext>
                  </a:extLst>
                </a:gridCol>
                <a:gridCol w="903671">
                  <a:extLst>
                    <a:ext uri="{9D8B030D-6E8A-4147-A177-3AD203B41FA5}">
                      <a16:colId xmlns:a16="http://schemas.microsoft.com/office/drawing/2014/main" val="2218003013"/>
                    </a:ext>
                  </a:extLst>
                </a:gridCol>
                <a:gridCol w="903671">
                  <a:extLst>
                    <a:ext uri="{9D8B030D-6E8A-4147-A177-3AD203B41FA5}">
                      <a16:colId xmlns:a16="http://schemas.microsoft.com/office/drawing/2014/main" val="3365437645"/>
                    </a:ext>
                  </a:extLst>
                </a:gridCol>
                <a:gridCol w="903671">
                  <a:extLst>
                    <a:ext uri="{9D8B030D-6E8A-4147-A177-3AD203B41FA5}">
                      <a16:colId xmlns:a16="http://schemas.microsoft.com/office/drawing/2014/main" val="927953219"/>
                    </a:ext>
                  </a:extLst>
                </a:gridCol>
              </a:tblGrid>
              <a:tr h="3606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Crossing ID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2-yr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10-yr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25-yr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50-yr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100-yr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247158"/>
                  </a:ext>
                </a:extLst>
              </a:tr>
              <a:tr h="1898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MT-0.974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Vulnerable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Overtop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Overtop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Overtop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Overtop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6767212"/>
                  </a:ext>
                </a:extLst>
              </a:tr>
              <a:tr h="1771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MT-1.02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Vulnerable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Vulnerable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Overtop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384010"/>
                  </a:ext>
                </a:extLst>
              </a:tr>
              <a:tr h="1771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MT-1.14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Overtop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386799"/>
                  </a:ext>
                </a:extLst>
              </a:tr>
              <a:tr h="1771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MT-1.15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706112"/>
                  </a:ext>
                </a:extLst>
              </a:tr>
              <a:tr h="1771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MT-1.18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Vulnerable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Overtop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Overtop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Overtop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Overtop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359879"/>
                  </a:ext>
                </a:extLst>
              </a:tr>
              <a:tr h="1771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MT-1.21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Vulnerable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Overtop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Overtop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Overtop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Overtop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722841"/>
                  </a:ext>
                </a:extLst>
              </a:tr>
              <a:tr h="1771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MT-1.23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Vulnerable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Vulnerable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Overtop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Overtop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440857"/>
                  </a:ext>
                </a:extLst>
              </a:tr>
              <a:tr h="1771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MT-0.640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Vulnerable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Vulnerable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Overtop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Overtop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954223"/>
                  </a:ext>
                </a:extLst>
              </a:tr>
              <a:tr h="1771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KP-0.014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922066"/>
                  </a:ext>
                </a:extLst>
              </a:tr>
              <a:tr h="1771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KP-0.178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Vulnerable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Vulnerable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Vulnerable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Overtop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982432"/>
                  </a:ext>
                </a:extLst>
              </a:tr>
              <a:tr h="1771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KP-0.451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328263"/>
                  </a:ext>
                </a:extLst>
              </a:tr>
              <a:tr h="1898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KP-0.600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21517"/>
                  </a:ext>
                </a:extLst>
              </a:tr>
              <a:tr h="1771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KP-0.766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720998"/>
                  </a:ext>
                </a:extLst>
              </a:tr>
              <a:tr h="1771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KP-0.829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111542"/>
                  </a:ext>
                </a:extLst>
              </a:tr>
              <a:tr h="1771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HH-0.066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389421"/>
                  </a:ext>
                </a:extLst>
              </a:tr>
              <a:tr h="1898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NE-0.360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78623"/>
                  </a:ext>
                </a:extLst>
              </a:tr>
              <a:tr h="1771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NE-0.475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116843"/>
                  </a:ext>
                </a:extLst>
              </a:tr>
              <a:tr h="1771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NE-0.565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Overtop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Overtop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Overtop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Overtop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Overtop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670100"/>
                  </a:ext>
                </a:extLst>
              </a:tr>
              <a:tr h="1771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NE-0.730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Vulnerable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Vulnerable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Vulnerable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166819"/>
                  </a:ext>
                </a:extLst>
              </a:tr>
              <a:tr h="1898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NE-1.19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Vulnerable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Vulnerable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205170"/>
                  </a:ext>
                </a:extLst>
              </a:tr>
              <a:tr h="1771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NE-1.23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Vulnerable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Vulnerable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Vulnerable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Overtop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877431"/>
                  </a:ext>
                </a:extLst>
              </a:tr>
              <a:tr h="1613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NE-1.57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773445"/>
                  </a:ext>
                </a:extLst>
              </a:tr>
              <a:tr h="1771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NE-1.67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Vulnerable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Vulnerable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Vulnerable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463579"/>
                  </a:ext>
                </a:extLst>
              </a:tr>
              <a:tr h="1771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LP-0.031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190443"/>
                  </a:ext>
                </a:extLst>
              </a:tr>
              <a:tr h="1771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LP-0.081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021764"/>
                  </a:ext>
                </a:extLst>
              </a:tr>
              <a:tr h="1613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LP-0.280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704202"/>
                  </a:ext>
                </a:extLst>
              </a:tr>
              <a:tr h="1771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LP-0.354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535790"/>
                  </a:ext>
                </a:extLst>
              </a:tr>
              <a:tr h="1771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LP-0.423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796672"/>
                  </a:ext>
                </a:extLst>
              </a:tr>
              <a:tr h="1771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LP-0.578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978965"/>
                  </a:ext>
                </a:extLst>
              </a:tr>
              <a:tr h="1613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LP-0.628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942878"/>
                  </a:ext>
                </a:extLst>
              </a:tr>
              <a:tr h="1771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LP-0.656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667138"/>
                  </a:ext>
                </a:extLst>
              </a:tr>
              <a:tr h="1771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LP-0.674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Vulnerable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504185"/>
                  </a:ext>
                </a:extLst>
              </a:tr>
              <a:tr h="1771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LP-0.721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14802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34F2B0F-14D5-3B40-8EA6-B6E5F197CFE9}"/>
              </a:ext>
            </a:extLst>
          </p:cNvPr>
          <p:cNvSpPr txBox="1"/>
          <p:nvPr/>
        </p:nvSpPr>
        <p:spPr>
          <a:xfrm>
            <a:off x="6287814" y="303223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2019-2020 Culvert Results: Predicted Flooding</a:t>
            </a:r>
          </a:p>
        </p:txBody>
      </p:sp>
    </p:spTree>
    <p:extLst>
      <p:ext uri="{BB962C8B-B14F-4D97-AF65-F5344CB8AC3E}">
        <p14:creationId xmlns:p14="http://schemas.microsoft.com/office/powerpoint/2010/main" val="9589202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000000-0008-0000-1700-00000C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0470735"/>
              </p:ext>
            </p:extLst>
          </p:nvPr>
        </p:nvGraphicFramePr>
        <p:xfrm>
          <a:off x="3500813" y="963692"/>
          <a:ext cx="256463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499AF3F-0C38-B04E-A925-978062B949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2744825"/>
              </p:ext>
            </p:extLst>
          </p:nvPr>
        </p:nvGraphicFramePr>
        <p:xfrm>
          <a:off x="6350888" y="963692"/>
          <a:ext cx="256463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0000000-0008-0000-1700-00000B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4993184"/>
              </p:ext>
            </p:extLst>
          </p:nvPr>
        </p:nvGraphicFramePr>
        <p:xfrm>
          <a:off x="638038" y="4089400"/>
          <a:ext cx="256946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0000000-0008-0000-1700-000010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6533151"/>
              </p:ext>
            </p:extLst>
          </p:nvPr>
        </p:nvGraphicFramePr>
        <p:xfrm>
          <a:off x="3500813" y="4089400"/>
          <a:ext cx="256946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00000000-0008-0000-1700-00000F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0237407"/>
              </p:ext>
            </p:extLst>
          </p:nvPr>
        </p:nvGraphicFramePr>
        <p:xfrm>
          <a:off x="6346057" y="4089400"/>
          <a:ext cx="256946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933C5CCC-47FE-0840-93EC-DFAE1ED5B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96" y="188992"/>
            <a:ext cx="5029201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Predicted flooding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D59B639F-7268-C047-8FB2-790C366FD3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5510217"/>
              </p:ext>
            </p:extLst>
          </p:nvPr>
        </p:nvGraphicFramePr>
        <p:xfrm>
          <a:off x="645907" y="963692"/>
          <a:ext cx="256946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885046-5226-0B4D-A335-1409BB212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1690" y="272812"/>
            <a:ext cx="365760" cy="365760"/>
          </a:xfrm>
        </p:spPr>
        <p:txBody>
          <a:bodyPr/>
          <a:lstStyle/>
          <a:p>
            <a:fld id="{B044824F-EBE0-443F-8A8F-F64816AF04DC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349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1676400"/>
            <a:ext cx="8382000" cy="378565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indent="-342900">
              <a:buFont typeface="Wingdings"/>
              <a:buChar char="§"/>
            </a:pPr>
            <a:r>
              <a:rPr lang="en-US" sz="2400" b="1" dirty="0">
                <a:latin typeface="Times New Roman"/>
                <a:cs typeface="Times New Roman"/>
              </a:rPr>
              <a:t>New culverts should be sized according to their watershed area</a:t>
            </a:r>
          </a:p>
          <a:p>
            <a:pPr marL="342900" indent="-342900">
              <a:buFont typeface="Wingdings"/>
              <a:buChar char="§"/>
            </a:pPr>
            <a:endParaRPr lang="en-US" sz="2400" b="1" dirty="0">
              <a:latin typeface="Times New Roman"/>
              <a:cs typeface="Times New Roman"/>
            </a:endParaRPr>
          </a:p>
          <a:p>
            <a:pPr marL="342900" indent="-342900">
              <a:buFont typeface="Wingdings"/>
              <a:buChar char="§"/>
            </a:pPr>
            <a:r>
              <a:rPr lang="en-US" sz="2400" b="1" dirty="0">
                <a:latin typeface="Times New Roman"/>
                <a:cs typeface="Times New Roman"/>
              </a:rPr>
              <a:t>Continue scheduled maintenance - removing debris  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/>
              <a:buChar char="§"/>
            </a:pPr>
            <a:r>
              <a:rPr lang="en-US" sz="2400" b="1" dirty="0">
                <a:latin typeface="Times New Roman"/>
                <a:cs typeface="Times New Roman"/>
              </a:rPr>
              <a:t>Install larger culverts in areas of concern</a:t>
            </a:r>
          </a:p>
          <a:p>
            <a:pPr marL="800100" lvl="1" indent="-342900">
              <a:buFont typeface="Wingdings"/>
              <a:buChar char="§"/>
            </a:pPr>
            <a:r>
              <a:rPr lang="en-US" sz="2400" b="1" dirty="0">
                <a:latin typeface="Times New Roman"/>
                <a:cs typeface="Times New Roman"/>
              </a:rPr>
              <a:t>List of most at-risk culverts</a:t>
            </a:r>
          </a:p>
          <a:p>
            <a:pPr marL="800100" lvl="1" indent="-342900">
              <a:buFont typeface="Wingdings"/>
              <a:buChar char="§"/>
            </a:pPr>
            <a:r>
              <a:rPr lang="en-US" sz="2400" b="1" dirty="0">
                <a:latin typeface="Times New Roman"/>
                <a:cs typeface="Times New Roman"/>
              </a:rPr>
              <a:t>Depends on road usage, town budget, etc.</a:t>
            </a:r>
          </a:p>
          <a:p>
            <a:pPr marL="800100" lvl="1" indent="-342900">
              <a:buFont typeface="Wingdings"/>
              <a:buChar char="§"/>
            </a:pPr>
            <a:r>
              <a:rPr lang="en-US" sz="2400" b="1" dirty="0">
                <a:latin typeface="Times New Roman"/>
                <a:cs typeface="Times New Roman"/>
              </a:rPr>
              <a:t>May be more practical to replace problem culverts when roads are repaved, or other maintenance is done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5EFAC5-0A6C-DA47-A9DE-5DC90BB59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78573"/>
            <a:ext cx="6858000" cy="1016827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Ways to reduce Failure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EE335F-BE89-A34C-A60E-E847BCECF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68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ndy beach next to the ocean&#10;&#10;Description automatically generated">
            <a:extLst>
              <a:ext uri="{FF2B5EF4-FFF2-40B4-BE49-F238E27FC236}">
                <a16:creationId xmlns:a16="http://schemas.microsoft.com/office/drawing/2014/main" id="{2A928E0C-72CD-CD40-96BD-4F9F22A2F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2239" y="1676400"/>
            <a:ext cx="6939520" cy="1645920"/>
          </a:xfrm>
        </p:spPr>
        <p:txBody>
          <a:bodyPr/>
          <a:lstStyle/>
          <a:p>
            <a:r>
              <a:rPr lang="en-US" b="1" dirty="0"/>
              <a:t>Georgetown, Maine</a:t>
            </a:r>
            <a:br>
              <a:rPr lang="en-US" b="1" dirty="0"/>
            </a:br>
            <a:r>
              <a:rPr lang="en-US" b="1" dirty="0"/>
              <a:t>Culvert Assessment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5" y="3840481"/>
            <a:ext cx="5101209" cy="1239894"/>
          </a:xfrm>
        </p:spPr>
        <p:txBody>
          <a:bodyPr vert="horz" lIns="68580" tIns="34290" rIns="68580" bIns="34290" rtlCol="0" anchor="t">
            <a:normAutofit lnSpcReduction="10000"/>
          </a:bodyPr>
          <a:lstStyle/>
          <a:p>
            <a:r>
              <a:rPr lang="en-US" dirty="0"/>
              <a:t>University of New Hampshire Civil and Environmental Engineering Senior Capstone Presentation </a:t>
            </a:r>
          </a:p>
          <a:p>
            <a:r>
              <a:rPr lang="en-US" dirty="0"/>
              <a:t>April 27</a:t>
            </a:r>
            <a:r>
              <a:rPr lang="en-US" baseline="30000" dirty="0"/>
              <a:t>th</a:t>
            </a:r>
            <a:r>
              <a:rPr lang="en-US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786943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53585-5956-CA42-A48E-C90D0EFA3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104900"/>
            <a:ext cx="7162800" cy="46482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Georgetown Citizen Scientist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4E5AC7-3C7F-4941-A091-41106A0A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937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D3E6029C-F4F7-4431-9C67-3261A6BA0D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199874"/>
            <a:ext cx="5715000" cy="520092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0"/>
              </a:spcBef>
              <a:buClr>
                <a:srgbClr val="262626"/>
              </a:buClr>
            </a:pPr>
            <a:r>
              <a:rPr lang="en-US" sz="2000" b="1" dirty="0">
                <a:latin typeface="Times New Roman"/>
                <a:cs typeface="Times New Roman"/>
              </a:rPr>
              <a:t>Data collection began October 2019</a:t>
            </a:r>
          </a:p>
          <a:p>
            <a:pPr>
              <a:spcBef>
                <a:spcPts val="0"/>
              </a:spcBef>
              <a:buClr>
                <a:srgbClr val="262626"/>
              </a:buClr>
            </a:pPr>
            <a:endParaRPr lang="en-US" sz="2000" b="1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buClr>
                <a:srgbClr val="262626"/>
              </a:buClr>
            </a:pPr>
            <a:endParaRPr lang="en-US" sz="2000" b="1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buClr>
                <a:srgbClr val="262626"/>
              </a:buClr>
            </a:pPr>
            <a:r>
              <a:rPr lang="en-US" sz="2000" b="1" dirty="0">
                <a:latin typeface="Times New Roman"/>
                <a:cs typeface="Times New Roman"/>
              </a:rPr>
              <a:t>Ten non-tidal culverts chosen to be monitored by volunteer citizen scientists from Georgetown </a:t>
            </a:r>
          </a:p>
          <a:p>
            <a:pPr marL="0" indent="0">
              <a:spcBef>
                <a:spcPts val="0"/>
              </a:spcBef>
              <a:buClr>
                <a:srgbClr val="262626"/>
              </a:buClr>
              <a:buNone/>
            </a:pPr>
            <a:endParaRPr lang="en-US" sz="2000" b="1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buClr>
                <a:srgbClr val="262626"/>
              </a:buClr>
            </a:pPr>
            <a:endParaRPr lang="en-US" sz="2000" b="1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buClr>
                <a:srgbClr val="262626"/>
              </a:buClr>
            </a:pPr>
            <a:r>
              <a:rPr lang="en-US" sz="2000" b="1" dirty="0">
                <a:latin typeface="Times New Roman"/>
                <a:cs typeface="Times New Roman"/>
              </a:rPr>
              <a:t>Volunteers took photos of culverts during rainstorms to see if they were vulnerable or overtopped</a:t>
            </a:r>
            <a:endParaRPr lang="en-US" sz="2000" b="1" dirty="0"/>
          </a:p>
          <a:p>
            <a:pPr marL="0" indent="0">
              <a:spcBef>
                <a:spcPts val="0"/>
              </a:spcBef>
              <a:buClr>
                <a:srgbClr val="262626"/>
              </a:buClr>
              <a:buNone/>
            </a:pPr>
            <a:endParaRPr lang="en-US" sz="2000" b="1" dirty="0">
              <a:latin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buClr>
                <a:srgbClr val="262626"/>
              </a:buClr>
              <a:buNone/>
            </a:pPr>
            <a:endParaRPr lang="en-US" sz="2000" b="1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buClr>
                <a:srgbClr val="262626"/>
              </a:buClr>
            </a:pPr>
            <a:r>
              <a:rPr lang="en-US" sz="2000" b="1" dirty="0">
                <a:latin typeface="Times New Roman"/>
                <a:cs typeface="Times New Roman"/>
              </a:rPr>
              <a:t>Compare </a:t>
            </a:r>
            <a:r>
              <a:rPr lang="en-US" sz="2000" b="1" dirty="0" err="1">
                <a:latin typeface="Times New Roman"/>
                <a:cs typeface="Times New Roman"/>
              </a:rPr>
              <a:t>Streamworks</a:t>
            </a:r>
            <a:r>
              <a:rPr lang="en-US" sz="2000" b="1" dirty="0">
                <a:latin typeface="Times New Roman"/>
                <a:cs typeface="Times New Roman"/>
              </a:rPr>
              <a:t> predicted flooding to actual flooding data </a:t>
            </a:r>
          </a:p>
          <a:p>
            <a:pPr lvl="1">
              <a:spcBef>
                <a:spcPts val="0"/>
              </a:spcBef>
              <a:buClr>
                <a:srgbClr val="262626"/>
              </a:buClr>
            </a:pPr>
            <a:r>
              <a:rPr lang="en-US" sz="1800" b="1" dirty="0">
                <a:latin typeface="Times New Roman"/>
                <a:cs typeface="Times New Roman"/>
              </a:rPr>
              <a:t>Help validate model results </a:t>
            </a:r>
          </a:p>
          <a:p>
            <a:pPr marL="0" indent="0">
              <a:spcBef>
                <a:spcPts val="0"/>
              </a:spcBef>
              <a:buClr>
                <a:srgbClr val="262626"/>
              </a:buClr>
              <a:buNone/>
            </a:pPr>
            <a:endParaRPr lang="en-US" sz="2000" b="1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buClr>
                <a:srgbClr val="262626"/>
              </a:buClr>
            </a:pPr>
            <a:endParaRPr lang="en-US" sz="2000" b="1" dirty="0">
              <a:latin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buClr>
                <a:srgbClr val="262626"/>
              </a:buClr>
              <a:buNone/>
            </a:pPr>
            <a:endParaRPr lang="en-US" sz="2000" b="1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buClr>
                <a:srgbClr val="262626"/>
              </a:buClr>
              <a:buFont typeface="Wingdings" pitchFamily="18" charset="0"/>
              <a:buChar char="§"/>
            </a:pPr>
            <a:endParaRPr lang="en-US" sz="2000" b="1" dirty="0">
              <a:latin typeface="Times New Roman"/>
              <a:cs typeface="Times New Roman"/>
            </a:endParaRPr>
          </a:p>
          <a:p>
            <a:pPr>
              <a:buClr>
                <a:srgbClr val="262626"/>
              </a:buClr>
              <a:buFont typeface="Wingdings" pitchFamily="18" charset="0"/>
              <a:buChar char="§"/>
            </a:pPr>
            <a:endParaRPr lang="en-US" sz="2000" b="1" dirty="0">
              <a:latin typeface="Times New Roman"/>
              <a:cs typeface="Times New Roman"/>
            </a:endParaRPr>
          </a:p>
          <a:p>
            <a:pPr marL="342900" indent="-342900">
              <a:buClr>
                <a:srgbClr val="8AD0D6"/>
              </a:buClr>
            </a:pPr>
            <a:endParaRPr lang="en-US" b="1" dirty="0"/>
          </a:p>
          <a:p>
            <a:pPr marL="0" indent="0">
              <a:buClr>
                <a:srgbClr val="8AD0D6"/>
              </a:buClr>
              <a:buNone/>
            </a:pPr>
            <a:endParaRPr lang="en-US" b="1" dirty="0"/>
          </a:p>
        </p:txBody>
      </p:sp>
      <p:pic>
        <p:nvPicPr>
          <p:cNvPr id="30" name="Picture 30" descr="A close up of a map&#10;&#10;Description generated with high confidence">
            <a:extLst>
              <a:ext uri="{FF2B5EF4-FFF2-40B4-BE49-F238E27FC236}">
                <a16:creationId xmlns:a16="http://schemas.microsoft.com/office/drawing/2014/main" id="{B788B3CE-89CE-4DA2-824F-1AC8647980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49107" y="1174475"/>
            <a:ext cx="2839293" cy="4837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8F417E9-16D1-BB44-986A-9507A4BD8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73561"/>
            <a:ext cx="8153400" cy="81703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Georgetown citizen scientist program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17D1FA-EAC8-0247-A574-C869D2B16B6E}"/>
              </a:ext>
            </a:extLst>
          </p:cNvPr>
          <p:cNvSpPr txBox="1"/>
          <p:nvPr/>
        </p:nvSpPr>
        <p:spPr>
          <a:xfrm>
            <a:off x="5949107" y="6060377"/>
            <a:ext cx="2851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Location of culverts being monitored by citizen scientists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E92CC4-CEB0-1742-9379-043316C87652}"/>
              </a:ext>
            </a:extLst>
          </p:cNvPr>
          <p:cNvSpPr txBox="1"/>
          <p:nvPr/>
        </p:nvSpPr>
        <p:spPr>
          <a:xfrm rot="16861465">
            <a:off x="6422741" y="4099580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Point Road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1A1162-3ED7-0B4D-B9AA-9326086F57E7}"/>
              </a:ext>
            </a:extLst>
          </p:cNvPr>
          <p:cNvSpPr txBox="1"/>
          <p:nvPr/>
        </p:nvSpPr>
        <p:spPr>
          <a:xfrm>
            <a:off x="6019800" y="3883269"/>
            <a:ext cx="1021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Marrtown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E66E44-A8A9-AE48-A477-155F83AA79B5}"/>
              </a:ext>
            </a:extLst>
          </p:cNvPr>
          <p:cNvSpPr txBox="1"/>
          <p:nvPr/>
        </p:nvSpPr>
        <p:spPr>
          <a:xfrm rot="485892">
            <a:off x="7060391" y="4953764"/>
            <a:ext cx="896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Sagadahoc Bay Road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57F865-3384-B34C-A89E-A2CAE83FDF32}"/>
              </a:ext>
            </a:extLst>
          </p:cNvPr>
          <p:cNvSpPr txBox="1"/>
          <p:nvPr/>
        </p:nvSpPr>
        <p:spPr>
          <a:xfrm rot="485892">
            <a:off x="7503057" y="3087654"/>
            <a:ext cx="1153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 Islands Road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C9C260-9267-B140-B3B8-38AB320D2B8B}"/>
              </a:ext>
            </a:extLst>
          </p:cNvPr>
          <p:cNvSpPr txBox="1"/>
          <p:nvPr/>
        </p:nvSpPr>
        <p:spPr>
          <a:xfrm rot="20982957">
            <a:off x="6964692" y="2339722"/>
            <a:ext cx="1334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Robhinhood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69C9E-D03F-7F44-8FA2-B8752BA9FB4D}"/>
              </a:ext>
            </a:extLst>
          </p:cNvPr>
          <p:cNvSpPr txBox="1"/>
          <p:nvPr/>
        </p:nvSpPr>
        <p:spPr>
          <a:xfrm rot="485892">
            <a:off x="7055455" y="1450747"/>
            <a:ext cx="1048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Jewett Road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675E71-45DA-094D-99A5-7A3ED7E82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8220" y="6400799"/>
            <a:ext cx="365760" cy="365760"/>
          </a:xfrm>
        </p:spPr>
        <p:txBody>
          <a:bodyPr/>
          <a:lstStyle/>
          <a:p>
            <a:fld id="{B044824F-EBE0-443F-8A8F-F64816AF04DC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631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67A6-A36E-CA40-B0FE-4FC8F735B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20402"/>
            <a:ext cx="6699755" cy="771157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December 14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2019 Rainstorm</a:t>
            </a:r>
          </a:p>
        </p:txBody>
      </p:sp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397AE94-FDA5-7A4C-9E1C-EA0B575ED4CC}"/>
              </a:ext>
            </a:extLst>
          </p:cNvPr>
          <p:cNvPicPr/>
          <p:nvPr/>
        </p:nvPicPr>
        <p:blipFill rotWithShape="1">
          <a:blip r:embed="rId3"/>
          <a:srcRect/>
          <a:stretch/>
        </p:blipFill>
        <p:spPr bwMode="auto">
          <a:xfrm>
            <a:off x="2857817" y="5741858"/>
            <a:ext cx="3656965" cy="606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9652F7-02E5-8646-854B-A295C2AC3F26}"/>
              </a:ext>
            </a:extLst>
          </p:cNvPr>
          <p:cNvSpPr txBox="1"/>
          <p:nvPr/>
        </p:nvSpPr>
        <p:spPr>
          <a:xfrm>
            <a:off x="228600" y="1168518"/>
            <a:ext cx="891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Storm lasting 13 hours produced 2.39 inches of rain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FDCF65-BD16-0945-95EC-71568CF83BA0}"/>
              </a:ext>
            </a:extLst>
          </p:cNvPr>
          <p:cNvSpPr txBox="1"/>
          <p:nvPr/>
        </p:nvSpPr>
        <p:spPr>
          <a:xfrm>
            <a:off x="1673477" y="6376046"/>
            <a:ext cx="6133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Precipitation amounts in inches for 1- and 2- year events on Georgetown, ME 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364BB86-061D-3F4B-918D-F2F83EF374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6757241"/>
              </p:ext>
            </p:extLst>
          </p:nvPr>
        </p:nvGraphicFramePr>
        <p:xfrm>
          <a:off x="1673477" y="1605510"/>
          <a:ext cx="5943600" cy="4016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81C2886-804E-F945-B4C6-2C140F6A46DE}"/>
              </a:ext>
            </a:extLst>
          </p:cNvPr>
          <p:cNvSpPr txBox="1"/>
          <p:nvPr/>
        </p:nvSpPr>
        <p:spPr>
          <a:xfrm>
            <a:off x="7043530" y="1645744"/>
            <a:ext cx="2133600" cy="646331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2-year precipitation amount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D0035B0-7DB4-ED47-949B-2E9077476A29}"/>
              </a:ext>
            </a:extLst>
          </p:cNvPr>
          <p:cNvCxnSpPr/>
          <p:nvPr/>
        </p:nvCxnSpPr>
        <p:spPr>
          <a:xfrm flipH="1">
            <a:off x="6096000" y="1981200"/>
            <a:ext cx="914400" cy="53340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C9C2751-9FFF-5346-983A-203279C9C381}"/>
              </a:ext>
            </a:extLst>
          </p:cNvPr>
          <p:cNvSpPr/>
          <p:nvPr/>
        </p:nvSpPr>
        <p:spPr>
          <a:xfrm>
            <a:off x="5105400" y="6144437"/>
            <a:ext cx="457200" cy="2038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94889EC-BA09-3244-ADE8-23723127F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32</a:t>
            </a:fld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B7EC00-C0F8-2C49-AAE2-72295F22CAC1}"/>
              </a:ext>
            </a:extLst>
          </p:cNvPr>
          <p:cNvCxnSpPr>
            <a:cxnSpLocks/>
          </p:cNvCxnSpPr>
          <p:nvPr/>
        </p:nvCxnSpPr>
        <p:spPr>
          <a:xfrm flipH="1" flipV="1">
            <a:off x="5791200" y="3268826"/>
            <a:ext cx="1825877" cy="708229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835FAD2-AC41-BB42-9047-D6054C392CC8}"/>
              </a:ext>
            </a:extLst>
          </p:cNvPr>
          <p:cNvSpPr txBox="1"/>
          <p:nvPr/>
        </p:nvSpPr>
        <p:spPr>
          <a:xfrm>
            <a:off x="7617077" y="3633782"/>
            <a:ext cx="1511331" cy="923330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Accumulated Rainfall on 12/14 </a:t>
            </a:r>
          </a:p>
        </p:txBody>
      </p:sp>
    </p:spTree>
    <p:extLst>
      <p:ext uri="{BB962C8B-B14F-4D97-AF65-F5344CB8AC3E}">
        <p14:creationId xmlns:p14="http://schemas.microsoft.com/office/powerpoint/2010/main" val="1802019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79087-C95F-574A-B611-9DCEBCCEB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Volunteer Results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EFA712-B898-1A42-BF40-DB7B952BF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33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5AF9A9-CF76-B54F-9437-53D7BC92AB90}"/>
              </a:ext>
            </a:extLst>
          </p:cNvPr>
          <p:cNvSpPr txBox="1"/>
          <p:nvPr/>
        </p:nvSpPr>
        <p:spPr>
          <a:xfrm>
            <a:off x="1143000" y="2667000"/>
            <a:ext cx="7239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slides compare model results to field data collection from volunteers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Culverts 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Marrtown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road surveyed by our team in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9668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227D82-EA53-F644-8449-44ADB073F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34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F6BA19B-183D-1141-8282-2C7DBA9499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85777"/>
              </p:ext>
            </p:extLst>
          </p:nvPr>
        </p:nvGraphicFramePr>
        <p:xfrm>
          <a:off x="1367457" y="1122157"/>
          <a:ext cx="6409081" cy="5080300"/>
        </p:xfrm>
        <a:graphic>
          <a:graphicData uri="http://schemas.openxmlformats.org/drawingml/2006/table">
            <a:tbl>
              <a:tblPr firstRow="1" firstCol="1" bandRow="1"/>
              <a:tblGrid>
                <a:gridCol w="2903881">
                  <a:extLst>
                    <a:ext uri="{9D8B030D-6E8A-4147-A177-3AD203B41FA5}">
                      <a16:colId xmlns:a16="http://schemas.microsoft.com/office/drawing/2014/main" val="158100966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079995089"/>
                    </a:ext>
                  </a:extLst>
                </a:gridCol>
              </a:tblGrid>
              <a:tr h="3153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Crossing ID: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9037" marR="490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MT-0.974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9037" marR="49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7656423"/>
                  </a:ext>
                </a:extLst>
              </a:tr>
              <a:tr h="41343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Photos Taken by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Jaana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Shehan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9037" marR="490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037" marR="490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459441"/>
                  </a:ext>
                </a:extLst>
              </a:tr>
              <a:tr h="6306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 Based on Photo: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9037" marR="490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Vulnerable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9037" marR="490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144926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D0DB7978-CB79-154B-9C8F-7C5F233F2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121" y="157107"/>
            <a:ext cx="5937755" cy="838200"/>
          </a:xfrm>
        </p:spPr>
        <p:txBody>
          <a:bodyPr>
            <a:norm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Marrtown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Road – 12/14/19</a:t>
            </a:r>
          </a:p>
        </p:txBody>
      </p:sp>
      <p:pic>
        <p:nvPicPr>
          <p:cNvPr id="8" name="Picture 25" descr="A tree in a forest&#10;&#10;Description automatically generated">
            <a:extLst>
              <a:ext uri="{FF2B5EF4-FFF2-40B4-BE49-F238E27FC236}">
                <a16:creationId xmlns:a16="http://schemas.microsoft.com/office/drawing/2014/main" id="{053EAB55-16E5-5C40-B324-22EF9467E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0"/>
            <a:ext cx="2966387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3DD9FE8-5F90-1B4A-B828-7EED13F7F7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316940"/>
              </p:ext>
            </p:extLst>
          </p:nvPr>
        </p:nvGraphicFramePr>
        <p:xfrm>
          <a:off x="4452835" y="6273427"/>
          <a:ext cx="3204716" cy="449676"/>
        </p:xfrm>
        <a:graphic>
          <a:graphicData uri="http://schemas.openxmlformats.org/drawingml/2006/table">
            <a:tbl>
              <a:tblPr firstRow="1" firstCol="1" bandRow="1"/>
              <a:tblGrid>
                <a:gridCol w="640284">
                  <a:extLst>
                    <a:ext uri="{9D8B030D-6E8A-4147-A177-3AD203B41FA5}">
                      <a16:colId xmlns:a16="http://schemas.microsoft.com/office/drawing/2014/main" val="1869514417"/>
                    </a:ext>
                  </a:extLst>
                </a:gridCol>
                <a:gridCol w="641108">
                  <a:extLst>
                    <a:ext uri="{9D8B030D-6E8A-4147-A177-3AD203B41FA5}">
                      <a16:colId xmlns:a16="http://schemas.microsoft.com/office/drawing/2014/main" val="2362521660"/>
                    </a:ext>
                  </a:extLst>
                </a:gridCol>
                <a:gridCol w="641108">
                  <a:extLst>
                    <a:ext uri="{9D8B030D-6E8A-4147-A177-3AD203B41FA5}">
                      <a16:colId xmlns:a16="http://schemas.microsoft.com/office/drawing/2014/main" val="1976782633"/>
                    </a:ext>
                  </a:extLst>
                </a:gridCol>
                <a:gridCol w="641108">
                  <a:extLst>
                    <a:ext uri="{9D8B030D-6E8A-4147-A177-3AD203B41FA5}">
                      <a16:colId xmlns:a16="http://schemas.microsoft.com/office/drawing/2014/main" val="626508700"/>
                    </a:ext>
                  </a:extLst>
                </a:gridCol>
                <a:gridCol w="641108">
                  <a:extLst>
                    <a:ext uri="{9D8B030D-6E8A-4147-A177-3AD203B41FA5}">
                      <a16:colId xmlns:a16="http://schemas.microsoft.com/office/drawing/2014/main" val="2522810816"/>
                    </a:ext>
                  </a:extLst>
                </a:gridCol>
              </a:tblGrid>
              <a:tr h="2248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2973" marR="92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2973" marR="92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2973" marR="92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2973" marR="92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2973" marR="92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595751"/>
                  </a:ext>
                </a:extLst>
              </a:tr>
              <a:tr h="2248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2973" marR="92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2973" marR="92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2973" marR="92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2973" marR="92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2973" marR="929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95567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A33EE32-D0C1-774C-A6C6-D590A481E204}"/>
              </a:ext>
            </a:extLst>
          </p:cNvPr>
          <p:cNvSpPr txBox="1"/>
          <p:nvPr/>
        </p:nvSpPr>
        <p:spPr>
          <a:xfrm>
            <a:off x="1603121" y="6338510"/>
            <a:ext cx="2309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Streamworks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Rating:</a:t>
            </a:r>
          </a:p>
        </p:txBody>
      </p:sp>
    </p:spTree>
    <p:extLst>
      <p:ext uri="{BB962C8B-B14F-4D97-AF65-F5344CB8AC3E}">
        <p14:creationId xmlns:p14="http://schemas.microsoft.com/office/powerpoint/2010/main" val="10725139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70443-FF7B-D243-B610-BB2E0669E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121" y="157107"/>
            <a:ext cx="5937755" cy="838200"/>
          </a:xfrm>
        </p:spPr>
        <p:txBody>
          <a:bodyPr>
            <a:norm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Marrtown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Road – 12/14/19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445A2E6-83C7-2D4F-9975-48113D59E6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306994"/>
              </p:ext>
            </p:extLst>
          </p:nvPr>
        </p:nvGraphicFramePr>
        <p:xfrm>
          <a:off x="990598" y="1095542"/>
          <a:ext cx="7162800" cy="5156064"/>
        </p:xfrm>
        <a:graphic>
          <a:graphicData uri="http://schemas.openxmlformats.org/drawingml/2006/table">
            <a:tbl>
              <a:tblPr firstRow="1" firstCol="1" bandRow="1"/>
              <a:tblGrid>
                <a:gridCol w="3275141">
                  <a:extLst>
                    <a:ext uri="{9D8B030D-6E8A-4147-A177-3AD203B41FA5}">
                      <a16:colId xmlns:a16="http://schemas.microsoft.com/office/drawing/2014/main" val="2501051145"/>
                    </a:ext>
                  </a:extLst>
                </a:gridCol>
                <a:gridCol w="3887659">
                  <a:extLst>
                    <a:ext uri="{9D8B030D-6E8A-4147-A177-3AD203B41FA5}">
                      <a16:colId xmlns:a16="http://schemas.microsoft.com/office/drawing/2014/main" val="1382535070"/>
                    </a:ext>
                  </a:extLst>
                </a:gridCol>
              </a:tblGrid>
              <a:tr h="3200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Crossing ID:</a:t>
                      </a:r>
                      <a:endParaRPr lang="en-US" sz="2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9768" marR="497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MT-1.21</a:t>
                      </a:r>
                      <a:endParaRPr lang="en-US" sz="2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9768" marR="497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5710323"/>
                  </a:ext>
                </a:extLst>
              </a:tr>
              <a:tr h="419601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Photos Taken by </a:t>
                      </a:r>
                      <a:r>
                        <a:rPr lang="en-US" sz="2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Jaana</a:t>
                      </a:r>
                      <a:r>
                        <a:rPr lang="en-US" sz="2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Shehan</a:t>
                      </a:r>
                      <a:r>
                        <a:rPr lang="en-US" sz="2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</a:t>
                      </a:r>
                      <a:endParaRPr lang="en-US" sz="2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9768" marR="497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768" marR="497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5627343"/>
                  </a:ext>
                </a:extLst>
              </a:tr>
              <a:tr h="6400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 Based on Photo:</a:t>
                      </a:r>
                      <a:endParaRPr lang="en-US" sz="2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9768" marR="497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Vulnerable </a:t>
                      </a:r>
                      <a:endParaRPr lang="en-US" sz="21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9768" marR="497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449382"/>
                  </a:ext>
                </a:extLst>
              </a:tr>
            </a:tbl>
          </a:graphicData>
        </a:graphic>
      </p:graphicFrame>
      <p:pic>
        <p:nvPicPr>
          <p:cNvPr id="4106" name="Picture 26" descr="A train traveling down a dirt road&#10;&#10;Description automatically generated">
            <a:extLst>
              <a:ext uri="{FF2B5EF4-FFF2-40B4-BE49-F238E27FC236}">
                <a16:creationId xmlns:a16="http://schemas.microsoft.com/office/drawing/2014/main" id="{40C8D831-56E0-6744-9139-EB4AF3109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3080373" cy="409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19EFBF20-C7F3-7545-9E51-E7E04C7EC3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482500"/>
              </p:ext>
            </p:extLst>
          </p:nvPr>
        </p:nvGraphicFramePr>
        <p:xfrm>
          <a:off x="4072647" y="6387736"/>
          <a:ext cx="3143761" cy="441122"/>
        </p:xfrm>
        <a:graphic>
          <a:graphicData uri="http://schemas.openxmlformats.org/drawingml/2006/table">
            <a:tbl>
              <a:tblPr firstRow="1" firstCol="1" bandRow="1"/>
              <a:tblGrid>
                <a:gridCol w="627320">
                  <a:extLst>
                    <a:ext uri="{9D8B030D-6E8A-4147-A177-3AD203B41FA5}">
                      <a16:colId xmlns:a16="http://schemas.microsoft.com/office/drawing/2014/main" val="1119573569"/>
                    </a:ext>
                  </a:extLst>
                </a:gridCol>
                <a:gridCol w="628911">
                  <a:extLst>
                    <a:ext uri="{9D8B030D-6E8A-4147-A177-3AD203B41FA5}">
                      <a16:colId xmlns:a16="http://schemas.microsoft.com/office/drawing/2014/main" val="142831893"/>
                    </a:ext>
                  </a:extLst>
                </a:gridCol>
                <a:gridCol w="628911">
                  <a:extLst>
                    <a:ext uri="{9D8B030D-6E8A-4147-A177-3AD203B41FA5}">
                      <a16:colId xmlns:a16="http://schemas.microsoft.com/office/drawing/2014/main" val="4040156797"/>
                    </a:ext>
                  </a:extLst>
                </a:gridCol>
                <a:gridCol w="628911">
                  <a:extLst>
                    <a:ext uri="{9D8B030D-6E8A-4147-A177-3AD203B41FA5}">
                      <a16:colId xmlns:a16="http://schemas.microsoft.com/office/drawing/2014/main" val="2924777419"/>
                    </a:ext>
                  </a:extLst>
                </a:gridCol>
                <a:gridCol w="629708">
                  <a:extLst>
                    <a:ext uri="{9D8B030D-6E8A-4147-A177-3AD203B41FA5}">
                      <a16:colId xmlns:a16="http://schemas.microsoft.com/office/drawing/2014/main" val="2609418560"/>
                    </a:ext>
                  </a:extLst>
                </a:gridCol>
              </a:tblGrid>
              <a:tr h="22056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1205" marR="91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1205" marR="91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1205" marR="91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1205" marR="91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1205" marR="91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282572"/>
                  </a:ext>
                </a:extLst>
              </a:tr>
              <a:tr h="22056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1205" marR="91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1205" marR="91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1205" marR="91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1205" marR="91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1205" marR="912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60136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E6D9B08F-DE42-D044-AC58-D5401D79F514}"/>
              </a:ext>
            </a:extLst>
          </p:cNvPr>
          <p:cNvSpPr txBox="1"/>
          <p:nvPr/>
        </p:nvSpPr>
        <p:spPr>
          <a:xfrm>
            <a:off x="1708750" y="6423631"/>
            <a:ext cx="2363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Streamworks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Rating: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6A94DB-FBBE-7445-B8F9-4A229DB57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3464" y="6382812"/>
            <a:ext cx="365760" cy="365760"/>
          </a:xfrm>
        </p:spPr>
        <p:txBody>
          <a:bodyPr/>
          <a:lstStyle/>
          <a:p>
            <a:fld id="{B044824F-EBE0-443F-8A8F-F64816AF04DC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1824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9708D1-4DAA-7747-B7C8-5BA717E21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36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A56EAA0-0F9F-2549-95C3-7E2C6E4AEF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869290"/>
              </p:ext>
            </p:extLst>
          </p:nvPr>
        </p:nvGraphicFramePr>
        <p:xfrm>
          <a:off x="1371598" y="1142667"/>
          <a:ext cx="6400800" cy="4831174"/>
        </p:xfrm>
        <a:graphic>
          <a:graphicData uri="http://schemas.openxmlformats.org/drawingml/2006/table">
            <a:tbl>
              <a:tblPr firstRow="1" firstCol="1" bandRow="1"/>
              <a:tblGrid>
                <a:gridCol w="2451560">
                  <a:extLst>
                    <a:ext uri="{9D8B030D-6E8A-4147-A177-3AD203B41FA5}">
                      <a16:colId xmlns:a16="http://schemas.microsoft.com/office/drawing/2014/main" val="1869872073"/>
                    </a:ext>
                  </a:extLst>
                </a:gridCol>
                <a:gridCol w="3949240">
                  <a:extLst>
                    <a:ext uri="{9D8B030D-6E8A-4147-A177-3AD203B41FA5}">
                      <a16:colId xmlns:a16="http://schemas.microsoft.com/office/drawing/2014/main" val="2692032683"/>
                    </a:ext>
                  </a:extLst>
                </a:gridCol>
              </a:tblGrid>
              <a:tr h="3102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Crossing ID: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2663" marR="42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MT-0.640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2663" marR="426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7514321"/>
                  </a:ext>
                </a:extLst>
              </a:tr>
              <a:tr h="42466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Photos Taken by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Jaana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Shehan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2663" marR="42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663" marR="42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193854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 Based on Photo:</a:t>
                      </a:r>
                      <a:endParaRPr lang="en-US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2663" marR="42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Overtop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42663" marR="426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728289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9D7C48B2-454A-8246-A907-24ED74126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121" y="157107"/>
            <a:ext cx="5937755" cy="838200"/>
          </a:xfrm>
        </p:spPr>
        <p:txBody>
          <a:bodyPr>
            <a:norm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Marrtown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Road – 12/14/19</a:t>
            </a:r>
          </a:p>
        </p:txBody>
      </p:sp>
      <p:pic>
        <p:nvPicPr>
          <p:cNvPr id="8" name="Picture 24" descr="A river running through a forest&#10;&#10;Description automatically generated">
            <a:extLst>
              <a:ext uri="{FF2B5EF4-FFF2-40B4-BE49-F238E27FC236}">
                <a16:creationId xmlns:a16="http://schemas.microsoft.com/office/drawing/2014/main" id="{1455CF92-87B4-0B4B-91FF-CBDD02E33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1475454"/>
            <a:ext cx="3124200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9407FFE-85EE-1E41-9B54-890429B230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376015"/>
              </p:ext>
            </p:extLst>
          </p:nvPr>
        </p:nvGraphicFramePr>
        <p:xfrm>
          <a:off x="4305300" y="6186269"/>
          <a:ext cx="2955784" cy="434400"/>
        </p:xfrm>
        <a:graphic>
          <a:graphicData uri="http://schemas.openxmlformats.org/drawingml/2006/table">
            <a:tbl>
              <a:tblPr firstRow="1" firstCol="1" bandRow="1"/>
              <a:tblGrid>
                <a:gridCol w="590536">
                  <a:extLst>
                    <a:ext uri="{9D8B030D-6E8A-4147-A177-3AD203B41FA5}">
                      <a16:colId xmlns:a16="http://schemas.microsoft.com/office/drawing/2014/main" val="1418170857"/>
                    </a:ext>
                  </a:extLst>
                </a:gridCol>
                <a:gridCol w="591312">
                  <a:extLst>
                    <a:ext uri="{9D8B030D-6E8A-4147-A177-3AD203B41FA5}">
                      <a16:colId xmlns:a16="http://schemas.microsoft.com/office/drawing/2014/main" val="3947428509"/>
                    </a:ext>
                  </a:extLst>
                </a:gridCol>
                <a:gridCol w="591312">
                  <a:extLst>
                    <a:ext uri="{9D8B030D-6E8A-4147-A177-3AD203B41FA5}">
                      <a16:colId xmlns:a16="http://schemas.microsoft.com/office/drawing/2014/main" val="5574794"/>
                    </a:ext>
                  </a:extLst>
                </a:gridCol>
                <a:gridCol w="591312">
                  <a:extLst>
                    <a:ext uri="{9D8B030D-6E8A-4147-A177-3AD203B41FA5}">
                      <a16:colId xmlns:a16="http://schemas.microsoft.com/office/drawing/2014/main" val="3030723847"/>
                    </a:ext>
                  </a:extLst>
                </a:gridCol>
                <a:gridCol w="591312">
                  <a:extLst>
                    <a:ext uri="{9D8B030D-6E8A-4147-A177-3AD203B41FA5}">
                      <a16:colId xmlns:a16="http://schemas.microsoft.com/office/drawing/2014/main" val="2382665859"/>
                    </a:ext>
                  </a:extLst>
                </a:gridCol>
              </a:tblGrid>
              <a:tr h="217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89554" marR="89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89554" marR="89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89554" marR="89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89554" marR="89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89554" marR="89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366047"/>
                  </a:ext>
                </a:extLst>
              </a:tr>
              <a:tr h="217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89554" marR="89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89554" marR="89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89554" marR="89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89554" marR="89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89554" marR="89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7730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060920D-A442-7B49-9612-63ED332BD15D}"/>
              </a:ext>
            </a:extLst>
          </p:cNvPr>
          <p:cNvSpPr txBox="1"/>
          <p:nvPr/>
        </p:nvSpPr>
        <p:spPr>
          <a:xfrm>
            <a:off x="1842910" y="6251337"/>
            <a:ext cx="2729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Streamworks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Rating:</a:t>
            </a:r>
          </a:p>
        </p:txBody>
      </p:sp>
    </p:spTree>
    <p:extLst>
      <p:ext uri="{BB962C8B-B14F-4D97-AF65-F5344CB8AC3E}">
        <p14:creationId xmlns:p14="http://schemas.microsoft.com/office/powerpoint/2010/main" val="22614431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74C3E86-8FB0-3548-98B1-AF16DF8BE19D}"/>
              </a:ext>
            </a:extLst>
          </p:cNvPr>
          <p:cNvSpPr txBox="1"/>
          <p:nvPr/>
        </p:nvSpPr>
        <p:spPr>
          <a:xfrm>
            <a:off x="165854" y="1337149"/>
            <a:ext cx="890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used methods from United States Geological Survey (USGS) for for calculating the gallons per minute for the n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year floods for each culvert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6CABF7E4-65A2-6540-BA50-10F6189F714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43507" y="2263023"/>
            <a:ext cx="2422165" cy="313456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 descr="A close up of a tree&#10;&#10;Description automatically generated">
            <a:extLst>
              <a:ext uri="{FF2B5EF4-FFF2-40B4-BE49-F238E27FC236}">
                <a16:creationId xmlns:a16="http://schemas.microsoft.com/office/drawing/2014/main" id="{33C25C8B-2714-0D46-B4F6-8D4C4ED68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274" y="2398896"/>
            <a:ext cx="2212178" cy="2862820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F7663E6E-C50D-2642-98EF-15CF6CC4B47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894272" y="2642426"/>
            <a:ext cx="3581402" cy="23541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DACC41-0E84-D341-9B7D-DF6AB185A6DB}"/>
              </a:ext>
            </a:extLst>
          </p:cNvPr>
          <p:cNvSpPr txBox="1"/>
          <p:nvPr/>
        </p:nvSpPr>
        <p:spPr>
          <a:xfrm>
            <a:off x="2894272" y="4996555"/>
            <a:ext cx="3581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Watershed delineated using USGS application for MT-0.974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D9E8DD-4594-D54D-8FFA-311AB0854B8D}"/>
              </a:ext>
            </a:extLst>
          </p:cNvPr>
          <p:cNvSpPr txBox="1"/>
          <p:nvPr/>
        </p:nvSpPr>
        <p:spPr>
          <a:xfrm>
            <a:off x="187625" y="5397590"/>
            <a:ext cx="2478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Watershed delineated in ArcMap for MT-1.21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970D6B-C2C6-7447-A503-B2EB4CDC7AA7}"/>
              </a:ext>
            </a:extLst>
          </p:cNvPr>
          <p:cNvSpPr txBox="1"/>
          <p:nvPr/>
        </p:nvSpPr>
        <p:spPr>
          <a:xfrm>
            <a:off x="1106794" y="219990"/>
            <a:ext cx="7026592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Calculating the water flow of n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year flood: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2019-2020 vs previous years’ methods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6B626CE-5048-5241-8FC2-D1C55BDB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0" y="6405800"/>
            <a:ext cx="365760" cy="393514"/>
          </a:xfrm>
        </p:spPr>
        <p:txBody>
          <a:bodyPr/>
          <a:lstStyle/>
          <a:p>
            <a:fld id="{B044824F-EBE0-443F-8A8F-F64816AF04DC}" type="slidenum">
              <a:rPr lang="en-US" smtClean="0"/>
              <a:t>37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D88F1A-4F9C-9F48-B698-F05266722499}"/>
              </a:ext>
            </a:extLst>
          </p:cNvPr>
          <p:cNvSpPr/>
          <p:nvPr/>
        </p:nvSpPr>
        <p:spPr>
          <a:xfrm>
            <a:off x="198511" y="6221134"/>
            <a:ext cx="8085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Previous groups used standard method for larger watersheds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built into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Streamworks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473747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9C541-97DB-ED45-B1CC-ACD3BE0AE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9" y="838200"/>
            <a:ext cx="6936533" cy="1188720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Volunteer Results continued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E4708-506C-1749-871E-FBD8B5B8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38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306AE6-5A31-3F43-822A-C56D7C01FB55}"/>
              </a:ext>
            </a:extLst>
          </p:cNvPr>
          <p:cNvSpPr txBox="1"/>
          <p:nvPr/>
        </p:nvSpPr>
        <p:spPr>
          <a:xfrm>
            <a:off x="995669" y="2743200"/>
            <a:ext cx="7239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slides compare model results for 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methods to field data collection from volunteers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culverts surveyed by previous groups 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Streamworks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method for larger watersheds vs USGS methods for smaller watersheds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3953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BF3B4-364A-3845-A605-01C48C88E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122" y="103780"/>
            <a:ext cx="5937755" cy="65976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Robinhood Road – 12/14/19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EDBC3D6-850B-0946-94A3-235ABC1EC9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210873"/>
              </p:ext>
            </p:extLst>
          </p:nvPr>
        </p:nvGraphicFramePr>
        <p:xfrm>
          <a:off x="1200148" y="845064"/>
          <a:ext cx="6743701" cy="4790216"/>
        </p:xfrm>
        <a:graphic>
          <a:graphicData uri="http://schemas.openxmlformats.org/drawingml/2006/table">
            <a:tbl>
              <a:tblPr firstRow="1" firstCol="1" bandRow="1"/>
              <a:tblGrid>
                <a:gridCol w="2476501">
                  <a:extLst>
                    <a:ext uri="{9D8B030D-6E8A-4147-A177-3AD203B41FA5}">
                      <a16:colId xmlns:a16="http://schemas.microsoft.com/office/drawing/2014/main" val="3107148664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184196078"/>
                    </a:ext>
                  </a:extLst>
                </a:gridCol>
              </a:tblGrid>
              <a:tr h="3009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Crossing ID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RH-1.059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7138499"/>
                  </a:ext>
                </a:extLst>
              </a:tr>
              <a:tr h="418581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Photos Taken by Mara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Kruze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583383"/>
                  </a:ext>
                </a:extLst>
              </a:tr>
              <a:tr h="3034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 Based on Photo:</a:t>
                      </a:r>
                      <a:endParaRPr lang="en-US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Pass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40372"/>
                  </a:ext>
                </a:extLst>
              </a:tr>
            </a:tbl>
          </a:graphicData>
        </a:graphic>
      </p:graphicFrame>
      <p:pic>
        <p:nvPicPr>
          <p:cNvPr id="6" name="Picture 5" descr="A picture containing grass, outdoor, animal, sitting&#10;&#10;Description automatically generated">
            <a:extLst>
              <a:ext uri="{FF2B5EF4-FFF2-40B4-BE49-F238E27FC236}">
                <a16:creationId xmlns:a16="http://schemas.microsoft.com/office/drawing/2014/main" id="{51F3CEA6-6083-3042-8B8A-5BF9B769FE7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 rot="5400000">
            <a:off x="3759200" y="1730720"/>
            <a:ext cx="4064000" cy="304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2F59F4-4F7D-2F42-B562-99E03E29BEA0}"/>
              </a:ext>
            </a:extLst>
          </p:cNvPr>
          <p:cNvSpPr txBox="1"/>
          <p:nvPr/>
        </p:nvSpPr>
        <p:spPr>
          <a:xfrm>
            <a:off x="625931" y="6276265"/>
            <a:ext cx="3619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Streamworks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Rating (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Streamworks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method):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F8D64B4-ADDB-214B-B3E6-743B31B3EA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839181"/>
              </p:ext>
            </p:extLst>
          </p:nvPr>
        </p:nvGraphicFramePr>
        <p:xfrm>
          <a:off x="4267200" y="6240472"/>
          <a:ext cx="3619499" cy="513748"/>
        </p:xfrm>
        <a:graphic>
          <a:graphicData uri="http://schemas.openxmlformats.org/drawingml/2006/table">
            <a:tbl>
              <a:tblPr firstRow="1" firstCol="1" bandRow="1"/>
              <a:tblGrid>
                <a:gridCol w="723155">
                  <a:extLst>
                    <a:ext uri="{9D8B030D-6E8A-4147-A177-3AD203B41FA5}">
                      <a16:colId xmlns:a16="http://schemas.microsoft.com/office/drawing/2014/main" val="1175326604"/>
                    </a:ext>
                  </a:extLst>
                </a:gridCol>
                <a:gridCol w="724086">
                  <a:extLst>
                    <a:ext uri="{9D8B030D-6E8A-4147-A177-3AD203B41FA5}">
                      <a16:colId xmlns:a16="http://schemas.microsoft.com/office/drawing/2014/main" val="1869777795"/>
                    </a:ext>
                  </a:extLst>
                </a:gridCol>
                <a:gridCol w="724086">
                  <a:extLst>
                    <a:ext uri="{9D8B030D-6E8A-4147-A177-3AD203B41FA5}">
                      <a16:colId xmlns:a16="http://schemas.microsoft.com/office/drawing/2014/main" val="1265477748"/>
                    </a:ext>
                  </a:extLst>
                </a:gridCol>
                <a:gridCol w="724086">
                  <a:extLst>
                    <a:ext uri="{9D8B030D-6E8A-4147-A177-3AD203B41FA5}">
                      <a16:colId xmlns:a16="http://schemas.microsoft.com/office/drawing/2014/main" val="762667252"/>
                    </a:ext>
                  </a:extLst>
                </a:gridCol>
                <a:gridCol w="724086">
                  <a:extLst>
                    <a:ext uri="{9D8B030D-6E8A-4147-A177-3AD203B41FA5}">
                      <a16:colId xmlns:a16="http://schemas.microsoft.com/office/drawing/2014/main" val="3374709375"/>
                    </a:ext>
                  </a:extLst>
                </a:gridCol>
              </a:tblGrid>
              <a:tr h="2568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0516" marR="100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0516" marR="100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8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0516" marR="100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</a:t>
                      </a:r>
                      <a:endParaRPr lang="en-US" sz="18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0516" marR="100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8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0516" marR="100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94698"/>
                  </a:ext>
                </a:extLst>
              </a:tr>
              <a:tr h="2568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0516" marR="100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</a:t>
                      </a:r>
                      <a:endParaRPr lang="en-US" sz="18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0516" marR="100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</a:t>
                      </a:r>
                      <a:endParaRPr lang="en-US" sz="18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0516" marR="100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</a:t>
                      </a:r>
                      <a:endParaRPr lang="en-US" sz="18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0516" marR="100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0516" marR="100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09781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72A47A8-6234-6042-9B92-76E3B07154EF}"/>
              </a:ext>
            </a:extLst>
          </p:cNvPr>
          <p:cNvSpPr txBox="1"/>
          <p:nvPr/>
        </p:nvSpPr>
        <p:spPr>
          <a:xfrm>
            <a:off x="952500" y="5770680"/>
            <a:ext cx="3619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Streamworks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Rating (USGS method):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F8B285C-8720-A045-A02C-3772A15DAF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543277"/>
              </p:ext>
            </p:extLst>
          </p:nvPr>
        </p:nvGraphicFramePr>
        <p:xfrm>
          <a:off x="4245429" y="5670831"/>
          <a:ext cx="3619499" cy="513748"/>
        </p:xfrm>
        <a:graphic>
          <a:graphicData uri="http://schemas.openxmlformats.org/drawingml/2006/table">
            <a:tbl>
              <a:tblPr firstRow="1" firstCol="1" bandRow="1"/>
              <a:tblGrid>
                <a:gridCol w="723155">
                  <a:extLst>
                    <a:ext uri="{9D8B030D-6E8A-4147-A177-3AD203B41FA5}">
                      <a16:colId xmlns:a16="http://schemas.microsoft.com/office/drawing/2014/main" val="1175326604"/>
                    </a:ext>
                  </a:extLst>
                </a:gridCol>
                <a:gridCol w="724086">
                  <a:extLst>
                    <a:ext uri="{9D8B030D-6E8A-4147-A177-3AD203B41FA5}">
                      <a16:colId xmlns:a16="http://schemas.microsoft.com/office/drawing/2014/main" val="1869777795"/>
                    </a:ext>
                  </a:extLst>
                </a:gridCol>
                <a:gridCol w="724086">
                  <a:extLst>
                    <a:ext uri="{9D8B030D-6E8A-4147-A177-3AD203B41FA5}">
                      <a16:colId xmlns:a16="http://schemas.microsoft.com/office/drawing/2014/main" val="1265477748"/>
                    </a:ext>
                  </a:extLst>
                </a:gridCol>
                <a:gridCol w="724086">
                  <a:extLst>
                    <a:ext uri="{9D8B030D-6E8A-4147-A177-3AD203B41FA5}">
                      <a16:colId xmlns:a16="http://schemas.microsoft.com/office/drawing/2014/main" val="762667252"/>
                    </a:ext>
                  </a:extLst>
                </a:gridCol>
                <a:gridCol w="724086">
                  <a:extLst>
                    <a:ext uri="{9D8B030D-6E8A-4147-A177-3AD203B41FA5}">
                      <a16:colId xmlns:a16="http://schemas.microsoft.com/office/drawing/2014/main" val="3374709375"/>
                    </a:ext>
                  </a:extLst>
                </a:gridCol>
              </a:tblGrid>
              <a:tr h="2568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0516" marR="100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0516" marR="100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8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0516" marR="100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</a:t>
                      </a:r>
                      <a:endParaRPr lang="en-US" sz="18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0516" marR="100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8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0516" marR="100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94698"/>
                  </a:ext>
                </a:extLst>
              </a:tr>
              <a:tr h="2568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P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0516" marR="100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P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0516" marR="100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P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0516" marR="100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P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0516" marR="100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P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0516" marR="100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097812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9B4E5E-B1A8-7E4C-B941-F7B52B7E0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3782" y="320040"/>
            <a:ext cx="365760" cy="365760"/>
          </a:xfrm>
        </p:spPr>
        <p:txBody>
          <a:bodyPr/>
          <a:lstStyle/>
          <a:p>
            <a:fld id="{B044824F-EBE0-443F-8A8F-F64816AF04DC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30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FE0F7-71F6-43DA-9511-131A9CFD7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01B86-6557-485A-B75F-B7CF8CB6D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041" y="3030045"/>
            <a:ext cx="5454521" cy="2326487"/>
          </a:xfrm>
        </p:spPr>
        <p:txBody>
          <a:bodyPr vert="horz" lIns="68580" tIns="34290" rIns="68580" bIns="34290" rtlCol="0" anchor="t">
            <a:normAutofit fontScale="85000" lnSpcReduction="1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Anna Lampman – Project Manager, Environmental Engineer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Jordan Meaney – Environmental Engineer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Kyle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Szewczyk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Civil Engineer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Ross O'Neil – Civil Engineer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Nancy Kinner – Faculty Advisor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Charlie Collins – Georgetown Road Commissioner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A person wearing a suit and tie smiling at the camera&#10;&#10;Description generated with very high confidence">
            <a:extLst>
              <a:ext uri="{FF2B5EF4-FFF2-40B4-BE49-F238E27FC236}">
                <a16:creationId xmlns:a16="http://schemas.microsoft.com/office/drawing/2014/main" id="{9276440C-D3D2-4BDF-8005-AD27D7AD3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437" y="4378816"/>
            <a:ext cx="1438275" cy="1547443"/>
          </a:xfrm>
          <a:prstGeom prst="rect">
            <a:avLst/>
          </a:prstGeom>
        </p:spPr>
      </p:pic>
      <p:pic>
        <p:nvPicPr>
          <p:cNvPr id="8" name="Picture 8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DFC46DC0-3F20-4B42-A932-66DDE4E4F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562" y="2634788"/>
            <a:ext cx="1025525" cy="1558875"/>
          </a:xfrm>
          <a:prstGeom prst="rect">
            <a:avLst/>
          </a:prstGeom>
        </p:spPr>
      </p:pic>
      <p:pic>
        <p:nvPicPr>
          <p:cNvPr id="10" name="Picture 10" descr="A person wearing a suit and tie smiling at the camera&#10;&#10;Description generated with very high confidence">
            <a:extLst>
              <a:ext uri="{FF2B5EF4-FFF2-40B4-BE49-F238E27FC236}">
                <a16:creationId xmlns:a16="http://schemas.microsoft.com/office/drawing/2014/main" id="{171EA0DD-A4E8-4B49-8C93-7B0413F5E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313" y="2638628"/>
            <a:ext cx="1120775" cy="14876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4E5782-2524-46E5-BF73-2504DECD16D3}"/>
              </a:ext>
            </a:extLst>
          </p:cNvPr>
          <p:cNvSpPr txBox="1"/>
          <p:nvPr/>
        </p:nvSpPr>
        <p:spPr>
          <a:xfrm>
            <a:off x="5849937" y="2456963"/>
            <a:ext cx="866775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/>
              <a:t>Anna Lampman</a:t>
            </a:r>
            <a:endParaRPr lang="en-US" sz="13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0855AD-C4B1-4DC6-97D2-40393E259A08}"/>
              </a:ext>
            </a:extLst>
          </p:cNvPr>
          <p:cNvSpPr txBox="1"/>
          <p:nvPr/>
        </p:nvSpPr>
        <p:spPr>
          <a:xfrm>
            <a:off x="7588249" y="2456962"/>
            <a:ext cx="866775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/>
              <a:t>Jordan Meaney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9BF5E3-D70D-474B-8A01-065B797937DB}"/>
              </a:ext>
            </a:extLst>
          </p:cNvPr>
          <p:cNvSpPr txBox="1"/>
          <p:nvPr/>
        </p:nvSpPr>
        <p:spPr>
          <a:xfrm>
            <a:off x="5929312" y="4219088"/>
            <a:ext cx="866775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/>
              <a:t>Kyle Szewczyk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92B15B-B42D-43EF-ACE6-4B4C4D4DCBE9}"/>
              </a:ext>
            </a:extLst>
          </p:cNvPr>
          <p:cNvSpPr txBox="1"/>
          <p:nvPr/>
        </p:nvSpPr>
        <p:spPr>
          <a:xfrm>
            <a:off x="7580312" y="4219087"/>
            <a:ext cx="866775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/>
              <a:t>Ross O'Neill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A11A9D-E8D7-7C4F-9EBF-E140171E1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0487A16F-D478-A64D-A471-873EDAF4A8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472" y="4362495"/>
            <a:ext cx="12954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900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961EF-72FF-2141-9CA2-2367BE069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122" y="36195"/>
            <a:ext cx="5937755" cy="69880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 point road – 12/14/19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0EB6FC6-7186-A941-A7E9-4DF11CA2AA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447302"/>
              </p:ext>
            </p:extLst>
          </p:nvPr>
        </p:nvGraphicFramePr>
        <p:xfrm>
          <a:off x="1090715" y="839605"/>
          <a:ext cx="7100046" cy="4914812"/>
        </p:xfrm>
        <a:graphic>
          <a:graphicData uri="http://schemas.openxmlformats.org/drawingml/2006/table">
            <a:tbl>
              <a:tblPr firstRow="1" firstCol="1" bandRow="1"/>
              <a:tblGrid>
                <a:gridCol w="2832846">
                  <a:extLst>
                    <a:ext uri="{9D8B030D-6E8A-4147-A177-3AD203B41FA5}">
                      <a16:colId xmlns:a16="http://schemas.microsoft.com/office/drawing/2014/main" val="2879632602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714037953"/>
                    </a:ext>
                  </a:extLst>
                </a:gridCol>
              </a:tblGrid>
              <a:tr h="2924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Crossing ID</a:t>
                      </a:r>
                      <a:endParaRPr lang="en-US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6650" marR="56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BP-0.812</a:t>
                      </a:r>
                      <a:endParaRPr lang="en-US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6650" marR="566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1235483"/>
                  </a:ext>
                </a:extLst>
              </a:tr>
              <a:tr h="43109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Photos Taken by Roger Bogart: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6650" marR="56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650" marR="56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6567267"/>
                  </a:ext>
                </a:extLst>
              </a:tr>
              <a:tr h="3113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 Based on Photo:</a:t>
                      </a:r>
                      <a:endParaRPr lang="en-US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6650" marR="56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Vulnerable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6650" marR="56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075832"/>
                  </a:ext>
                </a:extLst>
              </a:tr>
            </a:tbl>
          </a:graphicData>
        </a:graphic>
      </p:graphicFrame>
      <p:pic>
        <p:nvPicPr>
          <p:cNvPr id="7171" name="Picture 35" descr="A close up of a rock&#10;&#10;Description automatically generated">
            <a:extLst>
              <a:ext uri="{FF2B5EF4-FFF2-40B4-BE49-F238E27FC236}">
                <a16:creationId xmlns:a16="http://schemas.microsoft.com/office/drawing/2014/main" id="{FD7BE537-18B5-D04E-BB62-4F66186C7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826" y="1252310"/>
            <a:ext cx="3067051" cy="408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5400F4A-C7B7-BB4C-B4DF-E90453EA12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398711"/>
              </p:ext>
            </p:extLst>
          </p:nvPr>
        </p:nvGraphicFramePr>
        <p:xfrm>
          <a:off x="4164239" y="6334782"/>
          <a:ext cx="3686221" cy="523218"/>
        </p:xfrm>
        <a:graphic>
          <a:graphicData uri="http://schemas.openxmlformats.org/drawingml/2006/table">
            <a:tbl>
              <a:tblPr firstRow="1" firstCol="1" bandRow="1"/>
              <a:tblGrid>
                <a:gridCol w="736485">
                  <a:extLst>
                    <a:ext uri="{9D8B030D-6E8A-4147-A177-3AD203B41FA5}">
                      <a16:colId xmlns:a16="http://schemas.microsoft.com/office/drawing/2014/main" val="3119495658"/>
                    </a:ext>
                  </a:extLst>
                </a:gridCol>
                <a:gridCol w="737434">
                  <a:extLst>
                    <a:ext uri="{9D8B030D-6E8A-4147-A177-3AD203B41FA5}">
                      <a16:colId xmlns:a16="http://schemas.microsoft.com/office/drawing/2014/main" val="3469464952"/>
                    </a:ext>
                  </a:extLst>
                </a:gridCol>
                <a:gridCol w="737434">
                  <a:extLst>
                    <a:ext uri="{9D8B030D-6E8A-4147-A177-3AD203B41FA5}">
                      <a16:colId xmlns:a16="http://schemas.microsoft.com/office/drawing/2014/main" val="3120639889"/>
                    </a:ext>
                  </a:extLst>
                </a:gridCol>
                <a:gridCol w="737434">
                  <a:extLst>
                    <a:ext uri="{9D8B030D-6E8A-4147-A177-3AD203B41FA5}">
                      <a16:colId xmlns:a16="http://schemas.microsoft.com/office/drawing/2014/main" val="2070895397"/>
                    </a:ext>
                  </a:extLst>
                </a:gridCol>
                <a:gridCol w="737434">
                  <a:extLst>
                    <a:ext uri="{9D8B030D-6E8A-4147-A177-3AD203B41FA5}">
                      <a16:colId xmlns:a16="http://schemas.microsoft.com/office/drawing/2014/main" val="3424556933"/>
                    </a:ext>
                  </a:extLst>
                </a:gridCol>
              </a:tblGrid>
              <a:tr h="2616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18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2369" marR="102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2369" marR="102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2369" marR="102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</a:t>
                      </a:r>
                      <a:endParaRPr lang="en-US" sz="18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2369" marR="102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8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2369" marR="102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692719"/>
                  </a:ext>
                </a:extLst>
              </a:tr>
              <a:tr h="2616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</a:t>
                      </a:r>
                      <a:endParaRPr lang="en-US" sz="18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2369" marR="102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</a:t>
                      </a:r>
                      <a:endParaRPr lang="en-US" sz="18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2369" marR="102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</a:t>
                      </a:r>
                      <a:endParaRPr lang="en-US" sz="18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2369" marR="102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</a:t>
                      </a:r>
                      <a:endParaRPr lang="en-US" sz="18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2369" marR="102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2369" marR="102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500041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6D2F842-C56B-414B-8261-69CD4FE88E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0209167"/>
              </p:ext>
            </p:extLst>
          </p:nvPr>
        </p:nvGraphicFramePr>
        <p:xfrm>
          <a:off x="4164240" y="5767508"/>
          <a:ext cx="3686221" cy="523218"/>
        </p:xfrm>
        <a:graphic>
          <a:graphicData uri="http://schemas.openxmlformats.org/drawingml/2006/table">
            <a:tbl>
              <a:tblPr firstRow="1" firstCol="1" bandRow="1"/>
              <a:tblGrid>
                <a:gridCol w="736485">
                  <a:extLst>
                    <a:ext uri="{9D8B030D-6E8A-4147-A177-3AD203B41FA5}">
                      <a16:colId xmlns:a16="http://schemas.microsoft.com/office/drawing/2014/main" val="3878257809"/>
                    </a:ext>
                  </a:extLst>
                </a:gridCol>
                <a:gridCol w="737434">
                  <a:extLst>
                    <a:ext uri="{9D8B030D-6E8A-4147-A177-3AD203B41FA5}">
                      <a16:colId xmlns:a16="http://schemas.microsoft.com/office/drawing/2014/main" val="2598176046"/>
                    </a:ext>
                  </a:extLst>
                </a:gridCol>
                <a:gridCol w="737434">
                  <a:extLst>
                    <a:ext uri="{9D8B030D-6E8A-4147-A177-3AD203B41FA5}">
                      <a16:colId xmlns:a16="http://schemas.microsoft.com/office/drawing/2014/main" val="3308269497"/>
                    </a:ext>
                  </a:extLst>
                </a:gridCol>
                <a:gridCol w="737434">
                  <a:extLst>
                    <a:ext uri="{9D8B030D-6E8A-4147-A177-3AD203B41FA5}">
                      <a16:colId xmlns:a16="http://schemas.microsoft.com/office/drawing/2014/main" val="2092391845"/>
                    </a:ext>
                  </a:extLst>
                </a:gridCol>
                <a:gridCol w="737434">
                  <a:extLst>
                    <a:ext uri="{9D8B030D-6E8A-4147-A177-3AD203B41FA5}">
                      <a16:colId xmlns:a16="http://schemas.microsoft.com/office/drawing/2014/main" val="1385491887"/>
                    </a:ext>
                  </a:extLst>
                </a:gridCol>
              </a:tblGrid>
              <a:tr h="2616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2369" marR="102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2369" marR="102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2369" marR="102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</a:t>
                      </a:r>
                      <a:endParaRPr lang="en-US" sz="18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2369" marR="102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8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2369" marR="102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107593"/>
                  </a:ext>
                </a:extLst>
              </a:tr>
              <a:tr h="2616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V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2369" marR="102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V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2369" marR="102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</a:t>
                      </a:r>
                      <a:endParaRPr lang="en-US" sz="18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2369" marR="102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2369" marR="102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2369" marR="102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656063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AEE148-DD67-3441-B476-9EFEA0C1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8328" y="6349281"/>
            <a:ext cx="365760" cy="365760"/>
          </a:xfrm>
        </p:spPr>
        <p:txBody>
          <a:bodyPr/>
          <a:lstStyle/>
          <a:p>
            <a:fld id="{B044824F-EBE0-443F-8A8F-F64816AF04DC}" type="slidenum">
              <a:rPr lang="en-US" smtClean="0"/>
              <a:t>40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02A7DE-C860-D24D-A87F-F723D33B2630}"/>
              </a:ext>
            </a:extLst>
          </p:cNvPr>
          <p:cNvSpPr txBox="1"/>
          <p:nvPr/>
        </p:nvSpPr>
        <p:spPr>
          <a:xfrm>
            <a:off x="544741" y="6443919"/>
            <a:ext cx="3619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Streamworks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Rating (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Streamworks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method):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40E20E-DE98-BA4B-8D34-F564AF3A116C}"/>
              </a:ext>
            </a:extLst>
          </p:cNvPr>
          <p:cNvSpPr txBox="1"/>
          <p:nvPr/>
        </p:nvSpPr>
        <p:spPr>
          <a:xfrm>
            <a:off x="871310" y="5938334"/>
            <a:ext cx="3619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Streamworks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Rating (USGS method):</a:t>
            </a:r>
          </a:p>
        </p:txBody>
      </p:sp>
    </p:spTree>
    <p:extLst>
      <p:ext uri="{BB962C8B-B14F-4D97-AF65-F5344CB8AC3E}">
        <p14:creationId xmlns:p14="http://schemas.microsoft.com/office/powerpoint/2010/main" val="17234473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5B76E-D342-974A-9A6A-93AF5EA89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findings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2C6FCC-A857-234A-BFFF-65B829B45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41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1A48FF-8C42-3146-9F68-B9DC6A9DCE28}"/>
              </a:ext>
            </a:extLst>
          </p:cNvPr>
          <p:cNvSpPr txBox="1"/>
          <p:nvPr/>
        </p:nvSpPr>
        <p:spPr>
          <a:xfrm>
            <a:off x="762000" y="2538327"/>
            <a:ext cx="7843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USGS methods correct for 4 out of 5 culverts 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Streamworks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method was incorrect for 2 out of 2 culverts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5716CC-C9EF-5D40-9D8C-A27776615568}"/>
              </a:ext>
            </a:extLst>
          </p:cNvPr>
          <p:cNvSpPr txBox="1"/>
          <p:nvPr/>
        </p:nvSpPr>
        <p:spPr>
          <a:xfrm>
            <a:off x="762000" y="3881178"/>
            <a:ext cx="7843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slides show culverts surveyed by previous groups that were not validated by either method </a:t>
            </a:r>
          </a:p>
        </p:txBody>
      </p:sp>
    </p:spTree>
    <p:extLst>
      <p:ext uri="{BB962C8B-B14F-4D97-AF65-F5344CB8AC3E}">
        <p14:creationId xmlns:p14="http://schemas.microsoft.com/office/powerpoint/2010/main" val="22281165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63B35A-24B6-684E-A5D3-D99709045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42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495A7C4-8BE1-8A46-AF72-C74107D792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857347"/>
              </p:ext>
            </p:extLst>
          </p:nvPr>
        </p:nvGraphicFramePr>
        <p:xfrm>
          <a:off x="1390648" y="865351"/>
          <a:ext cx="6362701" cy="4686948"/>
        </p:xfrm>
        <a:graphic>
          <a:graphicData uri="http://schemas.openxmlformats.org/drawingml/2006/table">
            <a:tbl>
              <a:tblPr firstRow="1" firstCol="1" bandRow="1"/>
              <a:tblGrid>
                <a:gridCol w="2476501">
                  <a:extLst>
                    <a:ext uri="{9D8B030D-6E8A-4147-A177-3AD203B41FA5}">
                      <a16:colId xmlns:a16="http://schemas.microsoft.com/office/drawing/2014/main" val="1183729411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421214979"/>
                    </a:ext>
                  </a:extLst>
                </a:gridCol>
              </a:tblGrid>
              <a:tr h="2944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Crossing ID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RH-0.549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5646254"/>
                  </a:ext>
                </a:extLst>
              </a:tr>
              <a:tr h="40955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Photos Taken by Mara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Kruze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2979918"/>
                  </a:ext>
                </a:extLst>
              </a:tr>
              <a:tr h="2969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 Based on Photo:</a:t>
                      </a:r>
                      <a:endParaRPr lang="en-US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Vulnerable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174534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18A1F5AA-C496-4D4B-A862-462566E17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122" y="103780"/>
            <a:ext cx="5937755" cy="65976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Robinhood Road – 12/14/19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3F47298-C3C4-6440-9CDE-1BFF051651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993243"/>
              </p:ext>
            </p:extLst>
          </p:nvPr>
        </p:nvGraphicFramePr>
        <p:xfrm>
          <a:off x="4116043" y="6269723"/>
          <a:ext cx="3347824" cy="511328"/>
        </p:xfrm>
        <a:graphic>
          <a:graphicData uri="http://schemas.openxmlformats.org/drawingml/2006/table">
            <a:tbl>
              <a:tblPr firstRow="1" firstCol="1" bandRow="1"/>
              <a:tblGrid>
                <a:gridCol w="668876">
                  <a:extLst>
                    <a:ext uri="{9D8B030D-6E8A-4147-A177-3AD203B41FA5}">
                      <a16:colId xmlns:a16="http://schemas.microsoft.com/office/drawing/2014/main" val="2807464922"/>
                    </a:ext>
                  </a:extLst>
                </a:gridCol>
                <a:gridCol w="669737">
                  <a:extLst>
                    <a:ext uri="{9D8B030D-6E8A-4147-A177-3AD203B41FA5}">
                      <a16:colId xmlns:a16="http://schemas.microsoft.com/office/drawing/2014/main" val="696006937"/>
                    </a:ext>
                  </a:extLst>
                </a:gridCol>
                <a:gridCol w="669737">
                  <a:extLst>
                    <a:ext uri="{9D8B030D-6E8A-4147-A177-3AD203B41FA5}">
                      <a16:colId xmlns:a16="http://schemas.microsoft.com/office/drawing/2014/main" val="3842152449"/>
                    </a:ext>
                  </a:extLst>
                </a:gridCol>
                <a:gridCol w="669737">
                  <a:extLst>
                    <a:ext uri="{9D8B030D-6E8A-4147-A177-3AD203B41FA5}">
                      <a16:colId xmlns:a16="http://schemas.microsoft.com/office/drawing/2014/main" val="2167814386"/>
                    </a:ext>
                  </a:extLst>
                </a:gridCol>
                <a:gridCol w="669737">
                  <a:extLst>
                    <a:ext uri="{9D8B030D-6E8A-4147-A177-3AD203B41FA5}">
                      <a16:colId xmlns:a16="http://schemas.microsoft.com/office/drawing/2014/main" val="3580633511"/>
                    </a:ext>
                  </a:extLst>
                </a:gridCol>
              </a:tblGrid>
              <a:tr h="255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2971" marR="929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2971" marR="929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2971" marR="929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2971" marR="929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2971" marR="929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104225"/>
                  </a:ext>
                </a:extLst>
              </a:tr>
              <a:tr h="255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2971" marR="929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2971" marR="929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2971" marR="929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2971" marR="929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2971" marR="929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237474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074FC93-2777-854D-A6AA-E38BA4B870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426929"/>
              </p:ext>
            </p:extLst>
          </p:nvPr>
        </p:nvGraphicFramePr>
        <p:xfrm>
          <a:off x="4116043" y="5651377"/>
          <a:ext cx="3347824" cy="511328"/>
        </p:xfrm>
        <a:graphic>
          <a:graphicData uri="http://schemas.openxmlformats.org/drawingml/2006/table">
            <a:tbl>
              <a:tblPr firstRow="1" firstCol="1" bandRow="1"/>
              <a:tblGrid>
                <a:gridCol w="668876">
                  <a:extLst>
                    <a:ext uri="{9D8B030D-6E8A-4147-A177-3AD203B41FA5}">
                      <a16:colId xmlns:a16="http://schemas.microsoft.com/office/drawing/2014/main" val="2807464922"/>
                    </a:ext>
                  </a:extLst>
                </a:gridCol>
                <a:gridCol w="669737">
                  <a:extLst>
                    <a:ext uri="{9D8B030D-6E8A-4147-A177-3AD203B41FA5}">
                      <a16:colId xmlns:a16="http://schemas.microsoft.com/office/drawing/2014/main" val="696006937"/>
                    </a:ext>
                  </a:extLst>
                </a:gridCol>
                <a:gridCol w="669737">
                  <a:extLst>
                    <a:ext uri="{9D8B030D-6E8A-4147-A177-3AD203B41FA5}">
                      <a16:colId xmlns:a16="http://schemas.microsoft.com/office/drawing/2014/main" val="3842152449"/>
                    </a:ext>
                  </a:extLst>
                </a:gridCol>
                <a:gridCol w="669737">
                  <a:extLst>
                    <a:ext uri="{9D8B030D-6E8A-4147-A177-3AD203B41FA5}">
                      <a16:colId xmlns:a16="http://schemas.microsoft.com/office/drawing/2014/main" val="2167814386"/>
                    </a:ext>
                  </a:extLst>
                </a:gridCol>
                <a:gridCol w="669737">
                  <a:extLst>
                    <a:ext uri="{9D8B030D-6E8A-4147-A177-3AD203B41FA5}">
                      <a16:colId xmlns:a16="http://schemas.microsoft.com/office/drawing/2014/main" val="3580633511"/>
                    </a:ext>
                  </a:extLst>
                </a:gridCol>
              </a:tblGrid>
              <a:tr h="255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2971" marR="929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2971" marR="929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2971" marR="929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2971" marR="929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2971" marR="929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104225"/>
                  </a:ext>
                </a:extLst>
              </a:tr>
              <a:tr h="255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2971" marR="929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P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2971" marR="929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P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2971" marR="929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P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2971" marR="929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P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92971" marR="929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237474"/>
                  </a:ext>
                </a:extLst>
              </a:tr>
            </a:tbl>
          </a:graphicData>
        </a:graphic>
      </p:graphicFrame>
      <p:pic>
        <p:nvPicPr>
          <p:cNvPr id="11" name="Picture 10" descr="A close up of a tree&#10;&#10;Description automatically generated">
            <a:extLst>
              <a:ext uri="{FF2B5EF4-FFF2-40B4-BE49-F238E27FC236}">
                <a16:creationId xmlns:a16="http://schemas.microsoft.com/office/drawing/2014/main" id="{EC6D3E83-A56E-CA40-A8D1-A1F70FBD71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rot="5400000">
            <a:off x="3760104" y="1686069"/>
            <a:ext cx="4059703" cy="30455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B54962-DCF9-754A-BF0A-AEF759C7F662}"/>
              </a:ext>
            </a:extLst>
          </p:cNvPr>
          <p:cNvSpPr txBox="1"/>
          <p:nvPr/>
        </p:nvSpPr>
        <p:spPr>
          <a:xfrm>
            <a:off x="304800" y="6371498"/>
            <a:ext cx="3811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Streamworks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Rating (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Streamworks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method):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C20A70-BC22-0445-A2D6-D7C367FEB099}"/>
              </a:ext>
            </a:extLst>
          </p:cNvPr>
          <p:cNvSpPr txBox="1"/>
          <p:nvPr/>
        </p:nvSpPr>
        <p:spPr>
          <a:xfrm>
            <a:off x="882985" y="5753152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Streamworks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Rating (USGS method):</a:t>
            </a:r>
          </a:p>
        </p:txBody>
      </p:sp>
    </p:spTree>
    <p:extLst>
      <p:ext uri="{BB962C8B-B14F-4D97-AF65-F5344CB8AC3E}">
        <p14:creationId xmlns:p14="http://schemas.microsoft.com/office/powerpoint/2010/main" val="34216024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B3CF973-E306-0C46-8D6C-40F3EC8A7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927" y="182257"/>
            <a:ext cx="5937755" cy="73888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Sagadahoc Bay Road – 12/14/19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7211B89-1101-2D47-ADF0-B0C6C41DC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715928"/>
              </p:ext>
            </p:extLst>
          </p:nvPr>
        </p:nvGraphicFramePr>
        <p:xfrm>
          <a:off x="411804" y="951595"/>
          <a:ext cx="8382000" cy="4091618"/>
        </p:xfrm>
        <a:graphic>
          <a:graphicData uri="http://schemas.openxmlformats.org/drawingml/2006/table">
            <a:tbl>
              <a:tblPr firstRow="1" firstCol="1" bandRow="1"/>
              <a:tblGrid>
                <a:gridCol w="2647377">
                  <a:extLst>
                    <a:ext uri="{9D8B030D-6E8A-4147-A177-3AD203B41FA5}">
                      <a16:colId xmlns:a16="http://schemas.microsoft.com/office/drawing/2014/main" val="101448735"/>
                    </a:ext>
                  </a:extLst>
                </a:gridCol>
                <a:gridCol w="5734623">
                  <a:extLst>
                    <a:ext uri="{9D8B030D-6E8A-4147-A177-3AD203B41FA5}">
                      <a16:colId xmlns:a16="http://schemas.microsoft.com/office/drawing/2014/main" val="2496926445"/>
                    </a:ext>
                  </a:extLst>
                </a:gridCol>
              </a:tblGrid>
              <a:tr h="3109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Crossing ID:</a:t>
                      </a:r>
                      <a:endParaRPr lang="en-US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SB-0.304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6794380"/>
                  </a:ext>
                </a:extLst>
              </a:tr>
              <a:tr h="34618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Photo Taken by Kathy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Gravino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0277159"/>
                  </a:ext>
                </a:extLst>
              </a:tr>
              <a:tr h="3188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 Based on Photo: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Overtop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322124"/>
                  </a:ext>
                </a:extLst>
              </a:tr>
            </a:tbl>
          </a:graphicData>
        </a:graphic>
      </p:graphicFrame>
      <p:pic>
        <p:nvPicPr>
          <p:cNvPr id="5122" name="Picture 27" descr="A picture containing outdoor, water, grass, bear&#10;&#10;Description automatically generated">
            <a:extLst>
              <a:ext uri="{FF2B5EF4-FFF2-40B4-BE49-F238E27FC236}">
                <a16:creationId xmlns:a16="http://schemas.microsoft.com/office/drawing/2014/main" id="{7BA16F66-EC55-3244-8FEA-4800B60F4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95400"/>
            <a:ext cx="4478384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0017EAD-5C60-B34A-A9D3-33D6DFA927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663363"/>
              </p:ext>
            </p:extLst>
          </p:nvPr>
        </p:nvGraphicFramePr>
        <p:xfrm>
          <a:off x="3780203" y="5174912"/>
          <a:ext cx="4459909" cy="646330"/>
        </p:xfrm>
        <a:graphic>
          <a:graphicData uri="http://schemas.openxmlformats.org/drawingml/2006/table">
            <a:tbl>
              <a:tblPr firstRow="1" firstCol="1" bandRow="1"/>
              <a:tblGrid>
                <a:gridCol w="891045">
                  <a:extLst>
                    <a:ext uri="{9D8B030D-6E8A-4147-A177-3AD203B41FA5}">
                      <a16:colId xmlns:a16="http://schemas.microsoft.com/office/drawing/2014/main" val="407503116"/>
                    </a:ext>
                  </a:extLst>
                </a:gridCol>
                <a:gridCol w="892216">
                  <a:extLst>
                    <a:ext uri="{9D8B030D-6E8A-4147-A177-3AD203B41FA5}">
                      <a16:colId xmlns:a16="http://schemas.microsoft.com/office/drawing/2014/main" val="1361501466"/>
                    </a:ext>
                  </a:extLst>
                </a:gridCol>
                <a:gridCol w="892216">
                  <a:extLst>
                    <a:ext uri="{9D8B030D-6E8A-4147-A177-3AD203B41FA5}">
                      <a16:colId xmlns:a16="http://schemas.microsoft.com/office/drawing/2014/main" val="2374762377"/>
                    </a:ext>
                  </a:extLst>
                </a:gridCol>
                <a:gridCol w="892216">
                  <a:extLst>
                    <a:ext uri="{9D8B030D-6E8A-4147-A177-3AD203B41FA5}">
                      <a16:colId xmlns:a16="http://schemas.microsoft.com/office/drawing/2014/main" val="977772314"/>
                    </a:ext>
                  </a:extLst>
                </a:gridCol>
                <a:gridCol w="892216">
                  <a:extLst>
                    <a:ext uri="{9D8B030D-6E8A-4147-A177-3AD203B41FA5}">
                      <a16:colId xmlns:a16="http://schemas.microsoft.com/office/drawing/2014/main" val="1636798333"/>
                    </a:ext>
                  </a:extLst>
                </a:gridCol>
              </a:tblGrid>
              <a:tr h="3231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22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26456" marR="126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n-US" sz="22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26456" marR="126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</a:t>
                      </a:r>
                      <a:endParaRPr lang="en-US" sz="22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26456" marR="126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</a:t>
                      </a:r>
                      <a:endParaRPr lang="en-US" sz="22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26456" marR="126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22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26456" marR="126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2910395"/>
                  </a:ext>
                </a:extLst>
              </a:tr>
              <a:tr h="3231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</a:t>
                      </a:r>
                      <a:endParaRPr lang="en-US" sz="22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26456" marR="126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</a:t>
                      </a:r>
                      <a:endParaRPr lang="en-US" sz="22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26456" marR="126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</a:t>
                      </a:r>
                      <a:endParaRPr lang="en-US" sz="22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26456" marR="126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</a:t>
                      </a:r>
                      <a:endParaRPr lang="en-US" sz="22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26456" marR="126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</a:t>
                      </a:r>
                      <a:endParaRPr lang="en-US" sz="22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26456" marR="126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29816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86EFCF6-F048-304E-80AE-64B8C5FFC3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096220"/>
              </p:ext>
            </p:extLst>
          </p:nvPr>
        </p:nvGraphicFramePr>
        <p:xfrm>
          <a:off x="3780203" y="5929625"/>
          <a:ext cx="4459909" cy="646330"/>
        </p:xfrm>
        <a:graphic>
          <a:graphicData uri="http://schemas.openxmlformats.org/drawingml/2006/table">
            <a:tbl>
              <a:tblPr firstRow="1" firstCol="1" bandRow="1"/>
              <a:tblGrid>
                <a:gridCol w="891045">
                  <a:extLst>
                    <a:ext uri="{9D8B030D-6E8A-4147-A177-3AD203B41FA5}">
                      <a16:colId xmlns:a16="http://schemas.microsoft.com/office/drawing/2014/main" val="407503116"/>
                    </a:ext>
                  </a:extLst>
                </a:gridCol>
                <a:gridCol w="892216">
                  <a:extLst>
                    <a:ext uri="{9D8B030D-6E8A-4147-A177-3AD203B41FA5}">
                      <a16:colId xmlns:a16="http://schemas.microsoft.com/office/drawing/2014/main" val="1361501466"/>
                    </a:ext>
                  </a:extLst>
                </a:gridCol>
                <a:gridCol w="892216">
                  <a:extLst>
                    <a:ext uri="{9D8B030D-6E8A-4147-A177-3AD203B41FA5}">
                      <a16:colId xmlns:a16="http://schemas.microsoft.com/office/drawing/2014/main" val="2374762377"/>
                    </a:ext>
                  </a:extLst>
                </a:gridCol>
                <a:gridCol w="892216">
                  <a:extLst>
                    <a:ext uri="{9D8B030D-6E8A-4147-A177-3AD203B41FA5}">
                      <a16:colId xmlns:a16="http://schemas.microsoft.com/office/drawing/2014/main" val="977772314"/>
                    </a:ext>
                  </a:extLst>
                </a:gridCol>
                <a:gridCol w="892216">
                  <a:extLst>
                    <a:ext uri="{9D8B030D-6E8A-4147-A177-3AD203B41FA5}">
                      <a16:colId xmlns:a16="http://schemas.microsoft.com/office/drawing/2014/main" val="1636798333"/>
                    </a:ext>
                  </a:extLst>
                </a:gridCol>
              </a:tblGrid>
              <a:tr h="3231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22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26456" marR="126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n-US" sz="22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26456" marR="126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</a:t>
                      </a:r>
                      <a:endParaRPr lang="en-US" sz="22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26456" marR="126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</a:t>
                      </a:r>
                      <a:endParaRPr lang="en-US" sz="22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26456" marR="126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22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26456" marR="126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2910395"/>
                  </a:ext>
                </a:extLst>
              </a:tr>
              <a:tr h="3231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</a:t>
                      </a:r>
                      <a:endParaRPr lang="en-US" sz="22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26456" marR="126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</a:t>
                      </a:r>
                      <a:endParaRPr lang="en-US" sz="22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26456" marR="126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</a:t>
                      </a:r>
                      <a:endParaRPr lang="en-US" sz="22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26456" marR="126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</a:t>
                      </a:r>
                      <a:endParaRPr lang="en-US" sz="22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26456" marR="126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</a:t>
                      </a:r>
                      <a:endParaRPr lang="en-US" sz="22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26456" marR="126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298163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86F3E8-4900-6E40-9562-94E389938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43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3F57D7-8D4B-2D40-BE01-C72E9309C6FB}"/>
              </a:ext>
            </a:extLst>
          </p:cNvPr>
          <p:cNvSpPr txBox="1"/>
          <p:nvPr/>
        </p:nvSpPr>
        <p:spPr>
          <a:xfrm>
            <a:off x="107615" y="6047047"/>
            <a:ext cx="3811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Streamworks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Rating (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Streamworks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method):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C60135-A360-A64D-B421-D90F0081DA04}"/>
              </a:ext>
            </a:extLst>
          </p:cNvPr>
          <p:cNvSpPr txBox="1"/>
          <p:nvPr/>
        </p:nvSpPr>
        <p:spPr>
          <a:xfrm>
            <a:off x="685800" y="5428701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Streamworks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Rating (USGS method):</a:t>
            </a:r>
          </a:p>
        </p:txBody>
      </p:sp>
    </p:spTree>
    <p:extLst>
      <p:ext uri="{BB962C8B-B14F-4D97-AF65-F5344CB8AC3E}">
        <p14:creationId xmlns:p14="http://schemas.microsoft.com/office/powerpoint/2010/main" val="28560674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45D71E-EF8D-C340-BDBB-A1E8F10A8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44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4E26907-8B4D-4A49-B7C6-83DBAD1DDB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681385"/>
              </p:ext>
            </p:extLst>
          </p:nvPr>
        </p:nvGraphicFramePr>
        <p:xfrm>
          <a:off x="1504948" y="923110"/>
          <a:ext cx="6134101" cy="4610417"/>
        </p:xfrm>
        <a:graphic>
          <a:graphicData uri="http://schemas.openxmlformats.org/drawingml/2006/table">
            <a:tbl>
              <a:tblPr firstRow="1" firstCol="1" bandRow="1"/>
              <a:tblGrid>
                <a:gridCol w="2705101">
                  <a:extLst>
                    <a:ext uri="{9D8B030D-6E8A-4147-A177-3AD203B41FA5}">
                      <a16:colId xmlns:a16="http://schemas.microsoft.com/office/drawing/2014/main" val="848241755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4631982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Crossing ID</a:t>
                      </a:r>
                      <a:endParaRPr lang="en-US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6650" marR="56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BP-0.053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6650" marR="566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8905086"/>
                  </a:ext>
                </a:extLst>
              </a:tr>
              <a:tr h="40439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Photos Taken by Roger Bogart: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6650" marR="56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650" marR="56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930266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Rating Based on Photo: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6650" marR="56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Vulnerable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6650" marR="56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397795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B9BCCC7B-505B-E84C-B5A5-C6DA9C635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122" y="36195"/>
            <a:ext cx="5937755" cy="69880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 point road – 12/14/19</a:t>
            </a:r>
          </a:p>
        </p:txBody>
      </p:sp>
      <p:pic>
        <p:nvPicPr>
          <p:cNvPr id="8" name="Picture 32" descr="A pile of snow&#10;&#10;Description automatically generated">
            <a:extLst>
              <a:ext uri="{FF2B5EF4-FFF2-40B4-BE49-F238E27FC236}">
                <a16:creationId xmlns:a16="http://schemas.microsoft.com/office/drawing/2014/main" id="{CDA0AEEF-6A74-014C-888B-52A65F892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905000"/>
            <a:ext cx="3273677" cy="245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B3290A8-9ED5-194E-90FD-0D696FF772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547950"/>
              </p:ext>
            </p:extLst>
          </p:nvPr>
        </p:nvGraphicFramePr>
        <p:xfrm>
          <a:off x="4046266" y="6253843"/>
          <a:ext cx="3715544" cy="527382"/>
        </p:xfrm>
        <a:graphic>
          <a:graphicData uri="http://schemas.openxmlformats.org/drawingml/2006/table">
            <a:tbl>
              <a:tblPr firstRow="1" firstCol="1" bandRow="1"/>
              <a:tblGrid>
                <a:gridCol w="742344">
                  <a:extLst>
                    <a:ext uri="{9D8B030D-6E8A-4147-A177-3AD203B41FA5}">
                      <a16:colId xmlns:a16="http://schemas.microsoft.com/office/drawing/2014/main" val="3878257809"/>
                    </a:ext>
                  </a:extLst>
                </a:gridCol>
                <a:gridCol w="743300">
                  <a:extLst>
                    <a:ext uri="{9D8B030D-6E8A-4147-A177-3AD203B41FA5}">
                      <a16:colId xmlns:a16="http://schemas.microsoft.com/office/drawing/2014/main" val="2598176046"/>
                    </a:ext>
                  </a:extLst>
                </a:gridCol>
                <a:gridCol w="743300">
                  <a:extLst>
                    <a:ext uri="{9D8B030D-6E8A-4147-A177-3AD203B41FA5}">
                      <a16:colId xmlns:a16="http://schemas.microsoft.com/office/drawing/2014/main" val="3308269497"/>
                    </a:ext>
                  </a:extLst>
                </a:gridCol>
                <a:gridCol w="743300">
                  <a:extLst>
                    <a:ext uri="{9D8B030D-6E8A-4147-A177-3AD203B41FA5}">
                      <a16:colId xmlns:a16="http://schemas.microsoft.com/office/drawing/2014/main" val="2092391845"/>
                    </a:ext>
                  </a:extLst>
                </a:gridCol>
                <a:gridCol w="743300">
                  <a:extLst>
                    <a:ext uri="{9D8B030D-6E8A-4147-A177-3AD203B41FA5}">
                      <a16:colId xmlns:a16="http://schemas.microsoft.com/office/drawing/2014/main" val="1385491887"/>
                    </a:ext>
                  </a:extLst>
                </a:gridCol>
              </a:tblGrid>
              <a:tr h="26369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19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3183" marR="103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9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3183" marR="103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9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3183" marR="103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</a:t>
                      </a:r>
                      <a:endParaRPr lang="en-US" sz="19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3183" marR="103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9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3183" marR="103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107593"/>
                  </a:ext>
                </a:extLst>
              </a:tr>
              <a:tr h="26369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</a:t>
                      </a:r>
                      <a:endParaRPr lang="en-US" sz="19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3183" marR="103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</a:t>
                      </a:r>
                      <a:endParaRPr lang="en-US" sz="19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3183" marR="103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</a:t>
                      </a:r>
                      <a:endParaRPr lang="en-US" sz="19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3183" marR="103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</a:t>
                      </a:r>
                      <a:endParaRPr lang="en-US" sz="19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3183" marR="103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</a:t>
                      </a:r>
                      <a:endParaRPr lang="en-US" sz="19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3183" marR="103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65606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8D01AA7-3861-6B4A-AB5E-14D706E9E6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705852"/>
              </p:ext>
            </p:extLst>
          </p:nvPr>
        </p:nvGraphicFramePr>
        <p:xfrm>
          <a:off x="4046266" y="5690538"/>
          <a:ext cx="3715544" cy="527382"/>
        </p:xfrm>
        <a:graphic>
          <a:graphicData uri="http://schemas.openxmlformats.org/drawingml/2006/table">
            <a:tbl>
              <a:tblPr firstRow="1" firstCol="1" bandRow="1"/>
              <a:tblGrid>
                <a:gridCol w="742344">
                  <a:extLst>
                    <a:ext uri="{9D8B030D-6E8A-4147-A177-3AD203B41FA5}">
                      <a16:colId xmlns:a16="http://schemas.microsoft.com/office/drawing/2014/main" val="3878257809"/>
                    </a:ext>
                  </a:extLst>
                </a:gridCol>
                <a:gridCol w="743300">
                  <a:extLst>
                    <a:ext uri="{9D8B030D-6E8A-4147-A177-3AD203B41FA5}">
                      <a16:colId xmlns:a16="http://schemas.microsoft.com/office/drawing/2014/main" val="2598176046"/>
                    </a:ext>
                  </a:extLst>
                </a:gridCol>
                <a:gridCol w="743300">
                  <a:extLst>
                    <a:ext uri="{9D8B030D-6E8A-4147-A177-3AD203B41FA5}">
                      <a16:colId xmlns:a16="http://schemas.microsoft.com/office/drawing/2014/main" val="3308269497"/>
                    </a:ext>
                  </a:extLst>
                </a:gridCol>
                <a:gridCol w="743300">
                  <a:extLst>
                    <a:ext uri="{9D8B030D-6E8A-4147-A177-3AD203B41FA5}">
                      <a16:colId xmlns:a16="http://schemas.microsoft.com/office/drawing/2014/main" val="2092391845"/>
                    </a:ext>
                  </a:extLst>
                </a:gridCol>
                <a:gridCol w="743300">
                  <a:extLst>
                    <a:ext uri="{9D8B030D-6E8A-4147-A177-3AD203B41FA5}">
                      <a16:colId xmlns:a16="http://schemas.microsoft.com/office/drawing/2014/main" val="1385491887"/>
                    </a:ext>
                  </a:extLst>
                </a:gridCol>
              </a:tblGrid>
              <a:tr h="26369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19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3183" marR="103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9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3183" marR="103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9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3183" marR="103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</a:t>
                      </a:r>
                      <a:endParaRPr lang="en-US" sz="19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3183" marR="103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9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3183" marR="103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107593"/>
                  </a:ext>
                </a:extLst>
              </a:tr>
              <a:tr h="26369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P</a:t>
                      </a:r>
                      <a:endParaRPr lang="en-US" sz="19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3183" marR="103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V</a:t>
                      </a:r>
                      <a:endParaRPr lang="en-US" sz="19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3183" marR="103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</a:t>
                      </a:r>
                      <a:endParaRPr lang="en-US" sz="19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3183" marR="103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</a:t>
                      </a:r>
                      <a:endParaRPr lang="en-US" sz="19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3183" marR="103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</a:t>
                      </a:r>
                      <a:endParaRPr lang="en-US" sz="19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03183" marR="1031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65606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FB884F6-8BF5-B742-8007-9E4C8D4EEB71}"/>
              </a:ext>
            </a:extLst>
          </p:cNvPr>
          <p:cNvSpPr txBox="1"/>
          <p:nvPr/>
        </p:nvSpPr>
        <p:spPr>
          <a:xfrm>
            <a:off x="273123" y="6412937"/>
            <a:ext cx="3811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Streamworks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Rating (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Streamworks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method):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7DBFD4-AC2A-2D40-A44E-5B831FD8E03C}"/>
              </a:ext>
            </a:extLst>
          </p:cNvPr>
          <p:cNvSpPr txBox="1"/>
          <p:nvPr/>
        </p:nvSpPr>
        <p:spPr>
          <a:xfrm>
            <a:off x="851308" y="5794591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Streamworks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Rating (USGS method):</a:t>
            </a:r>
          </a:p>
        </p:txBody>
      </p:sp>
    </p:spTree>
    <p:extLst>
      <p:ext uri="{BB962C8B-B14F-4D97-AF65-F5344CB8AC3E}">
        <p14:creationId xmlns:p14="http://schemas.microsoft.com/office/powerpoint/2010/main" val="23786795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04A26-9B23-AC41-9948-06133A73A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122" y="381000"/>
            <a:ext cx="5937755" cy="864108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Validation Results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FB53282-8AB2-B74C-8C55-68371C710C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372000"/>
              </p:ext>
            </p:extLst>
          </p:nvPr>
        </p:nvGraphicFramePr>
        <p:xfrm>
          <a:off x="152400" y="1447800"/>
          <a:ext cx="8839200" cy="379920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67840">
                  <a:extLst>
                    <a:ext uri="{9D8B030D-6E8A-4147-A177-3AD203B41FA5}">
                      <a16:colId xmlns:a16="http://schemas.microsoft.com/office/drawing/2014/main" val="3897152678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val="311476197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val="3961163235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val="3635473912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val="2680707180"/>
                    </a:ext>
                  </a:extLst>
                </a:gridCol>
              </a:tblGrid>
              <a:tr h="5289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Crossing ID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Streamworks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results (old method)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Streamworks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results (new method)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Volunteer Results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Validated?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152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RH-1.059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Overtop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Yes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014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BP-0.812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Overtop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Vulnerable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Vulnerable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Yes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765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MT-0.974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Vulnerable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Vulnerable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Yes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35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MT-1.21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Vulnerable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Vulnerable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Yes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007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MT-0.640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Overtop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966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RH-0.549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Vulnerable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974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SB-0.304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Overtop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270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BP-0.053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Overtop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Vulnerable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39122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B7B6F63-D00D-5743-81DD-DAE5E4E48763}"/>
              </a:ext>
            </a:extLst>
          </p:cNvPr>
          <p:cNvSpPr txBox="1"/>
          <p:nvPr/>
        </p:nvSpPr>
        <p:spPr>
          <a:xfrm>
            <a:off x="152400" y="5348015"/>
            <a:ext cx="8534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validated for 4 culverts, not validated for 4 culverts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Clogging, deteriorating, aging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 in watershed characteristics – urbanization, deforestation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Error in field measurements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5704D-C2B1-3A4C-A1AD-874CB4E87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602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6C3AE-B9AB-D04A-B08D-49E24AD36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122" y="262831"/>
            <a:ext cx="5937755" cy="864108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FD55D1-44C6-6242-B0C3-6358F4606043}"/>
              </a:ext>
            </a:extLst>
          </p:cNvPr>
          <p:cNvSpPr txBox="1"/>
          <p:nvPr/>
        </p:nvSpPr>
        <p:spPr>
          <a:xfrm>
            <a:off x="0" y="1296216"/>
            <a:ext cx="522890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Streamworks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volunteer photos these culverts are highest priority for improvements: </a:t>
            </a: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MT-0.640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MT-0.947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MT-1.21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SB-0.304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NE-0.565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icture containing man, black, holding, standing&#10;&#10;Description automatically generated">
            <a:extLst>
              <a:ext uri="{FF2B5EF4-FFF2-40B4-BE49-F238E27FC236}">
                <a16:creationId xmlns:a16="http://schemas.microsoft.com/office/drawing/2014/main" id="{1F6F5AE0-6D59-2F4D-955A-26F1896B6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296216"/>
            <a:ext cx="3492240" cy="38180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784C1C-3822-EF47-B30C-8DAB4B60ABA7}"/>
              </a:ext>
            </a:extLst>
          </p:cNvPr>
          <p:cNvSpPr txBox="1"/>
          <p:nvPr/>
        </p:nvSpPr>
        <p:spPr>
          <a:xfrm>
            <a:off x="6096000" y="5114246"/>
            <a:ext cx="2491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Location of priority culverts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E124C8-6375-E145-813E-81152F7B556E}"/>
              </a:ext>
            </a:extLst>
          </p:cNvPr>
          <p:cNvSpPr txBox="1"/>
          <p:nvPr/>
        </p:nvSpPr>
        <p:spPr>
          <a:xfrm>
            <a:off x="252253" y="4774091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Volunteer program is extremely successful and helped check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B6A959-F1FE-CD44-AAF6-E953521B2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866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53585-5956-CA42-A48E-C90D0EFA3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104900"/>
            <a:ext cx="7162800" cy="46482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Tidal Culverts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E0E94B-4478-B748-A79C-35CA3BB33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885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03398-68DC-492A-9A2E-B6BD6F2C8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30582"/>
            <a:ext cx="7680960" cy="919717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Tidal Culverts of Concern</a:t>
            </a:r>
            <a:endParaRPr lang="en-US" dirty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FF551-A88B-4966-9D88-300BF645F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379" y="1293536"/>
            <a:ext cx="3428400" cy="91971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262626"/>
              </a:buClr>
            </a:pPr>
            <a:r>
              <a:rPr lang="en-US" sz="2000" b="1" dirty="0">
                <a:latin typeface="Times New Roman"/>
                <a:cs typeface="Times New Roman"/>
              </a:rPr>
              <a:t>Williams Road     </a:t>
            </a:r>
          </a:p>
          <a:p>
            <a:pPr>
              <a:buClr>
                <a:srgbClr val="262626"/>
              </a:buClr>
            </a:pPr>
            <a:r>
              <a:rPr lang="en-US" sz="2000" b="1" dirty="0">
                <a:latin typeface="Times New Roman"/>
                <a:cs typeface="Times New Roman"/>
              </a:rPr>
              <a:t>Flying Point Road</a:t>
            </a:r>
          </a:p>
          <a:p>
            <a:pPr>
              <a:buClr>
                <a:srgbClr val="262626"/>
              </a:buClr>
              <a:buFont typeface="Wingdings" pitchFamily="18" charset="0"/>
              <a:buChar char="§"/>
            </a:pPr>
            <a:endParaRPr lang="en-US" sz="2000" b="1" dirty="0">
              <a:latin typeface="Times New Roman"/>
              <a:cs typeface="Times New Roman"/>
            </a:endParaRPr>
          </a:p>
          <a:p>
            <a:pPr>
              <a:buClr>
                <a:srgbClr val="262626"/>
              </a:buClr>
              <a:buFont typeface="Wingdings" pitchFamily="18" charset="0"/>
              <a:buChar char="§"/>
            </a:pPr>
            <a:endParaRPr lang="en-US" sz="2000" b="1" dirty="0">
              <a:latin typeface="Times New Roman"/>
              <a:cs typeface="Times New Roman"/>
            </a:endParaRPr>
          </a:p>
          <a:p>
            <a:pPr marL="0" indent="0">
              <a:buClr>
                <a:srgbClr val="262626"/>
              </a:buClr>
              <a:buNone/>
            </a:pPr>
            <a:endParaRPr lang="en-US" sz="2000" b="1" dirty="0">
              <a:latin typeface="Times New Roman"/>
              <a:cs typeface="Times New Roman"/>
            </a:endParaRPr>
          </a:p>
          <a:p>
            <a:pPr>
              <a:buClr>
                <a:srgbClr val="262626"/>
              </a:buClr>
              <a:buFont typeface="Wingdings" pitchFamily="18" charset="0"/>
              <a:buChar char="§"/>
            </a:pPr>
            <a:endParaRPr lang="en-US" b="1" dirty="0">
              <a:latin typeface="Century Gothic" panose="020B0502020202020204"/>
              <a:cs typeface="Times New Roman"/>
            </a:endParaRPr>
          </a:p>
        </p:txBody>
      </p:sp>
      <p:pic>
        <p:nvPicPr>
          <p:cNvPr id="6" name="Picture 5" descr="A close up of a rock&#10;&#10;Description automatically generated">
            <a:extLst>
              <a:ext uri="{FF2B5EF4-FFF2-40B4-BE49-F238E27FC236}">
                <a16:creationId xmlns:a16="http://schemas.microsoft.com/office/drawing/2014/main" id="{4A2C4834-C5AC-7E40-8D0A-839911B8D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51" y="1866466"/>
            <a:ext cx="3886200" cy="4061314"/>
          </a:xfrm>
          <a:prstGeom prst="rect">
            <a:avLst/>
          </a:prstGeom>
        </p:spPr>
      </p:pic>
      <p:pic>
        <p:nvPicPr>
          <p:cNvPr id="9" name="Picture 8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FEAC5E65-4C88-7645-AE86-402943343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8" y="2213253"/>
            <a:ext cx="4342642" cy="35712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909391-BF2B-144D-8025-96055B110562}"/>
              </a:ext>
            </a:extLst>
          </p:cNvPr>
          <p:cNvSpPr txBox="1"/>
          <p:nvPr/>
        </p:nvSpPr>
        <p:spPr>
          <a:xfrm>
            <a:off x="6068021" y="6005728"/>
            <a:ext cx="1600200" cy="347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Flying Point Road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FAF04F-D421-8841-A1DF-DD4AB7E48CD1}"/>
              </a:ext>
            </a:extLst>
          </p:cNvPr>
          <p:cNvSpPr txBox="1"/>
          <p:nvPr/>
        </p:nvSpPr>
        <p:spPr>
          <a:xfrm>
            <a:off x="1475779" y="5831749"/>
            <a:ext cx="1371600" cy="347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Williams Road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6817627-5254-F147-BE71-883DAFAEF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5322" y="6512014"/>
            <a:ext cx="365760" cy="365760"/>
          </a:xfrm>
        </p:spPr>
        <p:txBody>
          <a:bodyPr/>
          <a:lstStyle/>
          <a:p>
            <a:fld id="{B044824F-EBE0-443F-8A8F-F64816AF04DC}" type="slidenum">
              <a:rPr lang="en-US" smtClean="0"/>
              <a:t>48</a:t>
            </a:fld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750A0CB-CDB6-5646-8A0D-D6555E60D434}"/>
              </a:ext>
            </a:extLst>
          </p:cNvPr>
          <p:cNvSpPr/>
          <p:nvPr/>
        </p:nvSpPr>
        <p:spPr>
          <a:xfrm>
            <a:off x="1655729" y="3694099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2B137BD-50B4-E74B-AB1C-E568E697769D}"/>
              </a:ext>
            </a:extLst>
          </p:cNvPr>
          <p:cNvSpPr/>
          <p:nvPr/>
        </p:nvSpPr>
        <p:spPr>
          <a:xfrm>
            <a:off x="5991822" y="3694099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169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2871-EEE5-462F-8678-EA4E4C66A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882" y="370220"/>
            <a:ext cx="7680960" cy="972766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Tidal Culvert Monitoring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41F9B4-EE41-3A40-9F16-3C44FC5067D8}"/>
              </a:ext>
            </a:extLst>
          </p:cNvPr>
          <p:cNvSpPr txBox="1"/>
          <p:nvPr/>
        </p:nvSpPr>
        <p:spPr>
          <a:xfrm>
            <a:off x="228600" y="1447800"/>
            <a:ext cx="8610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Williams Road and Flying Point Road flood frequently 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Asked volunteers to monitor these culverts – what tides cause them to flood? 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Tidal culverts cannot be modeled using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Streamworks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Tidal culverts have two-way flow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Freshwater culverts have one-way flow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B03473-9E19-7B48-956D-9BD7657D76F2}"/>
              </a:ext>
            </a:extLst>
          </p:cNvPr>
          <p:cNvSpPr txBox="1"/>
          <p:nvPr/>
        </p:nvSpPr>
        <p:spPr>
          <a:xfrm>
            <a:off x="228600" y="4810035"/>
            <a:ext cx="822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causes tidal culverts to flood?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Rainstorms – just like freshwater culverts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tides – very high tides can overtop culvert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Storm surge –  temporary rising of sea level due to a storm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 level rise – climate change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98CE4E-D846-2B4A-8C4D-11F3C6E34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09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5491F-F46B-C640-A6B9-8DD23216B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25517"/>
            <a:ext cx="8229599" cy="135636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Presentation Outline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CD3E56-69C2-E546-8F5E-7FE121C70860}"/>
              </a:ext>
            </a:extLst>
          </p:cNvPr>
          <p:cNvSpPr txBox="1"/>
          <p:nvPr/>
        </p:nvSpPr>
        <p:spPr>
          <a:xfrm>
            <a:off x="609600" y="1981200"/>
            <a:ext cx="7848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background and history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2019-2020 Scope of work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data collection and culvert modeling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Georgetown citizen scientist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Tidal culvert research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and questions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D3147-D9F4-004E-852C-DADA24DDB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199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95729-9CD2-45C7-BBD4-B769D2DA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94" y="270454"/>
            <a:ext cx="7680960" cy="102604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Tidal Culvert Monitoring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B081F7-BEE8-9745-A8A5-D3ED421860B2}"/>
              </a:ext>
            </a:extLst>
          </p:cNvPr>
          <p:cNvSpPr txBox="1"/>
          <p:nvPr/>
        </p:nvSpPr>
        <p:spPr>
          <a:xfrm>
            <a:off x="600987" y="1481844"/>
            <a:ext cx="8089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Volunteers took photos of two tidal culverts during flooding </a:t>
            </a: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picture containing outdoor, road, man, street&#10;&#10;Description automatically generated">
            <a:extLst>
              <a:ext uri="{FF2B5EF4-FFF2-40B4-BE49-F238E27FC236}">
                <a16:creationId xmlns:a16="http://schemas.microsoft.com/office/drawing/2014/main" id="{740E0518-7038-104C-9CFB-E00BBD3A2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30" y="2375079"/>
            <a:ext cx="3778837" cy="28341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5DE486-8EE9-064D-9ECF-D160845ADAF0}"/>
              </a:ext>
            </a:extLst>
          </p:cNvPr>
          <p:cNvSpPr txBox="1"/>
          <p:nvPr/>
        </p:nvSpPr>
        <p:spPr>
          <a:xfrm>
            <a:off x="822783" y="5218021"/>
            <a:ext cx="3754926" cy="347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Williams Road, Photo from Karren Cowing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C63B3-61EE-944D-9E92-EF548F79FFCB}"/>
              </a:ext>
            </a:extLst>
          </p:cNvPr>
          <p:cNvSpPr txBox="1"/>
          <p:nvPr/>
        </p:nvSpPr>
        <p:spPr>
          <a:xfrm>
            <a:off x="5188689" y="5218021"/>
            <a:ext cx="3353553" cy="347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Flying Point Road, Photo from John Rand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B4BE0A-9906-4745-9EA7-D6297FD49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404666"/>
            <a:ext cx="365760" cy="365760"/>
          </a:xfrm>
        </p:spPr>
        <p:txBody>
          <a:bodyPr/>
          <a:lstStyle/>
          <a:p>
            <a:fld id="{B044824F-EBE0-443F-8A8F-F64816AF04DC}" type="slidenum">
              <a:rPr lang="en-US" smtClean="0"/>
              <a:t>50</a:t>
            </a:fld>
            <a:endParaRPr lang="en-US"/>
          </a:p>
        </p:txBody>
      </p:sp>
      <p:pic>
        <p:nvPicPr>
          <p:cNvPr id="9" name="Picture 8" descr="A picture containing grass, outdoor, field, standing&#10;&#10;Description automatically generated">
            <a:extLst>
              <a:ext uri="{FF2B5EF4-FFF2-40B4-BE49-F238E27FC236}">
                <a16:creationId xmlns:a16="http://schemas.microsoft.com/office/drawing/2014/main" id="{397B4071-2B33-9247-BDF6-3595EB6D7B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892" y="2375078"/>
            <a:ext cx="3778839" cy="283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249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A3F3C-00D1-F543-8BAA-B9C59E4AC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957" y="457200"/>
            <a:ext cx="6988941" cy="1188720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Culvert monitoring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8A320-4E2F-694E-BFD5-348F251A5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51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BFBF33-8FC3-964A-9CDB-F95A889B07BD}"/>
              </a:ext>
            </a:extLst>
          </p:cNvPr>
          <p:cNvSpPr/>
          <p:nvPr/>
        </p:nvSpPr>
        <p:spPr>
          <a:xfrm>
            <a:off x="452472" y="1905000"/>
            <a:ext cx="8153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Flying Point Road and Williams Road flood when tides are above 10 ft MLLW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https://www.usharbors.com/harbor/maine/robinhood-me/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water, large, sign, man&#10;&#10;Description automatically generated">
            <a:extLst>
              <a:ext uri="{FF2B5EF4-FFF2-40B4-BE49-F238E27FC236}">
                <a16:creationId xmlns:a16="http://schemas.microsoft.com/office/drawing/2014/main" id="{AD8F2F62-BC12-F24C-9AD5-BA095C10B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172" y="2984115"/>
            <a:ext cx="5334000" cy="378875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D34963-4E54-984E-BB52-A5077FC6FD76}"/>
              </a:ext>
            </a:extLst>
          </p:cNvPr>
          <p:cNvCxnSpPr>
            <a:cxnSpLocks/>
          </p:cNvCxnSpPr>
          <p:nvPr/>
        </p:nvCxnSpPr>
        <p:spPr>
          <a:xfrm>
            <a:off x="2243172" y="5410200"/>
            <a:ext cx="46910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0167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E6951-AE11-456A-A339-6860AF31B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122" y="381000"/>
            <a:ext cx="5937755" cy="78790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Meeting with Tidal Professionals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A5C4B-7FF3-412E-ACEC-DF3B6A3AF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308463"/>
            <a:ext cx="8991600" cy="50596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Joseph McLean from Acadia Civil Works in Leeds, ME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/>
                <a:cs typeface="Times New Roman"/>
              </a:rPr>
              <a:t>Matt Shultz from Woods Hole Group in Bourne, MA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 for tidal culverts:</a:t>
            </a:r>
          </a:p>
          <a:p>
            <a:pPr lvl="1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 level rise (NOAA climate change prediction curves for Portland ME, closest to Georgetown)</a:t>
            </a:r>
          </a:p>
          <a:p>
            <a:pPr lvl="1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Flood frequency (using FEMA 100-year flood elevations)</a:t>
            </a:r>
          </a:p>
          <a:p>
            <a:pPr lvl="1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Tolerable level of impact to marsh habitat </a:t>
            </a:r>
          </a:p>
          <a:p>
            <a:pPr lvl="1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tolerant are they towards floods?</a:t>
            </a:r>
          </a:p>
          <a:p>
            <a:pPr lvl="1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emergency vehicles be affected? </a:t>
            </a:r>
          </a:p>
          <a:p>
            <a:pPr marL="228600" lvl="1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term observations essential for modeling tidal culverts 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1F52D4-0124-ED46-825E-76E805C50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213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F7073-A662-4566-B931-A53AA0D20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4800"/>
            <a:ext cx="7886700" cy="994172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FEMA 100 Year Flood Charts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493CE1A-6F4F-4EE3-895C-D3493A8F4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859"/>
          <a:stretch/>
        </p:blipFill>
        <p:spPr>
          <a:xfrm>
            <a:off x="274904" y="2509522"/>
            <a:ext cx="4189216" cy="23660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9315E6-9C93-4683-97F7-6C0D6948F8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59"/>
          <a:stretch/>
        </p:blipFill>
        <p:spPr>
          <a:xfrm>
            <a:off x="4679881" y="2509522"/>
            <a:ext cx="4241225" cy="23660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34CBFE-8CAD-4273-95FD-D02A820B3D13}"/>
              </a:ext>
            </a:extLst>
          </p:cNvPr>
          <p:cNvSpPr txBox="1"/>
          <p:nvPr/>
        </p:nvSpPr>
        <p:spPr>
          <a:xfrm>
            <a:off x="4679881" y="2140064"/>
            <a:ext cx="41892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Flying Point Road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00468C-3691-4B77-90CC-26492F540023}"/>
              </a:ext>
            </a:extLst>
          </p:cNvPr>
          <p:cNvSpPr txBox="1"/>
          <p:nvPr/>
        </p:nvSpPr>
        <p:spPr>
          <a:xfrm>
            <a:off x="274904" y="2208819"/>
            <a:ext cx="41892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Williams Road</a:t>
            </a:r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BF124211-9691-4ECD-838B-847702C0A9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607715"/>
              </p:ext>
            </p:extLst>
          </p:nvPr>
        </p:nvGraphicFramePr>
        <p:xfrm>
          <a:off x="1524000" y="5460290"/>
          <a:ext cx="6096000" cy="8458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62851693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83382573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Road Name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/>
                          <a:cs typeface="Times New Roman"/>
                        </a:rPr>
                        <a:t>100-year Flood Elevation (MLLW)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36659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Williams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/>
                          <a:cs typeface="Times New Roman"/>
                        </a:rPr>
                        <a:t>14.25 feet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8811126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Flying Point Road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Times New Roman"/>
                          <a:cs typeface="Times New Roman"/>
                        </a:rPr>
                        <a:t>15.25 feet </a:t>
                      </a: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94573638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5FC77514-89A0-4E38-AEA9-9BC9A9CF53F3}"/>
              </a:ext>
            </a:extLst>
          </p:cNvPr>
          <p:cNvSpPr/>
          <p:nvPr/>
        </p:nvSpPr>
        <p:spPr>
          <a:xfrm rot="1800000">
            <a:off x="1856251" y="3285030"/>
            <a:ext cx="604942" cy="5350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2E56F2E-86D7-4FC7-A18E-E54A745A5424}"/>
              </a:ext>
            </a:extLst>
          </p:cNvPr>
          <p:cNvSpPr/>
          <p:nvPr/>
        </p:nvSpPr>
        <p:spPr>
          <a:xfrm rot="1800000">
            <a:off x="6338408" y="3344925"/>
            <a:ext cx="604942" cy="5350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373E8-196E-9E46-B1D9-124296E4E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172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1EF43-5FFB-49F3-AA50-859B621C2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96935"/>
            <a:ext cx="8001000" cy="1188720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USACE and NOAA Sea Level Rise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5912A3-3B30-47E4-8DF5-169F9630D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094" y="1828800"/>
            <a:ext cx="6021812" cy="2893136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E9D3E9F-CC17-4448-9074-EA24C88E68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43135"/>
              </p:ext>
            </p:extLst>
          </p:nvPr>
        </p:nvGraphicFramePr>
        <p:xfrm>
          <a:off x="2819400" y="5016500"/>
          <a:ext cx="3333832" cy="1409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3458">
                  <a:extLst>
                    <a:ext uri="{9D8B030D-6E8A-4147-A177-3AD203B41FA5}">
                      <a16:colId xmlns:a16="http://schemas.microsoft.com/office/drawing/2014/main" val="519205786"/>
                    </a:ext>
                  </a:extLst>
                </a:gridCol>
                <a:gridCol w="833458">
                  <a:extLst>
                    <a:ext uri="{9D8B030D-6E8A-4147-A177-3AD203B41FA5}">
                      <a16:colId xmlns:a16="http://schemas.microsoft.com/office/drawing/2014/main" val="3724861781"/>
                    </a:ext>
                  </a:extLst>
                </a:gridCol>
                <a:gridCol w="833458">
                  <a:extLst>
                    <a:ext uri="{9D8B030D-6E8A-4147-A177-3AD203B41FA5}">
                      <a16:colId xmlns:a16="http://schemas.microsoft.com/office/drawing/2014/main" val="1800058050"/>
                    </a:ext>
                  </a:extLst>
                </a:gridCol>
                <a:gridCol w="833458">
                  <a:extLst>
                    <a:ext uri="{9D8B030D-6E8A-4147-A177-3AD203B41FA5}">
                      <a16:colId xmlns:a16="http://schemas.microsoft.com/office/drawing/2014/main" val="3219939005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Relative Sea Level Rise (ft)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06334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6784487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0.096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0.507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5194282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0.215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0.904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3.086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8871736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0.375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1.372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4.659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62969301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266C08-6AC8-974A-BF3E-46C9B5972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721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2C702-111C-B74A-8CBA-CDB6AFA5E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118" y="249448"/>
            <a:ext cx="5937755" cy="6858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ED968A-5042-524B-A929-50E80DB1A100}"/>
              </a:ext>
            </a:extLst>
          </p:cNvPr>
          <p:cNvSpPr txBox="1"/>
          <p:nvPr/>
        </p:nvSpPr>
        <p:spPr>
          <a:xfrm>
            <a:off x="0" y="1087090"/>
            <a:ext cx="9211050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/>
                <a:cs typeface="Times New Roman"/>
              </a:rPr>
              <a:t>Highest Annual Tide for Georgetown: 11.55 ft above MLLW 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a minimum, both roads should be raised above this elevation to prevent flooding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100-year flood elevation and sea level rise accounted for in table below</a:t>
            </a:r>
          </a:p>
          <a:p>
            <a:pPr lvl="1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E5E361-D2BB-174D-9277-74E00D8DC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55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22B93B-67D7-4A82-82CA-F00C10731212}"/>
              </a:ext>
            </a:extLst>
          </p:cNvPr>
          <p:cNvSpPr txBox="1"/>
          <p:nvPr/>
        </p:nvSpPr>
        <p:spPr>
          <a:xfrm>
            <a:off x="6454705" y="184277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31290A-B808-4102-B072-A94279344557}"/>
              </a:ext>
            </a:extLst>
          </p:cNvPr>
          <p:cNvSpPr txBox="1"/>
          <p:nvPr/>
        </p:nvSpPr>
        <p:spPr>
          <a:xfrm>
            <a:off x="7154649" y="296725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Williams Road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17D8B4-6361-40A2-8667-4B8348725A98}"/>
              </a:ext>
            </a:extLst>
          </p:cNvPr>
          <p:cNvSpPr/>
          <p:nvPr/>
        </p:nvSpPr>
        <p:spPr>
          <a:xfrm>
            <a:off x="6694579" y="2971369"/>
            <a:ext cx="305466" cy="3054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485BB2-9874-486E-A4CF-A38FE21CEC3D}"/>
              </a:ext>
            </a:extLst>
          </p:cNvPr>
          <p:cNvSpPr/>
          <p:nvPr/>
        </p:nvSpPr>
        <p:spPr>
          <a:xfrm>
            <a:off x="6694579" y="4089412"/>
            <a:ext cx="305466" cy="3054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A73B31-B070-475B-BFD7-8A46B86569F3}"/>
              </a:ext>
            </a:extLst>
          </p:cNvPr>
          <p:cNvSpPr txBox="1"/>
          <p:nvPr/>
        </p:nvSpPr>
        <p:spPr>
          <a:xfrm>
            <a:off x="7154649" y="405534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Flying Point Road</a:t>
            </a:r>
          </a:p>
        </p:txBody>
      </p:sp>
      <p:pic>
        <p:nvPicPr>
          <p:cNvPr id="3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6964AD6-5D83-41C7-B461-F2384098C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99" y="2447453"/>
            <a:ext cx="5767906" cy="25336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911B22-7C58-614B-B027-D183645F8AD9}"/>
              </a:ext>
            </a:extLst>
          </p:cNvPr>
          <p:cNvSpPr/>
          <p:nvPr/>
        </p:nvSpPr>
        <p:spPr>
          <a:xfrm>
            <a:off x="0" y="5402550"/>
            <a:ext cx="80717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/>
                <a:cs typeface="Times New Roman"/>
              </a:rPr>
              <a:t>Current elevation of both roads (above MLLW) is unknown – need GPS grade survey of these roads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Ultimate decision comes to budget and tolerance for flooding </a:t>
            </a:r>
          </a:p>
        </p:txBody>
      </p:sp>
    </p:spTree>
    <p:extLst>
      <p:ext uri="{BB962C8B-B14F-4D97-AF65-F5344CB8AC3E}">
        <p14:creationId xmlns:p14="http://schemas.microsoft.com/office/powerpoint/2010/main" val="31941099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53585-5956-CA42-A48E-C90D0EFA3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104900"/>
            <a:ext cx="7162800" cy="46482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Outcomes and conclusion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286EC0-10BA-2346-9220-488DA536E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1674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50F93-62FB-A74F-868C-C698C6D40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122" y="304800"/>
            <a:ext cx="5937755" cy="864108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Outcomes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138208-ECF7-BD49-B1A1-0815E94A313D}"/>
              </a:ext>
            </a:extLst>
          </p:cNvPr>
          <p:cNvSpPr txBox="1"/>
          <p:nvPr/>
        </p:nvSpPr>
        <p:spPr>
          <a:xfrm>
            <a:off x="419099" y="1168908"/>
            <a:ext cx="8305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Surveyed and modeled 33 town-owned culverts 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Completed the culvert database for road commissioner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citizen scientist data to check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Streamworks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Studied tidal culverts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Determined when Williams Road and Flying Point Road flood from citizen scientist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Made recommendations based on tidal culvert professionals meeting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F748CA-382F-204B-996A-957C43424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938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F9CF0-682E-8D48-89CA-2AE383A37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D497D3-1E99-1D43-86F9-BE354D023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58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B9EA6F-C0AC-2747-88FB-C8219C01E37B}"/>
              </a:ext>
            </a:extLst>
          </p:cNvPr>
          <p:cNvSpPr txBox="1"/>
          <p:nvPr/>
        </p:nvSpPr>
        <p:spPr>
          <a:xfrm>
            <a:off x="609600" y="25146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 to use alternative methods for calculating n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year flood water flows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USGS method validated for 4 culverts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57B45D-DD04-524E-A96D-E0846CBA07D4}"/>
              </a:ext>
            </a:extLst>
          </p:cNvPr>
          <p:cNvSpPr txBox="1"/>
          <p:nvPr/>
        </p:nvSpPr>
        <p:spPr>
          <a:xfrm>
            <a:off x="609600" y="3603789"/>
            <a:ext cx="830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Culverts 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Marrtown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Road, Sagadahoc Bay Road, and North End Road should continue to be monitored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 for resizing or maintenance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F0F645-7FF7-5E48-92C0-A92669B60E81}"/>
              </a:ext>
            </a:extLst>
          </p:cNvPr>
          <p:cNvSpPr txBox="1"/>
          <p:nvPr/>
        </p:nvSpPr>
        <p:spPr>
          <a:xfrm>
            <a:off x="609600" y="4969978"/>
            <a:ext cx="830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possibility of raising the elevation of Williams Road and Flying Point Road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in mind impact to budget and tidal habitat  </a:t>
            </a:r>
          </a:p>
        </p:txBody>
      </p:sp>
    </p:spTree>
    <p:extLst>
      <p:ext uri="{BB962C8B-B14F-4D97-AF65-F5344CB8AC3E}">
        <p14:creationId xmlns:p14="http://schemas.microsoft.com/office/powerpoint/2010/main" val="14538101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ED3E437-0DC7-4ECB-B6D1-AB69A8614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457200"/>
            <a:ext cx="7848600" cy="864604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Future 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231B37-C5F0-F94D-9E82-A17420FB5F58}"/>
              </a:ext>
            </a:extLst>
          </p:cNvPr>
          <p:cNvSpPr txBox="1"/>
          <p:nvPr/>
        </p:nvSpPr>
        <p:spPr>
          <a:xfrm>
            <a:off x="152400" y="2037594"/>
            <a:ext cx="533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 to research and compare new n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year flood water flow calculation methods 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Consult with UNH faculty to add improvements to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Streamworks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 volunteer monitoring program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culvert predicted to fail on North End Road to volunteer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GPS grade survey of Flying Point Road and Williams Road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outdoor, tunnel, black, sitting&#10;&#10;Description automatically generated">
            <a:extLst>
              <a:ext uri="{FF2B5EF4-FFF2-40B4-BE49-F238E27FC236}">
                <a16:creationId xmlns:a16="http://schemas.microsoft.com/office/drawing/2014/main" id="{C17FF30C-57AB-BC43-BE36-9AAD73536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828800"/>
            <a:ext cx="2997280" cy="40078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13716F-332E-B346-A78B-EDEC86CA0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59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53585-5956-CA42-A48E-C90D0EFA3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104900"/>
            <a:ext cx="7162800" cy="46482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background and history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849C25-298D-5C47-B821-1421591BF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19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61870-C557-454A-B8A5-698534D80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122" y="381000"/>
            <a:ext cx="5937755" cy="864108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4A1371-7310-5342-BD36-4948867D6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60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5BF704-21E0-9A4E-979C-A3054E99CAA4}"/>
              </a:ext>
            </a:extLst>
          </p:cNvPr>
          <p:cNvSpPr txBox="1"/>
          <p:nvPr/>
        </p:nvSpPr>
        <p:spPr>
          <a:xfrm>
            <a:off x="914400" y="1400277"/>
            <a:ext cx="7086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would like to thank all volunteers from Georgetown who helped with this project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Kathy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Gravino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Roger Bogart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Susan Hess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Lorna Chafe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Jaana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Shehan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Kruze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Karren Cowing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John Rand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Betsy McIlvain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 thanks to Charlie Collins for assisting with this project and meeting with us in person and via phone on several occasions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to Nancy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Kinner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being our advisor and hosting us in Georgetown </a:t>
            </a:r>
          </a:p>
        </p:txBody>
      </p:sp>
    </p:spTree>
    <p:extLst>
      <p:ext uri="{BB962C8B-B14F-4D97-AF65-F5344CB8AC3E}">
        <p14:creationId xmlns:p14="http://schemas.microsoft.com/office/powerpoint/2010/main" val="40330611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533400"/>
            <a:ext cx="7696200" cy="105156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Questions?</a:t>
            </a:r>
          </a:p>
        </p:txBody>
      </p:sp>
      <p:pic>
        <p:nvPicPr>
          <p:cNvPr id="5" name="Picture 4" descr="A large body of water&#10;&#10;Description automatically generated">
            <a:extLst>
              <a:ext uri="{FF2B5EF4-FFF2-40B4-BE49-F238E27FC236}">
                <a16:creationId xmlns:a16="http://schemas.microsoft.com/office/drawing/2014/main" id="{D2D241A4-FE31-7C46-9156-F8A583D7C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75" y="2133600"/>
            <a:ext cx="5099050" cy="381965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A33ADD-87E1-5F47-9016-91165024C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33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5402" y="270344"/>
            <a:ext cx="7406640" cy="1367956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Background</a:t>
            </a:r>
          </a:p>
        </p:txBody>
      </p:sp>
      <p:sp>
        <p:nvSpPr>
          <p:cNvPr id="5" name="AutoShape 2" descr="data:image/png;base64,%20iVBORw0KGgoAAAANSUhEUgAAAUIAAAHFCAIAAAF/fVc9AAAAAXNSR0IArs4c6QAAAARnQU1BAACxjwv8YQUAAAAJcEhZcwAADsMAAA7DAcdvqGQAAP+lSURBVHhe7P0HfB3F1QcM3+3l9n7VJcu922DANJveezfF9N4JIQmkkEAIhBICgRB6772FDqYZjHsvkqx6pdvr9vKd2b2WZVmSTXme531/3/v39WpmdnZmzsyZM+fMzs5gpmk6fiE8+fQTFVcFWOWvA7JA7n4/YMzosSjv487fN18oODmnLAh1oarefGJ5gtd1WmfIi/cZva5jjVbUtLxqOrQSrnEscc8ZL9T6aytpWHDuy8K1vECCK0uziqoYpmHdQaBJRtHkimcLLn/0Uhz+4A7SzTtVteQJeUqG/F2PR9d00um6ae6oruRmTYAHFc2pRBuC42piDZHgoIz7gTmwv//3dkmRPlz930qQhZJUrLi2Bco7mcqUi/lIqGbuhD3/u5lyaJKumHUux4q+TjfDsCZN0FTA5erqTZksc+cpb9pPbg/TYV5/6A3gOHDiwXYIgCIomqQrnm2B8uZYtra6oSWu9/S2jTYMMlO467wjd60nu7v6lq5Yp+gi76LKkjJj8sR/nviK/dgIeOH75+Bqalnb2zS/0XbYqD1pgu2Atkd57z520rKFPV537tE3fjhx3+rrLzrkxf++uHr92lQiH/Z7A9FwsVggCDxfSmmGZj85HL5bverU3eaBY8nHv4crS7Gz9mzCMRyqxLrvWPKfrc2B8vZ5Y8cfMXNW/fgn7rwuL2ufLPyMZJw4zY2bVEsyuCyVMYIiMMffj33NfmYgnC7quEsmVTwOx/m3nGw7vvthEVzzYh5jiHNePBhYwQ5vio2zHQCU9/fLF7I01ZJIrly1kmEJXTNYkzB0uSYcUxRFKGm0STx90QL7gUEol9TXH1xd8Tgcf/rbR7bj8t+8C9cLnj22Y2O6Z5PTDgRge2ztaFZ7Y2xbvLPa500Xs4qqOSmnRDiqA7GNGze4XO66WCDE8qqu2g+MjMsvnU7gBDgWLLgPqiqb1/fZc2JnPGHfBZg/bG01lLcz5KqKhCiGcHF8X2+SZ1knjmO6wrgo6F1dLfH2nrQdG8NQ/BHQ+X6RwElw/HlJg246etoTXT2pZLq8YP0XdoRyeQsNmJV3VdhTEGRRk1s62jTDJDjS6XH7gj4Od0uiRHvpQKDejr9g/ee2Yzgc+69nbMeyT/4E1zX3rXv3g07D0I/9/eV2eD9ypSLKu1AQSJoY5a0jcEqXxNpoMJvKyqpaLJc8Lu/6dYk/nnqX/cAO8eLFx9mOxPsdcFV1DbPal8AHVxgJPQf+iIbQle6VWLI2CnKrrjee0RwyS/PQL6qj0VsvvL/aV20/MHf8frZjSKTXPaRhzo50e8XvcNTMn94vW93HTSAJkiJJjmbDp06DIiF5fsYlc0mTYDFSp4hMUuDchJd3tbUkTU1yBVxPXPRh5WlUfEI39IpnAAbK84HSG/KwHdvjqH1moLzPveowwoFpZdPjZwsFkcKpoljgaE7BtT8e/p9+ogEj5/1jgfK+4cazc/k+j8utKNL6tvghe+zV1dvVme6ZOHbKssXfP3vNt5W4w+edFbJ+3l/xbIczHz+suiramUjQDiYa9GdL+c6u7jr3RNTeLZ0bymVp46a2vlQmGvG1Jzvyoiwr5tcrlr74KySefiYokm1vbTcEsS+V6snGKdasifkMw0B5F5OOnt6crzoomSZIT0FVVFOurYpRBDmIym82flVx/RjIcqmjPV7WVVN3lJPCR28ulEs8hKO8QzHa7eIYjIIhv6MzmYtnol5fIVvATf2yJ8+zHq9g77FzKq4fA0UxAjUxnmQaRgdLqlFTV43xeZDwKO9cIc8wnKzIDKXV1XgypVJvMZfVheN3vfT+sx6xn7fx78//BVfC7Or44cEzfjX3otvP5rFCR+JT++5wyOcLNXXhjRt7ikmBpCSHprqYagzHEK+dfOZe6WzezXso2lQUx4nHHv/ZNwvGjh199cw7Btb5wwse2hTfcPspQ8iZkXntyLv3IVlcKdCj6kBue9paOhmT9jnrrfYWxHDQS7AmyfAOEn/ng3ckTb5i+m2DGvuCfS96/aM35ly/V8W/Be+vfC/qiVY824KhmK82fjkqMkmTSAdTUER87fr2oi5n9SwOgBiBIGfiOM0wDbFxM6ZMZV3Uw/Pesh8ehGtOv/aHfy0epAPV+GoUTal40HiDPfH1Y7ZbVuW9x+zzzzP+/c61nxDFgEiWeZeCCbKp4rrN56ZE0xSZTwtd8fZRtZP/etSzEEjiZMMcX9O5Z/362iZGX3vp3y6EwEv2u2zCWeMG5gTY0Ld+YGmgEc/e69yKZwDe/sP7pZypGrTL43cxdEWmnjBvtliSWSdFOymece02a68zR10PSi7oOpXndoTnv3v2+AljGc8scJ9/z8OPXHOBHQ7M3K8tAebeNpMhGUrRy6o0umpXlHpZw50+PhQM0jhbLjggYwj8eM1WMd6P5Z3LK65tMW+PM+yMAf0ZA/716X0VlwWSpDiSgjGaxAgTaIMgP8/xHuc9J7/WGNj7+UsrutxhU46wHQPRk+uquLYFVF7FtS2OnVkZUm3UhSPQk8eMHzd+8pgKrzlJjDQocNxw+G/i+bgVzTGk3B6yQNsjVUrajmpfje2wIchlr9P5zZJCe+tmaFCUty/k7W3vtm+v6l5lO2xA8yxq+67iGQoQ4amvB5lhUA0VxyC8eNGnb137zTc3vUrQflU3Ud4tbanauoh9e99tpaasybs27lbxWIDyPv7VoxWPFeGsvc6ueCykismwO1zxbAdBQWN8wIPUapR3wI1rmAnGC7jfWPra3AOq0j3fbfz0twxVXP3+NdBfIbwfwP/n7L2NkB+IDb3rQttmPOesPX9314GdK+5rX/eAzrEXvLZ8v1/d9ug5dxOYgfrYYcfvEgpzj571BSjCQNZAExLwbcvXs5sHy7LhAAUdju8G4arHL8dhHI1VRRyKR7YkxqCMAZDx9oGA71oXVlwDMDDj7myFh4YE9HtU5x6TEiXptcUv26Gg0S3vXGa7bWwvZARFaE9vrni24N3lbw8UcMww5qcNNIZCSTf2JaMBV3+7aro2rW667e6HbW0AeAapZjzNnzzrVGCRZ799Grww9oD2ecS0owaK20ENPxBfbvyqJEso76a6xmLJ+HLTNoY1UPDi98/b7k/XfrKsY8kbS16DsfKrDV9DiF1Q4I/TZ58JDjfjEhXpib/u37Luu9e/+ojCsXxi2J756ZpP5j2IegoG1t65Fx2jqQbB0A+d9RKf+fr1tx8MnnLruYccteKLFU9/8+RZe5792pJXjpt5gv2kjdcXv3rcLtuEDIlBnHvEPRev6BAN3YSiHzqBQnTHfI4xjcGgBzWqENjrkPnP7Mo2QMbgPWzq4cAU937S1du26NOvX6OMFZ99jsx/yHje489f9uBf/vDMPwgCW9qxBKW9Hb7ZtFW/wzHHqi7o3Ca0HuoOQLckSUefubeYU3fdc8xf9keNNxDvr3j3sKmD5egPm79rjoxNF1Ojo2PskFXdKyfXTLHd26P+2rMdJqbrGhrVHAaOk6ZhHjqBwURRuvyqE1xBF4PTfzj4P5Xow+O1xa8cv8uJtpsmaKiV4czj0b8+U9bAoIUeD31PdxiaiRHIkkWDmOOQcTjUucF5tGQmWVK3zgY178exNMVSiKVZhv2u9RuOYcE2Bq+dsS0EFV2BjCVVtL0DYZi6rCJ+1DTN0CVTV0wMzD8SMkbEm3DP6mO6RjtpZ6K3YmQDLv3NzZICiSLZK8nS7qP2/NMrvxMkqb+nDaSVpTjwvrToBZDHlSCH47xH0XwLEE0AO+C0A6cNA8gEqiFDE8eQjU6CK5UqjmsYC/Yq+KF6oEQcxV37wpXRqssWfPwfb9NcNb/aE5l93lUHP3pvZUoDEgVeAR5+4Ma9Moc90JkqPHTsqRAOhmDkilOBrVAOkBfKELgaMReILBSiqRhBmQ7E/FixWLrksqNEaBieefzMV610B4t0kqA0i9Dv2xbuM25fTTfX9a4bE26274YvP/WwqbU9udzs0eMfX7AcsgFAuK6rBGRjlQAIhSqD+odqAC/ke+h4GisWilf/5rRiWTQc6hPnfgCPQWw70e2xoX392AY0UQSSxxZhAwtad81Z8Cw8jbIGzddqH8gJ0gRFBJoXlQkjHKYOHHfwWBKeND0Oc8kPHdm0CgMzPPrO8rcoit4sr2xj2KP/esPBR82aecxRBx6FRvH9//5ruILWvXjzd49/9cj3bd/UXDPfprL+2vn9NWwCKwEjoRasSEC7T1v/UUEhIlyxXC5/1Y0nmBImaNgT5w47X2mj+spT+u5/pfqq01XduOHIGfe8v8oi09ANk4BGhs5jaGh8wqATI0ml67rtAACtqIIglsUoh46n4IYZYoMESwol0Y5kA5ShimsLptw4nySZqivnQelpgrrz3aUWlZjFvZAuklUWcaiS4RZkXHmyAlRKuG06dMxEPQj1sadf+FhT1HFN20x8gjLU32tjV54ObZktGw4ThIPFEFYGcAt6BVAGyaErVCjiI1QCAOpdVhx0RQVDAOmGOQiMYNEcF8Te7+DpJEPnSn3WXQisAHotdIyaq86gCMQ2VuqVpCsUAwVW+wEbQ8YOE3oLyKwK7HKgXFGHRnYnNApOIGptXoC+7ohFY4j1rYEZQDkUkkR9H1B15ekoSzs6NCR6CHGQTdqAtoQyQGmAElQByLsl3HYhNjQwQ7Oqx84ZSgxhmWwJTGSeIn796qUQpDho6IjguPHVO6D0EBVqCSUAaaGJMlSC/tThrmFqUAGGKem6YtezlbpdvK2FQJWEAxNoVmdDhUZdgcZkj8edSRVkOQkjkh277tr5T36J3DYd9sP2LXA7DBiXIAsE5EX2Dguyyw6xowEqLvQsGkJQS1uwwyFvQyUduVyJoaCblabUTrXCHcn7XoArigepI+vJ4hfou0gkI+ZCKUByVrVD+aBWITK4+7OveMGBnoHuYFOMAiEZxGvgUgRJlGWcYHDc+e9vfrWk/YfvWr9WNAni2TAUGHqRFIPsYOSxKwD4C+WO2AhDzTmAXNQulTaGroFy1w0kkiEOBNpA0cCv4KrXyThxozoUbEt0H/uPf+0+aq+6a8+xIyGKgTkN2m5mlIfFZVAC+EEEux/DLTtLuw4gGiocAPFKpVjICwU1JTsmFo/HL7/uWMXAJUWsr4qlM77/rhA1TadI1FtAQYUkdaXkwKE5UUWhspsm8BRKzC4NFA5qwkoX6IL4kLd1C7LAB9qUtq4N1IDj2GmuCk/+fHzxxRebO9oqngpQ0/ZjGw94Dzl1F550FZW8m+EDIW9VpPG5T1rKimgStMfrOX9O7bdLF49yBTYnMoGQuzeRNEnspcu2md6zZ1LnnTTv4Sses0N2BrjL5RWNMogvjMF42vX9sm8lTaUwVXfyM5yJBd98SwpYRzZJu2iepMMublCuAyGqIlR4xbMj4JwTb65r8Lg9Lqf37dXCilSENFSMrz97qlfCDWDfZKbAULSoKzmxxPAVfXRIgJIDDffS91aftJgIOYYpCuhOfG9vXGawidWNtx27P1FInzKn4eAxhQ1trTzl1Mtm3ZiIrBsemhk3bsJdpz1YeW54nLwbUpj++vZ7cP3ty7+ecvUuVjDCLb+uw+mKhMY9FH/MvifsXT+Bpvxru1pP3bdOFqR8qdTbm3HIChdkfCyHYUx1bfTq3XfwqkIsrAeB8uoPL4H7rjvPgCvLyZiDuuChytuRm/7ebYJssIBHveHHX3uzVJJCIbolBWylrd60MZ0WScpQaKM5VlUu6m4XuX/dENb9BW8uSnx9Y8UD5qBvqpNwHDntGHDfctJRcN2caJkwOfDqJ5U3aSRFMyBGLeCtyb5RjX4Hx+TL0uT6epMmQn6fh8YCER+N40W1IOlSoSzuPWZv+4GBePiYWZG9bq14oGMX14ma6eG94M43nQbXaCxaSJWg81v3HZoiwdBhu3G/i8pL8K/U1dXCM1yiu5elOdrDAbPV1sQUyREN+Z+9aAczwjYwHL3nky3tPdP6Ubqc6k7ETRqkUWW4A4yZN9d24KtaW3w043Qx6WIJBBnG0iVFAKvZ1MV0b04ypL7eFJjdduyRgTm2Rku2m9XemkSf8cN3lUktG2ue+sR24CyJu90cVjKqI6G+fDrkckecHp5nOWA7xgyygQ1tPXbUHSJ4PGpdAE6y3ys06FUrlm6wQ7YHqCgktHkPJauyxpCcYWgZQYDxm+WZgN9fkpSgB7XZzuD1f1Ykl6FJq/7xV3BoDrcd8vd3t+kRj3z6KB7wMMlkqmtNa6FQEIqlYtmIet0kY/p8oc2tPam+xOu/3dn3HweMq7wz78cB+820HXc8/dSizd+DZge/Q2854bf/+SeeLOc9fn8g5KFNbHzzKI+LLSqiXHC0trRxHv7VX400WzgIslERDv345LOtxv7hv7nAf9Ik+C1etQm82JmXHAiaVdDF84x7Y7zHg1MGgamCnignKZZ77vwKL4yAn/i67aobjyRMZ7LURwp4viwzJM5xHllXRUMM4q57zhri9f0I2H6FSHe25+7Prlu3spPwU6YiOp18rlhgXDyeThe++eYHl8MbDISdbrIslFOF7KiqaLwrgf0USraHWSwroVp3ujvHcWzEH/J6+FE19XgxLdfE6rvifYlMCtPx+sYGtVToSvQ2hGIurqry7BbYWsSPAoxO6VJKNhxjd6mTND1TyOsSEe/qRRaYpBRAoymWyqFgzdrVLY3NTWVFcjqZTKKl8vQWvL4EmdojYPuVOGD3et3+ckmQipLpkHNlGZqyrSOBmzjV050O+J0sx2YK3e6gP5kqqKJUxOX7z9tmlQ3gvJvOuGvhxiN+fWKfQR/6+zuP/PWZs049Pa0PZuaBYAgGGlXDpGyhyGCuQjHv8uFNzTHs7Iv327g2XtsQQmquwZI0aHUcxcg0xt5xLFrp0o/ZV+z67X0/VDzDYHvmuuXNmxf3fMHTYNTgBMmGasnvPl/vdVfhyWSuvrkKDN1yQcqWchKaD8jyRu2gXAFLHlz1zMKnnNZ00UCs7VlTcW2HW96+ef6+55YLWiJdAN0zQHHxjQIY8qEqFtv/8F3cXtJwaLFIdao3Vd1Uc0jTOWDzHDRp64qifrSlWv/47O+eugopN0MCKO7N9YTcYVBjwf4GcW2Hb0pu8rLe37x+fmeir1QupjuKeDDoYhwkgZGlshgJRhvrx+w/fv9DpxzmwEinm9Vc8pmPPr1Jpv+5pOuL9Z/d9sZfnr76RTutfqzu2fp2BOo54ApCruC+75N77UDA6PBohmLSmWzY5asOVkerQtjhp84iaZxzUAxLGTmyr5idPHafvxyPRPwggAk/3NQf4OTb//jSDTdXPKgXgUmwzXzBcf84oFiSohG+rrZ52bIfsHkX7huO1G1YuyEYcMMwdf8pr5M4ucOFToNgTT/s2DA47t65hiKDoauSLF7OiR3tmwNc9N9nvFuylsnYuUJaVuSdQr+tOwJOvO8QsSSEIiGf12+IMozGRMjjindvhHtPnPuOHQnw1cYh1joNKblAj59UM7niGR6vXPGB1++q9YeyOYlhedzndmXTwtRdJlbub8G+4+YC0QMXtQC+2YQm+AcinuvJlLZOmg5EZ6az4tqC3ZsPvfnox2868fblfTE8X9TDVW6QVZWbWwCGHjRbfbCh4rcwu3lPuEJX758rqvJV1wyzzrBfuezHtYegObw9mmdrMowKUU9ZVsrxkn0PoLG98/79zj5zuPmPIZE50AaxOQjE78uW1r49oB9XXA6HXei55+1fe9XJ+1z2+32v+OO+Z85Z9i3SgcYGJWzeWXvRNK3oxH/OftuKv1MADWYnVc/hgDMeXqOJ3r687bfnc3eI4XLd2DesWjkIeK3XGTQZQ67o3G8sfd12DET/fHo/lncuG/iOzEaqlBwTHVvx7Ah4IlOKZ/RJEytvaE/cFS1DfHPpG7bXBktt87JgQ++6aXXTgcW6c902B9lTDiHXNq/J+l98bY+6a+fjGOUZNaq2JG4j3o6ZcWxezOeEytLPha3fwxXHiRetJaFjY+OtYLTwwp48gyoREm+1b/pEdZC93Ys16wU7FMuKNRh1156DJMK8Mw+uqgmn04n7z3jrL79tfLCtvqFk/PDW4ypescFHEIfA8PYUCoxC288FDxydANA0wUtPoUlKVVU0JTj/ov2qfHUEZfz2oIcrUbYFg2/IdmlKZDrZu2S5Wj0aX1bVeCCMP/Mefa4+2XLoNOfcw66tRB0RdVefrepFhvKiaSEo9P6H7jJxSnO8J/PkhUN3p0QxEXFXOMCGTag9q1UJGgbQrZuuO0mQ0bSXaU0MgomE5qtwCv/zFeevWd6R2XYOfSCqvVuX0L2z/K2ubOf3rci8gFyhN4PDfqs0CGvjK8f+5qzYlacKCmICQwPzU9Z1E8NpyBUKQZAepz9MennHYVPQet4twJxOGcdcuMNwECRNUaaRNR0MUD+5ZkqNv+bzdZ82hpqgwmVN4mle0iQYTCuPWpj5h+s1w5J5hoIRpInm54AFgekgENGPuwJmQ01jZ1sJRh4I2rKuxVy4fr2sSKpuaKpcFCQH5nvw83+BmLXuOg6adIjtYEjW1nJe+eGlbDljB9qwJa2B3oNZ3AS8D2G6aMLAaxjYYUfuQuLMtN1H/X7OE6BgQPaQEIwBbzx1wWvfvX/wlL0+39hycGPNSmrs3y75bcr08egFCKFqsr0Cthdj7rp86gKl8N1D68F74RM3vb1kM2kt/twKIBp0HOTQQNhCOwOLYOecd2BJBOWafOqCd9E7gm3Vj/dXvHPY1CPB0ZZsbQo3AxEMzUgKVCwOxYZwqL7I5fPeuuZS6C03vfrYsvaiaSA+wh1QwygzlMeWXgeE4gTKGL0pA00kFq3SHYq9zuFv72+jbdm5AsZVTTjgkrnQoSFX8Nq5AkBmxf/59Kym2ZpuQq7A6lY2qgNnIRvIz+Z8CARYbYwmV03MgecFuVDKlvLyhr4NUMlHTz+Wl5fPOvKA3Y480Jn95L1HTt+UWLp+4xP3fnRXbJeKcB73mzMJjAhddkr11Wc/9x1aGnHja388+p5/2GRZM+OUlQ+amUbZWEAh6I0K6Ne4rin4+PF1LhdFMeSa7hXQwGOjY5dk6R/e+fT7dz4u+w84/PxnR0dmjBtz9oSqSe2J6uWdi9rTrYKMFDKWoqF73vDC27VXn/nUl21ADaSs6zLkAawERYB2AbdVVOQwgLPRHHOl8rHpsyftMqNOU/QDJ80ftI5gIM74z2Wfr01CdpXHrLeKiBr0ZogAyw+9uAGgWXsDMtatNxh2THBATLhpP+IwywaYVG4vSzFMMpvuLq47ZgaaB7RBE7RuKcYMSceuOG1zUiYwaLbKKx+r5aChoPZw3YC+gN5HIXKAsbYFytmeUIVyoNdAGoajIQRvHlcXqQmOaqjxuUYhv937QLHSEa/98fW7wpefApkBTAxxI6QD4eiK3uZB/cEjlugAmh0VKuGKQrbArl/Ujwn4T0GtI652O10enoeq3msUWknduf4j0cG2rUSvPymCfGzBcvT+xU4Irhh6VQo/mw6bY9EdEAyGOjA/uwSouBas9xPWexIUbr0WdXmZvu68gRtxGUngmrEHcQ6paQqaKqu++gyIB5VjP49aETUtNKoFK2nEqBbpGKYhb6UVKv0HlRIVF/VsxA2WA66QFK5pcms7WP50a1/7XZ9X5nehUuqvnQ/PQJYkQdsOuEKj229CgD9tgBtyst7nos6GsrEAt5ALHrQnMq2XX3C3Eg5tyvDsuPH1Jqmbmp4sVoQt9Kvrj0DTtZAiyHboJOAGBwAoQyWoFL/CqHZpUByrem23DRgOUN3YFWMDyoMZRM0ovwEsY2AEhS9fm02U43uN2Tt6xel1QX5VZxL1SMQxIEQhPbtREZXAHWBDW5wCRNhZIFjJVmDTB8wH+UCLgRMet1JA97BT5891ur0FSWA4sFO1TC7qZsJn7XXgKf96BD1pMYWmCyTYdxgJ7Q1powoEztKBoUSS4IF6lNaWXCFpVDEOAvUcFNl6QWYBwu0rxMGu/s1JLZs7WJIMhvyqwTzxSZky0RoPeBauMBbDGK4bEk7QkAo0gY46A6pkqEPgZItozW42iAAA6QwuyAAYBdRvCLFuItgRrF4Bj5vm0efskUpIDE0Fo36odEEUSnkpFgpwAU7MSazbVchnnE7246WqYqoUxVGgSLC0jpFH7TYq5tI7++I0oReyOTfNM6a5LtXjwryKoTTXRbo6+wK1VbpQat/c/eFfVg/obltREEvXv3PGf/6+VaHe/hVWotC3umf1fuP3r/i3w/aTPsPh8kcvQTyIq7SHYwyH0dfTo6uyWJR0TcqJOVXQony4q7UHY1wfr9R0EMmGMd5HwHgsUfj5u3jcSt/C5d9397S3d3XLGi6Z6uZMxkf6SNJsDASEklQVDCfivRgRff13i8uiJEhD/EiMvOeowfM5/U0EDmjhiCc6vqqizg+Jp75+vOLaMSxboLoxwriYpsawx8tl8rlg1BeIBnafNm1s3TgBk9eJ4c9Xi5oiE3LpppPmrhSpXx0+ed5oan26b1XbBo4iSY00c5iboPOZXMDncTCmjAuYlynLquolnr/8y3tOGVprHwHAff0O0BTA0RDYZk3HQCxs+fbU3QdqqzsAormnM85QNI3TPr+zOhqDIJyoi3dJuWJiYavI4xouSIRmsKS5ujt++T6xpeuWthWSsiQ6nX7oybKm0TxBcSTh4oqlUjYj1kXrFNXIS/m/H/78Tlq/I4ClQJDg9phZ7v2Q09rscAD022lX7DZn3EifC20PS74SSlbI1UbrenqyU+snTq0e1xjU95s17am3VsfXrdmtxnv0DPcN8+eec+TM1palXy/9QZBBd3LgAm6WQKxokbCnvqkaNA+nxvMk43MyPO9s8uzz/KU/5WuS7fHolw/bTQ0Q02nfeWg1iY10OTlpmmfsJZVXL4Ow9rNbaIqxKNwK6DMoZM8xu+03bd+nnv5QkcOPvPXRrc+8ueDb1mw+ceuFh+22S9RJ5HCa+mTBh0vXrKwOR0CKy6U8iztEXNLpMg2GIOtt7+jKJHPFUpFmmFhD+M+HPHnp/ltLNhw2r9pmImB7XP7kXUkHe/oeZ/YvaX9qZfKMyZUVlWAMXPPyeaBSN09kp1+zS+N5M0rKNl+wTtj/j7+54zz0jeS2QDTzrO+bxWsvmX/EMftPPmrvKfvvPtYfYBYuWaoSRtTvK+hqPNEnlWRRNQq5AqYQkqkJQtnvdJbKgqZgm+ObSIIINYaqx0Y29XbdeuizA5f0joCmycfa6h5aOLYdMIyY5nXHMGRLVHkrb0ruePq3D75T+Z5v6hUzSQZvWVd0u7lJE0KyrLvoyku+Ckz9vS/fBTVoEBDNebEYCpjt8TZVEHzByLTxtfvvMfWgA/YTysWQ3+dinRTFugM+lsFINxWq9jeGIiRDguITC4V0RcA1BjNUVSod3nTR29f+iA+1oDDWojsY5YcYxE64/rhbH/m9XeLP11beKv9xz0l/PeFAFLLh05omTigXJkwIJLuyX3+XFKVtJnVsHHXE+blSZV6nH4jmDZs3NUbrVU3vTPf0dm8uZgRF0RavWi5qYjkvhLxur9ctCaJZNgOsG/Sxjs64k6ZBrQdNA6fpaH3E5QkUeqW5I356+GNx16mzz5+BVkPB2Dt3QmVkPvywM/+yBDIlZzfvZRospmO5onjU7H3LJQ0GkO0nhP543u9dvK/i2QJEM8dTvcluUVHqYrW+kM8V9RtCWVHVDRvaGupqN3Z1l/JlD8c7g14YeEHXaW6o1gW9IJdYlzPgDJCilOnOWt8SbVPTX24YYg58J0FQ7DG33P5iYvCb4sD0K96751FD0XiKpzH+809bly3O/vmhD5Da53DUnjt4ff0gwGhfkgREc0NN9ZimmsnjxmQLyVIhR6mERDhcFC3J6uqNm1xOvrom4Ha7QWPs7k4pgiFqJuN2+lmXWBKEfCGdKfaV8hcd9Qc73V8Euiqd9rtFi+66s+LfAjfumOVH1gTU72vXvF5WeRgUEawuUChI2zf1NrCiIZoLib6V3e3rOtuNsoLpRCKbpGm6K5OvjkRVXS3l8vF4H8hkpSy4OEaVoRFAY8UUGWmwguLwe/x/POMfe40e/KFI//L1n4aPnrviN1+iBfpDyDcLf3j5ZidL22T0o/H8ret+BoGj2NCpUyE1pG9f9avjsuWiCqayrJfLAkmQYxubISmtKCflYjFTmj1r2rqWVt5lxrvK4bAPJ+lCn0LwkqJrpOJ/+JKhXx+AwjCI20fAwHUAoG8/cc0TzF6MuEAEGTbkzC3Ad+IkiiIH0bxDVD4UPu/KQ2sDkZxUTqTSdYEqsIM1TexJ9DFut4/y5sp5A82dkYaohsNBlqWXrWjxe1gFU7x84/3zn6wkth1+Ms3/00C8beDm4k0r8+US7SAyQknThGwhXx2LRRi+VC4ami6XVdqB8X5XUZS6U0mMluO9SZLCx1TPsFP5fxdQOz9w1++/b1tazgiYU2sMRjs6ez0BTzqfdXJu6NguguI5Z0nUJTGL0STn4ls3bHJzTsbJPjz/Q0kbYirbxo9qZ8CQX9vujJHYk+v5w5uXNNXV/rBpfX2oZs3qlQzFKjzFaAZoO7UN0d7uZKQ6lOzuySjyaM901M5frlwglfIELZMSvbEjSblYRZYibj9NmgSma7ixumNDW9f6VCGrO8xEMt9UU4sTGM/Wj0Dw/zJ6UunWrjYQaHkp53S7NNKI+pzVNUGn19XbniI4KpXLBUIRNAdhWlOUmEPPpQsLv16byRV5msEosixIPem+Km9EkRQTcwQ8gVgoAmq+2+1iOTwhFBiW7Utu3O2Kbb7FHARo5E0JtNTp52BnZgJAFAdCwURaSkL3BPWapOFaLirZbF7FDQkXWMrFOahUTynscgH3IZp5zu0J+cZPaFy1bENDY1STZVUhsimhra9b0TQW5xK9SQXMy+oqWRCz6bxJYrnebDjQ9P19I30W+PhXjz7/7TPAnHf90L4oK/7pvsuM3A8Ogr7k33cd/oe7Lr7j0otvucAhrbnpzjvKZgJ9b/RT8a/P7xWKBbfHqZWFzni3IhfcLheHmyFvrMrP0hiDa3oxb+SVIuf0aJqG+vO88/bTRbm1o5Nj3LX1YQIMhkh0U8tGJ8/kwcgsKTVhP46T0VigL51QDB1TtWcu+bKS4VCA0Q4s3t0un1FVU/3y9UO8xB0SI389PwJOeuAA2dDcPizVrroioEPoqm5mM4Vyb7F6fJXTySXipZCTyeWF6pqQVvCjdtYlR9koNjbWjx5TpUpGviS1ta910m6Ccrv97r33mlnXWEWyWClX8Pndu86Y0RzbgV6tG8bki5r3mr3X6ze8DVrNvR/fU7nx4wFsUnENj+6OTDGbEwp0KOIxZbOzPctTVHN1faSmjmPoQkbpaYkXBbWsChSN5vJRO5989n7lUlEQhVgkaGA6RbgNTeRdAafTiTkY1ZEnHHhnPNkcmrlb0+wjpqJ1vzuDLzd9ccqvjnv7nx/u1rj7yAJ8RefyqXVDbzcySG4DB0GXmd2854SqSao1c9KP5V3L/vzmlTTHZZOCXBRCUe+qdRunjB9LuGk/5WnraXHgTMgXdJoRRPOhJ+/iJWgolKyoFMt7/VQ2Xfph4aZd92gGHVtSdd7FPHn2x5Cu/c4OmP+3L799y/GH25kNgqbrYE4/9uXD5+970fUvXvf6Wy98+I8vG0PDzmYBNvStHxvdumnRziCej/cb1UPikNtmmyRIMC1c5S6XVENTx4xtevulhfvvM8eSYU5eIzHKB7LNoGkMM90kSe0xewJNBTauzTCcu8m3h50QNBfUtK7rtx5/OAZWyna6MITYXzodOe1owzRuP/nvRx55/MgEA2yCh/ySejjEPLGKazvQJH3m00eaFEZjeCTq4ilXvpgrFIWO7q4DjpoBpULtfPalh/p5l2oaiqSVimXcUBwM2mHF63ReOueu+mD9AbfuQWvCO79fCil+sOq/h0w+1E59ZPxYnQQsFiiMmH5/cW7sfc/cNim9Njr//qPlN45+kfjXZbtMGH9CjDFOeenb+a5P5uyH1hjlhJxvO9vYBvDjYXfvIed0r5/HSQJI4ygMtI28mAvzE1E2N916WsfmRCKTZTB/uJYmdObWYx6/+rmTilJGkwMvXbV1WRgABHL/jNzIeHfFO0dseW+8k4Am2sl5JcDLi148adYpFc+2aE22Xv/ihcVCjmN4VRY9Qb4kikF3sFAuhpmxiLc3b0yUCiKNEaViL2b47j7pBY7mHj7nvUxKeeHKwZ9HAsFAdsUzIo6ZfmzFtXMAcfXQ5w9UPEMBIvTkul9c9PzizYvAPRzBgBcWPikUs0Gf3+Xk/CEPbjI+LpDOFmQJTTxbpccNBnfEojWBqJfAK+ok0Pbfm354Z/kQa1leXPQC9OrOLNrWagQgabfdYqrhAIytaso5e59f8W+HR798GAR4ta/mlFmn7dI4azij2sbvjrr5b2c8pqnyhPpZc8afNHPUIZrmKJdTfi6MXpACb59+1mHvvP3Z8SftDupzKOq75aita1R3pk9+vPrDA4daZwvIlrN+5zZqBljCwHhfbVwA482Y6NiBq5eGQ6qU+mDl+/tN2H/gtiMvfPfcj3p3Afjt62c89pnjyInWjDfhxg4/ZXeS5qNVYReDtmPqx5NfPw6ieNOGJekBZVvfugnD9PZUZZ3eIVMO216A2wCCn//uWWDIit/h+GLD5zX+mlN2O60+2LAzBANq/bWnzz5z0D4rZ++N9ttBX7Iasq5UZjYV0fp+ZcvMMTCj7bBxz8mv0NCG6P2swyGJRT/OCZLS3d23sq194Bf5DcFG02FOmTo7yGAYQbIUiRPU9ImTTJMcWxXASRTzrWVvDLdKDXDa7qcPLO7U2mG3Otse9qKnQSuvgFO6c112fZmGyTK8yxniGMbJsYyzChQvzEHA9ZkfPsIIgqZZnCA5BpUT0knc/xIaqwzDOOfy/TriqTp3FKN53Sw/cOa7aJHGFvR/QT8coGSfrP14fNX46PBj5kCMvNh6EDiKFbdbbcZS7JBL0HYG5zx4lvUKnGZ3mTSJoXEnC/XhYahtFmxKigDX/3zxYLK4zZdP/QBZNWfcXCB4J+X5oja0ZnIn8eiX2+wsZuO1xTveo3M4uFk3opks44VkQdcxJ+OhKeX5b9HmVv2AdobrhXMuCbvDNrPtPKD7vLToBagUJ8Pai/Whj02vn0ETg9fBQtM9sgBtzfHqDy8PnPGbt8fWdUT92HmdfxDOevh3ZVlGNI8dN8ogCIp29pXjDk35sm1Y629d79qKayhAV/l83aeru1cB99pSDWT+6XucCTVVlqVJ1Wjlur3i2H6xOhDAq3PG7wuOE3Y9aYeyDcRHV3bwyvORsbDlq7pr53+2FklTTFHU8y890jAdJEdiIi3Josvju+eUymt7jqJEVcVwwtwyYrEsK0moLwElurXExQ6HxtlhWZ9d+DRUQcUzPMqJN568/+47CtOOcKwcf94z1MLfvfG1/tI9F9y6KLB34sajzkAqA9Bc66+z44+Aa57708vfbUJLdNBSRbSU5+CxBCbLyuW/Os4gsF3H775+46q21m7a63j8HGuzEYwoyBqS1VqZZUjTJHSTEMQCz7msBBGjZktZN+femWF8WedSJ+MaEx2/8PUzxKL8bKe5+vvi/oeN96azv/7jUw4VPT7IchwZI9TyD5u/Of6fD0F7IA0Exi5kDaGVYXDr4HE0Jkny7286juD8ukZ3dnZ5/C5Zlf912g4+zbLRV+i1ZfXna+4lli+7/8vM/pOpRf5LHjxn5rxzz3364dsOmHfbqN12l9a8/+oDb6JaHhEbetePHbAN7g7RT3PdtScdPKWxJ1v+x7xLD/v7X3UThAWu6Ypp6jgGYyw03pbFiaBNjCfR5kLXXneugy93dSQpig2G2M0tmdd+9ZkdY2QQwN7WEtilHUtm1A/9st8GMML3rd+Bztia3DQq3Axe6Pz9/cIGtMUI4/z2GHPDPEFCu5biGJKykBowsLU8DpGnymWKcaIlWTa2LIk7eJy1FUdLT0cpJ1VFfW4X76Oio8aErDR3gI9Wf2ATDJi17YZu/fh6y2adwPltqVYoGBBse/sJtqUdGEk7SfAtb99Zf+18EEiSCqY6DgTbL+ns1ZQUTuEO1WHIlKVQEiSJlnpiSO2Hu7qMdEdE8+TxVTiNV0UaNFVq713f11dAaQ8AiKslHctO/OMJTr7nqKOn80TPB4+fdf6fH32vT3VfcCFrpmpOOfWLLPbcf45/dG3pyw2vTj/2mBs//QcQA6pyJYktH1YMXBptwybVNpIGjlJDIi+mH/p0BWox8KD3wsiqRatGEeNoDgOkgq6bpInRDgxt3IQWgkJLo4WX6AmCRQsREM35giQVpc5EX9AbNiSpOhi21c97P/6HPbRAQWfWT3/5T6+UhepHnvng5cd+feD8J28457T0gn8rD9/eh1XfsK+Z/vZ+ViGOHu1fsqTrnb+fd/uB1wExx8wYbE5C9THk1ldTFE2D2ljxWB9SVFwWQNuvuJBJvDF2xelTbqx882C1LSIYyo+ohYESBhHMXg4JjY82BUFhho450Mpme72q/QhWKpUuvPxITdOCgSiQKsoSxPjX6a/2q4ctyU3N4dG22wZoF34+UO2rfnvF20dtUQ/u++TeKw64ynYDCHPFWys6dtul+aQjLl300bdjb/z7Hedf1f3wwWt2vfWOQwe8LkWCFUqHPiVHwyFafL1V/h9610WrOgW7iSxikDhywMCpq+CGEDua/SWgddcS0RV3ZSsjez0sGqs0FSyMQ8bRQLrJOZ2sk5eUIs/AaFwWcWWgzhDPDf5kHrQLe1djm2AYpTf1bQSCV3WtvOb5K+yi6NjUzkx7WJvw+ZuflQVp6Y1XHBQ1Js770zYEA6yCfrH+S2vRKslaRsu/Pvl37dVnQqdd24PecUMIlBuu0EpoxaZatOitEGzRA9oh1BqyLiCkvz3BAUAMDgIEtTNGWNIORJyZLwoOFadNd1uqUzcduVQaVacFGIH3HoPUI4JgrrjxcGtzIYwEsUvSTpaFxgF15dAjd51QMxFuTa6dsvyZhe+vRFuiu+Zwj79f2dGwH7NH7zXIvhv/W7Tf1Zxx+wANiqaAuvbR6o/+9s43EIh415K6UG402GCIfiTrcbbCv/CzqbcW5QOromgWR6CkYXCy4iO3DQyaBzEvls/nr/nVUbJCePwes0yktZ5otOq2Q5+F5OyYNj5c/cHBW74zGRmfr/ts7vj99r3p4I6Sv+Pel2FMgkBoNyj68r/c7XcGwRu+7DSWpmxxCu0HEqPnHy+AMB//m3MEpTKGDaQHfQOFQ3y0XhgFWY8BdGu3s4pnACAapGITgCIjN0SEQP2gMSSWy+X2P2Tm1GljIUWSJHxMqEdIHDL29BN2Ocl6ZCtA/NjTPSOrXDbN0SvPAAMdtcwWNhtQVNQUEAL9jaIouwNDiF3LcLVDwGGH2AC3/TwE2Wna6I+DImxJBO3RtGX9FYRAfIIgDVOGXgA0o6J0tufKJtHVkV747fpELgla5kerhzDW7GHmwc/ut73bozPTVnXF6Wc+9Di0KoySmANJ0co9C2hJt82uGIlEi4PQVFR61A9NtOAbxTdxaFL4QRx0awslcEVWvTU+gdcGVBzEQa1qAeVhwV4ebz+IvEClpgCXVGozk8mcc8WRLBU0saKklmLeEHCTgWP3njS4Nw7Cuvg6e33xhN+eUZJwE6QiTcOYYN+1YdNslwzKZLc20rdQYSosAOjfuMrWEG2mNA2QOogrK0WvxEBpAiwnAiQCikfFg6hF2BoB6tDKy64CCDh0AoMKIZQMnJRBItGcu2wYokPLZbfOYxx7XlPX0ifv+2LD2yva97lwq9QFgjsyrTVXnVEQUB4YGmwqOdlFhJ89TtiBNsHggGIAkUjeWD8MrXwEu23LR0DIJgBCytD/IFUUYnXpCq0DqAVAmohgCOyPWiERdFJrV8MtvABhcAvxDuScSqWuuumUbFYMeHmP2wN2rI8NlkvcXads/e5+e4DQrL76TGut/1bY5EFOKFerGW064WpnD7f7HwAetUsDfQ/p2TYxW1oDObdwNXKAHzzWLfBa9y1YHnscroRbnIKyJgZ3e6AeUjhkrLV5qizqUlkRZCNfyrI025ft4Z2lX7184japbwFwcu0182uvQQT3AyVodT87G7vdUKe1imoTj9KyUkQOqyIqz8JD6COPSg9EGzM60FcyEKufEkjCftr2DnTbiaPUrHD05QcoB6CJbKlTQCUyUn9QCMqYYbBQyE9gGuhhvbk0ZN2Xjouyccs75w3a7wOENnTdfmpRiD1UWGnpOgyh1kdE1uc1EAJ5oGgm+lwFHKABQ1EA6IktjQZeO7IN9NEQPG71cDvOoAjwDPzgFrpr1R14obbgDvyHmAhQUmvnPeB9i88Rp1gdAGrWotnNOd08GljKgkaYGAxFDE2LqvbGx8vWx9EHl/14d/k7nfc81XPvs1ZylaEIyIY+CfaqlRnYq1YGUDFWOXGQ99bucvCIan0DZwMNzlZMm0FQTDvcAkQG2G4ASnOLF1K1qtMSGTad0E9RfiaYExCCKtViHFQcS3bYj6B7FrDe3t5rbjqVYRgW47NCviYW3by5jWJZJ+0KBDxY2ewWO5aur1v058ehD8eumofGoC2AItpFgXIbmqKZCo5xoA5DiJUfKrpdKeAe2OtQ0wH/b/lECaINpNaOs43b2ha0P01wDHTDFcXZFv2BduR+7yHjaVRo2QAjzhriNLW9tTsU9Osk7QDjVDM25Tvf+6G5r+iove6U1xa/8vwl5w1Kwu574N3yXV0F/XIYRQbvlma0n0Vti1hEAbbvb2cbEAGuEBNFs+IjoG2M0VdrVhKknSMA3YHug/JC9WgHAvpTsDHoFlYul+FJ22Pjx7oB/0OPA3byFmCQFzBchKEZ4/8WTz8zeP/r7bBNmWHQgLaseCyMQBK25xFjeaeLoT3AacAvpMMQSoqpG2MmjsJFhaQonOE3dGzqFEPd3WnSQVDA88BnIIedznOmeRSKkJV8S0uryyAitdWJUgGTSQrXxoarVye6Kdrs6c2MCccmjjnqygOurOS5LS54bp6O5R+/B5liNoQFMgjYimcLwBobbiuOlkRLc6SyFfPIsAwxhymVHWI+QxMYA4a06WAIU1EFKZ9pT/YVJaV9cxdJMH1pIA2JcxnkL4EJmPGHQ6fgNLahZW0mlyNxlmGdxZJSklStWArzgSUb12XSib5kSdewMo6dv9eFgz6c6//de/xjRzdvPdliezzz7VNw/fdnw76IH7h93w5BjJlY7+QYd8SlaLpQLpHolbcOgoD3eGqDNaFIqC/X+X0bAYIG5C2mk/UBvGRQh4yvws3ShtYNIBbACmAxQpfVklTUC2owwhskFnC6KR1MPJN3ks9esmBkC6w5NJpu2irA1I6tkZ/8+vGz9kTnQOw5eq/tp9BsuBhnW6o1YBmnIwMEFu5yMgRLUAQtFCW3y03zpIM0fCEvKMyKLi9auTgrehQDJLlGOYxZo0a1i/T+k+rqvXqmlFaQOMT0rNLeFi8JciwQnDBxdEk3JUkqCCXO5x5dF7780Dt2fmreBiRaEPPo3Yihz9/rHAgBVhzh5SNJUGHPNpt2jACcpEmWozXTHN1c39eXBLmPZgsJR7U74ve6YuFxK+MqhpbHy5SDXNTb3hRkm5yapCpFWXLSjJOg5JIWCgUkTMNoMp0vgBIjazrJs2WKyBn47C17Wew8QL3wcF7bOLdD7JONhgNDMh52Z/daxOFfoSA2xGrLpVJtLArCgvN7pkcbO7PUg5+m3lma5Am2xom7XG6wsAncOGZmUyTg68wleSeXzeQ0SSmriopjzXVV+XKpLJUDVSGHSnQn+hzpzL9O+3FbAg6Hi+ZWvsEDld129OPzdZ/u8K3YQOCGJgd8TKFYKJYyjI8ydf3A3fZ+4dv2Jm/pb/N2IYSMLhZ6smIpm2J43zUHjG/pXLtg+fc0Sba3dEK3TmSzDEvUhN3xZD7g8rjdPK3oNG9E3L7fnfKUPQf0M7G6Z3X/2PnuZuHmb7fu9zfv3nPufW/HW9EOBJ4vCKJg5gtp3sv2tCUmh5vvePqLi4/enXY5f/3oa4ZU1kulJq8+b27TxQePTZfyYGxIgkoYmIt3mwZTXV3tr/b2pjNeH2/p/7iqm5MmTsWpUMOWY/x+JiZVbz3g8f7bD755dmUEgk6eyG/MFXvooWf8cdcc98FXoLOfBgLnCF5Qc7IiSzljdE39RytbTpwzGtdNUffzoqkLxSvPmHXCoXvsOn3W50sW/bBmraEaYqGY7IunkzkXzzloM+jxKIIWi4QhlWIu5zCJTCb5wPxt3s7/PGxl42862+ktG8hAJ49W+WvrgoSlk24Ho/sz6dMHBn/wjfuC3n3H7zO+ZuLeM/dt6ypNm1C7e2PDnx55z0Oo151+7G2/Pt3N+nVJe/rtV0xN4hjKlHXDAJuBdHlpX4gHFaVcFmbvOaN9U1xK5ap9sZyYOHfWX36+Avfmgk+TWXRGpaxJ/XPAtKomHJVVCGc8dIJUytEsfuvbt8GA0njOrnZ4P2IubOHywduD4U6T8zv9o2ubb3vw1c7e3ncWLL3k1mfuuvrkoIcvq6meVJIjiSUbV7I0lc+VFcEgKYx1Yt4wy5G0JJRTpUKhUPz26+WRkFcizB4hxToahztkdhA2F0daKFOdf/q3N6FXmSCE7R2DVn711B/O/Z2LqIzGB0w8HPPSvX3Cgva3D/vr3pnC4HHrvmdvO/7OrW9ObODhUEzHTNUkf3fBEUfvPeX8o/eaf9zMxWtWJspZQSivWLlq0dpVmqlKiu4KOGXDyJfMsM8vKYaKFuUpAcYd8Pm9fmfaIYSrQ5SG33/WNlsrDAfKzFx59fSpZ168UmQ7F/ymEjoAf3v5k3f6Km8/N/Sug+uUvedPoFqLWzYBXd7xmYdn1q/JOHlnvBPve3Hwtrgvfis3cYMZDZdloZgv/+OJ5/JSgXO617S2rlvbstvEXUjc0dbRsu8eu8kgivtSqqyQDteY2tisKaNBZk+sqyXBWKOJdL6oqKihnBIuJrPPXLqDY0b7oVOxtx/fsP6FR3f1Our2/VsldAB+d9UDfziq0j7fbvoGrp88ddLxDz1LWYKfpdheKc0wXEMz37O52x/EGdLaCmoA3v39iaNnDF5Gg7/z5bICLp521OxsqSDrqod3hUOBjvZNbqdr0vgJC5ctAS2H59mg29tUFSlL8obONlDiMyVZEEvQgf0eTz5XUgxTEFR/aKJobeK0MzA0xTRUWYWaHPqRNmx0l6+ymeOspt3hesBZL5207wFuB4rfk+8xdTXVl6Jxuaa6Zl17XlTKVtytkPJdX68YvM8jfvA+43OdnZ29rd29XSCqPSRR2xTDGAa6ZiqJ9qFtW9c6rnEM5WZCAQ9BmgHeE3A6y2LOybFQ3lK+HAsFHYRKM+TfT9jmRLufA0zL//2+k1kfWnEN+tYWYwg7dWJVBkdvZ2detiuBhIjJcc5CWcKNIUYm1lX7jzPOR1MFA4BnMhnW6SqJis8bjPqCtMcDimRBygf9/jFjx2uaybD0mo3ri9lyolDK5kuGIXNuF8dxHq8P7VrudZYFodlbpVqzHL8UTNJbEMHgQJ3l3o/utgMh+IN27JGX0JJaJ+vSHKrH55zYMF4uCjhh/uvDh+xI/aB9Y/cdP5bddn8CHJR+wnRUBSN10bBKGrlchiApt9uZFoqJRC9DkW6/d+7ue4PZi5aZYI5UJicURBgqdEmMBiPOEKFTmGjgNLHtxgA/GzOamq/aD400A48QfPCD5954zerwOFMVCfEU/8bHX3V2O1RFe+itId6i8L6oqG2j7eGmpnWlE37WGfD5+vJpv9/Xmejt7o5LomQY0NgErjrWtW7kaKeiKlK+RFNMSc+XiirPePriKVwlcInw+5yn7HlRJclfCAfOODhgbNO9KZY69ZR/fvscOh6XZon1qzd0xHOFApfMlAiCyObQassdAo9GwlVVwa5U38Z1G0uZ0ob2lpA/UJJkSRDzhbyTZ6BzQl14nT5Vk+pH1QZCXg/rowmzpBb8/gBpkD43u35V+wET0A4J/bAXWfxknHTRuMUd67ZlRkf34nf4+Jv25kjTRk8uZ511sZgoSS7OxDEYq0FQ72BVySn/OAs3MC2by00Y02hSmMfjDXgCuq5OHje2L5spizKJksET2XSmWGBZHk3WqljQE/B4eJbmNV0pCuqmniQIjf51QL8I3n10ZaZnk73xRD+OvOWcKw/dx7aXnrjkEQ2nOzqRZC6JGFhy4Phg1Qfo3vC4Zd6NuCRqY5vqexJ9DfV1vJOo9sRM3ZHL5VVNdLtdBnrh5aAwR9jra2iYoGqmpptlUYgG64SyWC6XCRb3sS50QO+Icxo/FoqQev6Owd81fP98z+hpF/W/unz3pheWrNjmtMQL//HbimsY3PrqXWi7xcXL1zJOblNHRzKdT5YTLI4Os5jYMA6EGYljbo42TJx1e9ra1tbXVWO4IUlSojsplTWG5wuJUmdf3O3+hSWWgwl3STvok6ffdak1870VO+zGb376DR7gmGnTxsuSQmO43+0iSSpVLvTGeze0bhZkKV8sUTSLmVoi1UdhdLJP1DWDYZhEqWwaZj5Vdpj67tNmvnL9gkqSW/CTl4Pb0IXMNX+ufCmx/QymjR9WryMc20zlAzjrbL8hsduvDsZBi0oLpfb2zYokpzOZjZ1dHV0JJ0ErDoPn2GAwGPYHUpmM3xNxsp7edFxSciTGaIbppl0O4G5CqaubdusJj27Pzz/T9L/g6QU9qyqb2k+0Fi8PAkMxBlht1OC5DtcJ4+bff5FtXcEVfhRJvrvibc/xE9u60Olk2FEn7hII+WgflU8WHYqjubFB0sTuntSEpuYf1qxmcCbo94WCzk2bu0vl/ISx0+PxDpbxdHf3hupdlEH8+8z3huy9qq7+CEGtO5z7bW0ZYYF8xU37l+vPefRCtMp8yA970+Xk+PMOgMa3vwPZHoa1MV7FMwC428MDX2S7sujzC5erM5uMeIKxQKAnkZg6ehzPOzWH1pNOg70dcHuFQkkoaflcQTcUMSfNrD/ml5VV/fjnLZ/Y1AKG3OL83vf+Ba01HLWAIakFYGdfdhCNk3CzKAg4TgRDEejVuUKxLZGo9QYz5Sxm0qVyjqYcmkr4nG4Mx9rbc4EYrSnGc1d8MRzBP6eF/0eBF/Ml2RR1hxmrrmJZ2hTFlpZO0DsaImEw7kfXjTIUpbaqxuePup2+TC6v41SwgS9pKucO/Q817/8o8HQ+oQpqWS539sQNxcgU8iSHVmKUhTJF4Os2tpI0l0j0JHrRGQ8kQ6ZLmagv6kRvN4Y4xPT/+cBOuWCfmLeqUM4VCyWni6dYjNJpl8eZzWZEQaXdrCFoEU9NqtDVk8yMbqpJKBKlOhKdPeNHNx0y7bLhdon8cSxtYchPVzclNo6O7GB3oWvfOZ3QCKGU1R1YWhA02SRoMhzwZ1Jxp9PT19cXDkfy5QJD0oIq4jXOmgJojqkMxRGolDrDeVypXD5TLJFOkjUcRUWWHUWXz807mVQxKyWyUqEYiATG1Rw5wp6Y/5tIlwUKdCB/qChD+QnGgQX5iFRI6oZRUEuTx4yXYZSlSbiBxuGcoauERnEsCCHWQZWlQktHD1i6tf5oU7iGolgXTamanstLjeFYjTfmdQVBfwXefn/Rzm95+T8LsySn0nFFVDBCnzR2osflau3e1FBbZzgMViU3xTfhpmgYRDlflkUF/+KzD7OpvFhUVMnc3NFXKOu4poLikc1lwVIoyaIoSyyPTg3bmOjJlMqSqY0KhyJ+/zs3/Ihv1f5HkSjk82WhJBZyhXJvqSclFnxRbsWG9sbqpnB11DBZVceKQmHU6EaaYfGmxhrcQS5fuqlQENw+jwMzCYLSVIP0sJ3xeKFQiETC+Xy+s6+nobaWYAk/TWdKUlaQ7IVDwwE68KPWF2v/C8BNjGVYoa9E41y+WGbdjFbWHBTV0tXV3Rl30d5kW5HD6HhPBkcLqjRT1/Ajj9mnpyujyEqxJCiy6vLwUkkxFI3jOUmQhLI+pX401COJ49lSKZ3s8brcB/1+1ufrR5qjPGefYb+r3nnYhwaMDN0gREWMK3JtozedyBoSOtqttsbL8JQ37MwJ6Uwh0x3v8/NuTZPxqnAkEHaBDcxwDoLU/Sw3dlxzdzylMY7WrnSuoPa0J8tmsb2nM5fJZbNJHMN8NbHWDa0NDd5BRv9AEJAnWl8wrCa0k8C3rGsaAROrp3Is11gVSnSVQbhiuB6p9rZ1dJkq3tmdkfJaTU3tmImjc2Ih6K/DU9liIV9o2dgzfeY0vy9KckRfXzwSCud78uGIEzeV+gkRP+efMHYiwTkY0k1SmFYQXAT1lxOfGcHoB+NhwYYvdrtmKq4tTn178ysrO75tTZ1581lvvfmbFR9cI/V9nsPIX99952c9hUUf3H3On9EX1T8NUKdlsoNgHWvXbTQ4BTNVzCCLKcFhMrqohYIuf4AwNC2XK6mqQ5bLOEdz2UJRN4XVy5etW7OaIEiQZalsb3WDn+NJnCFTncrmts7la1fLJZNyUiZDUDT+2FVfDPqEfhAwGOGvP+KBqx+Fxg7N/uPK3tTXbeuNcudtb38bPejmN9598c7/vvvaF1/edtelHRu+FNWhDwTaGUDNVjNTFdkY39xsqPqm1XFJVrJqmZMwB4enMikTc7pCboom1y5vqa2NYafMm8t7GLB+SnkzHKOCwVBJVVicKAo5J+PJ9ObC1aF0KlNbV9PZ062aMomRfznpsXFbzlwZEne8/7c54+Yef92hq55tG2EHI+gdAyXfkIrHC98/d+puI20hwFLsiQ/vpZlYJORvifdMqKtes6rHHWE0gZR1weul25f3jprUmE/mCLB4nSa+bMVKzZBj0YDbxRvoM4miWCrjONgKJE5go8c146pu4Fg8laUhbZoncPL2N4Z4FdQP6L0dic3HXH1w8m1h5P2aRpbzNnYftYMVE9CtSiKezQl9Pamgw9/Wkgn4PaD6A/2aqhM425kAOVsyMWzT2r5CSsLrxkYTvSkws+qbQmA05aS8x+0C4cSzHBjDa1tWjZ4ynqVJE9diVcFgINgUm/H8lYOPvhsIsCh2HT1r4ePLv9r4JXivePrSnyO6djg3SNOkJooc5oXO2NbRSfM6xjq+X7heLspel6ssCYzDCU2liGr9aG9VdZiI1XjCYT8UKZstsiwL6hjhwELBqkQmQ1Ak+u6IcDQ3j+ns7SR07q/HPnbEtOOGWyDWj+n1Mx/6/N+/ufuSZz9/ThCzZ+w3kkwyTfPZhU+PqxoP3b4SNACZcma49Ug5Iffk1497Wf+s5r2n1E37av2X0epAvLvYF0/MGN2cF/Iq9E2V5aJquaBTHDdmdO3ata3Y/kdO8nhZp9OZShScHJsr5r1uhiBcBMkkE1lvgI1Egpl0FqOoZ8/5ZOeXj0Dp97pmZmdX29pnO3kanQc7HEbe7mag8QDKTLacefmHFz2s98RdTx4017XvH3YbPym6qSXesbZv1j516V5ZUQmT0zWjXB0Id8dLNbHg99+tI2bsMiqTLfI8R5AUxRAYgSmKoypWy9FsrCpkEo50OkuSxOPzP9AM6NbkTk5WARt/u/nr8ROmZoTMg5/866gZlRNhtwew0Ah2dUEsRL2xl75/wcN53IwbamdG/cyiVNz+wLVz9rvg5Bnnjq2dXFtbn5XEqgbP6HGj8vksjfOhmghnkl6vO95bJsIxzh/wOXQgjVDR0ijKwEBTI0t5hXXiLOfuTfTccNi9MS/6qPrrTV/VBequvf2kw/aBCh4K6PssEwRbWSl9tPKDN956UTTFZ64YeodVG5IqoW4zDHy8H6pjYvUkD7d1JVZzuHnIOoImqfHV7N68x+FTjn7u8yfWbWrLZ8u4qYmSgSmGKCqKKeLwXMATgoZH35PgII/JCePHUaQnky7qIlVX1dhUN356fWWX4e9a0HudP5/z6xt/Pabmqqs/euz0sx7/8NK/XbTrsUfWnjb1yqsa5t8+HyJAX+Qo7pELnzxv/qWH7zls29rQdPXjNR+K6k69GbIBPWsEYxt605cbvgBxxbodk8Y04jgnlPI0T4ma5uMZ7ICjJoM6Jsmi3+fFwXTQSbeLBlm1cU2PrMsTJo7WcPmReW/ZgurF7547BW2sAxTZDYyWaVtehIGdymbU91e+e9T0Y3Yo5AA/auMqwAjbJpz92KktiRZKkcaPniLKmU3tvVOnjWvf3O3mqaLowCnGIQsSaACt63tcDF/MZUiC6E2018bofWfPMBxy1BO78LkjoUCQ1hl7ogbcQi0AjaRAp/2rhFn4fB3aifywKUfsDLUAoNZutBP/eObACUco3iDZDeMIXD9eY+3qMBR+f+QtfsrNcYGOeHcyl6upDrZt7MR0Mx0vgDQG1dLj5V2j6ppGNVb7vWGQ10JeiISjvN+bVVMPnPaaIfni8dR7K9GJ6js/vT7cDjEjwD6BcMz0o9e/d9kBVx5ryMtOe/nLtUWs68sbR503d+4FM3k13vLZ9avzqAyHD3hpPAjNkdG14SZQlzK9CUwjssli1BOgWNbldobrXNhp5x+Qzec4gmgcPa6tZW2hIEaDPpfbhTsoBVP+fep7/Z9Z2xhhofZAgJT+sS8fHlnwn/P3HbxwbjiMnP4/Prr77aUvMphRHa4iKbIznXDjjE5hBmHiUV/My5MFTSrlcpPG7+rmvXuMOfn46delivlSYYjT7vJCruIaEVCaH6tgnbIbOit+JzFybb721ROMg3C7XaIoqZqAO5R0PlNXHc715vG27vUkSVd5Au093UsXf/fSVQvO2/fCOePmSMWSrroHNS9g53eiH7SaZIcIuna8wnsghqvQ+z75p4ulGQrjKHcqnejo6XPSboZmUvEUhpm4WFKEglrMlXVJra6pnFII9edzjd534hBfUXuH2ctwe3y6dsfnmA+EJY1GqiOQ/Gt71ry59PVEIUET9HCNfNWBV/tDQQoZY2YoEomFIonehJNzghVR5Q/jBE37fC6Xl2QoFYSTsqVJHzr/qYvmXmK7B2LvMftUXDvCTjK/jfb0ZstO2EbU98M+GRTGuQnVE4+ZcdxHaz7Yfg+kfkBFXH/o7VlRMVVlbEOtUjac/onFojhhVH1fKYX73c5sNhsKR9xcdW29x7CEvo0hF4iil5Q42ZnpGFLXHwgYgSuuncAna9AWrMPB7wxUXBb2GTun4hoG0+umM7RDIsxbDn96dOPMje06x7GCQtb5wjAskdXVsVy2DDKqq22bwyWhqrZXaGC8BQ2uLlBflApgIL+3YptdNQfCHrpHBqT/8BcP9WS7L9nvskrQUICqH7goesyO3kUA/vvrxbs17Acy6NZjb1939ytN4WAuLnzTGiVqamLr13cHQ4HqcNDrZYsSNvAFNChxwym6UAKgfEx0LEQYmhdMQ1bl/pW/NkDvf/Krx0RVGhsbB49DnF0ad3VznhHsh+5s19vL3hwXG9c/oTdC5H5AyrObt/Y+N1/37tevpPQoTpDELntMYHnTJNF5FZX7W/C+pW+MjBGk8UfWWaZAMxSaIRlgBzfrvnDuJSAIdn5NxKhw8+mzzxxUcTtcoTQIe47es1WpMzQdl7SUZJZoxgRTAn36OkDWQx67Nu4KBH29fOvBTkAeoD29lfnfXzFspcwZN/ehzx+UVQmsOWCWo7fb2WZnMOQR57Zatm7z5nV9meKWtXaCbvZ0oIXG2wN6ootzOcw87vEFHbJRTEsaZdI0+8marZvMQYNX+2rAYHz49QfnP/3J/c/fMPuQvVop5qq3Fv/hjXdnHTpns9VLD5l8mB1/e0B7gqi3l3cDQEUbgR22R0kqUiQ95NnT9uHs37546vfPn7xp0RvvtS5ZV1DXGNj9t56yRMM+fe7Eva6+zWm0vvXvg9dilT7ZdtdLe0Sy2DEn7REKuWkJE0jDyboLpfK/z9662S0IFVv3YKC5ScpwmJIkExRDOAycwMENfTddTgWdO7WPFYAhWXmnjy0YcjuyHzZ/v/eYfe0egc7vd5gkRWGaopsmZmIEw2iy3Lbs0ZvX1j057yCKIhVFR2eEWjjxHyfgpXIhm83nMZHisIKQl8Vtlh68umVvRlnTy5IkWhRqqiyrqu0GRNxR6+9O4dO1w1o528PecHEQNvVt6u//aI8i09AUWQUZhT7ENhVZAvIapp/72GkH6aZDUoDdtwrU1655HXe5nKGaEEu7ujtzvfGMqG6zKZF/J/Sqp7958rnvnt1JzbkgbXMC2ciY3Tz46B3A7O3O49l5UCSFHXncHqEql2woukQ6DEyU9Ocve79yf0cTTgPBUBQ0e8UzPPr7yM5gyC0FQT7/qE/RBgJaBdcJMV8seFivXlZZntm4bvC2U4CyXBasrVBHQKb0IxTJncSQX2kCtT/WDhsI3GUS1bwHywq828XqtFjexiQE/TFVSjoZJ0/z9laow+GL9TvYcFAz9LyYh+bdoaAGet5Ygj5aHC7mTs6ibA+0kYChEYKij586uqc3SxqOulHb2GigDIVcYdv98eqRFuceOmWI0wfu/eieTDkNOuaVz13Wlmz1cl5wg1q2eHNlWaENCFzSvpixlkkmCn0tyZZjZx4P7iEVOMAbS3/KN5zQYFVXnombXpxxehev6GAwKlLraa4f1iidO37/ERoZmuWa56+oeLbgnL3PCziDiqb88eibx1hHfdkzdZvTbUDkY18+XBDz4IDAmQ27tCZaHvvykYgn2hRqsp4eFifsOnhvrJ1B8LJT0a4fx584d3xzVTqvxjNd1QG/g8bvPfnNIeUKsPf3bd/Nahp6H0gADNXxXE9fvm9ybeWcSMCXGxbsMxZtzQZjCRgbduD2sMmueHYCkNTOK6eAMTfMl1S0ngMvFnOb+9IFOevlPaBaFPJDTOvYgCEeqIW6ePH752GEhCJWblh4adELNEGG3RGg9uEv/g13v2n5ek3P6v0mHGBHsHeYGw5A7dr4Gtv9ddohcuwHa9d9/PW7uNpLEsS36zre++Lla87bXTIry2RFZdhyDgKBEdErz5ZUkHNo/xbcH2Ki0QhDcLTOud0Bmtr6HohjKw3CW1t624Bx5ZTdTptUPfmRL7Z+NvPp2k9OnnWqsOWTqwvmXAwE7Nm818TqSf1be/v5wPbG5kCs6qrozLIocrh62x8OnjMz+sDdl/TpjrcevnBZsg+0i5y1SwoIrRGYpR+QXeO1p1dfcxaN9gCtCHbsqON2R8ezkQzDUKKoOAjlkXPeRSyNIV3ybws733nznw//7s/CJ7/51fJYc/OUx848VFGQkIQhGqk3oNBZMwGQ4g5H7H6pO6Q0GuEsjO3x0eoPDxpmg3/A9S/e8Nw3CSgR2k4Gw9C2e9ZOEIhuSZGcTj0QYuqro4zTTCXKima1ialn0m3Xz/B8cMPVo1msau+b3rz+ir8dPNmmFgDkPf7Vo8joW/kucPvI1IJIAx0L6PzrH/ad96uDF3zz4AqBbPv2/r9+s/7c6yt7Wvyofae7c10V11B49psegkAmlK6jnWTRno7WhlZgRhB77j2GVtzRKr5U1N2cSVPMQZNPsJuCYdwOjCRpHjxOlqEInN2yTzMA4kyvmwF0gml+y0evHzhmwhs/fNezeRGtFE1P0yfLF/7nyy8PnTK9R1QWrl63uPOTmdY2v/vOPerkg88udm5cmGH3aXCnHLFCpnjgbrtCahH3zu7UANh91B7DVfEBd5yfKaFbuq4A51p7HUGLAEtjpmlgF5y7H0t4ypgGjF0oFEyM+ue8Z/CdMOKgiDZnpkqpR1cKM8bUL3/h/Kuvv+ulW8/4uvH6+s5HF4ihT3975bybn8znvn3nnzvYmgA60cg9fHvYJ/8Ai/kvO/m/111tmPpT37z30sIWlA5aPAJ9jTSgUqBtAdYGYEAydtjR01WMnDK+KZkrpOIy61KfvOBDYidWR9nbQiIXUD1i/UBvB5aGDg9t0pZqW9S68OTt5ty3309nh2hNto4Kj+IoNnjZSXZfhUCgE+2hZsEwNPhhGAVuCEabNUEnlvKGYVLpfDGTFJvHeVma7Rmxe/Tjg1VbbAxsB/N1LYlN0ICqrn227hNQKoDa7fXQF79/ruLaOYBdMee2m2uuPs13CdrcDlUXSBV0pr+1g5uhONA8LnAq2m4dqCUJ2urPBjGqLsR5vWKxFA55c6KY600EAw0wnFQSHh4NwcZ+Jf7DVf+1t5seBFAhOzMdULiYNwaZNYVG2eGNoaYv1n8Ouhc0ux0S9UR5ZqSVETYgx1MevOLdFZ9c9MST0KYEDoM02g9M19AQazoUGIA0DUxiYBkWGBgH4YwR1i75QDTuxBW8iGkel2PsuLp8oeSnfBNHN+5wwtnGDqfRoC/t0rgrSJex0bHQwkVpm52u54ybC4EvfFdpWNBYbMfIgAr6ZmP+k9VJtGekNQllw74L0DUdZDK0Kmr1QR1TFWXDgTsM3clxyVRC1QSeATtiaEOEJNm1BsXS6EiUkx94ZW3vapIkWIbF0C5mjoMmH5wS0uDgWOaJhes4ZgitwMf7t/+K6rTdT5dUEX6CWn53xRBnCg1C43XzBpJnU0tgOkFCF1XR/hYkWEDQVykYgdCOrsAT9u7PmEGAxMZonMIYhgcWZ92MOyuoCjbEPFuikHjwzn0OOWrq2c9/8fC9+y9d81lD0y75RX9/8ZtP771tdkvJUfj+jqazT+wufNaw98xlfbkb/7IHRdDQgP08DwCJJapStrzNsdswXLAUBz+O4o+YetSQE5QDISGirNEBesiWLR8dGAuVAAFIMlmtio63BR4HB5gL1i5xILHgCsBOOXPvXK48YfI42kEs/H7VpKmxMeEDLtyrYveAgAUdHZgTzbajGtXBDZTYdweiK932ffvSmK9qz1GzbTrhke1j/rB50a6Nsyqe7QDdBLT0al91SSrVBxsGmQfoKOPLT0alt3b6RTsvWlswbgnRcGt+Ekaiil4FVWOIhkmDV9NFYEZUFel0vqa6afWy9mQhX9NcTer8dy1f2rEhe2gWe3jsyXajMQ3CHfgqiehte58i6bc+euO+F+9rWfVuJ8O+vWF9ubd37qgZGsY+/uln0NmGrJcJVduIQ2C3issCjNWjI2N42glGIqQw8PVK47VnBS49ERxAGxAJHRWuNiAQaEZFs2BTC4BbqEm35Vfc5/GmMu0eD50rFTiS9EQ9QevNFUSFLPu/v6/x1wL9ry1+BTjlv+/dMef3t21wFC78218Nqe3399xJZpbe9qc/nHrCGYv+e88Tizbc8fgNP/RkO9eh1w79eOP9t6ESM+WtO+tD2aae0KAUP51x6vlCctnmRXcn1a0Ugvnx6uIXY1ecXn3VvKorz9ChR1qiyKYQrqgBET0WTDSRggKtTVDtCA5Dw6HTWltyo9WjVmVhhxy5K7BGMBo2NcPr4w2VyBXVh8953n4MYOsMFY/FqA98ej+YuFPrpoFwkCzF216wNjDanxes37vj1u/H3tL67AFP3L9RXffwnte9+OoLt1Xxs5B2ti2geSRVRtuWo6Qq3R6Un+qrz0T3bOa0gJO0YZnNdjtbEQGoJUEHRnu6bQG44UY//QA0ROMEtu8+EyOR2kA162ad3dncxvUd45qa/nPe1g0EQMEY7t0CmgAx0ctEyOCztZ/Mtb7qsTu5k2NFRUc7DABLmAZDgbqHadoQH5Lf8vbND3y8XtXx96677PP1X321vufvp1zYnY2f/ejTmqoCYaD/QpOgCjUMCsdkRSQZN9pfusLJCOCwabO3fLUJhvjQvFCJqKqQnIPECOysC+YqaFUaIymGj3JkNIzBiEfOf8NOCDCclLIBaXy29tP9JuwPqYNGBWP42KpxYK+ClNYMFWWzBSOkUxAzHi5w5n+uffrCu4GDqq86HUoMCcIV7gLBQAZ4wQ2hDjD6CN60Ks6OYDsgGnIgtQpFhp6Mcrdi2MWwagTD+3KqrhCBcKScU0ifGxie5LdOtXy18cvhjBIbkDSoEHZpmiOjG0KNQC1kFrpsKy/ZKGyreAwEUAtXoBaukB06j9kqIvpjjzRWyUFQwX8MZ+z9WwF2BABKZUt8CEd8gaiFMlgO+xbandLAY4HA2DGTlixaUzuuWpBKBKmpytauGHaH7Z554e2HdKvQZwl0ChtJ7XIE+rwDZAjLsjSFdA8IZDmWo2no85A4WJYLW7bZFoajuKe+eQIc0IZ2SGty4/mPXW+7bazpWTX2hrNAi0LF20KStcsuFBptuwg1CyEoqnXXegg5UY1bWxiDF0WAWkKDEJS8wiboCja7IRKhEGPoUk1dVU9bHEzi0XXj5FJxZtPc9vTmkDusasri9sWbEpvMxqsOb3Ct/eT6e7qbg2tufnNRgvLrr3/6yq6zD37igf2f6BzjXfWnlf7jJnpw1dDX9Kze0Lpsn4kHV/sqa16/bVmwyx9ufOaiPy/rXPrZus9EtXD2wzff+f6C9fHCDUecZNMAivH0m67RrEPhoHwQCAAHQEez2RAFbVK7ldQtd8FZCekH4gloUQS4onQcBEmBRk1ghx0zLeh3Owiaomi15GgeF1nX0vXoOdtMuCGtwxqlKv7hQVrL1iD7UZceM3Vc9etXot03X1r04q+efw/Ce+5F26hBe9RcNR9xHVL9UJqZB14sS5Kqy03XVbbOgSvkCA6UL4y6BAVNa3OG1b4I0OKI24eEnYgVGa6QAoFTiiqRJIO7fB5nCO2PJQM/M8TCFa0kPbj7gSgC9LPiDgGjlET6vttUhkfgd9Mr70C5wVGUc2DdRK84C0f7KIM6ZpXLNIOXngLj7ahfobkeRDDctdjS2rAbdUgw7m07HghAkxPobj/h2wG6LgiwLZsgb2FvaxCGm43jqubuuyuYw14vL0nQOKRkGE+fN3ipCqLYgW1MbBh0yMsg2C0MnRBUBVtyANCjAwAh9i3bC24NKQaWDmx3WoulBz5lu+3m6o/QH2477ASRA1lElcQrD0IZKpusw0iMkxRFBQNhEDroUFyM8DqHsPtQNqYB1L69bPDZsAMB2kL48lPDl86DfmeXwL4imKjKoaxQ5ajuQZ+3Rk5dQ4u0USBkAfqUdQqEpetvLa4N8MDjKIWByVqw1QwbaIi2puxsL5rTArchWmkYeE93cuPmLpYz33vzB4rk0Q5Z+bytP28PKMGkmiE2mQBQBDn+N2dELj+VISnUWugMMFQsu+kGAkJsSuyig9uOY4cPGb/isgDeflSCdgYm2gYDpT9r90ldm/s+/mjNxOkBnCRNg2SdnheGmXABAkaFm+/58K6Kfwt+/9qd4ctOKUmQIKIEimI7IL7tQFcM8RWIWcjYDrdPfgDtR1U1NPagyrHuoicQ99qoRN6Sjg0ItOvLDrRmNpCogXaHW3Y4AJ26ZnETXFAFQdQ5R0yNhIIWa2s0tIuLxg3nHrXHnLzbqZWHhgL0VeAVUCo5mvFdfCINCpxJgJio3N4CyLu/HewKBuiadYDF1hZGJhOEQ7GsiNbeHBgopTI6Hs6SA4gYqwqQZwA94EYpDmhqO07FA24QjZbWDQIXXYFMluag8LyHWr26xeX2iHmtkJdPn1053xAsaWILe8PAZTsAIJmA2vdWvBu6/FRoIxU67JZMbcIsCpD9WQlFhCE3KiJ0YVDATQ0KgRoZs/aatyQqkAo/AkPmLtg3YLbYlQKP2bQi9wAgVRmohTTBDYRX6gWlCz+rKgbWBQFKI85xDEGQQkrabdbUoiLRbifvwvuXmMIj859695p/Xr/3ftHdjziAGnBgCmD+Q8/aeYDYq5RsAIDpUEG3AxTCxvaP2FDUEtwFh/00lNuurEGw4/QD1c22CW6fPspVkUuSoLEej6FqDMHqZVCk7U6EYOjq/WccGnZ7L7vyvkvPPg/apXLD4bjptTs5BtGJas4Kt9oAfWBudRvgQ+AnS2GCW3AbCm0VvT+JgWSgaOCDqw7GPWuXFYVtiWM7rMQqXitrxELg6A+3+wUkAiMTUGdHQyEVzjKwg4+b5vdX4ZgoCSrjYjRJ83pcD5z29ggWEuD3r931xFcrIBlwQ4p20uCGK3Bjf+H6AyEeckGgdQW3fRfGTLsCUImt1wXWffQIumsB+BLi95d7a8NCDOuvXQDLCTEshzUm2Y/YgAiQNFCM+zg/WrMnQbcxwQoADg97o5e/dKK9AGFIgP3w+ILldqFRgVAtovET3Ba1SPZCVdqyxLqLmgKoqRTRegqVAJ61xkx7qISbEBfkg2mdB2Y/i8SbFd+6u7VPgtu+wi1wVOoJOWAoRypAf72jxywHbg37uGSCdoUzPs7lZ3vjGUmW2uNdQNMVz5yFEtgWNEHFrjyj+uozjAHnOwJAbdxaxwNgB25/C0owsPpt9Ifg2I7f/dqARwDbpz9koA1oDTAuHXK5lEvJdXU1Jpp8pmld97odv3oF7c8+EIfefSFFIkXXnkODEJQu4qKtBEBtggRGtYqOqKkEohJYKi6Sk1v0SvuRShPZHI5eFaChyA4BQBy4gncQ7BjwCLCAfRt6B1IqLZkPupot9lExLEAcSAdu4dDwtMk5Xf76xrAiiYoOo6m2sb1dkKVsCe24NRA6qhwEKAek0l90APxFZwnZzLOlS0OGiBcsbkXP6KJVM/1VYyeGgGJYQLftgW0LBrrBU/kNUQuQLFBZSbxSNuhodu3AFfoLDhaJKhiErGtiNlswHKBUO2M11dFImCOwQmlwovuOm5K870U7LygHpAiAsRSNh5gC7YMCrQxsQY/GWILWDXRoj27q4EahVjhqChiZrHe3VkiFKnAAKilbgbYbgO5u+UE8dMv6AStBJOii8EPRgDDrh+odLevY8ogFXChppG4q1qIAQRCAV1taWjRF78jmu/tKA8/Q/mbTlzccfrmoStMath7HbzcmtIm6xeIZCMxUDaUEafaXeFAc5N1C6s+EzRq2ww4ZEjhNYbKukzizaXOnZqq98RRBU16/e/mq7qP3nXj7p1ejvmfhhPv+8/f/3kHi2PJ2tAzRJgBgaDq0CDQxmsCEzOymsFQjHcYUdLIpIslWJyvjJLQetAR08i1dFK42+osLdWG7wWED3HYEAPxBXkv+IyDWrchn5NsSDWS17QDYkbH5lx+Oq+rKja17Td+1M9Xpd/vKkujkOFGUxzY0FwSsJ1N6av4TiqaV5PyE31xhtyckijjP4j2QBJCQDv0TR2+crfwrLAox+6OhmBagEEAFRaIpCPDaFQF3ree2wg6BCJYcqtQLeIdzwBUqBa4QYpfQvguw71pXB97b0wujXl1VNJHPMg5SQ2fgmqWiEvKE1rasLZbb318ix644E3jbxXh1S6PqTwKlaw+/UCoIGgA0FFslADc8Yz9iey0pSlove6DbUVCI/vLZsAqJJKLtMNGLfEQwetyyouFnh4DDDrEftAOtCq0kAl7DlAwT8kJuyBFi46qh+ZxuRRRZlo2EwwzDQJrdqT4olmT4SQOtzQiej44URs9bidop9pcJ/iBCBmAQDYMAyVRcw8B+HFKGK+Rio1+XGASIPDA7iAlcYwdCUWFUxxwVXRUlOffwySyDeYN+CM3DWCyYtTV+QRQ01Vi0uKsHn82A2ILOqRun7znx+YVrIUuLbKgtIBPEIA4ZmoaKjEW00AJq0CoTqkvoVxAX6tgEQY4qyYKJhmKr7kw0twbRNE1D73MsCiG8QpVdrfAgpI/8FdjpA1VWKQbe2QpIE66Qu50UStOSKqh4qVRqYLUNdAOGu/Vj3YCfGQ3wc7wAOwT77rvvVq5Y5XQ6JUniOFaUJJZhwc2yjHXlREnkGA5UTo5lRVmiGVqWZGB7SZJ5JNtEhmUghOM4iM+wLGgvkI4sozj2VbKuiiyjZ2UZ0pcliWJYAZ6lGVmRoStBCuhqP6VU0mcYWlUU2opTSY2mQXySBInCGVqRFTt+JQ4N6UvQoyHcvrszVyfvVBUNSlIuCxdceB7kAqqmqqpg8/Zfzz7jnCeue4rECM3a6mK7K4QbNEnkpaKbdoGbxNGmvz/quq53w8TacYoCI+bQcUBvARsQd/yIK3SG8+8/F1u2bNkF1x/vD3gLeZ1m9EAgks/nWWhVJ1cqFX1uD9CcTCbD3iAoJjCU0U46FPBxDFMsig2xupKSTyazPM2mC3mcoUiu8cvVnQQoImhMBAkMQz2jq6B0IlWIZGg0xcy46r3qkU0xB+0oYRpGEh1dnS6O7unpQS89Zc0oy80NtW19fSFXKFXMuD28IEoEQW5a39E8tirEuCSO7mzrBOnk9LqcTnbD+rZJUxoYByNKnsfOf+HHHvAEgJI+u/CpBS3vPPuftypB22LeSfMeueJxkAMV/3ZY0r44nus5YtpRFEE//e0TI2+ZNCRaEi0Tqif+hMKPAJBmlz96CZJobicni4bXw7mdPlksCwUZDFQClG1dkxWhUMy73V6wdaB/lIQSz0GNFzGS8vAuCeKmix7W3Z1KgHHQU2S+XtUBI7+KhhA0cFEkq5iOEE9yvItAp4ljhDu8Vy2+by0nEqJsKqVCbtX61blCNi+VDIJQFDUnKb6YVwXZjztAQpRVQSzrFIlD3U2bOMrNuNiAv6+nZ/KYpoDHVcznS+XSmAn15awxLnbQQ+c89dPqCETaGbPP+s+8kTZZGQ5Qj//+7IE9mmdDA4NX1qRdG4ddRz8Cvmn5qn+59S8I4ErUxrFQLBQJUQwtSCLN0lV1fkUzREXm3ZxQMiTBKBQESTEESQtFIqahOFSCN+h8ttCTSlRFa1dv3Kyrco8U6UkiO0jXVAJXiZIm6MaeDd49xlZncR5aScCxiw+YfNFkYkyQ1h2GbGjLN6/f2NqTT2R5kuIJw8OyYHFUe/2qYBYN2ccyAqN4vQED9FCa9rsYksbrq6Juipw1foIuKxMaakbVxdDbKMXxwpWfXzz3UiQ5fg6Gf1rV1fdWvPPm0tf7P2oCJgbr9/UlrxI4cfF+l/Z/xfDKDy+Njoz0Tmo4nDl7PsiJBz67H02E/6JAbQw9lWZwjie9Ph6UM5ICmUo6aULISgQt1TX4IzHOgWs1dVFdlWLB0PhRzb2ZOOkkWC/TkdpQP6Z+WTbWnZNNXYXhGaoKJDUbIK6bs8+nvbkV3SmQxrvW+e48Ykq6mMxoUk4TN+cSK1s3aIrKcnIkGhAE2aN7PSbNkWCGgJVhuGku4PRQYKjTDtbPeWk6pQoqZvYUMwKmr+/pUCisO58meTDVj37i/A/lH/Phx08ARVCHTz3ymBnH8TRfEPPQtNlyBhj6uJknDJz15Gh2ZsPg4592Eiu6ln+46r+X7ne59lO/zhoOqI3DsQhaMKMb5ZIUDHq8LioUcGXyOVEWTXT2Ic5zHhiwQR2ura0u5YqgeU0dP2nyhJkE7f66JfjxejCbwFoxQVxzhMEQOFTE7IlNr69bRFM+XNZ+c8SuIa68ZmNro9+bLuVzpWKxUKgPRqFjmhhNyCaFUe09yTUtPYzXJQpFEydzxUJRk0DXwDRcNLWSw5GMZ70+b0YsgP1rSIYgaus7eq/c9/6L51w38nqUXxwezgtN69tu4z+QIis7V/6ETsxRbG8+PrV22kGThthR5OcD2hgrlfOSLKTSqdq6UDZVyqbLvX09EbezrikW8nvcvEsoSD430xwMy9jYz9q5NxYmu7qKXes7fVwYBmyvXq73OWkHDkq1RtOipMuC8cGidXEj4CS1i47Ypad7I7S96SW/W7tSUiShVGqsrevNpP1uH8OwYKKJJbEsS5FI0NB0t9/L8ZgEPIM7nGi3ZM2lUpne5JSJYz0cT5SNfCE/ecokoSB+etPKhmBDhY7/azhpdkPf+tHWl3j9oAnzpDsfffzOY4ug5A4FkPCXP3FVspSMeasqQb88rPmmvJTXRdHr4rs7kzhpgOXgCbpop6uUkXq7xdb2lsN33fWH9fqTX6emeUvn7l17wj41NV7SHWp8+sMl0xrDBVFp72qTSnklX8Rz8WN2i/3uxOn/vvyc+ZP4g0fj6zcu6U32rG9pX9u5EaQaKzpwBd/c1kNSePvmbiUl+vw+EtcoQuFYk8Rg5FN0zMQVUisreVJRTFyniVDI5+Y50MEDVZF8Ou/Fpjx71Se/rAr6cwBKtaKD0jd4q1PVwYwnv30rHXMxlRmagVjY8vW4i3b7buWCA/94krDd4WAjA8dJAE0xPLPjvS9QG3OqJxZuhMc8fgb0DqcT7F66vS3FsGRTQ2j6pL2ve2LBybPH7D0KX9K5udofbvTUP/XRskdfeduQCiuXrqPShVqeO3By+NBpgd9fcEZ9LAhG68rWH/JycXNXdyqX7Ur2GabmU0Ii2vdIBHWp3h/U84Sm45lyERQ3fyzM+z2SoQmyZBiG0+UKRJ0ukhG7BRpTfS6GcmCJVAoPuGeMm/CXUx6/cM5FP1e9+uUAOldOQMsbK/6twG/71ay//fGZs+s3gc1QCduColR8YcnTY0dTtbWhxibyggcvB1O7cm/HwF6+f46K1igYkrp9voNBXHzxxUvXfM7ylO7QypIYdkbGVk0opMW6+pgicas7ikfPGscQve2J1AlzD3Gxnqde+/D1L5eJapkShJsvPqUqyh+w18TxDf7mpsa6mrpSNpNXhO+XfRcvZbPpFEkSNEWDGudl/RhYYrJOUHjA6+/LFxkSB3vK43dWVUf7En0BP4z3eFWsSpFkVdaEoqai1bWqy++Dcd7l4dKpdDlP/OnQf3s4T6XsvzhMx8CToAfi1ZdfPXr3ofdhAW6bWDPx7aVvbrcDibn3wRdyGDF5j3Px7VTCr9Z//fhrT+y+2/h8OcvwxJLVGzVK3n0UOg4QjDGKpEZWMqpC/vBR0559/4X6UX7NPyFMDj0WgAL73tJ30BzI+289LJoyo3G8l9c0sVCUCyr+weefHrrPRBemc07fpMm7LNvUe9fTb06rdV557ryuthbexUOfY3l+1eZ19f6IQzdUzejo61EII5fN6rpOMoyqqLpmSmLJ5QQ7iNJ1jWXZbDoHWXuD3nDA1xXv4T1uJY9m9fVSsX50U08P2NlEWSyyDO93Od1BN81Qre0dHO+ZUXXQJfv/bOtoZAx/qsrAORBD15d8e/d76fr1H93ywP0bvI7KkIFheEtiY/83XRiu/Pf1q+Yc8xCLXr5tU+54Pn7FU+f6nXRGKMgayfLkkoU91Y3u5vC4pWu/L4pYJqv2PPe9k3ZXHtgOOMlcfdsF42futqyP//e8E4ebCAd2uezRi1H7r2ndzNOu6voanzvg8dS/880qRVdnTpmaLOhJiS7IxOLFK6v83DXH7HnKCYeu3bCScrPxfO6HDeu+XrGMMLCuYm7hquXLN6/rLqe744lCCVOQTDB1UORygptxhv3Oclmsi1aXyoVQOOhy81BPiWQyGArlejIRd8igRIJjejamVBnzuF0TmmoYP63SWrKYy5SyjIn//rB7L97vkl+qgQmKPfbiQ+c9/iZJ4k+/9+h33bknXr9nfQJMoJ1KHyeI3efe9OfjT3/14Y39DQzoyXVPqK4c0AkwDQbP50cfEo4dEJK3/dStylt12QG/ghbgeCNc41j+Q2LarFB1rau1u6W5OSwJ5pxdd/Gi9RrDwtCUk6eH/nbv7w6fvf8O3nSglsYwD8O6cKqvt3flpnV3P/PMjBlTJtb7J45y7zpplOYQN/S2LOlZ05Pq3NSxvlTK+pzuta0bk7m+/aZO1QzREwg0ecJOl7MoCSxGQosGvAZlEmWhRIGEdlEyZnYnEr5IuLMvrjgMRVWCoWA2n+NZ1m2SdRFPa7InQIcYigk0+Ey3lBUTOVlx5MqUkzezRVPxPn7xZ8Pt1vqTgC146tjf3/b++cRTa2T6jme+3TOa+e/K+O3/eVAura5EGREYTp97w7HxVEKStlGUGoON6+JrKx7ECuRRF7yW/CK79PkWZlv18PP1nz302e05KWsQ9JolktfHozNN06XaBsKh+T0e9wc3vbxDKzke37T23SSxE4fIon6cKkutidSrn35WcNAHz2rec3J0Q0eHIGmkgU0YPdpJM2JJxnJFB8nGeH9HKkGRxNwZu5UUafaUGT3x9g8XfZktlHiSNTGC5dDRqiCHfT7vtMmj3Zybo0FC8+l0nyCLY+qbgYJEAp2vl87n+4RsVtE0Revo7RZkoX1zp1lgkH7tognWo5aEsw/8y32nPPFLz/CZe532wi5+bP+zXh1LSCufe0QnR73whzseu+lKxjX0itpBoDB54/pFx11/+LUfbHMch6zJC619m22YDuyWG2aRDL7qrfMLxNYhIFlKXHTvxQqpkwbDkZRQKlZXU7hBkTie7TVWb9ycSBUzwsDvvobG2pVL/W7Mv/qmwlBH2A4EamOMFtxO7qi9ZvnpHOWi8wXJE4aBWc0LRUEsjgr4xteFPI3RiRNqN/e21sUi40eN7kvETcKxvn2Tw0EGnL7mmvp8qWTqciErxmIxisWcJLlk1UpQFTVJxE1HgOenj59ggtLlQF9bOVkuFgoZYHAoGkuQY0c1GGVHTSjkCnN8mM30CJmc8MT8j/ceu7P7a/4vAjQi7u77Vh43reHSPXephFnoLfSes/d5FQ+0sa5OGVUdnO076/nPGbQqBgFzYA98eP/MmaNCfq8/yBUyWtNED62ifc5pzlnS3Km0usP3zBbM3925VsjlQ1POefXtf6bts0+HAWpjCsc3ZdZtLvVkMgW9qC364XuP6Yz4ArIMktVw8C6fNyIpUrIv6fJ6s6XC5tZWB0WnMzlD1jmSZTi2J9Hn9wYZ3h2NuE28JOpmVaQKLGBRl5xe99TxUzGObO1qiyfj7R2tklwGRTqRTOMUHonVkiQPYsof8ReEAofj5XSeJbW3fv3lj9qX5n8Rpl5sf3J5yx9+/eZE/9YjvsFY5wbvpWMefv7r3R8nFj+3gd4iqzNC5pPln/b2Jjo6kvFUDmMcjMyIvFTQQJPT0um0tfAAvRu3448AiiaDc3yH3Hze5+lYGH1mNSxQWoQDq+K8cq5k4FhWzHginrWb1/VlU/F0olAoaJpWKBQxWXX7fMlCtrevj6GZTCYjCAJB4KhYODQWyeEkpoKRw6uyUxRL3X29zbHamaMn+F3ulq72NOhvOpgEfH19fTAYjESjkixByqKSYjjN66fQQUG+kFCQguFwpkTs8LyL/0OodNUjx+1mmNbqUgs0yXRne7zcoG1osMfvPQ4Gr1fuO2npe1cULXENZnRna4lm/KwTVwTFyXB1dVW5TpJzMBF3QzFbJiiCIsl/f/SwncQIUBX9lrOuvfbk391+2rEjd3ykcyUz+e5Eobm6mTWogNvfXFUTDYf8AV8w4HM6OdPU/X5PQihhNKfKcnPTKNbrCgf9oiD1JbO64RBUMMRBWBjFQqllczfHqJRGYrixqX3zqvWtwASdne2GqosgtBlMkOV8pmAI5ui6MeWcyvGuSMyfTSsE5aEpFpqaw7gDZx5n7JS8+r/B0vcvO/GaORfcOLvPsXUgRN9eDQJGJLnwGb87fSk5bc9jHnTrqIvX+evBkEx0ZX2sLxDx6RrTsbmrYVRT2+b0Wx8sljS09gyi3fzIw2VlR/spmvol59162dFnx7gRzQG0RNV0BL0e3snFc8l8MdcUq+3ujbMklc6kdWtJJ0HjyULay7vBwvW5fJ3dXa0d7Rs7OqprqkJuF0OTFEkHAj5QI91OPhIOQfsxDM27yeqaUCDIgaUUDngmjKmtqY+Gvf5Svux2+wJBZ17MBvzeQl+hpzPl9nmymWQ0GJQlpasrMSYyZgQzCRh9wYjHm/2PAjTIy59e+OCNTyxak6rFR5xMNY3dJs++cLfGyXscK6lbxRLPElXVThIPLfwyV84U02X/fz/+oSflcHMEy2AOHMWkKPLhTx+14/8ccDRdlItoOYiOSdGg19CxqqZwupQoyUVJlJ28P5Us8E5ftlgOu7x92SSYuxxFmbgp64aslDa1tqoGFMrkSDJfzBIOw+N0siaNMYbT7ZOKiliQFUElcCIUivb2FLPdhVxW8DhdPMfnCgJNUE4XB5xBERw0sCliS75bubknl01lDph4UKWMwwCtKvk/gqmZy15fGQ43LX99vTi8pkMy7IzT9qbbXxFn3vTCc7+mtpQXdO/Pb/2oOTp9/arNuK6sa+1ctWozSVAmJoqCoaqYqVdmPf/48E505R1hRddKMEpQ5qAobOxO1jb4q5xR1smPqanHOYphcZebKaWzYqFkSGrQ6SnLYmtXu1QooxIpuDcUUjAhFApJkmR/7lMolpxusph3gErhjQQxFuxkTJbR/pxuD8M7UZokSUiSqGoajdZeyWBj5fN5eDZbLio8NXXCqEAoBgLLLuL/E0E6xp+62w1P3fnaqq2m8PbQZGnVywv3nffunmxm+XMLB3yq7uBp/r6z/3n4vgcouCOV06HjIqFlkCraZGnLakX0NRl53v1XQw+xvT8BkNSfXrwdKhy1MQ5dijKy6Zyol9o6O1LFfG9vHJ2kxnOdyfiYqlq3K0Q4cEM2MAOXwaLVFMqBdbW21Uaq0pmEYaoEQ5S1otvlXtfW1Vxfq0tYMhkHtUlRDJykUpmUqhkMyxeKZZ7lofTVkbAkiGVJymSyAY9P1zlV11mKbGlvP/+wX/0vvw/+UdByXels190P3vBN9w42aFTR9skKzgXRVsnb4aIDLsjmJcP6eHU4vP/1wrJSqnh+PBiSee+rheBAbVxdHYsGghTFGBRTW1uH9uUyzWRPj+kwR49rzqqSYKC+GwmFCvk8tL2p6jFvIBQKr29vFVWhprYKRAxukrIugtbU0t3W0FTnZv010VgsGi7kyzznxAmwjWWKYkGTlEV53bpuUVQMxSiUyyWprAgFN8dTJlNXO/n/IccBDweMCz352/88ct3vXMTWrQR/LN5Y/Ebz/P05lkca0fCAzjD/3st+WlfOSzn2mGb7sy5sxYqVd/zj0ojfCyq2omumRqiKUlNT3dXXQxsUweAUz3b1xeWy5Oad4xtGq6r5w9qVYa9HUKSGpqZsX097X4l3syyG4xqB4UqhpMbqQ7IoQv82ddPj4XWdcHMBNuTrWLO+kJXrGn2JTBrEwdTxE1etbs3lcgVc+/OJd88ZN2dnZqRVXWUp9n+kr+/wnQSGlzLpUCRKUBioLNAT7Lu9+XhDqFFWR1TBtgC6V+SMyaIg7rPX1IXfLtcd9Ag064Zx5D57Pn75v2ic0bdX3bcDiZM5KbP7NYcn0pWx/Mh9ZmArV6789c1nj26oE2UZtYmqkTQlFYoQHVR5t8cplkphj6+ka5OqG1uS8apQOJfORGPVG1o3FctlEN1ety8WcpdFGTRCH0/1JQs0jxVyoqKKDOkOBaONDaO6U6lNK1aLmO7i6EDQk88VFaXM4pTHW/vQOS+PvGPkIPwftvGGj65MzfzH3Bj79YvH+g59YzRfKXZvvrc+2LCTaxZS5cTos/YDzRnMJJpCInPnJrYcum6MG1VDkcSVx57z6H9f6E1nWjt7J42pJwli1cZ2uEsSaHFUJfYWQBsjWV0V9JdlgaIIXDc0QsRwFWMJzu1SymIpnUPfhuGEn2ZgyKRxuqW1rbq61pREUYYRB+MZZz6XT2XKbnRaWbqjN06QJIzYNTW1YFP5/OisnE0tG5K93SRL1gbDHM0oukpRaD8z6AaY6dT+HzzdMQhjDrp3zzDaemu3E17sb2AANPDanp16nwFYsOZroqIGERr6ynVnZwLgqU3t8bUtXZfc9ZcfVm/s6k3TFLVxMwoBeQ7u7RvYBurHf/j7+XXhCBRdkCVdMXi3S9Y0MV8CzYxxcoVyKcS6YpFwThE7urr8Xi+GUbIshjyBrlTa73SWhaLTCQJZLxaLvNPNs1iyJ1c3piEZTyuSJCtyNBqBP2LJYCmspEo4iXZrALP6uYu/+lE92Mb/ST8+6vCjarlh331BFWfKGe+A4ytHwMJN36/c1FLx/M/j+CMOwlatWvWH284naJJiTEVyOHnOy7s6OjsZn9vFsKNC9W3JblKRMdpVUkr+oC8R7wXbBseduG7WVFUXSlnayXZ0dIa9PtOh5yRJkRWfzyvnZbCVamKReLo3r6iU9ZG8oiigSIB1AKPRETMvPHvvc3ZmAB6E/5M2/n81kNAQBAGqmmM5giQ0VVvf0cZ4XbSJgazuTCcDFItxVG8+7fd4cr3JgMsT9gRifk9NNECZSmeyt5DN1cfqDIOMRmpZjKgORcq5QsDnz0jllZ2bSwaGGwzH8WAE+33+YrLoIt1Nsb0umHPhT2jg/w8/Aagf33z3+R4nH/EEksU8aAH5bIlgGOgvpWKBD/C6rBMOIhgMSJLkcjqdNNve01UdrSIwcl1bmyKJDMM0NTQaiophZndX3B8KgNrs9XoKouBlGMWhgV0tiRJhEpFgLNHXxYMWzhP5XG7e3r85cOKwO8QPh//BfgywUs2WM1FvrP/ThxEAWsXK7hVjo4NPV/qx6M523/LZ5WPrRnV295AsXheK5gQxG08vXr7WVeNkSZciiDDqBaL+fL5A4Hg+WeA5RlVlj9df11ST6ksRHE0YWD4DenA5HIrG+/qKSj5aG6omJ6J+XOuvnTV6N4aKJpKKwzQDwYCpSaIqeoI+GMl9Hq+HdxfyRbDnOjrj61rbk6n8srUtm3raTYzkPEwsEs0DO2SLXm8VifMUQ+LoVB9TLEo6TaRAhS6LY6rrHaYm6KWJzWB9icV80eWsOWz4w1r/zwD2JPxI63PmnfiZhAMnLSv0Z/9SmfyKjZsyubIhO+K9yfbOTrTAguFrwrVuDytKciAYTqfKYIjWRGJjxk2ob2r0B6swBkunUk1No8SCIKsqzhqxxnC43u+LsqFYmGEZzJr4xTo7sytbW9d1rOrpTSbTxfaOeLZcDgWDqiTrRYeHBzHrwBx4Mpn1+ny1sWgg5HP7SS/Hu71c1BUtloRcPksyjt5kZ9Yor9vYrohayOdiOdLHuBw6xuJcIVUoixohY5u72iOB6icvWfDP05+GHlmp2f8P1vtg0GBUVSmU1a5Erk8Q1nS319b6g4wH08xdps0QxTKGNgAgeAKsTlnVy6zL8Lv9nNPTtrmV4Rje73GyXG9nBuJ7nV5TUMPOMAyR6J10upRKCF1lQdt92hicMJwulsTw9a2dLOd1BXzxTLIrGY93ZzACLKaCqClEWfGxrrpILJcAnoibDqWxpro9Eff6vKC8x2Ixh+kANiyVS6IkWd8NK3Exj2t6EdMIv6s72/HJ8OdL//8tPLib8fqqa0IOUITMshMz3CE34eRauzvB0Ixnu71RD2gwIKvbNrcxOmM6qIKmFySBNB2uUFA3DTlbZHm+uiYgqTlRFGmayglFux87XC4SVwhdLiVSyVJGF4plVYQMXel0rrVtM/rCn8C8IafDMHxuX3dvr8aQkqJoplFTV0WwnM8faOvs8kcifak+n5vXdMnpZkyCCAfCmuFw+TzQkXFNc7o4p+GIx1PQ/19b/DLxI5aMD8Zwuxz+vxfQEu2ZeE/35my+gLOOGn+VQ6eznXm300nyYHPyxZyY6so01AdHjQ5ExlalxHQ6nyNEM+TlNdncuKZdklUHreeKgiRi61enoF0whpBLCti0aI2AommFXBkM1w2roWPmv1+41gSxKqiyKFI4nckUDRztsVVTVy9JqpNiw8FgVTDWk0iUSkgRgM7KcxxuOEiCNhUtX4CxO89i0GdNZ9hDalp9tKapts7Nu7LZTIjj6zxRVUue/dCJP+0VITSwpEog53/OO5lfCiC38F/oRSdL8jTNOkgy0Zff0LpZNLWgi123qTWbE3KFTCgaCIRdJE2IJSMdL7hdIdIgoOa7u1K92V7OR3gDLlXV4229HOUcOzFsmHJNrAoaBYpn9WOSiVUH/WFm4oxYTa133LjRa9ZspCiSZWkHQ9S5fAxFCkIBx7GSWII+ncyVWjo24zgvFkuiYIhFvbc7093erelyQ20t5jAm1zWJioMn8BwUIF3e3NOzcu3GXiEXqQmlyqXlK1eI5TjLOkE/tMn7CeBpfsH6Lyqe/zvImvx92zarM38aqn3VD5z1tEPBpZKSK5ZraqvKktyXKxO4gwWFq1TqjfcVi8XWzZ2g95iEns1lSJpiedZkGN0w9ZyYbc9Pam7ea+70pJzLppXFn2/O9OZJP+jQ6Hs6TNPM7s5eWTJTibws4aFwoLGpyuPlNF3kHIRAGhFvIByuXre2BXqz3+/v60u4OB6dbU0YZVVJZNMEQ8aqqlRZXbRh9dj6UevjnfX10Y5EspgpeDzsqHCoalzU63aD8AkSfF1dCMfpW06466d9aPv28rcO+dNciiAaQ432ND1mdJx9y/nn3HsLhaUfXbRhmAk9a8uuoYF9/vofRPr/TP6DAXbCv4645oXzPSGGchHoG1BFBZUWR1tAMSBTg8FwIOhmGU9tXQQs2EJOwRxYKp2MVgV5l0GShNPr5wP0x5+tbF3bF6GJkqROmlXTnWoLYrVANOpJDO+iwQjyeNx+nuWNdCbO0I7lizdxpLe+MaZpCgzsgliQZV0QxUwu7/c6C4Lg4vGIm4kGOXR6Jqm7PVxXPOkmXapmEAzd3tMR80VKgsN0813ldCrRF/P7aNo8YNY5/5z/wSMXfrQzB8oOiaOmHX3x0VfMuGzy7udNOffB02mSxsyM4B57yO5zcEPYmC6OPzH47zXd8y5udHIgicjrbrnigvOnJlNvvtJa/PiTv/7n9T+df/OR6xR27+MPd5Q+e3xDas/jj+pr+z6TeLvhgoOy23189r8AEAavXPZOwBVOxvMkSXp9oXWtbQ7S9NZ5ow1uVS4XSuhjP6ebwDCqyhdmSQLG13RnUSkJhoK5eJ7BqVxScMIArAldiTRuEE7GPa55IjJmQfyuXbvuxJP333f/aUKxRKMDBvRUMp/PlyJRr8fviISr0+k0QcBTTDGT8/m9uqmIUqkmFu3tTTl5t6qZJkYVElkYKmB497r4UNAPA2VnX4IF9ZwiTJygQb4ToMTF7jnp8Z/zkTwMwLqhw/XPb/7x4af+JSnme/e9P7N+F+iI/R8UQSeGYd5a8od2lgIHDEgm3EV7VqFVzhAB3BTD7nvCkZ8//yqyCq1nrQiV40CyQjbqie7MHAjghe+f+wk7vAwE9ONpV00YPbaedeO5Uhaka9vKBOmmmidENEyVMxLFO/O9gjvIcx5czAlRT2z16g2B+lC5lAlHvabBrFvaPW5MHeU1CwXRR3tUQd8cT9SPCrqCHJEOQz82G8aESqUiQdOSgyiVMpEY1dDoNQiNIj3xeJxhOIp0+l3Oqho/SeCmrgKPFAtaLBYmSSqeSqmYOHZ6c1NjbPyYepMjE+VMSsyZlEa76FxaL6TRRGlvLn3A2ON/5i4Iby194873b9+U3PSvR/910gmnf/HQAnsVo91INsBhtxM4bQdcbSmN/kD9WR5Flj5+7hXgT7hrh9sx0XM/EjvJCiOgJdkSirplugwjZy5frAnX1DeEvE4flSM8htdHeHiKaGyoYh1o6/0QHVVKMsGRAVeg1ltDEHQ47JMKEu42KJXiDZeOqZ6AlyDRh9ylPrQYFOnVqmJkS+WyIqeL+XDEA9qQquguNw2GmqEbCmjOorg53l2SJVk3ONYbCsU0FdNUUJnYY485muV4liDjhTTaqEtGW3TpuoYOq3KQnoDO8qZQFiaPmvjWsud+jiYMMvmT1R+PqR6761lTXrv7jb+feve42PhdrZNoFbAetrby/ypoktnzZxwZbgOaIL45Y4paOZly8f41mzvcIbZ2DN9XyGkOxQxgve1lTdO6unsTfYLLQ6gyFglFS0bR8Gget1vT9FhzTffatGCoWbkoF4x8utfrDYiC7PW4oQXReEy7yHRv2pCRIcXynKKqLq8r4gd1mqYJjvXxGmYQMP4bKkXiXT2dYAeXdSmZTOEuR0dbm1osZfPZqkC0rSve3NgAal4hnps7Zx9gnnJeP3bmlc9d8sWthzz6wBlP/5xJZugu9535wCufv3DyCSff89rtN7x6PbQ6hL++9NXxp9c98Pn9UFN2zJ8DEJsFMV+SCiMuwvllAOYf2IFARUtiY0d3ewltyNGgl3EOo/p6C8mucqwmls6LfT15nZYdtDZuYt3ExtGipmSltId3EtCkJawQV759f3nb2lZX0AONHfB5dYdZxvVQzC2Zci8aZwls3br1f/rL/JwgO92ULJpuL53PSRRJOUzV0DETc/BODuwoXVWFskQQTDgazWQy8CBYY15vkOWpdDrBcQxUMPoqXDTmzJmzePHSOaNPOmr60XYz/IIA7e6Pr98kaIIkiM889wRBkqefdtZfTrgNTKlKjJ8EaNolHUsmV08eYZe1IQH9eE3PqtGRbbYB2R7AfzRB9xX6PlrzATD6lJqpE2sm0QQD4m5gjqAQQI3td8uuvigjyQbmAOMz5+S9pimuXdk+ZepoD8ens5KDNkGMyqUyQ7DhaLhUyo+aULNqeStlmizry5Wz4ajTSbkymSLLeZ1GgLj88ive/+Q1ilOg+gCKrKqq5naj9ZOqBtqyV9FBySqoisMfCHAMmYpnnE6PCbYI2gx4k9OFlwoCSXK6CaIfY3C3kKX+ceoT46smfLbukzHRsb+sFIUh88CJB4H59PyzT/M+5tuHl939/G1P/veRjJHzuwI7eQbl9oBBpDvTFfVGK/6dBoGTyWIi4Nx6nDs0J6gdzyx86ssNCziaawg2oGHeOngC9ImTZ506uWZKxBMB42f7TyugvSHaGXuf2+ifMKf5kGfffSzellUVGWxaF+Pr7eyLVkUY1swmc5SpmxrlDLKER5MESS6aTooCPdtB44qiltJiOOgp5aUlizc01TVh69evv/6meYKsRCJ+knQk+rIs72QorlQqYLhKAl/RTrfLM6pp1KeffhoKhTpaUhF/KBhjodOCym2izUNIAzyqPCayz20nbrV6QRCBVfBLTQPZgKpJlpIezvu3d/5SksvPPvPk5RdeA5UFjXTVwddy1NaPzH4UgMof2hZNrZtW8e80gLp/fXpflbeqOTpmVuMsHe0xOKwKlij0MRS7k8tFBgKKB10FZHtHpuP2969KJntBHy6VTYYmDMVwMBhNM7lUgnDTpmjU+6raM90u2rV6RQfmdMydth9qAF03/Z5gb1cm2SN4nV5DUqVS0c1z0VgVgbHJvmRPd9fyVSuhMTVFr61HbxJjtfV9mXzD6LEH73XQ6Ni4yWN3OfyA02/bdloD+Pe1xa/abobunnLppaybNQttp9x4cqdAnXHrr0+54ezf3nnSV726mW+BwDxOX3rjyU98+cWpvzlWdVBGdsMpN56y6Mtbd7vyd2DlQSLQkAs2fBFyhWiC2mP0ni+9/KJqirs173bRfpephuqkd3xs7nBIFpO7NO4KVclQTKacqYTuBIDGS/a77NiZx0+pmWLNsI6kY8e8Va8serHi+TEAXcR+R/efLx5YvqFNNjkJLEPS4DnG5WZjQS+lqSzFuTAPT7PZQsHUYUAga+uiDbWhyny1gF4nFTgXJ8llHbo6ZnIhLwa9E01oq4Zh0JRzv93n7r/3oTMm737YIYdX19bttdv+U8bPuPKSa9a3rFqy7vvl6747b9w126++c7OVHS0MgY8R8RPvuF8uxqG4Pfny2r7ypdOcf/r90y9+9nk5161j2PL2zKZu+rxdoxLu6FP0YrYLRiSt8XyWtIxY4EVDzwlZWzAcPvXIC+dffOkF1z3y/sOSJv7+qD/9NMvHBvQtKBVUpazKLMV2ZXfqOOsfCzTQTDoE0q/4dxrQRs8tfObK5y+OZ1q8bldOzoZoN0uh0wOyqURPZ6IjnlJNI5NL5ERJd2L+aETEy7gHpwgPmiXYsGHDRb8+DmSI2+kE/dgVdpZVuWd9b9DtjTZGRUl0uXFdocuCCDzCkWxnPKlIqj8QkgyF4Bkpmzvi4KNrquqefeG54/ecf+rupw3syh+t/uCwqUf8TLN4ICApUJ8HvrMCdeknLPwbGa/88PJJu578Y/WvnQGIirU9a5p//F583dnuc/99vKHj0ECYghMmlsmn/AxtOglQiov5sgamrYlFwzW0aWzs7Qr7PE6aypXVqKsJbSgOVhP0DVWWw+GQkBVNwQHWlTcUqI9WT58wNR/HCejuquz0choujx1fV98UqYtGWFobHRr71OXvH15/+rMvPlooZzqx5Sfesetn6z6tlMvhOGTyYSAhKp5fAqDwf7Dqg4Fj/C/ewIADJh6ILAsLYurdVzsKS185s1Ojzr/pjI9bex+79+Lr/nZGt8o8/9TvfnXPfbwLm37Wicf/9moxt+ykG07ECbJ37bMn/u4UjKSffPzXv/nnw288fMS59z5tlxhEBShiwJeW70cAdLcDpx/ndDtB8TEM8//H3l/AWVKc++Nwux7XcdnZWWd9cXcLFtyDJniABImRS4DgECQQAsEDgeAui/vCuo/rOXPc2uV96vTZYdaGWeEmv/97v58zPVXV1dXV9dRj1dVV7SvaXbiYQ4saiHrBlCRJEMVJEyditjpQiE0bV19IFsGndntZ2wL/GMfTyaItm4qidw/GJk2cBAa6x8Oohrxs9apPvviqdkI1iJnmpvF+t9cwzWK+aBq6QamKrrnYQFAM1Pnrnr30w3d/9+1FM35fX7fzvpP3q9QLjT/Zry56eUtWF/sBQIGH7HDodnGFR0HUE13St8QJ46RAmvqsY59oIlMpQ/pyySqwbm65/Or3OrtjyVQxGwdFEnFbhVxCLsZwypIsPJuOYWoW3IxYMlPIDP7kxLvAXHbUDaA5NK471V2JjBmgB391yNX3nfEPXAOzTqlqrpowa2LQLYR4nqHJMBeicW5lW5sOVrhkDg4m61rCmi5TXoogCXzt2rU33XGl6GVz+YzP5x4YTBQLaJ51xFtFs3htY5MqZZKp7rB7l2RxScRTs7ZnBUXSOG1XV1fPCB128k6nji7Ttrt1DQWCEwIqoBL/cfDkF4+dtuuZP8bwGTDx8v5lG6ysORaAyfnX+fc9/enfeDRBRyyWsm4hkByKieDLiqxuGLzHJWuKVtIUVSNYgih/PhOlW5DN1TPUkYj1YIbSvrIfs3CW4mZMmsV6LIIoZBKpi3a78c8/ffGmY27+66mv/vGIB399xD3pQj47JC1b0oeMvR/iKDA03l72ZiWyPQA33alll+0oGzaJI2Yebf0446PQ43NydkvFNTDJXz+87/kFj3sZQdFUGyc4yp2OxSMBv6kqFDi7fneykPXStGKqLr+fsOi+/h5CR8+A2IsybKlADMWzpqlJWp6iraIUr69vZlkvTvD1gQaf4B22mafXTxdJPquVdpt+0Nl7nPuDPR2MYYZkti9JwFwfy6oo2wKv4H1t1N1gtwjASAzFZqXsYHbg8c//0ZZoG8j2V86NDTzLfLj8xQjHMW5qamOdnpeAR4WQD+dZbzSU06xMusiYdEd/1tbRCkk0Rk4e1xJLJYEH8ba29suvOckt8qWSpBu6i/cUpaIvGDIU1ef3xDOFZ37+7gZOkWaoX3R8MaV6il8IjGXRdHhCcMC2oxKFHnPLmzddefBV2+IvbRKyLr/43b93b90TwuMjrVu6tC5w298/+ZuLdY0Ljw+6ApOrp4AwcAoBxu1IdtT6ap2cWwFwus57/JRMsY+y8Y6eXo/HEwEyyTJJ2pyH646znJ3HKcRyMviAtmXryoTGRinnRtwAilpRZZco1EWiUCGWIzkKS6alTCY9raVa3ejdGXTJvSbsHfVUvbF0wz2gNwl48vdWvFOJbA9An2sMNf0Ylhc4yrMb5jQEGuC3pQQGgKVywJQDj5934tymuWBbKboyXAiI6Ly82T2VxwIo7a4THxLZ6ni+6PW5x7eOG1ffPGP8wSWL7+hLmBjVnWVlGRGLoQwWrYOGBT1+aCTQx5iLp4J+n2UZNM/U1IVFPrRqeQ8vkmDfZNNJ4EPnHhtjjCYJiGso5F9fP3P//HvByd4Kz2FjHDPn2IXd31Ui2wlQMZA3H6/5aKstRKDoeyve3VznA7bu37bRFajY/ac9ctCMY+ZMn5QZGkplsKsOu+bZC197/9qFb13+ryU3vt1Y17CmI1YbrgHXry026b0vVqGpDx0dHdf+7nSKJjgOfXvY2zcYDAQInKzxB0uqPJCJ/2yf3x8wddOLsKiGQuLUWMT1SIB9+MAH99X466bV7jCxaiKJY49+/tjxc0/cojEHcOsf+/wfP9v97HIHGiuAitAv1ybWftH2OdChLlDfGGxqCbeAHbe9xH5RKYicC6pXiY8AMPGy/qUbL2W+FQBiw4Ns3GKgxa568cKu2NJk3Ls0xZI4sf8EFtH4sstPZVyc18d//fmauTs3ocFvxcAJwusTaZqdUXXEcfPQnnQbAwnhle/uO+l7h3jrUFAKHh5NEK/ExwZosg9Xzd+tdb31FoGKsXysqBQ/Xv1hVs78dPZxOE40BBu2IxU3xlNfPnHW7ueMZTTmlUUvHznrqC190i2EvePvj999esML32Qt3di3hUC+01Axt3pVVzKVnDGv2u9z8S7eF/XzPiErlYYyQ6NoPajp0r7F224z+wX/m0vfqETGDCBbspiEfgYVAHvk2a+fSRQS0NBQWn2g/pRdTvvZ7ueA2o56o5D44xEYAL0c6bwxYHrd9O2iqkYF/uzFf3rmk7SpmprB4M5+EuObItPmNHA+AdPtoVjasuxsNm9pWNQfjni8myMhYuLlb1+6/+VgAZEks+vh+4gejib1JV3f6aT1ycKPdYJe07nmi2ULGZrd8fD9E33fsEzxlL89/1XHQDl90XC7QAnGVs2JP3IWWpEPLgd75IQdTwy7w5UTZfh438sLX6xEtjdAikAP60x2/uPThz9e+xEEKidGBQjqzkRHJUJyc87eZdmb59eevNf7D++b16VPli4gSerb5Z9B2/Yuvue5hR8nFXzxgrc0NdXetSip4hSJfbl8QXssufeZOykYERtc3pkoqaVYe+fCtPa9DdEcnvj8JeeRtLpjeDkJZUFSLlfASipj44quN3lCpIUTJJXNFpcv60ql828v+efmrMHFvYuGe4Bp6oZsEGTsrs9yj992KF5afvI9/zr1gnNd/f9cAb6TgV/1p5NBdZNk/r4Pvzvxgl8wHY+sXVcsFLLXxH22uwTTTA1cl20xZUcBWE91/rrmUDPYBCfMO2n0jV2Ad0HStA21/eubZz5t+7SSaiqvXXneqV9OW/zHX1y85KCDz92j46sb/r1q8TudbRe/8oWFmy2Tdjny8que/uuv+jv/WayeetQVV/d9e9/aXOyEm/7eaNssXjztxifuuu7IrpWPGY3Tj77mjyNZZNeWXS7Zf47bz0Or4l1dXVdcdWJdfdXA4GAoHFIBuM1YWDFX4DgRYxnK5B8443kQjJWrRwASc3Iu5ApV4luLt5a+cdiMn2yR9TRGgD342dpPdxq3cyW+/QAO5PL+pRvtIbEJQCcDZphSM7US3xbghMgxiqKYY2MHmqJP+8vJwMe46HElM0nFMPLgPKsGbxAUw9Ost1iy4/2DkqJubnopdM/HP/vHtuvjg3c4NFPKOGFoOyewXWCYBjDcj+FJg5vUNrTWEYSjAziBIRlmu0xts62SPFYCA6B6wDlIJ65c3TUwlBO9HlbA3UF3SillcsW+wZTAY+FoVFY2+/YXdOHF+182FnvyBxFyhx19DP5YRqrQe7sAOtCPZOYcPfunKwdXVCKjYlrdDmtjayqR/0Xoho7GfSFEmGbI62+IVmGqUkxK1Z7qVE9qUktjXsFti9ANdZTBYVAzI1cfAp7uSHRsBd8AWziyGiTbgs6vncTtAg/n+XTtJ5XIdoWqq8v7x7RkE5iEn7b9KHX4QQDPI99p3LgaRS/19Q3QhEsQyJCHamyqi8fjfheeyeY72wee+erpyhWbApQClP5w9QfA0GDijo+Mf3PJ61stHsszPZA7VIlvFUBGrY6tUgz0lQB0nVWDaPN159Q2AsdwkLp9mV4o/9XFL8u6NEabbs8Je/34XtOmgRg04PJPa24aX1PD2iQumYpilUpKbbDKNBie4kUXP8pIFrSgyIrQT/eeuI/zDCDAwYD6+8d/2+pm3W38blvkzkKjD+XjQMjHPvsHmA5w3xe/+3dLZLyLcd38xo1L+5dwNP/kF4+niqkVY14pbRjQXe59/+7uVBeUD2Ebs+EWdf568IIOn3HEKTuftklrdGOMj7SC/q5E/lcgadIpD1xVUhVkcw1khgqmtLIjJgaFREZXTSoc9DKiQdE4RZlTJleP+J5oE9jYIgPCX7DPRe9t7YIQPCOsHFhx/SvX/aBF8/LClyAPVCDiiU6qnnzOnue9tvgVnmHBbwZJAELlqkOvnVa7w7FzjwNigP2/JrZ6g54H/aM/07+sb+m/v30eOgH8IAOQ7c9v3PD+ind5hvui/fOL9ru0MdgE5W/LQAoIueX9y3q2fAbIVgG/6fUbxv/65x+sGkCR3t7eCy852hdxB8RQMW9LapGibVmVvC7ORfHJTI4RmX0mn3n0nGOcq8cOGpov3QutX4lvIaChwb33jfoJK9Dj1cWv/HTOccP7H3+y5uPB3AAI/KNmH7PxxxMFpQAs/pMZR3oFL+iXTfoL0Gnum3/PL/a5EMJQ/vb12p/68gnobZXIjwU7esnpjLM7n43vN77MKIZNc6YrJ8kkpzTVREVSoClRtZnuVM5fW23j5LtLNzsMMgpyUnb+qveX9S9NFhPALqDJNjlSvwGGs8EdP1n7IbAOXAv8dPObN0HKc988+8J3/2ZpFoxwyAYEOHDKQYr2/VLSe0zY8/h5J+42fvdNTlUHI/P0Xc/0i36H+yup6wPuCBwPPQDCwwQ2taGUavW2f22Vl7ocA/BVy77EN1rA8tw9z+1J91Qi2xUgt3rTHc1Xnl5/+ZkVAqPGRAFkc5mKliooUkkR3Fx7XywtyzwLYtpgGFwt6T5vEFxv55otArDRiTueDKIy5ApDg4Imgx/obGCmtfG1m1wMBCp6y1s3QZWAiuAx/2TGUQ4xZE259rDfQvpx8044ZvZPwaAFdQClAflB3EB65foyoOT5q96zrK2Xq3CXD1fNH2kiqdmv3l3d/tTDlxoC88CjD+z6k4YrrtiLsJbev3xo3/PniJRGm5mD//ZG21sXvPj8RUmCS5a0J+4+c9o1d0JPHImHPn6oIdBQiWwzoJeXK2md9+iVoYtP2fVP15s2heMk/MqWFmGX74739fVf9bvjLdzD4MCqRMkwBAGa31UsyKCYvH4qmTA4F/v39Ye65I5X7k9V5edfcfVvv/HjBk5SHzx1rv/gW6Z6vAyFlxRNZFlZVQQXt/de4959d42mredkL+ldPKth9gYLMpfnpN176YG/BIpWkrYBL3z7/PE7nrTVe7y9tuiVY+Ye+z2v4ySJmQTN6qrC8zz0Hxu3NNWgCZCChMBRJVmhkXSxFNUQeFZVFJJhdd3Cbd0aIeyhE/eku2u2djYIIirNLu1bCF3/nveeeu6rLiTPyjBNE7o1ihJg+YNf59wV33e8s8d1VjOLMknYEmEFXKJP9NWEA4YhkySjyJYkZ7PZDVa8x7u7F+3eMnfXca0JG9vpkPpd/3C3oasRn7/2+MO1FY8837fi5MffprOfXP9JLKZt4k3D9PoZFEUNFYagGy7uXQQS+P7594KH5hcD971/LzxAJd/WAqT6QHYArdRMs4edPocnMlVnnIVn3n102SA0B82wB5xyHAWNoa+9+bNVThtVrlyHPSbu5fjrFaC9+DFdU0FKyGgxX7T0KzAQmutsG0BgyKID/VXoUrZUHorSVNWG8+trczADKZIYKSHGDmiWE/96ZfTik/a/+Za9b7rh3990gSoA0gLKk64ttCwEgVmWKSnoRSr8iLJmwfv7+y+8/Ehf0CslJLC7qsJh0xYSiSFN03v7Ui31tbzHxmj1xsNe2NzyyFsBaNN3lr114LSDhxUe2MNHzz5geQILFpfrkZ2quNHGrnE7tzJFTAptYutYYFwwy0tqcXhMdPDLG6bf8PiaP/18yu8f/d2hjbN3O+NTefYLf768JrjkzYfm//7D5Adre17YqWdh5OLdopW+BdIenKXtKFRHAhzRnlRPja+mEh8jcGvcFWcY5e/FAUDX8n/opySQ9nvDsLy+cCWMYua+rTQ+MDDw858fTlLijrPrBmI6w7OCyCl6Eaepnq5kNOQt5jXLlu4+BbyU7UZjAOrRIwY6SIL6eM0Dp9y5kFVzfU/8iz7ugNt3ca/KYLfc8tj5D3y+X+yuE6579rJHv37i5Ttvmo3tcvbNz31HpV467C+/uPLqhd5v/30Ftuv/vPOLnwpCYP7K93dff9bAliIjZaq91eDxV+I/At5a9sbshrkRz/df0pIE/nXHt/Oa5wLzgbx1RAhwAkexry95/ZQHHqEJNNxtO2u2ggCxNJJknVfDgOH04ZQKcBvsakTj3//xFAIT3T5PIpURWNzt98TjhYKUKhYM0ef1u13ZRPzxCz7YjiSGx3hzyevAx04UiH3p0xfdc8oDtg3CDswC0wLVR+IqaGxDYyjSwklDRwETIyFdUnWWpnHbUAyTZznIY+E0TViPf/7kCfNOgmZyih3GYHagLlC/nuzdPMCO+677WzAVK/EfBxs4Ub9/8aZHPloBolY3gNFxs/wEECifBNiWjTYlAPYlScS4ILmB5SzLsHEDKGzb63MzSkEKiCBIpI9BjQ/GwCzkdRUHQafj2OKlbQPxWE10os/PN9cGQmEPLm7nV7D9mf5Dpx9eiZR5+u6T731j6atIfVkGHIFskqrCEc5q4O2Wd92HgJMO/RhMayAwJIJlp4HiNdSsVDxq1jE5OXfbWzf/+Y0bvuz4QtKktqG1QPJqXw2Jk89+80/oW+h+o+Lhjx+a3Ti3EvlxAPVd0Nn58ZqP0WeCNHf1c9c9/NEKZBPgOIV2x7QpEghcppRtQdd0JDNkoNDe/xSaFWGphqnC05S9o++ZD5EVfamI3KVyV0BUR987Sans8lUr+ocShq2oqsGxtM8dLskxn8/b153oax+wS/ZLC593Stl2gFj+pusroGslXgZED552yDvL36rExwB4DMeqdKJvL30TbJmAGACWvebQ3+48bhdw3sZHWh0LTjM1YHGg9IerQSBtViJB5qJa1DfjOm814I4MRcPRGdhvvOKsf3/TfvL9DwUvPD500fFPf9Hp6EGgKBp0ARcds8rOP1pCD1LQWAA6CwSXLFMjcQbIDU8PpLdtICW9jrkRycuOE8pfToEAWrQKi9TV7LnXToalljJyrC8dDUdq6zy6YcmKZeEsqORxrfXb8cOQvkzvETOPqkTWB9CgEhoDXvruBXhsAEMymqEeMesoR0oDOzgZNgZQeu+J+9AE3RZfK2sSXPXZ2nWzMsoAEXrBvhcBA1Xi2wO/e/Hm+l+eXnXJyXAMX3zCaQ8+6nQyoAEEnDCg7NDjIMQIHDgVKAxNrlNlxjZ1GXw0EOHgE5g24ew5BBeiEkBEI24lLBDO6+wbkiJJmrRMWS4m0DlI6o/H2nqSNeHgxCn102Y0arqUSiQYBqcsa1yjV9PkklbabLNtCjy38WfUYD4g+gGrgbYDwjipGwBqXAmtB/D0N6Q9eEdBV8ghKlBu2IoGJ/7knU995NO/f9u14KuOLzf5Khryj4+2gvkNV81qnC3rMti68BNYbmnfEtDHn679xBnn2nZQBP7PL5YD/Tb5yOUuirSsDYIXA82qkRTaLAfHNPDLgM4mZhpAJIqzMAp+OMGQQEDgYSAnTpbJh344ugj9oK0s29B1Bdw80yZ5d9BhbTBXLI9fJ2gtkSgqiuz1eBrqGnOpYjafHRxMog8rNFCRm6bKBoD797c9edNXnac8/DLP9Bz9lyd3O2TPl/5+bC6z4Oj7Xrn1joO+zilXXXPn6reu+lam639x3A1vvvP43Yf2Dn6+IGVPOHT/6NpXV5jcxJ/uc8Q50Zix8IYPl1ftNU9k04fdd++MveY9c9fRhXW9B6irGuomWRYU2M92P3tO09ydxu28rG8pTY42AQPkOU/zoPHhJ6nKjT+9GTQ9WOZwjOUGt5HSWSkZuuhU5DOvw3B1HeoCIIyWV0IsiBYXhgTnfTycqojfkZqlvFTgSEqgc2W9jf6Xj2VljMg67Ovi8Xj84stOSWX7Jk0Z39ObbhlXm0sVioWSL+hT1JJcUjx+geW9O9Uccezc451rNgA0dLKYeG/FuyfueDLczjLtXz3/y7tOuhspE9Astskw3KqBNa1V48B6wAmSobCcZLgYSjdkihGhOtlC3udy4YSdh3SWfuj5RxqzH+987p0L1yrXXnn6Ew/d3xBsQYM4ONaX7f+u61sX74bWz5TSIPM3tqJHAmTZm0vfAE2/deL30U8fOW/vn0PbQb+BouBeKwdXJIvJPSbsNZaNP2987Y6/vr+oElkHhxIO/ZwwQsXnQfYzRVFW+c03ACfRpH9gdEcyQ9xJrwCuhtPrCkF9BccNAzgfBDfqInAG+U5A43MuPKypuYnAOIIE+cANJWMiJ4BWL2p5kOmg1wky2N898O7vPh8ezvym8+uoJwoc8PHaj0/c8aSRw5xOW1QiqFvhf/3g3l/u+4tb/nnP2cddIZT3990k4p2fii17uSzzjSWvT6OFmqn7g/yF0oYLh4fpTnU1hZqd6FgARtmtb/75ioN/PdwQ2w7w9Oavem/viftusnvBHb/q+IxnuINvvQlUUyV1M4DGKdMIAcIObBvMZocdh89CO1SsqvVhgXhHp+FG5U4AgtqydJJgoa+UM+D7t5bVvq6aiazcH+9evHD1559+DU+Bk0xLc/P42gbGwHmSFUStKrzeK8KIO9KV7KzyVR8797iRBAagd7TrZBLIyTvfue2ifS81KWHVN8+e/fhzTz51xxmXTFnb+8K/+9kDDp8d6//glsevPP+p9yZf87u+xY9nWelP991xwsXXL/rgftot/+yp98+/BG38PeHa3+1+y729qbU/uNrZBgD+aw63bGaJafLP1+6n9jx13r/eAVsU1DBLUwRJMTQLQo5Cg88UaNNK3hEAF2DPCXsXlUJJLbEU903nF/ATWRT4cPX86CUnH333/QffescwgUeQ6vt+hohZ/pzTSQTyoDhmg2GFlSUEpCBvmKDBBKMpxiEwylLu6ziQ0NLBZUQrQZCsY8c4pQFzAqUhCqhclUgkTj7jgNrqqC/kS6TSLpfLlm2F14OUjxNoFTwcC//u2+WnHXfqqZMu2YCcAJqiVw2ubAmvt4hJZ7ITTB6RFQ+bfjj061cWvXTE7GNoCu0AFCvGa331b373xN3PfE3QoTdu+D1JwKOC0w//0ReU7658+8hZR4LvC04xTQIT2xzakUIBGY9jxr+/vuPV5eZZu+5Ub8qhyfM++fwTzT3nmMnkTc8+e/Vpl/e3f/DWKv28Iw6dc9Buj19/5W3zn50yc5dL9kXCtlKz9UDecu3ef7znI/fRpw/cd8oTsRl/vfr86VUdT9395mHPfnv71BWn3fXEPx5a2kxvWgBAmdN/+7NMqUIPOEITOzQYCTCfULsDw5dPwcEhrXN2BNC1yJYuT6MEEe3IZzCYAMMlVx4EykQeM1hZwN1giyER72RAfiJkQvmcrkPu24JonDzquN1qq0OWSQaC7v5EIuTzMyzPM2KhlNNMbNmStl33mJjJWY/97MWNaQyA0t9c8vqh0w/fpOwaBljCG4j015e8+pOZR4KxU0kq46WFLx4/9wQwfSvx9UHaSw+8/kmp+NXvp9ZPO/uaRz5mX//T6X+5cK832jqOPvf5Oy87NOC1/vTX9/bea5czd8TO+dM/r36199aD522aSiMAlaHBXiWI+SvfA00/u3FH51ng0aCPQos5Y2QQdRrwmHt+/m0XUpkQhkSAQzaIAknKWRBAfJIYkqU2yUCXBX2JnqB8CRwh/wigQlDO8llwd4fHPYZPO0e4EZyCu0AYyodqOpc42ZwOgfxsNPCBbO39HBr/9IQ5U6ZN7umONTZV4YTY2dkZCUV1zcxmU9H60Nq2vmhdUFOwf/38PedRNwDcqX1o7bhwSyW+JYDGve2tm6857LdgJPekupf1Lz18xhGLexdFPJFaXx00dEcCbU3Ynmjfb/L+ziWAJz5/7PTdfmCxjhe+ff6nc48bPc8wQH1OuOr4ZMG66vC9xoWjLyz48vVFPeOjwnVH//TwGYcff/9lby+NkQTYRYgNy4IHUdQhp1MCtCpKIStcBIAo9A/L0G1whNBlDHg+wIDl7JsGFOsQzykNAUccjFLKKNOv0qvgJEFWFteHCJwaTi9b2k4Y33e8hSeTyePOPCjiDXkDXCGryoZcG43kcjIjEGB8tTY1DcYStkmatPKPM95d112+BxDpL+/ddcn+l43OxD8IaI6NOxB4YlD1u965/ZcHVTY3h2z3f3DvhftevAH3bwCwAz5Z89HOLbtU4lsOaCCn+Rx8sOrDUx942OEdiDo0BkAeZAYjEWvTNK2DO1eGCf4uwSB2IiEzMDdKHEmhkYUDhtMBKGqhzBAGVxhOOYB05yzChgZ2pemcnCCinWkdIMP3Hw80wnGvyHgCNFjU1TW+qqpoNiF1dMc0U29uauoeTBc0mXRR0WBoY/cDEcY2LzlgPQITBNgIm53HCS1SCY0AJG5SQpTZBhdZl1P+L2++4tzdmW9/dzm3O/dlxxdOlk3CMPW18TXQ/yrxTQEq/+t/3cjSmzZ9nTZ1QJPkOQ8jAkMYmh7gpANA/IKvAiSkKBKMCeBCZOeBm1eeGuWQFk45tIEjZECc6vwra/EN4BAJ/qMr8O9vhwpykiCIxj1QnhG/Cpxiy3dD6WCio0T4y+ZLsmp2dHQO9idsjWDdvM/DRoPR/o6kSLIRj5/HuJKuOEXBnUCzwtXQRm3xtsuevsgZgASeg6Pd+8qznWB5ogl7Ox22z/L3rurSlh3551unnHHEcZftJHHc3L3Hn37ZXllS/+nVl5535z1vPXzqJf946IDDZvV+e/8V95/3fFdxzv5TjzpnJ0ZQ9r/8jNZ9diQJLOwJO28h7732L/LPDkwcvU/T3N32nbQPqs2mAGT7dO2HZ+z2M6jnTa//iaU5aNSj7zlH0ipbe4MJ/f6KdyZeddozX67+2cOXb64rwBO1XHlq7WWnV11yimagZhuG0+IA1A4kCWRA8xHQLCrQgEY52Wlmh0aIfQHOlU7bAyAdpZRRKa58JQANdSGFii5x0iGA0hHpgYQb0ti5sJKnfESmHmIbxDl4KpU6/ewDo14uUBXOSPl82mBZtq626e8PPnXqacf3J+IspmmUTJnCgz97Fe4AFN1gjg7ASWRI5l8LnqvO9b3TLv/hvKuXzP/Ld7JwxP4Hf93Hrvnw+WN3rWGnHP3MP27vzObuvvJPtz94YXD6ObP0hS27/+zxh249fv89bpj/2bSJe2ZWfXvUHK9/zsl33nax3zfuirMufXvp23uXKQrPduo/DozH6FUDwiu/+tXM+vXeDkHdgGwFBelLkOSL/3RH2F3x96CL6JZSddEZkAeaA4yrEbIOyGPPG+c+fsd9Ttn52EpamcvPeeQ3ry/qBLaAJnPaDuA0t3N0AKSCPBAAhob0dWfKwXWRysUjgKZprBvJGiMgM1zjhIdv78Qh6lQSBEo5AfKV9QJG7teK4el0+ld/OAEUiMslQnLfYIajGIpkBN5dLJYIgTJlRTI0jmSuOPjmSdWTy0VsGqAG7nr7tssOvGIbdfNIADO9t/xdh8aAN5e+fv7Dz2GkoWl29oHnFf37T61eWvjChY+9CLYxhHXTuv+Mw46ZfZKjXxBDv3bDnW8vJcpMAE2Pnt8xhstGDeSBFjTRyl/Byw48Gm56zXOPtA+hrlxuOuCqdSqm3L/BJ7WQTNagBJIESwr0HyoHMVo5V5nVECo0Kd/OuZFToMPEP0hjVCYCqNdyp9xg6hCU5/D6uqkBzl1ArKA3V+g8en8MNM78+vfnSsU83JfjeNUoibyQGEr4/V6PO9je08N7BFzT21cNXHbS74+e/VOnrE0C+v6ri17pSnZOrp5SVAtTaqZNqJqwaUU7ZoykMUXSe//p5NWDOriQJE4bljm7yQUNAET7qi3LlTdoQu2x7lEVTZ83zrOgMwekBW8E0uE6eO6KN1n2XJ02hygcHeWKspUVKZABZSuXNty2cBEcgQlRARVZSqBHLI8dOvkBTjVQoHyEVHSbdTcClJN/mMYO0FVlrbohjQHlZBDt6wqHCLAYGkOGdPCe9x2P4ZlMZtbOU1VJPuDAPWjOZChWVoqqqvh8vnyupErWuNbm9q41qmmcsONFo9N4Y8Dzv7HkVXCHtprSQGPwWfefsj8U9c7y10+45zGwYIAYTjM5TebwBISdaPm6DfF9fggChYAc5SucpnECI/zOMotXgFpsmBhwCiVtdBdId4pyosOn4WI4OmdHZnCwQRTgpEDOkVHA5mg8nGFdjyRsTIcnrIgrDNt/fPmRsqlCdU19Ip0CAWhjpij6TMNVlGzeJXj9QiIxCCW7BbErAcppfZP9h2EDWwN/V2JbApZi5q98p/VXJ514798jF50UvfikU+5/nCJNeBB4BKfJ4MFGEGMEoDHLr3Eg6GSAKBr3B54HYxEHjwRFnQxQjmmiZiEJ2kkc7pAoA7A3QSM7pPxzCnFIAE0HQNnKGA4AKhy9jlSQAkcnzUH50vWicIRs0M82+URgYsMPeNT5bVAgUA19igXppoSZ6KUkSlx3dzybzdY11/p8XoYhm5sbBuM9Bx60X1dPjyAIJCZbOGuhZbvxJat7fa7oW7/5cEu/NoZ6dCe7ZV0qLzq3KXqMAJi43an2A275XaZkgccC1wIDOU/uPM86mwI6dMU/hnTA98+zrrGcRGiv8uhSmVplQAq6YN3nDmVxW8mPhpYItPcDSkcbT1cKB1RS1+V3WtmpmwPIA8kQKJ/+XggPpzjYIOpc5QCVMuLCDbH+hdDPnLtDTVCfGBGFoxOGI0gg9N4pl8397JJDadyVSGYWL1q9516zCNLmadBttsnaWk7XTTPqr+lJtAd87l8fdG/rli/Y6gAMnzeWvNYYbJpQteHO7gxJv7n0tUueejovOe8jwfevjPk5nXpEWwwHEP2cdDiOyFBurHXPCdFKng0GEVFiOVvZOAJV4oxegYRDZwHrrBgHFVMKritfbdl6+ZYkmDbwHy4sNyhcvq7rOP/K9xg+bozhSpbrg6q6Qc4NyhkBdKasCMoVcaLwgGhWCAKEASB3K987qZpcVeurbww0NkfdXo6gTIyjB1O5sMvldfOCh6Bo2+cOer0RsKGcIrYCuqkfMPUgIHDZjHp7TXw1JIK7td8tZ0cvOen0B58oqSAnUVszcL91chg9Qfn51wGeAf0gERrISRoOOIBrK6EyoBBHAEK6E0AAlgWZB90eEkwLKIsshpH32TRAlaumpQBZoVLIslkHKHKDaowEnHJQia8DmHjDIgqwQc1HAehY+IGIAio6qrdyYkRHgYCTjoZgMZPr64trenHWnBaOZcExgMZw+zhJ0/OKzLOedDEpiuKiRUud/jIS2RX/+P3HvTf9viVFsiyDdnmiaZZjuXmH7CXym55EAc7r/lMPmlQ1+Y8v3xm55KRV/WidAqgNPDC4KMALhuOflBOdS6AFyxVGdpLzA9lbFr8ocYOmcS4cToQwatyyGoNuPvyzcXAwzIqeRY1GIb4sFzss2IF9nV/ZVNNtS0XeNcngOI1eHKA5lKhucK9KbeGm5d8wnHJQryrDiQJQvdFQJXT48jKm6y5EjzTi55SAsjrWAPIL0K9S3LryNwRIQrCpy/PCIIZq5vfzPEvTJK/Kcj5fxAxCzZfqQhEaZ7xud1FDy6USpH7U7mejK9aHb8pZBw7ddN6N/X/7zTiKx2suPHfXQ3cFthCk9pnX/rHcCJsASzOTrj7loQ++g1aB1oHaogdA4hHRZiQgMxzBBwDbh0Czo1A7AheCPi5PHK9kgH8jf9Aqzm8YG0SdkiEAxw2AzpYbG5EWYpARbmbK6K3fummgcLlRZkEnP+pD5UQIO0AFlYHqNoISldPlCqB/kFL+QRQaATKUs38Pp1mG+xxUxjJM+MEpJ2UYUNj31YBmKptg5TtgeCFfOPGcfRmCBjEZjgSyGYmm9UDIOxAf8gZ8ZsmYMmFKW2+3ZkoX7XHj1NptXYCIJqnWq04uyOi5IOpUAgEohsTduugIOHnKZES1Lz87uhYeyQlUwvBvXXy4lMrpYZSv/f6mgPKAF7Sdk1jmjXK3w0CAr7sXui/UDDmezqWQGfXLSsXKuh8lI45xLgGUEypnnfCGGFEPR2I7qCQ5GGEWwB2hAqgeSGZUEsu1+/4pId0poZJkYfu1InJjHkHw+jzBUDSXK3IiC2Z4IpG3NFyVdVvA1vSvASus1hP8+wd/eHXRK5sb3R0LwOw64NZzCgpiEAeo3mVAVaFiEIBEaBTnaQHwAOgsegwkgDYHyOAo8Ep8Myi3DgLcwkHlBKoJ0tYQcG4KTYlGi5AjgO6LFLiFtll1Mm8O5SogVOKjYANajg1oYgrq5d/folLD739lrCsceiqqfqFQuOyqUyRNsTFNLuFuN5fNFP1BHh4ZRJOh6QzDwMUi444Gw+2DPW6K32ncMcfMHuuyAqC+4IYvfvfC1f96MScjfeOQA5qykmMEnAF31MoYEkeASjoklgcBnESgTXlqBcrtmFGQgkg3/GzD3DOCn+A4nMGJAr6/ZNNVQiZZOb3i4kNNysfvc0K4XCmETZWwHoYzOLeHiHMhCpcxnO7AOTWM4ShqgTKc6HCx6wLwD2UAIu7fSuDFYvHYs/ZtqKnSMbt/TYcvEqIIFpECNwSBz2dKuqGDrxz2eUkTM2kSt4liNufzNx0/+6zR146DLvfbF2595OMl6L7ragM3hvoNd8PvgZK/56qyri0H1lELPRAUUh5dcADRckeshIfzw7HcISqPXUmBXrGOGChabguncwznceDkcSoJ2Rz32glv3A+G6zwsA5zoMKCo9RKHw+U7wlknBoLFCazDBtGKzwYo1w7ZjJV4GcO3WJcKj4pSoPj9WsviniZoTVc613ZPmDRdVU2ctEkS5JIpSSXTlMF/MkkjVcjEtaLo8cINWlrH2+bQE9/ddP/80b4VBuXxk5m7oAqtexioCmBdGEUpMCzLYx3lK1A2lANZXsDH6Dci/3qA5oZ0p4lRGGRS+ecAlYN0J+JC9AYGMTYSxU5RTgZHBTphJxGALizTtXwTBEhxMjinHDiZAZAId3eKGpk+DEc7OE+LflCU8ysD6u/AiY4AZEC/suWHfpXkde0AAac+zvlKbicHAnp+lFzuGlA6TtCYpOvh6qqhwqCOaaybK8gllwgmV4gTvbJkGRoG7hAYyV29nThJJNMphhKT6fwlB/xylKErcHMPuf0etEm2oTq6FLVWGeUwqq5Rtk6dFAA8LSQi4Yu+hgImc5IrgFNOczgERkA5HUFd+Tk5IYRa3lDLCSjf8LUOnKiTAqedRICTAmU6UUD5Nk6F1+fIMeP70rcAcNEGv+8xohoQcH4bo3xV+QxeKpWOP/PgcETQdQNN0iiXVpLQIgKGboheniEpXVbS6XR1dbXP7cvlCrJltNQ0DaXlu457eHhBnQ0A/G0iZ6Ni+rIUO/P3p/Sn0Zy94USA03AANIMYgGxX3UJT+yAdOhXlCKVKboQKnSqyCw3dIXpblg75CZxGPlW5cEfGjkT5vpXrgI7r/jvNAMmVM+XqVISHcxyODgOiTjYn7JyF8oc7h3NqZMDB96U4BQ5nq9jPkIpKQC6Tg/LYJMApZ4PSRsG6G6E5e6hl0YYi+aLP7Z05ZYdcqaRgtmSaHV1dwWhA18EtZU0NB4mdymYG44O5Yl5S1b8/+ypNF+/48upb37p5Y1YmCXL/W88+4a8/Z4a/Q8GxolKRjdAQw5WGdqkEQMVAJjilm87jAkUwfMPZmUAL5wclQDnrxq8gMwMWImhxKBCoO0xgaKzKryze4bJ1JQDDgsNdkckofV3zOSXDEVA5OwbAfSuh9eGUU4mg+lR+DlAATsP9KkAGB/qte/eAksqXw3G4MiMLhDCgfC1CJXX9G+GSJB131t7BUBCTVRzNi3HFkkOcKNi4GQz6CM0GoqYKOb/brWlaQ21dT/dQXyytW2R9Db/rDlNjQ4WeRHrxytU3nHHLoeW904DA1zx/xd8+6GPLIzi6gUi78WR0SITKDTdNWZqiJ0Af1wKdbTQlCiWWLyyfcVAJOJfD08EfhL8vp4zh/MPSGwQ3JDq2mIN1LQJNCUA9DwqBa8uJ3wPSy9krBUIGJ5uD4XTnHT7qLOuXAFHIP9z6I8txAuWywXioRJ1/8FxwFUofkQ0VvT51K6ERxQ7DSYHHR/OrZVk++Jh5NVUBGbf8vIhmOJiW1+OLD8VFgfV5fO0dHZMmTeoc6AXRzXOMV/SUVMk0sKgn2JNIEoZBe/F3Psdtbrxt9fff8ZKzVxDc428fPn7dC+/AvUY+5DCcSgxXFA0lokcF3tTRpt/olR6DCF1+z/R9tvVpCRiZCICUkVRxjoB1ZhH66g+437RkyFtmd3RfyACWAUSdAkdig8pDZohCtnJpCE6683633FXQ3Z1EAIRH1mcDQOHoGTa66cYpgA0SR5Y5fMpJQSWWU4DGzjsJNMFTswkXzammxrNcPldKpTO8yIHQSGTjjNf9XUcngRFBb7jOVxePp9WSSZhmXitihEa5xNc/cJt0ta5mDV2suuDEP79xA0VQcI+ptY1wH6eN4N4Q2HhSJknQzq9SXZIA3QAduHwSYbi6DoCzK79yokNdJ4fzc27knAIMPzP0ofKING6gxekV6AlwM8sE+6P8wrjMRlBPOG6A4USnZCgKAsPFOqcQbBN+zlmIQU4nGdSEMxLuCGHIAAU6RzhrwUVgEJTrUP6V+0g5w8aA/OVnqpQMKdBxoWuW7VYNLJJh+eJkAJT9DaSPgWtw01Cgh0NV4pkERuO6baezRYsiZM3UCloVR3M0lc8nc1pOdHEsy/vC1Y31LQLFvvGFobtpU9cc/WFT+H3vrm7+1ckCw/3placpeMB1LibcG+rk3Bt421GT61weVC3IgNsGYQMfo5ZCUUf2lVvEARobKf+ccobh5HHKRxSAjgUp5R8qep3Qg//lzFArGmLfz11At6qobQforusaywk7cFKctgY4UUDlsnWAyjjpJlq+CQ2tD1cbzsIRroXS4JTzW5dhE51sJMptgPI4d4FCgG3KYEEfAis5lQQ4edDsDOjXIKvPPfc8t8sNV8A5OIG6FtSyHIZWJYG3ytdAGBhjXR6bpAjTMNEoFpyEaq87lk+ul7LpIwDyObm/P8IpFIZboJuOcvnmj+XKW2DYb3REDzWcAi0MrTQifb2zW3d0yhxR8kZH6HwmWjZrlCOwhGEaoFNGHoFjQW9tnD76EZRSSVIqHfz/MDoefexRUGsETqKRtR/n6PTz0fNs6VE3tLPOPBv/7LPPOju6QAJA9wFZBxIbZDzqSohHyynr0iEPsAiEKYI0LIsa0d1oikY2C0WhFZYYxjJ0iqZ1XUefh+gQpsD5hrABYchjIEdcUTWaZlRNZRm2Ug6Yb0w5P1W5FvIzLKNrTgk63EU3dJphNFVlGBbsfAbylK9VdQ1UiKIoGGlrqgZXjfHIcRwY8izDQU0mTZw0e84sFn0mqW5wTM/P+V1ezTIYgtrccSA/WOuvVvXR8mzuCPL3gxXv7TFp71Hy/OCRJSjFMrgRx3wmI0+R8OOPP67IdoEkyWbAMSa8Pm8hX/AEBJ4XNFVhyi868lkJ2nFgYGBiczMtMoJPtIFEJS0SivQmYuCbWpZKsUy+WHCHW979qscorzkIoC3aYgjeJqBP4GBa4RRa84/l/AJ+9p6TDENL5tI0z8VjPV6vu6+vDxodV42wL4BztEAxvemMrBdkyQhxYVnNe3wuqLgo0L1ykZB0ThDqxtd889XyadPGG7lSJlvAWPrJC9+nt2SJXnCw75t/b5v0aSFf3Hu3g8884ZLKifUx9FZKFMRKZFOA9nnm639OjE4Mu8Oj7wO0SYCV+u6Kt/fZ5h3vNkAilag6JEzOnDkzIw8wtFDIS24PW9YlmNfnAtWrqDL4S8ViCToITZAixyZKWbfHhT4tMDG321soZIByQZc3VygkU2lfILykrVTSwE5FC4OB6AHlCLamoWkG2IxotU6rZJK4ZR4xM9RIs0lD0lS5p68HDLBcNodWm1StQqYQ8PjS6XQqXbR13C1wEvpCVkqnC4WC0lATGcrmVRMzVTNZKhma4ff7MJzKFVKCy3PqblfV+xt0A2o91h+IpXlNO2bS2kAqUVtXO2uHHSvNsz5KbTJDb3ZdESDwn1+/8ed7XwAEFlkXpED/dk6NEcBJHYn25tC4Snw7QZIlLaQSIOu8HlcmkwNZB7ShbDziDySSCVkucRwDXh9I3UIxpxvlbV4NSy0UME2RVTmby3KcF8igymZBVsAqTxe0oawCVjGIdzAuECMTIIQoXOBxEODo406LEoV9Jwd9Jt5pFKNucXBoEIz6klyCdtI0HTJ7vD6aJtCREfK4WlB1DqfCnkg+nprYWGsSWFEDbi9yIuV2c5KimbY+f/6HnNsTck/df8r336+OHdBhj517/AOn/QPTN1zTfIz4YOX8aw77rbPiWKIwtKUERigr4x8Dfp+fALVXzOcEDiQfaEauKKuJVNoj+EzNyGdzpgH0lAOhELAj+EAszxMsCF8WvEHwe/K5rItiV/eslotZdyCyqAdNZrN1HU2tRH0Zfi4c1+pZnCVp3MCyeChKq5SS5kUSvO94MgXmYlGSgJ9kQwPXRbONRCmHUVa6kMvmUyE3X8oURTdv0GZ1fY0kl0DbuUShSvTW19TiigmSBhp03313H+yR/njUDZv8BH6MkDXl9F3PrETGDHjEf371pIf36OWP4qEyby59w/kCb4ugGdpB61aW3L7IZrME2DKiEAZ3Fjwpw9Z5N6djeglBAg0k8jyI2HwuDzKtWCxyPLAoZZmkruq1kQbNUmwSfGcm4Pd3DqkY4Ua8W+7FIB6gY3pIY2YV318qoWndDFlLZI6aXjVrYmtWBdmbWty2Kl8sWorGUJSl6TROhLyil3cpkhaJBDmRltIltLaSGy0f2NhcR3HIh2iMRvJwcX+ctXBQIrqsSMXiZUf9BoSG81RbDaSBNg/nuTYAS7PHzztpRv1MJwoiN+qp2mAJwbEALiwqhUc/e2SLjImxAAwscvbsWRiTtimmJEtgrNq25nb5S0rJ5RZYnurpSlhQAZxUdZNheFGgCBsXKK6hqm5l++qI3z+YyIPkJCnfykGLtS3gSCgBowmXzpm4ftYhO72/NmlTokxQU8LsKXMbdU1OpJMkTQ1mUxpuD3YPedwCw5gCy+byEkNylqqzvFAsFXiXaPEcELVYUgIRv0iQLp/P53Jn0ummlnEcSYBhqELXoe2dxx11/NwTK8+0DSBcBBUaHhZZD5/N//yrri/zcq4x1OR4mwzFftn+eWeisyH4/RLIwNaQAQhWiW8JQKnvNG7nRb0Lw+7v18PdRoA+NsMGOWXKZJsq2TgO2lcURds2i3nJC9IHWjOV8fhY4LFA0A2c6fHymg2uFDhLdrFYED3uvKEVCjEQ4r2lcE4F3wmN3ICtRSp6yswdMnXmE58vsVkeHt1FG8fObtHUQvdAv0UReUUqgRo3dLcgoNEilShmZCmnaqYaDUfkUonEMVAiPEawAocLtJwv6KAsbCyXz1HgyeRylqnrpN3g8RcU5tYT7tNHXVZgjBiFxnxcnN00pyUy/pVFL0+tnZosJBZ0fbPHhD03WIY6lh/0cJ5KZAtR/iLw5d1a9wCDppK0zQAaB6b5yZmzZmK0SrI4RZNgSvE8q2u2SyCy6TxoNxCYbrc7lcwG/KF8vsjjuF/wVAciA8lBggI5r4R8fExv7ElnCU1Fg6ZgcmNoIe2JHkFl8ILNEaRGUvzZO423lVRCkni3UFSVwcwQWo2fIPw+V7EkR9wBgaajYY9i2oqshIMhgaU1QydosqDLbow0KMLt9/EkJZl6USpBLxGgnoStEuYdx/1rew3jjEJjuV0FuxqE+eTqyU9++XhHouOwGT/ZWCZ/3fFVa9UECw2GbxmAiV9b/MoRM48aXV9sKRAfRwykj11+sKlpIHA6l+cFzu8VwfIyMSudz1gmeDq4RxAy6QTv4X0Rf1UgAp2g2l8FlK7216weCq0ZSGEgosGRR0OdJm0aNG5Dz4gGvZolmQZ59NyGvr61nMvL2BhaWBezeYxycUJVOCplJQFnM5lsKq109CX8Hi/DUqsHOlXc8gcDxZyMg8S3TU4UUonBdFECA8Hj8phgi4s8SJjx/gMYajsrsNEBdD1h3knHzztxY2IwFOMX/WCIVOJjBujgRT0LD59xxLbYjJuDx+0haIr2eDwaOCSq5nXxulqicJNloQEpv88H6S6XC9yeKrSLG8ERXCafxTl74uRJ3mjdV516e1IGa0S3bNI2GFPiGAIvj49PnFbz7vI+Aufn1nqxRE9DYxOuGgpuSrpazBdC0aib4boH+pAGg9wMXZCBxcWCmjN1K+yLKooCVl84FOZcAuUW16zq8rjDFGermKWAMZ3O93XFDSl82f6XVx7lPw14ivvn3zOvedPu9ej494LnwGrbvhw8jHwhT06ZOiWr90A753NyfW2DVChRJDuYGAi4PDiBiyILBjLH80VZHldb3+IOmFzt50tiLy+OfbYsXjJBR9q4rFEcTeuSj2NosIoVTaPIzvasRVumie03o76uOoKberqY60nFaZoCTVpdE83EE9BpSQMTaT6WSOmmzfB0QdKrIn6OxkiGTqZSFo4rigyaOBRypWOFQiqPXs4QxLjaqFoo/fmUR7bCSxkFo8jq0cdAAMCLQKcNtUbZFN+kQT6MgWz/vOadtkK8jwUgq/2TfejllMslghNM01a2kOJZXjFlL41EIOcFEU6RGNEfi0+OuL3e5oe/yfzjg0VgNp6+a8PvDpnNW6qaTbZUuzibonj3kKxmSrKhY5AuCWyJCRw2o4a3SrFkUra1RDFDkaDmM+FAoK2tg/W4eYoDzyg2lKBommVov0eMhHwluQQ8nSkWGmrqwG3GZUPQCaVoCDweCrhJnBQ5rmsgduLeV3m5TezS9R8BCKM3l7wOErESrwD/6o3rbRY/+qFn0QuHjQDO3sKeBdf9+7qt+z57jACPlzAMXcspFE7U1dQm4qlQOJTJZDgXR3o40jJV1ZKVUmtNFeMa//S7X+/SyJ6zR8uhM72pZIe3qkqWih6R60ukNblYypUIjDUKBdoucKJ/atT1y528fjyv2los3dMz0CfrqmGAce5JJMDgIuKxBI5ZuXQGY9GUAss2MdxiMJNmuJJmRfxB0Nx+v5hD283rk8c3hSIB1iuGfAG5KHnZxoO2dinbHwMfrp5/0A6HbKCJSYr+3T/ecbFs8IvfkptasSqWGzjuTxd8vWzlZz/mtrmgahEfK+hjMbu3rz8U8SaTiXDEhzOCnJDyGTudl5qqq+qjrXe/vnyv1khE5NPFpMW795i13+2P/TvIocmXsqxoZpFnaLuUmtIgnnP43N8etfeerRHkz4DbA7ZcQUkVspquBQkRKxgaeGqE7nLzUtYI+cIcaHDMqo665UIRY+mSXAj5PLhBZqViUSMYxgZje217R9gXdtNiXywmSfYtpz34I2mvrQBBkD7Bv3F9TEN7/d5b9jn38J0vfREM20rqOgDvXvr4NYaSYEj8tpfu3kKlg4MdDmKDYzl63cfymwOYNYSm6YxF6ToTClZLJclwNoRCG7LgrIi1VIUCrpZbXvxyv/F8QDQzUmLu1KlSvvjyx5/35ZIUUEdSCU0RNN7IDOw8rWHnaXVRf0BSs5wby5RSPEF39fWWcEPJq7lkoTsZoz2CYhqUaaeGCuD7FiTJxDF3JJhSCt7qMDhU0Oc4ngUD1lZNA/lRfobCG+oaYsnExGlTGupqzjrwarBgK0/w3wDb3uQmMjhOvvXRyznTOnb67I0FzkB2MFtYa2l8XQM7mE5/vPbDyokxgMIy3O60Z9/A1NN3enxB52jaHsMEUUB83Bip53lG0dIMR7ldbr/fD8TGbdaySuNbJj/8ypv7tQZqAkLeAtMYy/YVgv7mBYvaRIzuTSS0rETqepgr7jWnbqfJ4yOBmqyu2DTeOxBLpYoLVi4Fbs6n0ozFhlxhcK3kXLHa5fNxbo7y9Mf6DcyiWLqQy9eEo+lEUlVVr9ebzmay2XRQ8IEUN3UFullyKNHU2vLtkkUBYeoBkw+oVP+/A32Z3k0qVJrKvKjs991Dbxx3613k+nQgcOLJLx5rbo4CMwouPBaP1fnrK+fGAIr07XD4nfJH2cWPfHrSLDRpbhRIkkSA7buyvV3Ss3lJAZ/YMiw5q1MYp9OlA6ft/+kXS084ZL+Ah2AE0kWZs8ZNioxvevCZVy2SwtQiIeVpUrn0nIPmzqmbPGF80ZZ4nvVx3ML2VctXrSoqsl2ey+z1B4CNi0ahqEk+t3swlUnkJZEjgiGf1y+IbiHg96KpSQRjKHZjXYMpqRTnHpIyYKaqstHXm/T4vemhoVyqcNk+v96K0eAfFZsjj2WHVv37RNfu/IXHnWiuTwewon97+O9szT1ukkgzeG1t9UC2r3JuDLAIkssPWhb6ToBjf0CkCbyAn3raKVV1ZvtgF06D5GWm1O+QSiVN2xb8wuuvLThwv3lVHv3bvr79Zu1WHQi/8eGXb3+2KKvouFbcf870fQ/YbWhoSCml6+uaJHCwiyVe5D9f8nVOk0Gcgq52ZsGBbcQYTDaTIb2MiNOaYeEkTVg67WI8bhcYYrqmYBYuCG6ov2laxaJM2nhJKnijAUvXg34vyHBww46ZffneE/eq1P1HABUl2YmbHlEZfY7Au8vfPnzGERuvhsNy6AMiVYUnXs81Ymn24P/5yaSJ4bV93wgu/9r2mKn6Ft/5pTMG4gx3j+JNkTS3z6H4CqN61tTjdnR7/+f3vwF6Vc6tj0QqIezOgl1t5AqFHSfuPCUyeYfWHdy8e0LTBItgXn7+q132aqmOCF+19bQGA+OjVb+67aEXPvgu6hPuvfLU4/ff86jD9yPtEktrHEOZBAbyVhSENz58F+jB6baLotH0d8PUZDk5lMmACa/p2VSeYTiOp3k3Y2M6ThOFYoGlGFD/uqbuMLmVFslUKq1KENNAz1FFuzoUMSkrX8hFPNP3n7Kdp0lsBcDhefGD5z9b/FksFZPXSZRDdjjs5jdv6kv3OlEH4A/6diK8+3mPuP1vG8jq1xe/JjCyqZVo3sMwjN8XGsoUGZqEpvi668tD/3Tc3W/dM4pXDfrr03ft/teW/s+ZP7nyut9tjsAOeI7Hzzjj9CmtHsPGKZsiOBO3wY3i//zIE8cdtmchtnLWlBlef3VNbdNvHni+t6fjd+f9tLGmprergxX4nFSSCaNjzZp95u5ckJWhxFB/OqkYSi6Xg7ualsVxXCknCSKnawRmK0BbAiNkBax4wl/lszVdMnSRZdWSbinq9FkzOnras0ndwg2GZQSahU5i4CZOELFEsqFqym0/feBH9SMBY+TjdD571JUnn33kAa+tqn7hyoochro9+OFff77PBcMelGXpv3zqxb+cdhyBNmX6Xr+ACX3630/08XhPohtnxLyUSsWAHzCvS1AKpqSle+P2bjMmvnL186Owct/SJ/72ZZIqfHrlFa8K9qbXcwcAH4u7cwSYOYOpBNyEFXnTIFZ3DN712L9JXFywrG1pn/nQ299eec9jp155Q6yn84zDduNZU9NlnKDBHl7Z3b5k6ZJZM2YuWb4M/K7Ply4qKhKIblCiLMUZslFI5ymSE6BYU1EUVRB4HZf8YZ9smHqhSNBUgBXypRJOk4yL/27JklxWlWUp7PNB305ls/kS5GFs3Jo3Y/qRO5y8HQlMUvhfXn+O3ujznDEiGqxqT3cpmh0rto0sos5fN0xg0JS3PXX7JDF5zyP/89iXS0dmA3vi2sP/kCyU3CGPxZnRSHUul2ocT0fqRAMvMbRgY4Sq6SAxKhdsCjX1cwUm+/XyrxelfmCIGzgN2dXBcFWktpYGo0fDTdrjEokD95g7ZVxja1P4J7vOufGCs886cq/brjyPwvAvlyxNZtIyqXfEBjp7+lqbxq/u6kxhRlEuoC9alaJusbmCqZTQlu6mhnkFTi/KE1rqq4IR3DQsFS9kcpGgWzZ00zTjuQwtE9FAAGdtXMYxGQsEQzgBlrYdqQ+6Ah5W5ICZpaR3/6nb05bOrvn3wi//rhFssueLB196SM+uvPtfT9DopWm+kmNU6Lqafb3jrJ9c/PX1fzBGiMmRYzLwdL8966pf/+2me9949OP2vg3INaVmGmEQPEmEXKwsKzQZBaHGMCzLMIZhKrL2j8vus0YdAGBCrd988upgaP/9Ij/QU4GHkXrPDCXjfQM4TauYKQr0mccdMW9KdYg3x0WAp6iikuTc+Iq2hY2t1bOmTc9ms6s62jL59EG77Z7OZeqCEQsNYaKloUkLRI7u9wk2qxgkSfCeWCEZz6tL1w6q6EUhxXpdFk2mSwV4GKVQDLk9NfXVg7F4wBcgQEWIWEFOGzw1KOV1zXC7XPG2wULBvvXEu7biZc5mgRN33Pvbxy6/7oEl8b5VLx1x/MWTr/7DtUfOuOrj/vNvubiSZ1QQmc/4/ZobDq++b2llQWwASK/2ofb1hzKMfY64YcqeF6YG2kbyJJhU98+/B6cVsDwVS2tblQlX2Rzroxi9uSUci5l77zi1xlNXyb0ZfP7sLx7914pFlx7+Wn8lZXMAxUfYltXc0Bjw+Xr6etKG/fL7H/l8wf5Yty/gE1zuVT0973/3zdqeXtMmPv38S1NWwUpiBG5iXd1QItY22OuiOcrCsyWQrEXctKrCYAmDmiYJDXSqHvKHQwHe7bJ120xkUphmChTjF1yGbddV1zaGq3LFHEmxuVROt3SVUNxBXisWaAVDkwYlmfTgd5383HbZun4YNE08Le1Ahne++94LKQJTZPM8v3XFLf/z893qz521UyXTqADX5X/+8OzaN+K/mPr9HD/QnZOrJ2PrMZX47mXnPX/2Ka9dc8lI34ki6Q+Xv62Rqm5ZuEXl0rbbR5ZypaE+aIwcSRu/O3G0L/cd7HLc3Rfefv+KQfngmh/gY7BeCcu2h1JD0L0wgn32tfeP2mP2t9994PMEQWv6eHcuOUTZhG5oHR0DpoJLhhVLJjjdiqVSg6mhQ3bcpTcTS2uSwIhgLBcNI5HMcG6fAfqIsSOhsIfjRdIT9QcszKIJJuQWG6qrTMO0Lbwr1r98oLt3MJkrZEmKEjyim/Rl0nldt6OB0IyJE9WiMqPqQC+/ldMqNgeQEJ0P/1s38M6H/rXDgbePI/Wrbn7xlutfqcP0mYdcWMk0KjShoa7U/o/n71m1/i6UB0w7SFu34SpNM7WHRsld8PBRk07++5MjVf+bS19TbI2gGNvUS3kDoySKRp8feEQ+FAzzLubLVd+N/qoKYOOefewP9r3uxl6pkrI5gN2O5mWCcv1u7ZrXP/7o95f+rKHBGwlXrx3orvYFC6ViS8t48BZcGBnkuHkzdxhMxBvHNRuYveP0mbvO3rFrsL8/NmhqmqIqYEgzDA1CmMVInyjU10RBmcaSGcUudffF0JdYOGbaZF8shjNlJYG+ZzREgQUfOpPOxmKDuq5ZJQY6nRD1tHf1U4znt0f84cd48aDpSPKrumZbSJ/alqloDm3Gci982YePXfvgrU+9+WSraz0jHB/BxfAsQ++sOfXit5UFat9QevgECPObnrmTYE1VUqqDoVzOmDalqfxWTUwnc13dpZKsvbvo4x+cf0hapa8C52c/6tj/f64f3XbUwKuRZCVZ0Fxefvd5k7/75hNFJ/rSsYjL29PT3ZtPsiQtiIJOEpHGGpKwfDxfSmdnTJnSl4gV5KJlWix4RCT0WoakCYFlwDnWZbW5vp6wsI7ubjDjDMzkPW6oswjP4fGAOoTWoAhc4Hm/10tRGJjVHCfWVteBWR6s9jbVNfevHSJJ+voj7pO2q5TeLsAJ8oFXXjtrx1l/2HuW8/37MN5d/s7IgXRJcR1KfnDMJee+8utfDstq+B+NuCwj63Jx8aGYJOk0rdAEGR+IcWxg0cpOTSmPGf0QLNIlvXwqPgu/76KL1n2evmnQFE1wHDOxya2n8y01EU+Y11XVxXGUWyDBRMIJD4GHPGxdVSha5y+qWZ/f0zphfD5f8ApCT3+PpKnZVIazSZ7ldMOgbKyutolzg5I3O3u6bJoZX1uNq5abZgK8GPL4ksk4+iTJxCOhIM+wpYKky6bXzdu6VRuICAzpi/j6EgPxeHpmw/5+wV+p5n8TwIV7+ManLzrjvOfkHfARU3MgvaSWRtqGNKWf+uAjC1e+ftnTrw1zJUtTK7tWMLRLklWa5NSiJMsFERPq66sXr1pjmwwSeGOAaej/ej42+Eantvq9W19+ldi8bDcMA31f6hH8oarQmvaO+FCqt2+1LBczyWQoFNJMM1rdmMxmamqjX3/9jSgEaZpKp9OyJFk4LpdkjqK9bo+F28lYqi5SC25xppgG5nMLHO8T66ojXUODoHtrqqq9Xm9/IqbqMs2AHDKhp4J9Dg6GKLrisbSsK92D3d6gL5dOCCxVW9dy9WHX/ve8Hh4GjpNPPXL8EX86f8fzfvrqMw+Ao105gWFdyc6jZh1diVRg7Xn4dS27nJPsX+uQAPrBLlfvAWYKjlOpbJHmGH/YF41Wl2w5my1OnToFTVEdG3CCvufBX/zr/Y+bxu94xeEHg1FVObERwDdG/nF/Jv5d5yKcp8JcQNPI1tqJQa+vlC/QBNGdju08c+fBeKqhvj6XTazp6+EFAdyceHyoZXwrKFC0Fp+hg9+VSKeGirlo0IXjRqagRj2h/iGQP+S0yVPjA0OJfFrg2EwmU161DxscSnj8PtEjSrIG/YEl6KbmFtDSHMFLOWlm87z/QikNsG3zxJ890yItXvtOn/R1h6FXLCwwkVYMLN+gU2o69Q7Y1eee8fJVF6+T1TiNGhwfiqUMi7RJXDaAj6VAQySdzblcblWRUSZQZ6MOTwLAkpjMpn993y93PWuKOerHdsBIaF5mxO0dH24y81ZJU0kv+93qJcu6223c9nKiVCrlAenyKyBDA5+1r7dXBO4TXWA38RyXSCTQpD7d0GWFY5iBvqxtCkvXrIpnUjwaAMHWrlljM6B1WF03Q8EQmjXN88DW8XgcwoJA+/xCc0tDZ2c7zYpEuuT3+1ojo+0+8x+GbVWFqr17+PF5HjBDnLSeVM9BOxyygcMDPtI5N5x5zcN3XHb7lUm7khO3yXRacgXdPp4tgdkVcNf6a/IDQ15vOJfKEOWFBj5asGSUTdDWwd7j5Kcz73a+cfUF76wtVtI2BYIsb6rm48RUelAjFYYjNVnCbTPs9uWKxbic5zgumUySNu4C9hX59vZ2kOGQUpKkYrGYy+eA9pqmNdbVV4Uj0XCIQTtXayGfJ8CJM5smelwUKwhDiYKumZaJBJYgCLlcjmV5YOhSqYiTuo1rgwPdgWCgVFCoiLdtoGdu85j81P8IwAj/zU3Ls+9nrK9yYDw7iW1Da9cf/UAgcIlqOvevV97om3H2ybfd7byWqK5usi3WNKya6lAqnmttaVzVFicJryXbg/1pC0OFgGAHRxblHhVWfvlV99zd4T/8yKbRdllGyxMYut4+ECcwfmrjJLACPIwweWKrCy3gI9T5g8nkkMsl8B6+UNREmmtubMzKRZ0hQlE/bmHg/U5pbQFpr2Bo/oaP94AvLdI2+D9TZkxbsnq1TpDpLDhXqlKQVE02cBVUvsgJplR0AZlpHixsIeDx19QWZPSyuad90It23vuv08TDoCh25tETjr35up2vuX6Dt0kbwMLEz5/Yj98rvLvr6z3mHADWr21b9Z7oUCIucix4GfV1NelEPqlKHprYZc5uqUwJHBS4kMDIj8YwLQQXJ9x04a9OmLW7MaphDToe6WNgRF7g84WCZRhel1tkeTCqAy5PXpPr6+tZliVZRiOsZDHLM5xbcPndnmKmlC9J2VS+IxaTZc3WDNC1K9rXokUEbLQ0ybcLFoC7qEC9bRp8PklXSZb2+6tEgcNsMN1cuZwCDqrHI1IGoeUtCk29pQ497GBTY0RmK78R/V8AqN485kuk26zyCv6jgCi0TdnpuCP2OiY0+cw/7Dce6ADCfK8Zu1kmTduu1R2ri7K2ti1WH422tM648+FnS+jjAiTtSZL441O3gaHjlLONgJsS5e+sta7YwEA6CaYWdLZ4ciggurq6OlmPoKEVAcCjN/r7+5LxBBhihUI+XyyWJJkmKZ/XrWgaWrZBMbw+HyrRtAm0agB6J1gsFBmKAJ1dVxv1h3iGx3OZvCJphmoYluwPegzgb9VIDCTkXCGdSrJubvWyFbl8wcW5nfptEj84BvSjAryjBy467+S9zv/qf64Z+UJiI+CfvHv7TUfNe/LKiwwarUfkwLbs+oYqnNBlifri8zWRejadke772wskI5Ij1obti6c2OV13SwE+FQGUQJtAWFZ1NMzQhKWAu2QC8QqyVFNXi6kGmHiSJsuKOnlcy4zJO1gknspm+ofiOmZGw0Hb1FiKDgY8OEmh75QCfjfvFngRIw3RRVVXA9/6QD0Hfa6QPyhyHo/AZXMFj1+orq5KptNKXsIV2xMMFPRCU1MDrtpD6YzXHx394VYOrGCo0TTQjwicyK/8+2Jqj0nW+3cuzFUSNw17t6Ovl5rPO+m6u6aJ6z0QWNOkzbd15Gib81jRFSv7DJLlcdwtMhZWmUnSPQhK+gfNrh/G898+B8eyXR2JsCxlWfrK7jagcP/ggKoa+YKkyFpeKsm66ouESslMe2cHREG2ezgBzGm27AWBjZ1JZ9ByLWgePGsbRlGWwpFqeBZg5oHEkOBxqbqeiqe0kg5WWjAcUMDOsmyQ6s3N42iSLaZTc6dNzafz6WRJyatzWncdfQupcmf/zyjszIpndr/h3r/89fzfP/HwYRNHG6IhKeb+lz60Vz8nTpzLjxjWGB9tzWSVVSu6g17BH+L6h5KGbpumTtGWimZPVLwgUMmfrP3ICW81LMy84uY/QXOBXU3qasnn9oMPN2fGJAI3wBEncFpXzTzwGUaLDF/KZpNavqEqCrLXJonueMzn83y7eAXvQiO2NEMJHKnKJYHldVOvqonokl7MFEmM5Cmap3hTxTxiuLxBGifQnF3E48mUyLIFJVeU5FBV3dJVncVUCWRIPFfUR2yT+d+GwJQTVz+7bPBfH378XG8jPdrL+aVv/2rcvofPvvah62eZb8a/16zNoXF3/eJWXcPVvCXw3tVrUhTF4IStKqam4TZWKRNU8nVP3+pM7NpqcCRfOw69liJ0TccZdk37mlDAX1SUoMfrCwQ0TfF4XapSchN0rlhgaDrg9WeKoCmF1FACDONCUQ5HgwODA+DsAjCOZtyiZKjgFMmSVlJLFMfwLjEYCIL9hXxrNM6nudysIBIkZQArggAYGko0NjaCYIALh4xSLJ+prwmcs++YXv78RwD2/hP3HXbMr4+fcHSLTWx6VpCDpvoJd914xPkX3X7eXQ/uEPxeVoMFtPfEff78iz+YtE9WikUNzWfHMZBsmAUkHiGeemNJ8GwrkW0AtD4BjvxgIsWJIkVavODiSUoQhUDAm04n/AEfePI8RubjKUVRi6qsSlLIF+BZtK8IyPBoVQQsc1mWaQuzFa2YzoiCK5lICy7BJjBZB00uAS3Bj9QNhabBT7PzOU2STKA62OGzZ88ChxuEvItkOJ73MYJcSm8whfG/DNbMSbP9VU0XHH8pkoWbhzDhzHdvefeuI2c994/uKFFxo4dxyA6H45gmKZWdrDaJ3sFkb7qnEtkqKKbc3x1HZhcYirWRSHXAD15TLpvuHOinMEI2paqaMIYBP8stjRPdgQBF0QInGqpWkotwMY3j4EH19g8YONp4qSBJ4Sq/TYBUUCOhgG1yzQ0TpYJcksyhRNrl8XK8CydIvzeAXqqgLYosr9e7bPFywSUuWbYEvXzCcMlQLNJV7alsTP1fCNBsDz774sNX3HLmASfYP9AXbRW0HVp9chOqB2RbyO/t7cuVd+LdNHAM789twaTrjUGCqHfWbKbAii7kc6UC2FOKodMcw/AchkOipKCXwpaUzWglBQhfyhUITiAJupQpSMWibVpTJk1Ixwc5mqAFMh4bwi1GQ1+rkulMT1fPallWXW5eA2aWi1AOuFjpdBq4luM4N8OpqsZ5Rdyyfa5wPJuJxePVwVBWKf1nrKmxwq6rooP7hfyHjB8eyNw6END6mEmuv/XHSCAv+enbt0UlP/7ZE2izICgITGKSYeKxzFAizwgiCI9sPpfP5sH0dfl9aUvOlvK1VdX5XA69J/GDMYkHRW8oGCoVCn39/aLoNnSrIVoN0l6HwiwTLWtIg9D3z5g+WRQFuIQXBKhqqVSyNQrcLXDY8nmVpNBAqqSoiUQ6mc34PV7Dtnadup/5X/YZxEgA7x510o0fPfhp4p3ubbENO5Pt3y1vr0Q2j4++WbLR965jBTjA1z54NxDLMk00zhXw+RrrouNam8CPEkVXOp1FH8OZhmHqNcFIIp8BH7d13Lh0PIGWOzS0aDiMm5YKMpcwMNL0+cVVa9qkouTigfuzqqEE/H63SxjsHyjk5XQ6k8tmKQp8evTxC0lRpbyZK5YKuXxqMCUpJZo2gz4v+IYeb/UB0w75wQ8St9Ha3DbYXjbS2bH88MuPBYFUSdtCQOvvfdXxDM2apuWstbw5EATZleysRLYEJEGeee/PFRVxCzQ4AaSUUymvwLd3txME3pdOaJoGGtNUNHDC+7t6XF53VyLWNtA7fmKropsuX3Dlmnbejd41+d2hfE7OZWS3G41MlUoSeL3w8MkkWOgl26SyGZUkWY5nQVZ73O6u2EAqo8NNGQ5XNZ3nPKTJgJAIe92Rmpa/nfnEbq27lys5Gt5e9tZ/6sNUNAnkkTMeeO0f3R0LnIXntwJgpSYzBQq3cAsjsdEGc0Alb9F3UA5InPyuZ8Hz8ysj3miOAEhOMeLBQd/qmikrQUYIeXwESZQMw06rFEvnSkAwWVaURCIxZ8I0JVsgXIKiKOAycZjBEHxfKq8bGEu4WUuIBKqKBYVg8GQ2mcgleEHiOULkXDbGR2sarTwVdLv8XhZnyJqqalHAbZxY1N4h69zjFzw/xnfGYXf4P0VjitAuv27pq3e8NvBB1lgnq4FppPVngIyO1xe/RhGUz29NmFBlGaO9FgRNeuqfL5+/8t2xr2vD0ey5D16016WnUut2TQE5jezqRDIzEE+4vH6KZUuqnAbzupAbzGc6M/F0VipmZZ/gEcHUwsyewR5R5L0iNzAwEI1GaUEEN4jCDYYkAiGP6BNJCgeBXARP2u1mwGd2hQTew/Hu1pbGwf5uf9QHtE9m8kHOBe5gQVfqa5quPv7my474XUn9b5wUMBIkxVbv2ayo1lcf3rnbH28b/aXTKHDeDefzZqGUwTDeSdwcgOOP+8MVTefMe2fFWxzDgoEMP0gvf2OOfk4KBJb1L3lt8auRU3d4/v0Pafr7cVDQv/gpp55scYN1VVXQymBfswyjGwauqCpNWprp9ooMTiSlUgBnXEG/S3QpsmQbVjpfwEkiVwQy2Q2N1SxuS6phgbGo69lCnqQYywKa0ZhBzpm706KFS6AeK1etrKqrxTDZMkFWY+CEcRR15gF/2n38bpXqjA3Pfv3PE3Y8qRLZrhj9eyevNxg88eDic2+BDK0+99Seex/Wyq8agI9fWfjSYTN+4uQcHcDBu1570Mq2PhxDE0I0tCte5dTosCwbuHHm5GYQ4Vef8Iubnrl/4YoOYPQZE5ss2168ugsMaDRsuf40Qhm4rX8VYeiGi+Nty0wMxXVSl20ZjCZTZJBvZWMURoLZbOkaJfL5otTZ1Q2uFdjeLMOn8nldsTDbzmVKBEGL6EtYK5MvuYHnSU0UfM2NE7w+9+IlX4ATrhqFqkiUsAjSJHkPToPe5jlFNyZVTapU578eIJwX/v5s194is+/EL+9+wiEwwLIt9CHumC1B2tldAzd13Rj74phAPLB0VrT1rWjrPfX6a1a290F7A/uuaO9b1dGPdq8GN2VTs3DBuiLASGJooj8eC/n9BPjL5e9EQdfCFaCFwY+SdCXk8tYFwiG3F9KB9wOBQDGX0RTDAtYloDPgA4OxVCYF5reiFEvAoKw3Fhvs6FqeyxZskzUM3bZIj9etSnlaZHGLzCYyIiO4hWr7hz4I+G+CXdP6k9S7+eJby0L4946TDdqKpFE7jAE4jvXEkihko5XJtm5Mb5O03BwYlkXvj1mRM0Auo2V8rKpQfXPTBEMzPbwIrIbTFIgCnmbB0M6lUpImx5OJoiKDK+XlhMZmEB02jhtZpSSZRqpYgt4c9AUKmbTf5ZdTto3huYwC3SiXy6STSZAl+UJWU2Sa5VWLvO/sZ8CAqtTl/xGAP6mv291mKwDidCiVrUT+V6CpKn7qqSeLNQUabGpdVWT0/hhHK+wFE7GY4HaVNMXDCy6c1gmraGgs2FQEDQ40hVn+QNgwbZAB8XgsHA7lcjlNA/eaAyMQyK6qOmkx+WI6EqkqlvI4xkn5EljOTS1VefC3JHn2+MN+eeBVlYpsCf4j+viMQ84UhM3OTunL9DUEGjaYs7dJALvf/9oT2+Vlw1hgSqViMYOfeNIJYjgj8i5DVuExaI7piw16OHeymPNSPE6SjeOaU4MDwK/oxXAotKK9Q7HssFusj9Qn88lCoUjgLEWbqopG3kHXCAyXSufR9I/qalW1Bga7KFJMZmQbZH6NP19KERgnctwZe/92ty20thz8R2j8/y66u7vRDpSgQeOpmIzJg5lUd29vtS80kE8KIocxOMuyK1csVVUjlkrTXjGWSvAcPbGpvpBT2jq7muubwS6TjJJaUgnb1tCKxUZe0wmSYUguHc9StubxBdJKHiNykTpPqbyDMi1Smm3Pa5pXqcX/4ccE+sYchHM4FAY7F8QIMHZVdXVek0M+f9Drl0oFQWBEzl2SFMK0iSL4U1QkGFIkyR1wcyKTSiZqwpFqjx/HaRGo5/HTGE7jRCGXYziuPzlU0DSwxk3dEvxe2TIonpd1wybI8dFdeOYHXMP/w3aBoihoinUqnQZ2zOcLdbW17Z0diUK2mMsP9ve7RY8qGTRha5Rl0qRBIDmsFCXcsIKCWBcMDaYT3fGBTCHv8wZNA/wv5JuDnT2xdUIilfRXR0qGWZTU5oZxHE5yOCUnCx5S4Az+/H0u+E+NVf3/G5CLBHY1SdskWpiPT+VSLMcEPYGirPA0r5pWIpcGv8fHM1XhgCTLoHjB+IpWRbO5dFdsUJd0D++VJJVmKBszbFwlMSIQCnbH+jwul6xIHpp0BcW+WE9RVnnGjd6oURrnwn730sWS9kNfzv4ftgdkWcZPPe1k2h9zMxxm4UVN9Xn9nR094ZoqSrfSxbzXL2oSmmgEALu/OhQB+d47NEibuImTg/FBURBBzteEwgMD/ZquudBeT3mP12vg9kA8Nmtia8fQkCLJJMH4XF7cNgf6Y1OnTkrmkrrKPnrOK6NPz9skfjybC021QbtnEP/65plj5x5fSRwV769876BpB499sHqTAOF3/AOHTJvaaGlYPDXY1NKY7I8zjJAdKiS1LPAYgZP5oaTN0jSDgz/KEmwukxVF1tBsf8RLMsRQPN3aOj4xMJTPFUFl9nUOequ8Ba3Ac8xbT3yJNq41LVvWDJLw+N3hjvbO5qbmQiodH4rxAl+UCx6P29RMND3awpPZlCSXQMxmS1IynXaHAgSJxj2haVqbptbVTC5K0vhx45LJVD4vixyfzRVMzBICPoyw8/ksz7MBrzfe2y+Cw63+930NgYNjgH4UTTmBH/yRFPxtmLjFPwLze33L1qyRFIVj+K62ziL6hNcYGBoK+iIcT2eLJX8kauB4wB91cW6SpHx+MRQJRqJBRVFTfYnJkyb19/Rl81l30FWylHET601M93o9IGjRmqgkQU6qmzh3wk7t3X1dvZ3Tp+9QLKV5gaN4VtMUYL54fxwMMZKmCYpKZ0rLV3eAUZ3IZizCVsCbCgQ5jk9kQKcnikoRnKJYJhmqiqqy6nG7ulJJrajwBlYXirr9LgYn3R7BZPFsLju1eVe0Kdj/wQFOuN2erv6BwXhiYusk4KiB7r6mxoZSocjTjIvjWZLCDDM+lBRcIm7jbk+gs3OQc/GcyDfU1Q72D9Is6w14FVUK+D3g81q2iWOkK+QWRRHNA+Fs9FVEIMhGo5GXX3gfs+jBbAr4r762Dq2nFAh3dHaVZEk3DVZkimrRJkzgSMNQIx6fyLAlqaToZl7O67ZkEjhUKJ1K0AwhyTmWpMc3jysWiu1tbZakpQo5ggEP3PXg2e9edfDWDID8fxV5uQQ0dnvAjEG7IC5pb8NEIZ5PZfIZcEELmSxL0C2NzZKk5eQ8TdqSnBddAnClZmuiV8RNi+FYMKmQPvUFwFfSdR10aCGZQ2uUA+N39McG8kMF1Wjr7G2d3FyQZdHlaghXr1i9GhguGPCg9QZs3O8LkTjZWt1A0JTXwwOL85wrUwSfyBLclA2lWlYim+/qjUd8QfDFvLwf6D2UyLImS1G8QdAMQ2v5fEt4N8u2dOsHFg/7/yt4RVdfdy9uAmH4RUvb3S5/UZVKUtbISyxFto5vzUuFeDrBMQKh0sGw3xfwhcI8QXJBPrB2MG4RWLFU1NVS2F+1tqPf7eYZm2FsK+jzo04DNC9SBYzWRI70uvlcLp/P57wEHxtMtFY3gmTo6uvJgHrQDUrXMMty+70ujEYEZljMNjOZJC9yQDGMo/WiLPACdCGBZusiVfWRKqD7UCKOU6RBYf3JuE2Rkm2tGXjrznduqzzc/6EM3MQMw2Y5ykB7+plRn1vE8fqmBpfXw/DcUKynJlybiSu8QFi2AoI41h8zLDzoD4AlxWoWRhuhoIsm6Z7e7nDYE4/Fx7WMAz5OZdKIj3GCiPW1ZfOKwHhZhgwE3fCLp3MFzJI1UzXRty2khquSIhNaXW1dZ1d3gy9sahpNkJlMKhDw4pgpMKxiGR5RdCZ7AjlXd3f2JeNVVVXlWWe2pWhulrMJLKdJONHw28N/X3m4/0MZLMWidaBtc/z45mw2rdh6VW20a7A3XBXt6uulvOLK3mVc1IrHsomhPGGRHpdPs+zOxCDtFm0Cl1XMUAm5pNTWVqczsWAgGIvFstksxbFut5vQNY2jQ1pBGhrqz6eNUr4g5VWRFhOdoP5TuZzGMC7WTfuDXp7igKcj/oDCk7lcEXziYFVUA6PcxuOFfCqbLsh5Q5NsUPEsyfIcGP2YSeIULfo9NeGASKHddndomXDojKOU/+IPXv4jGMplMoVsZ1+svauzobEq3j/Y0d5D2ozJGl6P29Jtl9vP6NT4qRGXh46XMqLI6UVtakOjpmpTJk4TeQFnCFLkZU1xe8KabLiDfA5tqYYV8gUCOJrj0Q57lmULgovjRIKg81IxEAlrpk5RtqKUWCTb7WwuR1FUTxr5uy6XCEZ5oVCAYkiSdIH1JopgM0iSFAgEDEWVCyU370rkkxhpDQ3FiqpGUGx/Kvv1kmXvr3khlh+sPNyWA8wKEEr/hSvCbAtoigqGvFWhYCqdKBlyXVUjhbEuRhjs7Q1FwyIr6oqOvDTVFv08w1Fd8QEDfWFkuD3MKy+9o8pmqVRU5BLwjlzEJIOSZTXs8xWyOXCXy/u0CQJFUFLR6O/LZlNqPJbSNYMBZwnHpaLEos1SqZIsm2i3aosVec1UZFUD06xUkvKFAo4TLo4FKz+fL/CiIOkqEL62toamyZJSnFBVWxOKmLplQFcIeGdNHH/crHMDriCQqvJ8W4gp1VO+bP8iXUxV4v+fgGFapI3Jip7Ll5LJnJIDX6Q4ODRE0HwRWMqW/NVe1kt1tINdxqeSBZrkfKIHaJxNlSbPaBrqH+peERftgKkUWZzSNInBuEI8WxWN5HI5MHbpoVSWofnuzgFNK3V0dqoy6E0CGNfQdcwmiiVJ14ChaU03avxBHyuIlMAxHFjkNE0DOSlQuRTr9fpCgTA40aSNezk+n8vFSrmG6hroDZKmVUdCaiY71N1vyca/F9x/1gPHvLTwpcrzbSGm1U2f0zT3vRXvVuL/UaAti9DQybYCilBVm+bJKPpcodRfSDc21QY8ImbjclFSCxpp4QLDNI1rBNkr8Dwyj1R1KBVD6wKZavX4yOR5zSSrJeKaN0TblM572armSOeabq/Xi75bZCgSCNo6oXHm7HGTJo/r6uxXVQXsbeQ+EwTakADHE4khj8crGUUTJ/KSqpQkEMiiIIDM1DTV0IxcTtINu7GqxsXymUIhHI3SFtrxunOgFzPN/nRccHMTJ7SkVKW7p+vbrxc89+nD2/KpeDwfp0Ysj/WfwkHTDlH17TCjVGQ8OrQsicVjiVCgTratjJr1Bnmgi6ZC85NAeKmoFguFQNBVXx8NhLxFsxSqimh20bSxvs7+5EAhNpgeP6Hqnbc+o0ukXgRzWZs1dwba45plGUuxfUHRxEuFUtEwjAkTmwt5TRTZQrEU8npYw8gXMqFQQAHLmqBLuYJG2CTP5/LQl0xDIXPx0pr2Lq/AunxsupB1u0TQL0ZJKSgZrYjM9YFsKpHM0R4xlksNdsU4Vt9p15l3nvnItoxzHTD1ADDnKpH/HLbL2zPDMh4+6/Hx0YlSWsMxQtILLpbpbo93tg0ZtulyYeDOarpi2hrJ0oJb7B9M5LIFnmClkjGULKn5QpU3xODWbrtNGcila1trunrSq5YNycVMV1cb2qse9DE4yvmc1NTYAsK5qjrgD3FA1GQq3tBQk85lgRvB5QYdbpn26s7BoqXqhJoYymkYnS2V0N6qJM7bRK6QH8xlkunU4MBAc2NtPJMkbAqNbrJ0XThUUxXSDIsy6UjIIwhu3DI6Ez/8wc8mAd4eRdCzGub0Z9bbv+H/XdAk88gnD/el15iURTG4m2OCPr/P7a6tqbEtguPcoB1dLqC7GK1y5/LpQFAEN1pVbDCQgOsskxmIp2JDuTWrc7X+qupooHUHX1W9r6dHFRh/JpsBYUxmckmaZmOxIblkd3cOjWtqBeaeOnVKIZ+jGYYVOFM3OVYcGkqPbwzTJh7rSgRDbpK3wfx2uT3gQLMBr0sQ1UxedLtqampMXcNZWi1qIE3RygNgAwu0VdRcGE/jFsvz9dE5u7ZszUQfEO93vXfHra/dCHbA0v6lJFr8hvzrref94qazP4orf7vrIoLZ9GSdUaYyUrT5h6ff+A9+RPXywhce++RBj1v0BD0MTWCmrisqieGFPJjKGkWxHi9aQ8LQMYrkLJ1evbIfnBic1ESPxXBWJBrwh8VwdaCzu9cEI7kAhpvtC7ETpkTT8aK/PN3W5lxuVZYYjqNt3pcAAP/0SURBVJFVGajSP9hF0OLyhT0ES7s9YEUbNEeAEwzedDqjaopl6SaIWQ84XaQd9njGtURLclpRLU4ULR1jWbZzsLs6HPK43cUSoq5mGCQY5apayiXBrqgL7PLn4+/aum2a4L6H7nDYx8vm3zP/rt888Ku737kDfKkPvl78+J1PXfKHY6D7p2JfnvvnK2mGveNv5zzw/teE2n/BLed9UzBC+4d6LPzmB8/73Wtvrfz8wTue++Nanbjxlt9kut9co2E+UXjgiWuf/Gxp5Tb/u5jbtGO0RgC/RMpmWZf49WcrcqWCRes6q3AiTpKGUsDQdpSYluyLk5ZZFQ1iKtVUWw2SkrAZHFODXnc6lqoKh0A5p9JZMJmTQ5nkUNod5jOZDPo8lWM5kgAfmGY4m+WIYqE0raV6dVtHldetapqiKIahFwp5UP2GKQeCbstSWY4Dl6qm2q9RpiSD1WWSlNnfm1DA1xJ5jucT8ZSh4WLIl1VKJRPMBisSCYqBhvvPev3Xh16zLXZKc2hccih1/d1/kOWCi3NBCmXlH37y4bfve++jj17q6X7rq0zGGvqK2PGOK47ao3dowbhxs35949/qwjtMFuXuRM27d1x9wvMfnzElnDTxDz+br+Tbs5j1zuK2Fz94eKmc3eovXLYFUW/04HGnQr8kSY5hKLeHC0fDFENzPMXzXDYr0RyjmworUBZJiqyQTSYL2fy3Xy1RVEUQBMMw81lt6tSpwAK5XILnPYSN1VZV+3xemrMDgQAar86lsrKhDQ7GGJoicC6TzWfy+QmTajUdrTKNYzgnCgxPGpZi4Tonkk2tdbohAckH+lN9g4NGES7jZMkAkYwz1OLly92CX5EVTsAKpRxDUYZloTW9FPb+s562wSfb5hfHAwO9BGGHqoLn73MBRCkhcvrhZ1ZRBssJluHdgUpaVTt+888TDrz+Tmsov3DVdzRdOryeWBuzvhj4ztPouXKi67o3PgSZeMZugfs+XEjhOM9Qwciuau8qp/z/ZdAEbeOWXiAkBb2ICNZEwl6fx+PSFV3N2998vhzkpm0xWUnBKbRcKmnRNS21VS21wFoluZjOGuDC5QpZxkWOb23heKJtRV9XV0z0iCzJpVIp/IQTjm8ex69qWyyyHBRSAKZT1M6O/p12a2U5imV4ML4xmi2rVM7AVEkqQAWAOYOBaNvaTl84rOdNRSsB4XxebwT8Z56Kg+mVTnACzXi8tm4gEUHTvzvobxHP1s+YB1PLmcCcLCZ3OnsOPLboE9of7dVAXOCgStApJ+DkhDCGvmGwIYoCcBr0DWRAiXjv4vsGJpy/E19e6QylVz4EdvK/8O3zR80+ppzwA4DMuqmXzYKtxxtLXrvntdtwVmUFHjjPUPEvPly070921/E8T3CFfEnKW6VcsWFaDa4bWl4lDS6jF70BcFwlQze7O9OtdZNy0iAtsoZkeGlXQcGyheT4ydFEOvPOU98SiB1jnYzgZnhXX38/w2mqVqqrj2qaTlM8mDaWZfr8bnDUQKKjwQ4W7pp3u/w9PX0Bl7dU0E1Kc7l4j1cA4z6Vz5o4pttmIBJGY2HFgiSViuC22/V1gdrKM20V2hNt7698jyLp5xc8q2l5grR+ftJFziSb4Q9qnIDTFYYFBkRRqByBsPO/fsYFO/GVTlBOrwCV8r8OsKv9VaQnIEolFVxWTrD3P3DnQqoklYiAx99QE8ZwmxMYNNqAkTlJ002LZdhcLkcRQjgcqa2JAMn8wYiPEYNuL0FRjMdqHtfgF12WaiaTKTS/muRJhrDAIwG7G6ypugY3iAS332/IdqFQEEVvNl6oqwrbtinlSy6eZUiXaRr+gBt5c7xF0jbtYWZOngg0LumlnIxWb7OIkssV1bL2Hrvu7QsEEnpnmZ+2HlOqp/z5qev+/tEDffFefyT08u1vF6T8NgyDbB9ybrt/DI/wyPwHkrkCkE6yiplEyc3608mSlCk1e0OxtsGhgVx1VDA1Kwq2tGqP89fhFFg/tJfwcQLJ8wLL46lsFgxsU2d1w8jJRSUlZ3NZrYSbGhkKhdA+bfm0zrtF6PxwjSC6Bns1jDAz2SRBodm5uVyeYumegQFwkHGcAgsMmAdEGlQv6g+7aLaxurbRX8d50TIhoDYskwgEgrjNev0sTqoJMO+SmTp/8E+vXV95rC1HPB+/7a1bqqON197662dfefzFP705o27m7464bngflv8UPlr9AQuKbBsArfnwzx/XZRIzSErFbIpBe+t4MHeA03SddDGDgypNCsGwP5uRxtVFTEohGRbMEc7PqjIF1jgnYtl0kcaE7oGOnv54bTTS2ZFe9G17T1cGx+xkMgEuNluQcnEw1WT0Mbwg0pEq3uUSXCJo4pTP76cZKpPPgbYHJ8rt8pnQdQ2b44SG+qbmia3BmiqdxPNq5vNvPuYNFSM03QAhrRQLmiznQxFfX1+PZWGxZJqjuMpjbTmqvdUFtbCmbeVJx5xa11g/qQotYu6IVtCFH6/Zgg2itze21RAHPj7mpqNx3WZZy0UKRU0ncNobFCje7u2OyXbR5cG7u2M8z+QySqakeXgPT4iCx5VTs14fJcsKSwdSiXS8PzFucksgEEFrqEWFltaqmbNb0SKm4TBhmCbJM6TOgIuMkxhB0iwvRKsCAk0DTw8lkiXUxzCvwOOGLssZTbYnTm7M5ws9XR3fLv5CymYYgvX43LXVtbggMAyTSWRowqqp8UPtOcbLEqHxNXN+sdd1l+x/aeWxthygR6869NpiKVsVrp7YuAOYOa8veQ3Sweb/20cP/Omf12ekjJPz/zkAX1194tXFYo6h+d5Y3m0LqXwGkwXStEsqThqsCUqVoHBSCUeCn3zwRV9yKJFN6XmVJ9lELG9jzNrFA6RNewO+eF8fZVmSYVIuoro60B/vZlg2kUig7yS8Pi9F42BC67pFEDh4w+l02uP10KC9GSYYClEUpemaYRipTMETFL9duNQCTczS9fXjQGFncomBvhhmYdlMnqboqmg0l1Gz2bRpEJjq+uvpT99wzB2zGmc7ptBWA8h55jHn//2ZByzcvPTJC2O5AbAWOZr9ZOlHQ319Xt5bybcNYCgG7pKVM+W5Kz864HYghASGu/2F2xKJVKFY3HnmLpqmRSKRJUtXiR5XujCkGFZR1UyryILPSmszZk5lWQJ9uSJLAiviJqcMSj0dA76wt3eg1x8Km7hdQJ8eusG76IqnPD4P8DF+/AnHyXoHxZFgW3o8bjA8u7sG6kHum2BQ4yCfSRojbDSsDTKE5UVZKUKPA20NzRGtqpWkouhmcQv8NmzuvLlvf/RWeRlVxs+Nq/Y1X33Ib7bj3Dy4Y17JtR7fVF1TdfShx3b3d4ku9+NPPfLXP/795J1O3ZZZA5Imv7LwBTjOa94RfqqujrG0D1d9sP/UAxzzfowAuoIcKipFcJni+di+k/ffsXnHlbGVT37xRPdQh41jXfGVmEV5fXxRzpgaa+OqUjLHj68XBNbOKATP6oom66WspmM6EfF4erOpaJ2npzvBk4SmYv6Ib2JzLbivmUzBUNUn7n8VfX+sGWsUUAwUsr/cbk86VWxsiHZ29AiCS9bkhob6RDzmcrlpkk3nCpMnT16zZrXf70un8yQF6p9Ei7zk8mDR9fT0Tpk4DZgfs12TQ7PO2uPc7T5boyfVvWZo9ecdnz386IPgx/t87uf+/NrM+lnbaN9+271g15bdwILb0gqPkcbAsoquFJTim0tfi3qqIu7I7KY50JOg1w7fEcKQ7a1lb97wwlXBaq8sGRSBF3Kay80k+nKaLjeNq+IIV1f/oM3aLENhmslwAk0SrEAbuJ4Zyoe8/nS2SIlWdSCUz0s8747F4p++uZAAfs3hmNvtBtEnyzIIZ4bhSqVSfX09QRA+n2vt2o5wOCTLQMcMeGMdHR0cx9s2qcja5CmTQEmALsnmcjzPwyUWDaYQf+V+fzh85pH0iE3Lthcago0/mXHEyjXLBTAOWax10gTwqbbRKwOY0AogwbZrj2QptqDkP2/79LkF/3r8s0ef++bZKm/kpB1P2WfSvlNrpwGBIc/IO0JYNdT9pxwY4httmY6GRAK3fX5BlnSQzMUM2rNf9OHRkC/Z36fkdI/gZmiyiD5kAKNZam2ox2g1FPIX8gb4PiAvBvoHcYyJx+PkjBk7uN2GquVwghJ4l4RGnzWaswwTk2TZ6w+wPCnJKkGgXea9NJNNyxiJyeABW6aiZpNDSblk1jfUFUppXbf9ZMMVB/4h4onwDD+YG3SxaDx5+2JNbPVXa79auWLlRWf/8rT9zj7ymv2f++pZi7Wn1ewAnbKSaQvRn+lvCI5pIYAN0JXsGhdpGXkhkPbjNR992f65YRkuzj2tdvrkqsk71E0HuoIj8IO3gCyn7nE6TQnxRH7tmvZlC1dFwqFkrMhSZLGoQWe2baOprrFUKDCC6G2mcdNmSJ4w8Hwpn0dTbhSOoArZYnW1d+GCjmw2+4dr/0hOnTZVklPLl3d7vSINnA+GNZgeOGkaOsPQBvjepgXilyJJWZJKBXvKlKksY+qqtusuO+VLJc3Qq+uqBvoHeIHBzMCDZz7p+IsczbUPtQGxnapvR3h47/OfP3XCYSeX9JJf8N5+9r23Pn3LV4s+p/3snMa5lUxbiG2kMXgQKohitfjywhdB7B8z5zigK+roND+sRCiCem3xK63RCU50FEDnmFA18dDph/9kp2NOPeRn3Ym+Fd3Lv/zLwua6CX3aKotSq6uqA5Ew77FyCbmQk0wb1xSN4sARYs2CArwYjfjzOS0+mGFE/sSjTyRnzZq5fOV3c3aaJgjgv6J1PKQSktg0RRZKGYblgDsnTZy8du1ageeBgz//+NsJzeMNS+nq6swWJQMzc/kkgVEiVXXdUbcDaZ2KwrN9uHo+dF4nur0AYvne+X/53TF/eHXRK48//viKgUUaqdc21f/2pOuOnHXMVmvlraZx0BV8fsG/QOCSJFnlrZpcPWV63YxNLusKqvCl717YvXWPMWoEqAzIQvAXDph+0JXHXAWW2qTqSW9+946hZgZiA0Op3FCyyJhoYIvhWEMzMNJWLI1VcZoT/D72u2/W4DjL+/CrL/2ts59EQDctOSfbik3ZhIvnDNlQJBVks6URtqmvaV/NchxuYYVCiaL5vIo2VQQ3PBwKmiD6DdrCbRcfqPWvNyJdVAr0ugWoEu1vnfC7kwvmlo/dj1jFO1lM/PXD+6486NfL+lcsX7Fs3/336uzofPD5+6RSaXbjnK2eOQSt/2XHF5XIFsLNeU7a6ZSpNVPDrvDog27Q/6bVTYd7VeJbAucLXihhev3cVE6TVUozLHCgewfjBI7V1wREnlNkg5BtAr1PAJlLaSrYGHYo6BuMDaLvnaI1wXQ8my+okoLmhwHVcdzieEYQGAszRNGtqhrLsqJLcHu8gsseGpRDoeqBgaGacJ2tERefd9mk8ZMPn3bcBublITscBv5YOUjedeOll1/0twCHP/X4tb+5/9HU2mfvfubG61/+x4nX/xEUxGP3/+a6Z5/O9b19zl2XPvriddc98xJOkg/fe/VNr7ww/tDAskKFeEt7l16836XwwHtO2AsyvDf/jd1333vVP9qrQzVZaZsWRKrz10ELglkLchI4ppK6vTG3ad5WiIphwLX//PzRkqKRPM3wlOgVJ46vr4oGhwaHTE1lKZqmqJqammKh0At+lEBHolz7ms7q6hpy6tQpGakfzeyyMY5HkhY3MU5kQIGk8znCIg0DA01cVVWdzuQ50lNbW7N2TdcuO83ZZ4+D6xubwCVo713tNyactPMpw+9/HHzZ/gVLM9DTgRmPOPnyZx88872091tmzsVV77UXjLmHXHHLYx/sVXpxzwN+cvSDf6Pi83eaPm3C7ld+8NKv2lwzzmx1HfPYk1bvfJWov+n08/TyppQ2ZgXEIDwq0GOP6Xv1yf1u0fvy1y/95sg/CNuw7Rd06w9Xzf+68ysXWrsVe2PJq1NqtrOKcQAW6DedX9f4tub9G7SzZmoLexZxopWKJxnWtmmCsDWzhMmgjXUSQ58KK+NaWmLxAZEVbJ72iS6GIX5y8LFgYxEcywJzSJokFwpoSodImSxafNFNcYoqGbrq5Ty7zd5teuvMHXec7ff7d9lltwULlqQy8RUrvxuIdS5bsSRVGNhYCU2rnTYu3IJCOPHA7ed8kVRO2W+/piV/uf1jcSI4BpYVcPGiJ6S7Gg+vpQ3fvABPkugl2uRqNaV7Ww+M4pZ/7rmzqr7oLpXLwyZVTwZb3QlblnX6fmdxHDehYeKwRtg6gLn7i30uumCfiyZEJ0Y90e5Uz8abJ24X4DiRl0ffFWrTAALf8uZNpzxwlKQkB5JxnMJ5WtRlpViScczO5kqyJheKBc2yVne3sx6xYCkUS6TkgmESwNn4iSeeoFM9tChkU2mSJhiWZTjGllTNNLxer6ljEydO7epaAwJcBq9KUUicx2w3xVufffLVuJaGXXffcUXbinnT5tWR04+fd0KlUmWAU9+eaKuQuRzdwNxAr+edAzw+NHUleRgbJoLB9ebSNw6adrATBdF68j3HnrnPOXtP2tdJ2S4Aj3bPifsYI/av3l4Atnny88dO3+1nW2obvrPs7Ye+uB0EbCqncLZVKuSb6icWSgmOd/kFuq03XVJyDY21/b0DLCsEAm6ctlmL6ojFlIL81rOfEiRFKBYJkkAE/5dmbNrsWNvVsXZAziqSrtq40ta5KFcsxuJxGsdE2s2K4sJvPs6m0xNnjPdH3FMmTG7wjVvw1aKM0D9sVDsAGozUbRvbk+W4k7jJt/MbJoKUjuXAr6+YLWDjPH3x8/tM2s+Jbi9AgWAtViLbFSAwagP1lciW4LAZh3OYOz2YdRG0pGnjGiYNpgZt2cQJrWto0BsgWRLLxTOC4Nt5+pxCppRNm16Xuz5QTdh0bW0tOWXKZILNybIqF0sERoAhjumEy+1zcTQYXDTGppM5v9fT2FA/GI+peNEtMI3hMGbgdXUhoODSJUs1VWmd3AQO2LMLHp/btOfw6wHora8veRV8CSe6XeDhPVFvdJgPtpQhxgKQFvNXvu+IH4KgLr/0oGe+fM0/6dAmtF/ZxsC/e/dmoXVvYK9KwkYwDBXKccJNoWYQvFuqC4BVPl79iUnI+VKRoshiQcXBJwZth5kMQQc8fkEU0JI9xeJgIkYzhA4OcF4yaUuTtUP2PxLZ1VJBBrEYiURIgnILXhIjDcyiaaY2Uo1ZjKVRIsMkE0NVdVUBxkuzAuf3iQFXVkpPiux552lPTWvafcE3i/v7h0CH3/LqH4F9K1XDMIERh9luu6A+0JgsJCqRHwfQb77nYxxf0F761z0vXXL75Svf+/sZN1zM87nL7v+fM+5+gix1H3/tsStTZj7ZfscDF7/To//2rnMe+XgJRZMX33jsQx8ttvPtx1370+6S6juwJb3uRRZQ9+PVW/y2Wzf13x/5P6BcXaLIcXwxm1cSeUzHbJJWFCPeF0+lUwF/oL6qimTxSDjo5liCZF1eriQV0Jg0uFHoNbKFuXgQ5T4Wp6LRwKzJk0KRaHfXACMwNQ2hbLoA3SSfyVhgFZmm2ysEwkKNZ+blB10VcoWPmnOcAY3BsEopu4F43Wnczts4TWIDuFgxjZZv/xEBGiHgCgyzGmlkXn/n9QV/eXT3v/yZ0Qfe7C3lA/tIH992060Hvf6X1/a65iwat66+7K+/uOOKFWveX1hKqyufPPiMVy47cqdr/7jvG/e8vss1vwo37FG1zssHhbW4d/FWjLmCdHz47KclpUQRhM/vF4NuwjYZgxA4AUejzL5EOo3bBs8JhYIaDrkwwqRwo7op1NvbC7cj2tcOEDi5oq29IEmyjLbE7+7vWrx8EclROakI8iEQCHg8HmenefStog3e91D30MKBDNrRoinY9O5vvvzw2gV7TT15etPckUMBtf7alQMrKpHtAbD/v+78shL50UCTTGWwwsbC1RMO3PlAWtP+ccLRCRXfs47z83QwGL3y0ucPuuiQf197LylEbrjtZzf9/M8u/5w6TOWmnPTP+/a/8NG3rrvy+YMuOPila247OJAYlCtEBSExrW6HrZNtwE4Ta2ZLUpFzMQSL1zTVcIQd8AjQyQQDtwwrnskW8iVV1jPFnDvA9/aleY8b+Bg/9rifTt7Bv7Z3bS6nBL0eVVN4t8fLCzZmJJMpWTUYAvfwLMawUqlUUx0eShYEigzV1ySTsUt2v70x2FipQtludObfDIOl2DXxNSPzbDu+6/4WxAOIr0r8R4Ciy6CVf6QdeAezA7X+uq0aDLGPv//ITClhqkY07FMUtSoYWrFyZVVVlWkaBmEbuiZyYqI/IVb78vkSjlE4rj3/t3cJcDHHNU8mMHLq5HGR6pBhmul0Zu3Knqa6KalE1i36J7SOY+hGkhAxg8ilkiVJUTR1oL83m5U2IN4GBAYA23269uNKZDtBYISNb7R94eI8RbXilG93QB+tCIkthGroaDq4aXEMU94rHjzjvM/nL5WkgM/jE8RA0A9yoqa+hiJsr0sggb9p9MIXNAOxqm1xbbU/EYsvXLyEETgf76qqDa5Z3VVTGyoWE8uXdazpWvibg+964OzXGLYVilZso1QqJYcynWPYYQocza17pM1hZsOsZLG8XP+PBmipH28e4BGzjtoKWU2T9Fl/Oz6ZHmAptM+0JEkkieZ06OUtG03CVG0tnhxiRb4oS1WRELhJNVXRfLrY09NDGJYxmE4M9PcDbwS9YdIixzW3zJ69V9HsbK5rvPCAm2886eF3frsw6AqCBX/fKQ8RND7QlerrSBs23TQGIXzo9MNBvVUi2wMgG15e+GIl8qOBxMnt6xEMA4p9bcmrlciYQRAkmEoer9dCTGNqKjhPOEsR0SDYSu5MOqubpkhQWqlQMuWB7oxpEolM0qDwxsZGAuReIZVRZCubzeGGRpL2qu623v6lmMWuWt4Vcgcbgo3yuk/QkoWMmxZxmnCHvA+d90z5e5MfAEhVHa05td0APXpG/cxK5MeBbVshd2gbJuiPBjCt0Y6mWwLoFsfde7hOKF43Hwx6cVXjaEbFDIpnLRJP5DIWQblYN0YAf+s8etmv8gyHGzRH0WgdegLHSRsnCOTEm6RN0ZRVKra1dRo6lism0ASYERBZsSWysygIEU+zrCML/AdR56/vSHRUItsDYLevja+pRH40zGqYvR1XXwbzjaW4gUx/LDf45BePtyfatujtFnSLk3Y5A5MUTZEVtRTy+i00OcnOFYqqrnMCD6axoVuSZPj8YY6mOdIf8PvkUkoqFBEfg+5Gn71puqGatmT2d/TrhlXKlEjTbmhuqtxkHcAavHD/S+P9CcNSVw4sr6SODtv+YOV7lfB2Qo2vFiz2SmR7A6QikCQv57fasgP6AUXj+RhQ9MEP//rPr55qi6995NOHmiMtDcGmk3Y65ed7X7ilI3R7tO7tDbqBqLZmKzpaMFyTSn5vIJkYah3fFPH50YdrYBVjVj5X6s7Ek7kcL7qrwpGuri5y5syZNK8RhE3TVCGXr6mrK0kln9dfLBVMy5jVvFe1t7pynzIYkjl052MnVk/tSXWPRWaatrk6vnpa7Q6V+PYAPA080fZV8wAo85FP/p4qJaHPN4dbtkIbf7Bq/tcdX3646gMwX3yiv8pbPa9p3tTaaV7B25funRCdsNUuH0uzAVf92swikROAgwmy/CGTZk6fMikzNCQZtGl7lWKaF1y5XEHSVALHRIGPDw5c++vrCehQBamg65rP7Q5FvTipRcIBllUoxmMqxlMfPrSB6QGsjKaONs7xiYExGsyzG+Zs4+u/DdASGS9pY9IUW4qsnD1o2iHNoXH6ln9JBS71op6FJ+986gX7XgRepciImqEOL5dwxMyjhsNbh/2nHCAXsIFUIp7JRMKhTCJRVV/FsARLeMNB74JVJst7c7kESZK7zpgmsJwk4dHacGdnF+hjgmNIURQHBwd1DSsWFVWTdFnM5jL1DRGPF216u0ns0rLrGCknsq4tUj8/COh2W/cidnSAcN61ZTd8aze9hd4/o37GBiwxDNCpX7R/XolsFUAinrL7+S6XNxoKDibiO+ww1Ue2ZhPuFUMrE0NDqpVVFJKiyUgksmzVStsyvV6bUIjm5ibQx6Zb5MEub6hvcLkZn8+nK5yFyePGh9Co5PagTX2gfuXgSghkpExfpje1zd4tuE8Lur6pRLYrZjfNKSr5SmTLsVPLLqNI48K2vbKELnj07GNYXCRtS7XQKOQRM46+9cQ75004eJeJhxy323RVE11uTzwWC9dGAt5GF+UrqhboYzRe7XWzmGUmMwlfwK+pemwwnk7nOjuHTJXGN28agIMxRh8A2L0z0fHs1/9M5IdawuO3yxJ5yWJy+8p/MOLgly6mtuXzODfr3hwh0biUbW+jPANWvuWk+8PBag+Bp/MF3dJBeNx89O2X7HfZvSfdddxeB3oJeSgF7pP41Yrkyh6zL6k3NTWh7yQUyUIKHC2p57FMm+Vor8/HmhiQl9i8j1gfaFjSt6QSGRXAdgfvcMgJO540oWoihHmGBwUBDQpCbTA3cP/8e7aCWvtM2hcKqUS2Ck4dQK58vOajZ79+BlwacMkaAo3g7FVybDnAQPl07SeVyPrYeIrEVgB6SZWn6rrD73OLLX885l7HknUkh2ZqVxx8mSu0U2ujxy7qvMs/JHEDpWhnZyc5Y8Z0RUnTDO1yebp7BlVVCQR8lm6E3d6++ADJcj+ZeRzYmeVbrAfoUy9998KsxjmV+KgY6SoEXSHg6aA7BA5oY7AJol7eu6VNEHaHgCR+MVCJjwFAVIZi+rN9ebkANf+y/YuwJzIuNA4suEnVk8vWrw8eaqveFlRAEzT4vuMjrZX4+gBvCp53q12yYcBTHDPneJ/gq8TXAWy6HRt2/rjz2d54Wifq5KIoW6U7f38ZWvOF54sDQ8mOtt58sXDcifvoik5hjKwUKRJXbfPvP5u/uanL22UbHo7m2oba6vx1lfjYABzz7wXP/XTucaM0GbApeI2rBlcBs/ZlgLS5w2cc4eLcIVcIxEkl0zYDatKV6ASB1JXsqvXXtYRb4LhduHYrQJHU6X8/k8eyn622M5qrkM+teut+/JRTTsbJAdk047FUpCrMUgaJkzTF0zTOckwilXni/I821yLdya7x0dZtfM0HbfTywhfBtajEx4yVgyvAQR/5uhrNIMOJFYMrc1JudWwl+Pd7TthrXHg83GI7EnUDgHigSBK07Vhco6JSgE5WifwIgCe9+92/vv31a11ZsqD5iqWcuvotNM5FM0I47HOLflEgKYYKVfkNrUTimFQs8W5ulA4psiIUWolsLYARt87gnFQ1OTFi3k9nsgOk9+r46inVk+c1zzt1l9NZiqsLNICi+vEIDIAWeO6bf42FwCRBbaP79IOAxvzlgb9YMEgXDBYndd0sdnZ0QC/EV3b1DMYSNI+7PbTf781mi0LIb9BEqlSw9NF41MN7O7Z2adOR2HPC3iBXK5Exg0U7b6OWhWuBfZf3L6v314PRJIOyMXV0aru+0xwFQLxKaFT879SGJOiGkA+zRctiCZNuHjcOfexYV8VZtOQP+VRDzuWyBM6IFONiuIZoVXPVZif1//vb55/44jEw8yBsGfkvl37+xfIFm1x61NQyeR3ZXEMDa+KDa+2NMtEktRWsBoT8cPX8Z7/5J1C3N90L0p4Y4ZmARgy7wiMnEP5IAHPSxYpjeUkFvA4G3bD7VEh3KRjZ3bMQJ4k17e0jOyTIhlWdHZCAY3pvtlhJHQFy82u8gvK66bgTTduwMbOK1zuAjwHhaJVts7KSsWTK1HHLVmPJfDZfwGwrVciVl6LbBOY17/jzvS+gym6PlHwvFZq5/5zd+3tXf7t6bWJg4cL+fkvLdPYsGyyZ+cE3v0gU29PSo3edNlQYNFD60pj0vfkK1mYsF6tExgyQSz+dc9wJ804Cm6DGX7uxPezhPVs69D92gKnYkejoSfc8/eUTa4fWjtFaNkbUxysteqlDmXHarvPj9IlPv7Bi5SfdJVVTUkt6BimaPvGKX3y9cjmJm0NFZXXX2i+WLwP7MR1f1dG/Ktnx/DUvfMCS9ieLPiMpelXX2i9XLB9J9EN2OMzno9lSYnYTNQ74GPxj2iLHR2sDopfBSa/Pa4A9jWsgxFPJrFQwFvUurly6PgQGrU9fieD0rXeede5Dz9xz/Wl77rLDix8sPv/ceanCx8v48Ueffz5JMD89feq0GvBziFee+m06+XabZ9LRF1w8zHTAxO+v3P57B+zcskumlK5EtiuAFx/66AHwuMBNOnnn087d8/wxdqYjZh45nJNqPubxx8791f98+/B955171DHvf7t2x0MPvOq3c19Z8zVB4JZKGotvi7PK49+2HX/RL42FN2dFdpe/vLjk1WvwqujEHXY67eIpB++xz+yb7zzhl9fkP7suyX7/AYNuGlcfsPeuM4qS3I/4GPRxd2evCtJWlmr84SDrclOcqmKZjFIqEYYpEfimh2b4/x97bwGgR3H3jz/r8rice9xDgnspDsVpsUIpUFrqlAqlAnUo1KlgLaVIi7a4OySQhJAQt0su5/e4rMv/M7vPXS4XIQmBt+/v/37yZG9mdmZ2Zr7ztdndWU5aP7jOD7uu8eUv3PzbC882IF2U8k0rungenqbDwdh0TdfV7vvdvV/6zwLbdMgv4LBEapkjMw884e+dsHeB0Xx2+TPVyF4FuDZFXkbVd+WFWEwI/2ZlZ7rz72/+bUShOAF248v/+vaJc1e+ePs5DT1doSY7YEwY/4m+p38OLnMoVjdtG5eibJvmdMsxqEBy/auPr+8KhOqXvvP2iZP3f/CJv52+/xE2hbP2GCF20WEXm2azy4rgY/K+k+b01DSE8wPpQ2cf8PSrLzdPaNdKpaAUyeTyDq3+4PQ7J9ZNqBYdBai6lb0rxteSUxTFoFWgGy8IhqZJsuQ4AdMAFR1e4DTdphHgGCtA9g42TXKbk+c5VSduDyymeevf2K/9gA+y+LBdUAHqoUUPnLnv2dX4XsXjSx49fe5Zu/Ja1NPvPTm3fd+wGIlKsTFzQhJFVdNE7xiSRNsNGKYtspSiG7LI6xYMHZNjaZZlEGYC9gkXnH1IXeV7v3lGZOmKagYlXlE1CTnBN6YxRls8v+LZz/3qS/OefpncP47FzXK5wvG87lo2RymaInLs0NCQJEn1DY1zmo5MhpLVcqMAkry0iuwU4Pn71QdGbMw8irIsy7ah84mOQpDMewTIZlAEw9FhkUWzsJ7CH47XmC6nJ9ZN/DC0cl+hb1zNuF2Zl5lKZlrjdHDzts3AQPlHMvXxx7Jc1yHcS6I2+TA8kUauH0bgM+deePRJnzYMsAlOIZ0UH8k5BmC/UCh04pnHMVOnTdXdLO0GSqrhBFy9VEqlUqpRkOSw49Llgn341OMSwe3QGKgJ15D1vw82gtAW/3r7n3Pa5lbjexWmbcTlxIex6tQYawSB0fhqfMdojjfvokX2vgDneNTdVXTE2geYfrLvbSqZcmmX4WjdNKPheHooK3IpXaEtgzYs9dF3H6qW2AYSL4+o5D0GmNgNOL75huPefbpjWsP0D7jFwI4g8lJ+1+5QgYNfXfNKNfLR4p75d02cOJF2HWdwYEAKi3JULpXKAQfOFDfUX9DIN5xKguTmK5kd3feOB+N75cG242ectDnTdc/8ux9f8tjtr/6lmro3AA5+ZtlT1cheBUbkzXVvVCPvA0r9cJ5aeV9Aeqxbt44G72xaP6RokJmBhuYUG+Nt2iloCjiqqSHkuGHH2aE4Mi1zxS4+ubdTtCRaxtVOuOCgT5886xPkYaUPdtNwNKwPbX8PaKiIFPWXB3YO27Egn3b3fdS9ggsOumjChAlkn8uOCeMkHg6ZC/PYsI3aupqaaCKVjJd1YXAgvZN37MAlo28J7DGgrkYMzpAYhAnhhz84UDMU54e22gU+2SVFuyur2R8GML3WrF1D1rk2dm9kA2JY5gK6yxtCjE9RpjOYGSwr9oQJbUNDu7GMABZ04DZ9AEyqmxwSt9qP4APC+GC3xXaCQyYcZpi7NMVPmX3q/xSZJ02cRD6v0dAcCSaD6XyB4thQiF27dmVNTTgeCVNUubsry3PirtilcHNvefnPy3uX3fLKnz+IsJ3btt8fn/9TNbI3ECEbC23fnviAIPend+1NYgxy7kN+bXpHqPKxHOA2rumMytFiLhcU+AltzUP5ChofC0osR7288Jmd3xSCsunN9yzZvOSrx3x9asO0Cw++CAK/em73AfX5wV9Lh62+un+VL6LntM7JlPfa1gOoU+TEVX0r1g6suXf+3bv4ViYm/YLOt6qRjxaEj23LSsYSHbVxp6S0J5qVTDmdK9Acy9JSkI72dg1q2s4IZtnmXW/e2RhvmtIwxb93FA8mbn/lVv/sHoH62JSjqsE9xe2v3jKtcfqra17mGI4jW8+woM2u2Ec7QVkvg6iYzZuzXbNb50xvmnHugecfNvGI6uldwJbl/Y8KYM7Va1bTHMe5ASaVqq+trxtM90cTMV4KpXjJseySqZUrmVNOO3knkvriwy696JCLR8ty8NDxM07YlQWg7cK0jHnrdmNnQ47lwFgw79cNrH3knYfAMZhqZ+57FsyCpljzoo0Lb3r6l/98656HFj5w01PX78HDgXAO73z9r5gizy17+vyDPp0KQY/V6qa+W8amv0y0F/2F9wXm04ahta1Xnjd50mSyz16lnLYdt6KpkVgQumNdV5pjGUc362LxeH1s+cpVl3z8CztazNouLRtiDeCh1sQebh+wpPvdXXl3Zqg0BKImg8mKXp7UMLkmXAM/flNm473z7zl59qmOa0elaEuy9aDxB89umTO5fgp5LCTeYm/v+UMAVISaqOiVP734h4MnHsZQDLomcOIdr97ylWO/8ua6N0+YedIHWdFrTrR8lDTOVAYPuPaHtmmfe+IB1PkXnEcJ/aGgTLl8IhrbtKEnHJHr6sO9Q4O6zut6yaYD933+xd29h3//gn9eeMjFe/ZdxafeeyIqxSBst330cDRAFZB5ZKsoYFn30rZUO5TFjjaGV4yKzJNvkPpADRj3dzYuWtaz7Kip5GFeTP+6SN0zy556Z9OiSw67bEXfiqOmfBySqVrgAwA1L+t+b0bzzL21rrkToBvTv/eZvOKWiwVjzdPk43U2Y9clU0O5XFfvAMVxmsH19pTqkymB0oIiF4+SXSR3FxccdOEq792IPcBJsz7RUdPxvmsXGPp/v/Pw6DW4fVrn/urpG3e0KgdBTVEM6OoZTSvvmfcPFO/Jdc9pn/upA86BGEiGkgnMD8dauHHB90754ZPvPQHtu1cIDIC0c9rmfgQEhsU697rPgsB+dO2aNdQFF5znMv0Bxgoy8Uyh0tbWmCsN2bqRjIXUvCZEQv25wXuveE3bfY687ZVbPv+xK/ZMMYOlHn7nwTPnnr3z4pgHsPgwn/woqHj3vL9TFK3oyiWHXzamLDjp72/87fgZJ7I02xhv3NEd64pREVnRn2HIuXf9Wlh/224suheBcfvxo7++5aXFfpTsTb/mKWbmrJk0be4zdYpDOTCnKdOFcKZot6goQY7nw1BJdFNkZmp7txd3ArjUA8V+yNsd6b+dA8Uxyi01je90vpMuDcEZi0gRMOgYHgVbAK3JNl9TgqhQ5Pit7Fsxo2mWn2c0ZrfsExJCMi/vRLPCTJswfDtyzybojoAZAzXk33H/MAAb4qv3fueeN9eNyApLNz91/H5kLZMXhfWb+3szadfSa5PxzEDeMRk7IGRUs1DWLNVhdn/PMHgaEE2/evbGpd1LREhHyMldW4gYyTa7ZdaCdYv269jfE3FOQc3f9uott776F1QFeTtC7yWb3x3zHin41bt1v4dS8eDxhzy08MFqxAMEw9tL34EZurizd5f6QPhJXTEw9n4X5g3E4fvqoD0DTJPfPnfr/W/1OFurg0mwq2fMmGGZ+YqucKwQiod7egbGjW/OpJVkRKYcjeXkilI6ZOJJydBuvHUCwDMLi+HDJh7enGjuy/eBF59a9qRqqplypi3ZBv7Y7toZiAfXFqypWdrynmUHjjsILgqGpjZcu2Djgn3b9/341KOzlSzqeXjRg5uyG3G2L987u3WrV93hTbWnOlBVNb776MltntY0bcRwoxn2nG98/kuXXfjZ3z148eFTH3jhP23jJi9ZtXhDzm1PJea9/SATnpCQ6AdffGjSuDlKesEra4amtdo/eK47ZGfba7Z8UeO97qVz2/byq9g+goJ4wI8//8yyzR43Yh5Wf4ahn3P8ftT5558nCKWiqgqS094yYVNP/7SOiUs2LoJs1MtGLJYYHOz57ul/nLA3JAy6B9LmKrl56988bvrx1dRRWNj59pTGaXE5Di0INh0tKkEz0zJHzwzoHpZhkWeMFQ1j3rDNiBjZ7jTaFaDgffPvgTfsR2mGO/yTR/7n1ls/c8sbf7to8t+fe+StQkqO71/45xef+Nvv/lo+4ZhE9vZfH/azX6+uv/SyiBh+57rviKEyd/DE3HyX07eyY/auPmZpjmOYO16/5aanXh4qEgHmp4NJ/EClVNRXPwHdG3DpoqoVk8m6Tes22qza1bWOM+IBjZFY8lkCQdjOnmfodlAUYaNX44GASKLV8BaADKNSYaOCHks3v7tdAkPzd6Y7oS+RDVccowvBsmNohgxI3NZNEnnp8XcfvX/hP6vx3QdHc1u/x0UZAaGpodkJ2C89+uuWeNKwVJrso2IzLfs/+tB1n/7LHace9qkb7/r9p444f0ZuwZd+fC7LBC7/+osHffMadtQQQR8/vuTRauQDY6A4cM6fv5j44pnfvOclENgHyDzGgli9ejWxq1PN5XVrMnCfMtmiFGIj0YiSD1CMzfEUhrqnv/+XF90xmo8xe0647NDbfvrbb9236uFvXmwYpiTTUz51+YI7/hiSRNM0KJZjXFe3XSv78m19HZ+f0lgt6UHmxXnr52+7l0i6nB4sDpAHxD6wgwGmh18EH6wa3034X9I+fc6WT5mLIq9qhsSx6JTMc96uOja6qXlP3NmmYdpuUBIUVaNZXmACim4KLEX2FPaeSxwBPG+0aicW307g2x+Z8mBOyWKIzv/LL/vz5AvsSETUtm2EGQbOIaWbVUKDj7U1T9Bo7Ma16VQ8LspSa2sLx9ABywlFWPCJSR4uLdfVj12I4LSh+JHXNdUeOLT0+sWPffX4b0xbXzQMiipsvOf3zy86+LMXfuvCSSsylSu+MHfj6jfhk1aLDUMxNNi9XZlN1bjXevxqQjX7te8Lh7Wa+sFw6MTD/QC5vNeGEVE2gm1TfDiOPVQahC6oxgMBTTOQVTMt17ErIKxp6JaNv94pzSRPvroVVcPctC3Do6urW84YAgOO4+zx3syPLvn35/9+9YzvffPwn/788J/9rC9fFWDoBWgMoHJQWtUtPwpQNAU+JvtziZLkWCbFBFRdEVmhNlGjKJV8viiIMk2zXZvSo3sLOHJy7TO3BIOGyh+bamrv3aiHQhzHhypDG/aZMsex19N8aEJteL1utbWM3y5PnnfgBav7V0F2relf/XbnW397/faHFj14/4J//vW1v3rfGPmggHXjf0Uku/7hezv1H1/ZskxhPn7B0ZKAKUdtXnrLfNVB1754yUGsMLzF7dZojG3nxYsPjtPnnrnHu1wcOv6Qx97pBRNCEbDkIWYyYyzyCKyNADiY41iaIYtaUGo4Yp6BgSdPnkyde945vFyRRPL8Ls2yIS41ZeLklWuXiFJ41fqVENilSmCfqXOuOfFn/pV8cHRg02B/W13TYCFXE4tlKxrl2BE5lM52J5OtaiUnSSGGdgaLaliSeMiGbdBf6F8zsNrfDgDuxLqBtc17tA//GMA5Wd67DBodJj1UtUSnT7p9Ue+iX0056pqu915soFfkmFm3nRLvmv6l6754UqV380v3/vOc639y3tm/+eTcppHZiGG87627P7X/udX43gN6+vSyp46ddlw1vstAwWN++bmVveS5MBDQT4TIxwQFdasphJ9BViLAcaRpulwuLv33b8j3jy2nVCiUjaIZEQRVLb258A2t4q5b15UbYlqaa8Z3pAKU7SuDEUDgN6bqTduOhyKW5UQEHrSEUkjGGyDjQWDksR06GQpul8AbhtZDWX9s8lHQTL6F1Z3vWfzu64LAPPn6M94c3QmohQte2dHN+QcX3n/ohMPmtM71bTGdbn7vkfNO/ezdi+765EWf+rQtfcx++SF4V273a8d98aFpMfrvt332sd89+tWbvwT16deAAXphxXOfPvgiP7p3gf5CoO6ui4zOwvdd1l19PJJQ0sNWBN4eHEOfPGUKGSlGcCU+FBJkQy/F4TMJ8fo6saVePmT/BpwMyUF77CP4HxRQxi3xLd++0y19U7rrT3/50fe/O/7gg0+FNf7ws/eYHPXKu/P/s+BdjrVfWTL/0QVLMF0eeuZukxF+8+tv/vulh2GzU+X+f77ypMQF/vX0XZAHcMqPm34CWHnkoQbHNq4+7viv79v4/TOOPW/mDK7y5pFnncSHxieaP973ny8kZh19xVUvnf/ts1+56WHNIn3EVIbnfcLME3fr1uFuAZNvjO4DtqsvfMB+/MNzt/3i0dcot5rHJU/da5jkIDCihGsDNvkRIQ03hvGProMR4levWgXxHTCKgWiIS9RKxZLECiGX1XJmeaiib+yv5AtKJg/Pa/tMs8foym4eo+32az8gWtoQ79ivq6y9cv/5OSZx6OeP+dGDby3+28V0lPnBgwsX/vUzTz14fplP7X/ZqZzjnHf0QVe9uLH9kqODhXcPveKAT55+eUE3lmx+d8z3AKGSLvnKfRJlfeqz9/KOcdeP7v3uFb9ItR43mbVvvPYfv/j2b41A+M5r756YqHaQcAbN7MHi/K4DKvmmp28Yzcocw938/O1wN3xKw0zx0xHNK5k5P7zw54++BjVMaOmBIkqVpynejwJ+/u3C42PXbawNx8IR2wryMrVpc09dfWs5Q1XyqsyzmmVLwTDkS7XEXkJDtGH0XIYsWtW3shQZ952v3H/GpR/b75ALuvL5ow/8jGW5hkVsB8xR3bT3OZikH3vQZyy991d/uwEa9OJJk9KG/sNLv/rbu679+7L+RZsWfsDbRGCErkzXh7EUNQK0cMymMA8veuCnj70y99rzL779m7e9+o/Dfn7Z2oEVq/uXXXTbNyZ/58uwn1liGRMgs0dRhDBFqiQH/Hq2i1WrVpLvmKdqi4W8wYqiUi63ttcXy9ZQdhDVFnNOsj7COE5CbP/Jmb8aswTxQbA524V+jtyT7sv3ykKwJlqjG7osSIquBUVR13WOZWyKMXVd5FkSwFmSrsEFRadVTYMwwkSsaEgXAk6grzAw+nayDxBstwg/f/28wycd8QHnys6B+e2ZvtXxlDgh/IWzBJaFjIW4hZz130L0jWfACVgYeyhghD0FTISNV14brmOrh7chpX0o5RLxj2F4r10/kKno63u743XRdK5k2Iap292b8ix8/LLqMEYospc/Vb1plHMMNMWbH1jwL8sk65eqrqFniqbZrgt/FHSFkqwGqukBkB8ERtR1LHir+Iv0BxY80Biv8/u2rOc9XxiCwNf95weOa+/imwpoQFd2q7Z9GKAo+qWVL1QjgcAzy5/yORVhf1UQ1PUJDDqCtPiPs5B2OCIFWthxDfzgN41MFIBQ3QNy+kAi+BhTig6YQpSWGxN1Ovx5w+rq7lEVs7WtoaGFaWlNhsLRYmk72xXsMXDJlb0rRj9Ygk4cP+PED/Jte9CmrJcHC5mnlj5xw5M/h2P262dvFDnxjtduu/bUH9MU01/s60y//zbaLMM2xZo/bCZe3vvuX156pKDkBJYvqpkzf3sLqEfOeWQd+XmOEPmBvojgHEucYxrzHcY56M1x5GvkfjEA2TCzaZ/FPeDMlClTUcA89IA5TDik2DpEn2WppkqJEi9K5DN9lYrSta5vKN3nT4q9AhiK264ytqfaf//cr6uR3Qc63BBrCArB7nz390+57tjpx33rhO9e/cC3PnfE5/2b/B2pcYQT3s94hAjdt30PP4a+i3hp1fMf+/kNb6wpzLjmy6kvnzX5O1+VBMFnUGIg4y9ks3ckW99RLs3gZBWmATGnMAxLUSwkt/8KOuQ3Tnl14y/Yn/RxmMbuypUrCUcX00PdnZ02RCXtbeXEsaIkULStlamh3pzEc7E6TI+99rrO2oE1HTUd1cgw4DieMPPknT/IPQaQw8N9CwgcP9N7KOCQ8Ycalo7u4fiTM38xWlq0J9vXDq7dOZkz5UyVpfYq0E5ICBwLavb7D93Psx4ZYGuCFaGG3w/oDugCrQr9I5DP4pAW+n0n9POA6Ei7EQQ3kwTXnTp1KhECqbr6A+fMkYO8UTYKQ7ZjOMEgA3HQnc4M5oqSSHPC3nxfaN76N7frfUJib9Et7wcIg83Zzfe/fR9MpPWD67//8DU1YXKnFnNlZKJsexdvfM14n8yYH/iNeCk+MCi3v3rL6If6PjigNW575R+fue2qA398CY6Tr/7KxjSxDDwyDNPGY2KS26W9V/Ph7FA29AU0KyYC2BW+nGNAp7oB1gK5vcykBmhmwvsYOigrEJWwKAFsVRfC3HH1EviY3D+WJaVj/OSe7KrN63MsFwiGeVaAC0qrFSMWhr3F5VXrz+c+NGafgz0Dxve55c8cPe3YanwUOtOdk+un7OJVoGu7s5tT4RqQiqwq0GSzdaQv635vZvOsnbsA6wbWtiZbkb8n1z2hblI11RMMeSUPgV+N7w3AmIp/6VyJI87YSJvGCAqfTdEFaF4/BaS3bJ2hGHC/SZY7qukQ4pAIRAaDph51h0EEA5H03tSxKZdyyM2RUi5rd72OoXHW9mx68+0FoH04KtQ3hcolFV4p6zCwa1tqa0ulPOa9X9MHB/hvrzzQ9M6mRbDGEYB9BIr6BAb269gfc2jnMn9C3UTMYomXpzZOH/NM8eilib0CyMydCH9QdwQgs23bPmf7ZxG2LMuPkQze3cPR8HJtBWQzTdM2NAOK1jbFYGjlihWkyiAfCQd522DiCVFT7VBYjop0xSg0N9VnCgO8KDrWbrxIjpkEn7UaGQbHVwf9yaVPTGmY6ofHwnW57S1V88J2CAZ5sF1m1UztlDmnQnS/tWH+/A3zdq59YY7d+vJfMO3ALvgt3LhA5MVsJQP3absjuLvA1W9+/naWZkC/atI2AFUCjsVQNn4UbULcIoUKGEiEzeXSYEnOCbA4BhiYZkSpY4ghwol8JuxLfp6thsqIqRag4FAFaFYK8GHboaZOm0ZGynEsWeYFkTyGwnLswEB/uqAihaVKmEekAFlV2VV0vvWL+k9+BkTmvW+ioyGiIP7ia/sYkri8772TZ50MUUVW5mhG8raUIl/9JKKMmto07dfP3PTm+jfJ9195jmF5nhNYir7vtqspURRgFGzv9sa2UA3tx2f89LCJh7cnO8asmI4BRvNrx15ZVAtlrYTf1IapuqGRtyvirX94/rcfkKdBjD+++NdrH3l+WNBuB6A9obE3n0igCihj21+L3jNAADDwobwL+3xMJ5JBOeIqqgFhgEtNnTxFojhdd3uzSiabgzDMl0s7bucWoFeGS33jjod/OnejzotfuWDSyjX3Pt7TN+uqn63vz7O8fsZVN65deMO/Fm3Y9+JzX/n7ydf+/eoAax/zu3u+9qcf9C6+8ZElG+/617sTim9d/djNUz77ndPPm734xasf7C0sfvOhJ5762j87Nxz0zZtGiBwPxneyrIE249ecaL573l3VpB0Ak0DkJP9HvsLEifAg0JGvH3vVw4u2ejpzd4GBfWzx/NGPOo2EQE4fuBBoiekOLeEtXfirV4TwiBCeHCtOfB1cTaz+GZkbsNaIYiB2dHX2BAIeH7suS0s8DyY2LThjtEA5HOzRmmRC0So0T+eLZZblttSzPaApIis+tPDBUKDwXFfffC1275LuACu3pBpylbKUaubCoccW3BernWBUMq0Nra4zOO2QK5v01d35UkiMHzRpRrmUbq1v0Y2ebGnw0iM/iXZnaDaSrAFTLi0as1snCoydH5wPNeyL35ZE6/tuuQJbrCZcg4GrxncHEOMw1GGFVeN7hBECYXz8EScJCA2jmg5DmuIomve8XmQj9pcv3sfQmIhkIqKHQfKieBVI8PJXbXUAieBj6rzzzpXCFV60TcctliptzS3FTKmkVniBNk1DU5VoIq46gX9c+PQY82QEMHEfXHD/nLZ9WxItkPY5tazoxbpIA0gBiQG1wbrmsytfPHbGCaZlcyynqIVQKI6pVqxUwqLk2qrDBKGIK2o+Ekr89t8/PPWYr130w1uu+XjL7Hb6u+9uuPPcq8nuESCtG7jp6esn1E5siDfWRerD3m7j1UbsALCTZR5aZ098P3hWq/pXTamfAsrgH8w66OyXVr3Ymmhp2YXX9XiWS37xkyhSjQ8D4w4SjoS9PyAMoRzYjGVZYnkFiNdHwbWjGET9IgBRm6NBeJXAp6hfFoCt4qeUiwV9zdPMzFkzQkmNvPNkOs2tTZZm1idrHcEqF4yejVk5KNY2xnSNPnL8CSBPtWrSoupswnR7ZPFDp+xzWkQiz7qi3mXd7zbGGjGyXk+QEFiw6Z0jp3wcUtHTEC7H8p6P5/K++w/ZSCYk0gXUdvj0419f+vRVZ32iy+zvVOk6mbzFRNpLdn3QZ7XMntM2tyM1Dh5OSHj/VfTV/as6ajpGrO7dAhqcq2SfW/HMqr5VBbXwduf8xV3vnLXvmS+ufGlS/eRqph0A45OrDN78wjNoNqHNMJFAABy93hAgTEjkdR9pDPwXOLUu8YNBYF8CkfMOing/by545cmPhm50TQrGGsX5l7BslTjNHpBi6PpZx8xlZs6cEY7zlmELgpTPFoPByPqu9VGxXtHKtc1RTg4MZtRiwThk0pFxOe4Xhmdy7/x/7Ne+/wsrn5OF4L5tWy3+vb72tX3b969GABfWobPuvSde2Fya3bzDp3lohvrPq/OntDVj4osyN39F5hNzD5/VMnNu234jdtOfX7z5mGnHIUqmy/utSvogA0dWcccy0y4iEUxMb5wBW6yJvERPvjlh2pYTcOojDR5htoO+Qt+6wVWPvPPsWb/7A8+RoR+h6OjwaPjpBGBTIl8xIwkdMeMBxEHs6vmxII/nkYniGcUIOA5IvkU3mYb++598g4xUZqgkiqF8rlQq6CtWrhVjETZgxRKJiuHEuUgowKZqwp6eqKKklQ4cf/Arq1/GiNdF6qqpHmCL5pQte8RA3D234rlJzU3n//axyw8/BJL7jod+t7Js6fmVD89/bG3JnD/vb/csXCSw7m3/+fsNd//Lyi/59q3fG9/U/pO7f33nC6/BY1y06MGnF62DMv7L/b+OBet3925BfbTh4Xd2tIcc+bYsSz5PUI3vIqbUT13Vt/Kxd7fzpDSUwiOLnjrhl7//8SPPjV6kBHlADBAMZEAU4dHw8wDkBsToOArSxChDqdEE9jIRoEJEt0f7LVixYjmNeuNReaiYzRWGdFVLDw1xjpAvVcKC2BKJKprGBKnM4GC1hAfI4X++dS84aduZDAEyuo2qqU1pmKIqzIs/+qR8WCxn9A0W9LOuuPqoqy46e7K0IJd/dVH6t9ec/tzDnznv7MshUN9YtNAoLrx/Y68Q2qfr319l3e4/9kxIbLzur7d88vLPXKMbu/1tNpEV+vN929XHopi+4F9vHvnJOiPAivDNPDcP/h6YD/0Q4bdtzy/3MbF+Enw7jEC2kn5n09v9hZ5MeejdzQvnXnvhzx97mWMDLKxlyFBPMiO/TwyPz6oBH6CTH/XpxLImi0H1HCfkJDcYXMzArWxGFIFqo8DrjuXaULycQ5PeoQbLNrxVsC0EQM3Tpk2nGZZZs3o9Z5s8TwcEa0JLh2qWdNPAtTKWWtuSampqDYrBEYEJwOb83id+eND4Q258aqtFfwCn2pPtOKL/SzYv+dfb92J8RUo78TcPHzf30NKq5zR0kx78wviGXzz6kGxrf12zmgkzsz/2xR/9+cf5APvHh25b391VVk0H7cUh1jbw6C9uf0k/7bQvXvHLL1ix01987mEyrZnAw6++taPZq+RW9RjeUFL0zx7/ybdOvHr7D2dRzP2/P0kb/wWJpg47pHnek9/aZG4688YHvvq5GbwktJ0x88gfXbcjFsc4ynzwvZ5FU77z5ZN/9ft9r716xjVfP+GXv+3JmiBXNdMwh/l0HQ0U91GND8OByWpZMJ0Q9s6Ole1+qRGQOw+YDd4jAYh6FySo5vawfPly6rzzzw2w/ZEwRDKjGFqgHAjVSLmyedDUaat7NmCslZKx74w5h9WfPaVxSrXcMCDqnl/53NFTjxlt1MDfuHveP7pzXRcfemkqnHpu+bOJYPyQyYeBuIbtvLTqhRNmH3/QJ+pOOOyEc79wy4SwCEFimLooEIML0//6J37xjWO+QbMMdIxp6iwr0AHbsGyWZfpy/Z+6YJ9f/OHBg9oPeOTVRVFj09ps5nPnfO3lF34tNJ9x5KT63/3r1+efdrW2/i+rWs8dXPTqc8tf/u2l3ycff94eRDF73j/WnJT70X6fefFzZ8+588fnZCec8Id/l9qXXX7t71fNPb7DmPTJ5Tf9BO5GtcAoYPY8sODuK+58UuCq9pQ35mNJQlMuWYq0YBN5vIic5PlnAu/8CFDQIypYk3Az67iwkC3GExWEhEQ+ejm8ghDSRKwTzchSDFmop+B9gcI4eFlQkVdtQK2UtdVPUeeeey4jDRYL5UgkalNOQ11DPpM1KXpye+t7a5aJTFhVFVYUrj7xpvG14/2SowEyv7z6pcOGX0oYARTzCOGJc7Xw/kw5A5vl4PGHQKeqlr5haO30hhl+hhF0ZTb15LsPHn9oNT4W7KfPnfvIk0v/s/DhH9+8sLXv0dt+f80beuu8gXE/ODD+yF+OOfXKNyafd9iCq89f3nbaV39w/ZFDz/7+vlW2tsObHGSYKBpmFAQrGUQMpWsGGBGTimb4gK0729ufHeP+pxf/9tNHX0ABjOgYuiIFJPd5l4G5y1KuYbtUdShGZoMf9QGaVWnsAayJWhEdqZnwpmeC4Yh0v3KEUT8h8Khs/lnfd0JKpVx65+GbiGgZHCiIvFDM5WVZGhjs1w1dEoO6ZsOLXbBoWTAcs+gdrihBLM9t27eij31QZDRnkzXk2ad99rBLYYH7RpPECi2x1ne73vEzjGBy/eQ31+3s6ziUlf/O7692+JmOa2HOa7rpJCfPf/Crh33v28eedNXXb7z6zKO+pRnopVsnuThbLbYDYBjAJSzRV6zA8gUl+/bGt1mQntyks0BgkBPp1dweMHfvX3A3CExU6DCq5zz4BMZYk+GGoaznPJ6yYfFC7frkGQNCLLIQDRGNKeX/dogRAgNbzZRR8M+iJQhPnz6d7EMfDhXyBTUWS9GiZugsxZoxLpV1KpzrrFi5oaGlxVJzPzr7lu3yMfBez3sNkQaI5Wp8l1HWKzz5oNQW0+aeef8QOOHCgy+Csean8Az/Vuf8Oa3V3a05Tlg3sGpa/VTTtTAWJtnd24a3FXAM03ZEXjRMDUIeHve8DW8ePPEISHu/4E7QX+g7/ffXbBzSoN0wO5Ih+q+XXQ7qwqT94cO3z1tfeOabXzti0sdfW/uSZTs3Pf3P+esK5MUDckeIgFThEroijAtXqetF0TvLRkccy3QZQcKwQ8Z616wCOf0jMvtFfFRvMlJEhiPq5/Gz+XYcMhMSjkyvYRmAPN6f6gyslIqLHvkleTeVEZxojVRQ+jleKFVy6F5eyae7uy1DrakNOoEKE2JW9L7nVbIdKHqlLrqVB7WLCAlBzdJfXAmegJ5i4Iydse9Z5x5w/g/+/X1YakgEga/9z/eHioMj9wpBs7+99teSrhimBS0OVxJ6ySQfdCJjpxmat7RnUzQ7sW7yrhAYgH91+yVfhSJoSzJ3Xn7ur8//1CW333r8jb/fnO156qpbV/zi1xfd+ufYF8885dd/POsPt7y9vojx8weajPJWqBIY8GL+fvwgB9pDiFHl7lEg2UbBJwxQjQ+jmhsd89a8kLLdbEjxW+WfBZAIPmZmzZ4ZijGmbccScU2BZafKUriolRtDEcgvE8rfpQRXKKrqUVO3c2Mfo5+tZN93TXFHQPEJdRNfXvXimoE1J8w4Ee2D8Dxm2rHff/jqolZ8u/OtK4/75lsb5o++HQnJ3556n11/Fne9M7Fu0mh9sXM0J9rW9C988qpbOlLjJtROOmu/g6Y382fv/ykMZ0iIfOfk83/x+L+IOT+KqKSpHud5sWH16VHZSyEjThaTwVPkYQ2yEkNObE3X4eIkgIIj5Klyu2ck+Kd8IEzuYXilkHmrukbBWxQjMHTtjKNmU+eedy4VLDo6XCtX0e1wkJW4KCvT6fQgLzBBUa6UNM3SxtXNve60G6p1jEKukhU5SeKlanyP4DcaffCjAEhIvDU3oFtaQS3WhGv89KU9S9oS7ds+RD0G73Uv3bd9v916n8WnWTWydRSu8KzvXzRYJMLZTxk55Y0k+Ui0f8pfcLYs04uxmBKEyI4Lf4+cHb7JP7qngE88H36KPzlp4roR0gKIjpz1DOjhsI/hjXX8aUcWuj2U83lj3VNk5igWrBRLkqS6uoTAS6tXbczlc8lkMhyOpPMlnTzKa8Is8YuNBgyuP754M2ZANb6nGOnGCMCCXpL70MIHRwh839P3furFgz79gwt2vmkqpv6qvpW7+8LSaAIDW0cpkSPd95pJUE314OdEAOm+TIY6xhTx6Yo4hpjk9uAXGUE1dUfwLzbMvghU03cAv05cuhr3sHzZMpjyTkM8KAfl9tZxlm1xFGeSuzy0bmqVihIMhw3bTMQSGLhqoVF4YMG/rjv9xyPr2D44dsvjkmOBBlRDo0Csm2pwK3jpUMz+o3dBSfzas5cefFuAvvGFPzz9m+0uXfnAzNAtfefCHMgr2WU9OzQyRgDn8OYXbt+YJqrdH3HAPwX4fIOGEiPaE62ua5E1muFZMnrQCQWqf6rw00dQrR314wyq8hKQDgJDBuBICldvPSF99K+Kap1E1pN0N2BNnzGDZlkunc7DNC0USv19OUN1xk2qpxhX18uGrppmqTYVg+Gg6duxXyp6ZQzth9Y8fMXvv/6l398M/YO2sGgXA+nF4Qg1ktnw96cHVN8Z9e9icQxX7n3iH50Z8oY0ecoQ05/kxMiUuh65v7tw/sEXZr2dnyuqltjcvPzHgWXnxh9bCtqMHaDRuOiQi//62u2w2vwoqhtDckyRhxY98bFfXI9RqCZtA1D3jXWvnvq7L1z38HNjZiFpoAefBlDDjmsT0UqWJiDSwTkoQKxrAHn8AMnvs7t3BLzKtqrNh59x5BRSEEYN3sKX3xZCwlE/L8nL5h3JeqdLZKG9DHyMkoZhDgwMbNiwoSYWq2mpN1RTr5h8IBTQw2EuKtByRdPC4eqNPAzWyl7yegVsH3jG6wbXItE3jClGPPemn9z6lRtv/caV2c33PTlY2ff8S8+9aPq3fnz8ZTd/6dRf3Qdv5KFHfn/6jX99/u/fveLas9OM2XrmrCXZCsvRZ37v7EOvOCez9vZv/f1HF/z95Xv+cOGfHvs3mQ0B9x9v3ulf+uYf/2ny2iOmHz7xhJmzd/T4JqZPSSu4Aefiwy7pL/Yv6Hwbvu+DC/71xbt+6N/wxyAV1Nxpv/vC9x94FrNqR08BgBf/9NIdZ/3+1oWdpR19wBKj6fMo7OcxEnIMPEp5bO4BY46yhGYfDnAtv34EZoCPIZ8llsfsa0oFI0Euk+6Tg+xrzy7OlJhMtk9VbLXkBDQnm80KnPjSqhdve+UvM1tmQhPDJD5w3EHwaCHab3zq+hue/Plb69+s5SSGF+AtQM6AfSFYbFb4ySUXfeqcG/refZF27U996tuDG/7xw2furm2cvGTTYF3HObMTQd4uVLj9Jw+tslj6jDO+vX7+s799d903zz4LtazqXfm1Y7+BdoOrnlr6GG0b5WL8Ly/P21ZWY5KV9eI98/814dtfnHHNBSBebbj20AmH/fnFm/dt3//BBSu/fPd14Ms7Xr176ne/Mn99CeIFEqPjmxeIHL+tYO/Jdl33MCZBlXIYr9EkGR3FaGIoQWMvDYMBQhJjAokQYlXajyIw4CfiiDw+EPWL+PBybQHqRWZSioYUhnlFpMToTCiC4qgSVjxpgHfOq4lftuw9ryjjTG2rFeJ8QSsUCtlgUJo1e2Kme9OESRMClFNRB+SwIItB1VCOmXrspUdc7r8ljQpM2/zBqdehwu+cdM13TrympGQevf2tr13/5QWbhmqaz3ztgRsuPO3EU0+4iApOaRWZi04+QYjNTL/1l2u+8e+XfvdEVrOP6Wj59McO4IPjxseaj6jt+/iFV3ChWQ0c/eljDn7uhz+7453y1DBvu7bk7eyBWRULRhwuXlJ5xxq7rwFw9QPfG/+tK779r8cFlt1/XLvvOBm2cfnHrhhfO+GUOW33z1911u9u+f6DT0Hg+EUAzWTGf/v8Y268hGiKURB5cViUEnjjtQVEBQ37MABZYfa25qBp2CKwacng+Ke2C9DDRzW+94DrkqngaXIEEJ0xYyZZ54rXVoYGe4LBBC+KGBogEk5YOXtIS9fUSkE51N072JzY57rTrq/WtAPMW//m9KYZ3vcb9hqgC6Y1zvAl84//c+1TC1ZsztgGR2/+9d8FdsvD7hAqqS+dzjDVj42cPLvj1s/+ZMQ/xoS47G/ffvLdHvTZAzxLnwYjrEn96rwTzzvwfL8I2PpL//jGQ2/3+5wG+uFIMg1TboQ83lAiA1mdIFzr3drDCIOvMMRbsvl/RuCtZuAvivgJ7wvSDrTEq3Bk+oxUixSvkWTx1ctGNoJB5ZVSeeFD1xMTv2IWkzXJ2vooxVHZXA5SMT2QYyIcNFmxZHf3ZkPBeLrUs61AG4PJ9VPIstmHhhs+eUNa5ygxJDKhW1/e6oFLdMwzbom4Q3TRpq32KYAMf3ppNxmkgHc7lpAAdhLcUMgD0mJYKN+498njbvzcy6tefG3Ny3947vaHFw4QkvkyELYbWB+G6DC8h5Ftx9G9N1aIlAYrIzN5UZg8eUOaQfJ5ZCCUQBFiLHmNG9aUfmwnGM6OBjDVB6ohhx2y0un//GwEZKaxRB/41/WYmBR0A+Bjohg4NihEYgXV2Nw9EIslTEvjBLtYzLW1tqcLlaJqFisFzS2C9n6FO8JDCx9IhFK+FF3WvfR9+7C7WD2wqqCRm+do/S0vzZN5sgMxfnCX//Ly7bbt8ZA3gn056/N3/lDkBJ7l3u6cN/HbnyN0GVaEyOPVVx1E5CfhgLu8Rz3vT3/91M23//zxl3AC6f4p0IbkHgVMILTCk4ueuh0BEZLV4Gj4I07KeKimvh+qVx9ziR3Dr5w0ehhIhD4m7zuxoYKpG8FgUDMqQVk2DTC6wjJSNlsOCJjMrlWhKkrxqe8v2NGjmT7e3vBWQS00xZow7nPb93liydNHTT1q17u0XYyW1f2F7n2/eyVNnryHyqGmNove+3+BomJtGNJg3uBa/kT2xjQgcU7ZADmICCP5iGxk4d1Us5HhI+M40kKUQs9xyieJn83P6WchLqsHmFbe/TuSDmcBEt6nxAg9/DqruUlBX5ZumVI+RvKPgFxuuD0+vAYMZyOLo6PgiU3STi/D8EXRI2/WUpRarmhrniTnXnhhHk3xsAk5hu/vH3ADJuaoYZnhsFwXJtvd8jGeDm3fxxiNA8YdeOz046Y3z5jSOLWia8dNP+6VVS9Vz+0NXP/krbQgoSMYKwzxql71vc3K0q7KxrROxKAHZMPR662rmpT3WtiWcUTnyRBgnMlrfchFgPy+AeUTGEAiMo+EwRrE1yTuZhXeM3SolghgT/tuuW4VZKwJAfxfNdEDqXQYXqO2YEzimOi28O5Lkenu14wZA6AVOKJHAHK89957tGXZDXXtA/05juMrlbIgCH4BjmNN0xSDwVQ84Vh6LLqrb/P5xRGATXvAuIPeWPe6n76HcKFKyAqGYpRhuqLm0d32aVON7AL8tgEk7K1RYDhGojh6o7qlwpHM3uhtgX92BH7KaAb1gRQf1fiHDFzHu83ldcdrNiIzZxJ97EIB1zRG1ZIt8rIkCZibvCTbAUcIsZVybtPGXpEXYuE4KbSbEDlxfM2EkTuDuwuQdmNmXfTzZx51w6VtV152//zOAGVinuIU6crwvTa/P6Ph21aQWDiFnJjsxEIh7/VCahPrl1goLpkfyICjZTrk5QRitjCwrP0KkU6sbK+I//NrwG8kA+Bfwk/B0Q8QFT6qVciAo38W8BO3BboDBwx1VuPDqNpa5NVU8huZjjiiNhLw0qmASlMKQxmky/BsTYwVRfiYSBuH6e8b6h1Kl9QCTqcSrenBSsAlu7tC0tU3JBW1uHZ151Bpq6czdwWGZUCV7lyL7wCUalY+9cevnf/Hf4BCa/p0SYBpgPHFQG8x7/3x2nZQRuAPAfpI/o/iPzLSo8bay0MwnH/L8Pnws+0I1Uw7zlY9vQ1GzuI4uj17BlAWhgF+qBB09PtL+BiqJpPOybKcLZWTtXFZDt5154Nvvv5uuajZlp1Op3mBkiU5HObSpbRf127htTWvjH7SYxdAwWC+e949LV+/9PU1aZ4jS0WY4B7L4iwIvBWpcBwZrDEYGTUynFvnwamRs8BIBiRuGwa8XDtENdOOs1VPb4PqaQ+j27NngBamKQ4/1DxCY5+Pia2xeOGaeDBczNLFonXKmUcdfdIRgsS4lsUIMuPS5bLxxhtLR78Ls4vgWf6Swz937b+/t5PbRKMhsuI98+6VLj3t2/98UuLJjrTQuCNj7fUBNCayEZlH0wAYHXUDtie+SApqGMkPkDBkG6lplBD2ztrQ9xgMxyTi2pftHjD2sFzxGwGqHTkCfs1jQNoxjDHZ0AYfo9MR8DxB71ECFCG98C49qqCXnaBaLUgZsNBgX4OQjrE0eSLbW3rzrws+Jr7TO8vnCby4cVN3UApxgjtnvwl0wA6FY/lSJRoKy5yUVxXH0dSS88g3XtoDwYuGP/3ek0EhfOiEQ31dsi2Qx7DUQ376ue4MMf3RPkxDHEcGwgNkrieoSTKBnwfw+48AOesNCsLI4KeMLBcgv3/KJ5in2b2AlxkukDewaEx1NpOcpGrPlB+V33ZNYtoPm1r+VYCRgA+/VYCfTqoaRSdgdH5yrWpwG2xdivTAGwJMZb8GWBIk3bMp/Ev4R02pvP3ADcT0P/yomR0TauEfu2z548celEgmIJ7LSlGOMrquVrRKuZB3HL2lboK1R99CwNgdO/34fdv2fXzJozwzlqHR3HnrXz/nT19v+Npn+3Iw9RzQ2x8+0u2tGIJ0w/P/qn1GEsIjeZDiR/2zgJ8OVkaFI3US4LKEcFWAgzE6MNKRE/DLAn5VJPPoKGkHuSJqQIpXwfClcfR+YwB6EJKMapgPv6DfDhy9tC1A3P+NAcno3XxEkwkvkGOVtD78MI64KNHHCG3u6uNEo64+dcghB6Qzg6VSnonTIkwcRY/GOF5yeI5KxGpyat/7LnXtBAInnDrn9BdXvQASjowaAo8teeKs39/68op+iecCLjEYRu4ZoG3VUdiC6hgi3acZMBLwMaa3AIzV0UNMxhvanRyqwEXgMftndwLyvCdFXuHAkKIBhJE+GPyG+S0ead4ugGSHTCPjR5zjauoYoIXAe0uXktmdSgZTNfFQSIrGQpLMJRLRvl7VddjGpnoIeNN0OE4qFittqerXb/cYYOjDJx5R0oqPL/mPz9A5ZeCS2++DgAH3EGqQjQLJI6UIkM7vAGiz3wHkwbGaugMgj5/fDwOoHLQiiYQlyA+nSOL7VWXbcEvIu6CkqDfSPlAnjqjQj24LnCKX2179JH3HBbcL1ONXOILqie1h5qxZNLqsm1S5SE+aVpcvZVmeX/jOytqEKMlioajYJpxBqr6hjueCFx18ebXcKPDeo1XCmE1eiACpBscA4k3mg6fOOeOVNS/nlMy0735N8J5Jxin4cy7FgZvgyvvdwNj5HdhCAJ8ow36qn+gX9+EXRGCkCKJk31zv5xli3msEsGwQrppcyEecZlQIzT2ivAHMBfJDJWAbcgsD9cOW4VyXrI1DtiOPT+Aq0BLv56OaOGpuVePDYFgWNWI6+6VQnf9Dx/Dz86AX1VbCNvRujZAi2+MBv36Snejlqq9P+JgkuayuF01TqUvVMgF68oR2KRQqVSqG7WQL+ZJS6e3fLEr8jf/5qV/XCGhOmHlaTZBT5nzrtxz5fBpaTDYKL2y+75FNeX9Xz+0CDH1Ax34n/fpbaApaRshAhqy6aLXtWIwBMvioxt8PZJhGASm7VRyj7puv1fJkGlVnko9qqlfzrqCae8f5/eYB1fjW8Jfcq5FR8CsktB+uGCmEj8FwvT1DHBcCT2YHixIrhmU+k89xIojFyZFwOB6rqU1mM5mot3Y9Go6pv/Xn++vPnL7od98857LTLvniqfn0f0648Zs2x3W98+fbF/dV820D6PUr7/vBpkEdI+UTGPivpTFKQKc75I39Kjy23MKX1dQd02wMqrl3nH/nzdvR2W0rRArhY/wdNz4lSxz4nxMD4NpcuhLleTHA6CWywxukgmlAaHPXnPrDatFRCLYdGk+cwxf7i4d84YefnLR60PzsWd9iHer+px46ZdYON8349+LH7n+rZ4S6xDL0BMvIwFXTPXFNAp7kIa/p4RRJsnzB6/eKZMVx1A+d8n8+tqSPAiqvhobhVeMFfBGNCpBA7kcQy4gsLww3GECKn9mvx0+pXm94rP2cgB+tnvOmiJ+IfH5WP2UEXhpOeeumo3WH7cDkG8kwGiPNQP3kRr+nkpBC+BipiqIODuQZWuT4CNziYEziJMmCBBf4pBS1Ndt2+Nqa+kRwO59ctAz362edrDCJG+aUXzZO3691xoyYJIan3fPb1//zxvY/Of9257wv3Hk3z1YdpJ3A74yfDaOAdlT7MAwv114Daq6GhoHLAaAmTYPAHNrgo3r6I8dI93H0A0istgmt2ob2SAQfk/ePdW6zpcAGJxsnhMKSKDpFReNFHkkxPsawfFdfV3Nq+i/P+sPubtWwLZ5Y+tRld9zn3/cF0FD/r9dEaHMvNoyRLmGW+3GYIiSnVxBAhtHhkS6O0Gpsp0mmqi1GMOykgV/9RL9ydBwRpPhRr2F+kS31oR40rHrN4Qox9t4VCBDFkbRsm6lD4CVWK/VkgE85L2EYVSPMC/rwdn/BiCDBS6XI7fFqhFTp1zDSykqhoK99mgwqx7JCSKQlweV0w6nAutUqOjKaltWfGyiVS7IoOEx6Vf8efpd8BIalfv7Oe0bbYn7LbdtCN+E2k16QtlbhL8hZluU1GyPtF/qg8CsHqnEPfkv8sGdKIwYC+9clYS/6PvDqIKjGd4RtLj2mMTsC1BVmmzclPLiQ276F5bXTw+iqYKx7djV5bUtyDLcuXhsU4rpG6ZrJs1KlrOPSLuMarhrihSDL3P7yn15Y8dwutma7UA3FsrdiVX9ERmQOwgiMXML2boe+7xX9SoBqfMdAVaNRTfWA4riWH/ZPja7Qq/796/ezAdX43gZq9kcJLfQHbedATqKP0aOIGBNkqi/dJcuCXjG1smExVjQelAWmIVk/0D/ACJJrs2Kw9OCSv6wfXF+tYDfx1oY3jr3xKsH7cgIZBg/+KT9AyOndo/WtjBGSA0j3fzhFAuieZ0mNdBWzwctW/aFkNYP3wwX8H4AiOKJy73LVn+89+6YK+eFvtWYIGKgnCBL/V8XIdREgYdSJ1g4rEZyqpm8tfv1EoBpHynDffSDk/3x4C7dVz77aPC+/XwPajyMuQToyDD8DDXcfY+W9abd06RKyXp0vlwyDdKCsVuSwFODQODefz1smlc6k29vbc8VCNB7Ll0oM4978wk1Bby/TXQEsYUgX1azcPe/e0393S38BDSAri9XTo4DWjAzNqEF4HyCraZro5JjR3BF2sWrSSg9+1COi/57/XgaZxd5VSKd3oW3IvItdGMGsWbMxOHRJVyKRsCiK2XyGkznIZ1FkREHK5YqhUDCbzUYT8WyxIAZljmMELvOdB74LtVCtY6e48alfJr90wbirPn/1/c9wDLmJ6dOjenoU0PRRNN6NbqAU1DYCu1LKzzNCvB3BG3mCahzlAnDb9j6NAf8qXqd3lca7knMEhI8x6O0dzUXCykpTXW1I5B0tIPBBnudTqXguW66UtXIuz8FL1kquRsUSdQzXe/urt0nwpncKsO+vn3lH4Mje0GQVwevMdgnsL0ySn9cNNMnvDKI4kiLkARd4TtXnuXxZBEcAk8a/TYREcoFhkOefIcC8On3J79fj14zots0YXQPCSPECsEe9x0CHZbgPPxsCyAn4mmJbjFzOB0L+D+X9H+DXgESiX4bhBiBfcdHq4iXUk7/UytCgA/QCyekXRAB98cN+5eTngaQHGMLHDM30DvSzLCfLwTVrVhdB7ZJWLpdRplwqcxwfDIYNzezOpRsa6zFQpVIJ9a7Lvvzley7ntrlROBq2Y46xsPyRxeX9KIAUP3F3gUpGRMJIhUjBcXSFpK9+bz0SVlO9nH7m0RidYVeA/NutZwT+dXfSQZwiZ3eHL3cXhI9tx+YFiWOY7s1DU6aQtc229iTPYdbALrd5npJCghzlNVtfsW5jLBHHnC1XKnJIYoTczncXToXqkyEyW0f3YGQc/c6PGXqEkeIFyNWHwyQDwiNAip+IGsgQ4yI4gNOG82PsyRozTBWSSijhqwmc9YEsWzKPahKOfqt8IDpyFqimeuk+EEYGPxGopo4AKX4HvQDqqv7eH8iDcav+qmke/AtVW0VuLKJesqA1OpOXTH7oO+FjlDJ0A8k0xeRLRUVVyGtkoqiqKrwx1baVkqqXVDFAh2Shc2OnYZrNzc1KRevpK2535WsEA8WeTHm4NR4QHh0FxqT4w+QRw/9tlXl09xAAMXzKeVIOBclZnEIGb+HbtS3dW42s5vfPbosxDRgdBcZE9wB7VB6FRv+2gPRiS0egjHDctl/DBSmPjyGzDVMzXDuUkMjGizxlUVaprHKsCFXUuWaTZjrBeCzAMn2DA7DLWpqb05lMUI60xMfv/Hbyn168i6Vcy4bE3uHt99G8BYBsGFMfHknGtJ7QCacIXT2AAihCVgY8VHORzoHAJmaBn98/C/hnEUApwI+OBk4hfzXy/wQIH4MJRJYReDYalk1VS4YijEUrsJc0w7Ld9nENYYms6XE0ExGkcCq8ZvXyAKwvsyLuYI/CEXBM4KXvXpP788Nv/uBajiXWB+APrj/c/miSsQeR/B/SaZui4VxhrAk3+hielkQkB7z7ej4olqMYFqccV7ed6oZZqNaCb8hyAe/GpZ/iX8g3YYgI8yoc82wegJwjRhzq31LQA6I+/DAyjKTj6F/Ih5+OYqN/yFH9DQP58Ks+t0MsxKow941Kcsab0FWLb+SHFvsKhSZf9ULK6Ktsqd0D4WMkKhXTMU2eYQWey+ZyqqbxPCdLkqqpgkDeG+vv7yc7wjTUN0VqaVHaVMhZinPRYZ+tVrM9sAz77ROvmlg3VbeM9tTE+674CtlJaxuQhnp99seFyF7vsfiR9PeBYzmWAZaFvCaxbfTuzuvxzwLV+H8NyDQZniiAHwWq8d0B4WOUDIYZiRO0isLDig6F4G4ahgn7GQHTNELhUFNTU6FQ6O3pfXfVqnyhHJZjL7+56sp7vp6tbNmqejQETjzy+k+Nft52cv34HbXQH2V/YnqzFi0CkUhiNceOQblmwDHh1qG4v7jto3p2GH50W1RP/9fSeHjI/CjgR3cLhI/RQddmS4oSi8ZStXWabcG4UjQd8oLlGUmKQK/19PWHohGG50Lep1MypcKMaQ1tddzNr//imeVPVysbhUcXP7yym9mYIVuF+Hhl9Txfa4KGPp/5I4sjaTq40PshAhsRkgM86a0dju2VZyqSAEqhHsth3OrXNhjwMMmwla715LCnH/z8fnFfNnrCcAuqLfGEAQI+UNBv5xjg1Ei6f8UdZfPhR5HD/20BTnkN8+G3Fj/yNBKa7FXgZ/Sv4pXYMibktAe/OAJ++siF8AMfM7NmzixUNkO2wjIyDfwsy3IGBwZD4aAo8uVCmWNZXuTB0JFolGE5KxB6482VM6Z0nPrxwyql4sI1b1O0uGFow+SGyQ7hP8LEJ/zq+/CM73zt+RnNwfE1415e/dIlt/+DGbU0hhb7g+IffUlLohh/shFmNY6R9DvqZwOQwQ/48LXSCKqpW4AkP5EMhBevtgGZ/aEhJ0j91ZQxlfhngTHpI8Ptp4+cRcCHHx2BX8kIxmQg95LIb0simoZs1YgHr1bSwu1ipGw1PgzLNE49ciZ17nnn8NEseSzStCQ5mknnLMoVZFGW+Uq5RKwfnoGWUyqVVCoZFEKvv7EkUVe7+N3FV3/9UqdU6slR6zauW9VdWfvbBZq3kSkE+FHXf2OwaLM0ZXp39Ud2ThkNv8X+YGEGk6kbIJxl2zrZ1oT0mZgTI5n9gJ/i/SciAWOB4Agbef3yaennx18/nUxzL0J4d/iiRHT4VSEL/m4Lv0I/vx8llYwaa1IlKvBvFwBee/wMJDacH9fy00keL90PAKicRL2EUY3Yah74YWQbKTgS8DE6MzASJd8xX/0UM2v2rKb2WLlUwoAVdZWh6ZpQVLcNQ1MhC2PRqFqpkEGkaUVRktFIIpEIhtxjDz+UMqiNfemh4oDEawo9VdXS+3Xsg6tLvHTl8eeW9OWLOtNwzLzHPaoG6ghIhR78dBjTADlBqGF58pTQ2M8DkFMe/BiGhByH66yWHQbSR4r4f/2cNEM7tm82E48OBCZnvNEcXWQ0/MRRtVUD1WYPw3u2Aafww5ktVRHO8ebXSH99jJTd0nKvNKnJ+wGjO4WcpN7h/gIjxUcHRtL9PICuaaceSZ69dbrWby6olbKlC8ThoSpGmXECjmEohRIMsVQ8AfsLrIyKcvm0YZRZlob9tXLdGkHiOUoLBCeu3VT64b+fvfP1f/hVg6F/cMrVPHFqtg+/xSOopg6nk5H34EnQrRq93ShQje8cLrH2MSCw3aHsvcekybvYo0dzW/iulA//QtVG7sbVCdVHZ/OjgH/pamRr+Jfw4V8RqMa9Ij5dffhnq5HhKIDw7NmzST7VrsC9hEnkMJQFAcYIuq1hOMJkryQeQq0xWcNIMiuGeSaCTCEuZnOuEGQ1y4xHa19ZVOA4nqeYq//1tGqW/UbwrCiwnrXjMTGu4qf78FuANpObwZ78JJITUx6sO2pjTk8XE1TjyO5bJV4NpDcjg04yE/g9HwkAJGeALOjjCN61Hc11DZIW4MilR92u9ioYi5F0VIgjKkQAhEfATwdcx6r+vKbi6GUI2BZ52pBlhOFm+/qlagcgJ5ls/invh8TtYiS/1yEC/ypIr8LVHFd1ydZdVeCsn23JEvjHbkCSZBpuE9ksg4rIQaVU4TjW21jP1bXixlzO5jkMz/h4XaFSStXWZLKZEC+rplEupNf0MqZe3ayJo9mjfnrRs8uf9KMjXQIQGT0uXjsJMF6jAcZFEchpP9u2GKltt4DRQOX4W43vKfyrA36/qqmjujMCLwNJx1mE/Ww7gl/naFRPDMOv0wei1UyjaEz6R/Fk4dqDXwrAKcLHCOkGJpzDs5DTtKooiVisWCgVSyXbdkJ8pDYo0aYBMbdyoAsZc6Ui2Nc2TU3XUsnE8q4SzRtoBqmScvoK4c/depfnGVcvNXJV2Osjl6+219Opo0GqIYcd0Xg4224CXcXF9qDgGPhXB6ozcpspOwLkQbo3sUgpL9fO4NW6BdXUYVQr9VDN4cFPwVUYhkejhhlqS3GYIISPkUSxXFAULDdQ0hU9YA7k06FQwqFJ6ub+HtMgVi9rmTVhKSRxIseFpKAUbKhNRFb38mUzamOeUv5rJrBTXZvi//LSX9OlvlyF8C5a4N/D9ztcxYh0ApmHtS6SaUeHxhhuqP+XwJusBN5VtsMWfp5qJbgQOAlJoC4O3iggRq5BmoD/0MrE8vLzk1NVlbFFvPsYyeDDPwsgcSdATj9gO3AsTDS4+rwOeVKp2kIEkM0hj+ZXnxXHz6ubwC8+ApLTEwa2t/KP4iPACANIHFMQp3DE0IKPyfvHKrU5KLFD6bQcCnKCYBquqduJZKS3t7tv81Cqrq6pIU7ulUuirmvlshoKhleuyiRqE2+tYRQn5gTKtFOlH9Qdjmce0PLAW50seSa5elW/25hofhR09wMYfvIHp71u0AFvLwuasnEY9TXKLZzt/YWV70VAQkJK9MefwphRfnr1MsPwn2zyhgBjTU6jIKJkGYSkkn8YPlK3N4FGiqNmUq/XeD/sp6PB5FitE/q4Ou1GCiKdJA4Put9+L7uXH+XRT8d/93CXgEujAX49KO4neg6nZ7R40ZFRQoJ/LbVcePc/v6EuueRSnie62LYt2FmmZYGcluXtp2478HzApmBG0/vCkuUdMRz+rj8Chzyk1B4dyarL1kekj07ZSdk9O45cZRfTd/vof5Rp53n27LhnNWdz2bv+cU9g48aNIPv/H46bNm36Hzl2dXXt8XHz5s27foRk6O7uHnNEG6j169eTDV+y2ZaWlnA43NPTUygUWltbQ6HQjsIoXCwW29ragsHgjsK4JLzq9vZ2VL7zcEdHhyRJ6FK5XN55GM1VFAVhURR3FAY5VVUdN26cIAg7D48fPx4CrLOzU9O09w3ruo4wx3EbNmwwDGPnYQwphNyECRMgC8eEYXgiz5jwunXrIBqRB5p1J2EQDPkhsREGUZEOabwr4bVr1+KIMFKQvithXAVhXH3p0qW4+qxZs9BahNHa7YbR65kzZ55yyin1NfXRYHSSPMVyzVXKSo7ip8hTDddYrazkKX7y9sPCZHmK4eqrlVUCJaCs7ujr9DVInyhOQni1ulKkpcnSFM1RV6urJFqaJE1RHXWNH5anqLa6RlklMX5YWaOslhh5kjxZsZW1ymqZkSduFZ6i2GUvHEKeshcOMSHkQXiDtq5QKsSsxMSmiSvLy0NMeKI8qWSX1ilrwkx4AsJWaZ26JsxGJkgTS1ZxnbrWDxet4np1bYSNjN8Sjo6XJhStwnp1nR8uWIUN6tooGxsnTSxYeS8cH0fSc8gTY+PIk7NyG9R1cS89Z2U3qOvjbGKcNH50OGtlO9X1SS4VNWIvbXzh59f/nMIEvfDCT89f+pwYFB1y7xXWANwcKHGyLwLNUOCiSCQiioIBBwrGJ0w5lkUm0A8mcDAYqpTLXjqMO8Y0LPJine1i7kZCQZkTOIE3HZPlWWLO0gGzogoMbximalkCzYDxNNuOxOKFfJGh3WIpD2MoFA5bjm3ousTTfLi+O63li7qlmRb5eGHVqoCx4t2aIbvYwL6AcQfrCc1HS9B0kg2Ns4gRxrB0RVXh/zNsEMZXlNcntSQSsljOl2J1NQIvDAwOaoZuu46uFCGAYNigy2i/Z7sEBI6DcQx/l1yTYQRZxOSGjSKxfNo2y1rFUCuRcERTTZY8/MaZlkbRlihxNNQhH9Jy+f7uvpq6RMu41pymKqUKyibiiXKlwkqsbhmWQQ0ODCVr4qLAOboJl0WtqMVypa6pkRMo25TPmnOhxItVM2vYtiLYG2GWZjuHNry+9nXdqQR4hWMZTSf7UkJkfOLEM7//7Z95+XYV53/y/N9denNIDjlkmRjVk4v5Ld/1MGhX1su3vvznsBiZ0zb3oPEHozG2A1t59+rZszBHc6v7V23Kbjxhxkn+V2f2rJ6PIAyXYSDdf90jP7jzrjupnp7eq7555fr02/FkHMwpSaFsOm+aDmQwMjY1NYHlCoU8xDNYWgoJum5Eo1FoXbBZbSqJ6Y4zUEQAS3GaqkN9lUpFlAUl5ZCUSMQZjiwQh8JB2yDPmihFRRSkcDjK0lauVCgpqqJq0WAkFAr2DQyYtsULgqJryWSKYyMDFXflxnRF0TnydV9yE4uwqAd45OSZY54hiYS1iKPtYg6CEeENwGc0DYaXNIey4ImDq6j88ftNOrSlhSrmM1rJkIRSIQ+ezBUL4UhEJ7dV1XgsCnWUy+Wg3svlChyzsBwsZfM4NjY05HNZVhITNTU9nV2cS7HBsGpWDEtXdT1fqISC6KIMObhm9bramnpREipKYea4CTxFh+LRTYN9nd199alaSzMKxQIvSZarxeMxWY5ghFetWrXPPrNCEhuwApVCKVsqljVtzoSPf/sT18m87C2vf4gArUtqaWXfivsW/E2xM5YL2a4ec8QpX/jMVdUcuwaw8W8v/QPY2J9qewCQraJXXlz5/Ny2fZvizZDVaBUEzazmfRpiDf6t6w8VkGur+1d3ZTceT9j4A+1982EDgzOQHvjpYz/60le/RKdS5Bt6UDumZYKcxTzmJI3hYnkzFBEGhvpUvcQLNGakJPMByg2FJd1QbMdM1SQx12GNg6VBdpjchqbUpeKpWLixNhUPBznGNW1NUUpqIS+4TgRq0XIriuKQd7WZUjbXN5hxGU43nXg0GZNi/V39EApQ8rC0ZVmC/F3Tpb+3ZqiMdokSzdqoAA4iESjeIhHY1WHI0pEVcMhjdyztgKVxEYYiP9o1mYCF7DD4XKMt7H7xmMOnSWJPd1eZdsk3Um09Gg+jL5oGhgU/64auDQ4OwkTP5/JoBsvwDMM7NiXwMseKtukmImGlVO5ct4mXoumisaJr81BFLamardkpKTGhoc0oKk5Fa61rDAtiwDQbG5J19TXFSnnNps0DhTKYdnCg17B1LsgbnM3LkWJBGxjs5TiWZaR3l6xUA3pvtrdgFKRI6rPH/uDHZ90ksMKHzcMAZBmExb5t+/3+3NtuOe+Bbx9144yajwnCB/rw3h4AAvQPL/wur+TP2Pfs+mgDOm7a5oTaiSfN+sTLq1/cs43h/p8HJuqcfebQ6fQQuCIWEWMhwbZox7UiUT4YEiLhGtGlE6woW6Ke1g+ZeaBMi9nBfDlXsXULBnS5kNdtTQwJLhPQLVOQg5DqBaU8mMuolqGYumaYpu6qmkEJnEnbaSVnsWT5jnECSrFUqhRlIVgayI2rrW9KJbuGNpfpgMXwPOuEZM6g5GU9Zmem4FAu7xgBXTct1lsjrYp5wsVcANY9bTOcLVOUAAZmBYkTJJrhYALbUNsubTrgfrG1MbVPI6MPLg9GGEcwFq99d33PJp4X4qIExai45kAhO5TNWJRTcbRAUGRCsoY+kufD6GxZ0WlHjNCmlS9V9IKmdQ319fb3NKUSHR0JOmAYKqwB3rbNFRtWcjHZYri1azckIvLEjpZYpG7heyu7slmMCcabcoxILAQrQaI5Cfyey2uOYQUoM2BMmN7Mcu4T/3p1c08pmZr97RNuOGvfMz/4jg27C5iRYJ4JdRO+efx3Pt7xiWrqhwxCSoruyfU8sfSxL3zsCmhdffiryIDIic8uf3pTZtOOvsK1dwGF/8a617xr7aFB8RGDZdnF7y6ma2pqYDraNmvolGs6kWAIXp0kSFpZyWmlMmeVad0Nc28sW1gwKolEgmZoTdMgOMkSNgxLUIE8GBmIoiDHlopFiAcYpRDwqFWUWI5jLNNSFNTOhsRwUAq5llsHLZVq3Ny3qaG1yTDpdZ3dJaUssIZbybBC0BBql3aWe/MwG6qugD+iJOav41c9eJGyggFO54VsU1DrgCcJkWGDnWmeZvAzQ02JoHjqlODHm6mWVDwUr9NVrS6SOGTO/qaqL1ry7nPzXi+US5RhCwHGtiylXAlCCtiOXlEEhrMcw2UtmqMK5bKqOy7Dm4yTSiWaG+tg0A9VskbZoIwAXP2gLLASlUpEApYZcIzpsyazEjeYGezf2JkKB6eM65jY2hIReCNdqBFDqWAE1kNF14jbYjkQPAb80Yo6aUL78Z84/BMHn/fTT9w4qX7y7n4OdO8Crld9rKEa+TDBMuxDCx/862u3NcWbzph7Fu19d6d6zrOxO9OdG9Mbrzr+Wx+BRQ3gKhh5yJTN2S6YfHuwzfNHDF8bM5///BdeeOF5M6AQ65NhTN0AtzA0JQiCKLM8x8JnhA2bTMQc26pUVBsqm6Z1A35dnGcZVdED5M4yVSwUTcOIRCKoFywMzzmejAXh7bFMLBbztsxmlIKSG8pO7JigVvRyoRSvC9fVNw4O5vOFEnSupivBaEqjg2u6MqYtMi6UqkluG/pc698YRghhj9I8ax97wNSLP34o2GL5YH6Ty6O5ZsDFj5X4UDx2XK123JQa3ixbui6LguaaGwf7ILE29/XktIrGUiq5gWoHDBOuQTAM+UWhC6IohqQg+IoLUDxFRUPREJjSgsHOGDy5ewq7mmIoPiwxFkvBJTdJdyWZ4zkaLjRs0TjGirLR1gnNbZFwiCFfMTDaW1pq6mpLxZJrOQ2JmnF1TZAgciTIsYyhaXBjBC52yqzLLz70ErJ4N2oq/8/ADdBhmk2Re9K7jocfePi0A07XIQb1CkyJsBgm1NqeWoOYgJrtK/T+8617ZzXPOmHmSci2LaNiKDKVDNy9aU3TPwLnwgeci5nNs+B1Le9dvnjTIvSlOdHy0QiR3QLYoaJUXl/3WktbC2UYxsUXX6Sz3YLI2uRNAxpzGnwLZpQkSZYFw9RMAyMJLeVStK3rWhQmuMhVKkp6KMtxPLIhEcodgKLmeV6WZVQLbQy7F/YJCGabTjgUronES5Uy3F9RktauX9fe0Y5KBgbShWJelBhRjpetyEDJNmiRPEdg6jRNblLDzse0InPbdFmHgSChZG5qInXAlEnvblyzrGuADccZlncsy2AoJ+BIjn7i7Imz64K5fFoQRbSegrVfKqLnckhev2ljRVMFWcrm80pGg+gKhWWWeNxUJCTgOrDfS0UV5gPsjii4UA5BruWyWdsyWZlhKToUDMmRcF9mCKwaloKWDofegPDjBTYkCK5h8QxrOXYkGqFMDJcB/s5lc6lUTUVXDUVlKbLyB0ETcMgSel4pabbeGJ/9+SO/MbFu4kc2Wd8HdoBtZITJu6eLTjnllNq62m+fcvXk+omKoS/dvKS/0HfE5CNlPuj3C5NhqDT4n8WPRKVYe03H9MYZOGXaO7Q7WIb7+xt/Pe/AC8DP1aSPCpgQil55Ysnj5x54wU5a+D8IjMlAeqC6Ut3d3f2dq7+tBDaCG+HEgg85jgPzQOtaMCsNXQ6KLMtVSmaxWIhEuGg07rpUEVrFDfAS0ZDgW2Qm85UVVFUjno5nDEO/FQt5WZJ5ThQ4oSaZGhzog/xI1taiEbbr9GczNJhVqbBClJHq1vdr2QpZbiEGs22CwRyoSlITjpDoDmM4lEDTjjm1vrmupu7tDd1ZB0aZAy6SpSAUqcy5c1pqDp7U3LlyCS7b2N62uacHctQOuPlCAe2BAsznc6FQCKIEbaTgS7Ded454EZ48VTFpN9DT11tfV5/P5SuWDm6XoF5FKZvJJOMxh7bLuUJzY2NRU3OVYktNfYBhwIcwj8G6sBdUTQ2Gw5BBsMmb6xsGMkOlUglOuKaqGNVcsRgNhyWW0U2d4hkBQyRJBdMYn/j4Zw65FLrrv0jk7xEb+zecgnJwRAOzNJtVss8ueyYRjB828chnlz0lC8ETZ51smPr7rmYLrPD4kkfhX4yvnWDZH936Foy6klZ6csnjH5v68ZpQzX/t0prPxv5KNcxI86KLL6zQnclkUgiSnSFgOYNFTcMybRezWBRZTdUsPdDY1JjJ9eZzBZqC1jWggxjODmNeSjLmsW7otEOpiurSFJSeghy60tpY397QppfMluaOrk3dWTvvBMxypSCHQqpiiY4RCiWzurC2rzJYsiu6zjAO2aESkxlWKfmKsOuY5I1Tlna9xWk6HK5JWuZlpx71ysa1z63cwDByxXQZKFNTm9SQ2r8WVgLlOJocCSmYKaoCji0qlb6hQVjDxXwuHAr19Q801NVD0MiSCBFfzhWhVB0noBpGTTDCuGyAYQ2IBEsrVMosBEwkpOqKRVmYdjEpWFtbi5OlSgXMPTSQCXAsRE4yFtULZVrg+bCYyQ7GwrH8UDkWjqeSwZICgwO+rxEMhcC6vMhbpi6wdACCjwiRxGfmfnO/9n0/4L7+ex97ysbbveEEE5rznsJGEMY2EdPvB8zR3nzvoo0LjptxAvjqI/Ay0EhM4zfWvo7mTWmYWhfdaqXtvxCjtTF8488///xzcsKtra3BdCPLR7Bioa1MW9MryVSUZ11RYGEK6rqKDLzAW/AFDUKMWCwCVQzzA+Y0KoWmxdlEIs7xmK4C7CvHDRTyBYpyuvu6ilq+lo+2JBsmtk5IhpKsRSl0/bLN2nsb81ndNSmbvERsY3pbhHXhgUP9uuRxUIYhD9Q6tospwLvFQw6Z2F1Kv/juJj0QM0wHFK4TAifOnTyzKWLSpiQKAsdr5TJtmDmllC8XoYpFWSK9CrgMRU+ZMBHuMXz4dA5mdTEoSDzNoUcUuFfV84VyLl8qlCsu5YbjwWCYhzHnEveZspyALDC9fX28IMhBWRSFUl5B3xmBy+azsJzLqpnNlSulciQcTSYiJbWYVooBioYyr0sk9aI6mC30D6UVwy6W1UJOqwvNuvywb0xvmv7Rr0i/P/bIN37ogYdOmHsSz21nHy8Y1f7PY+b3Afh2afeSp5c9ddGhn4XR9BEA1v689W+my+mDxh/cEGsUOcn+r7+/tZVvbJrmRZ+50A72Yf6n8/CKafiH0E7EkC4rcA0DjslzHGXD+hSHCoOqpmEa65oBavECWQkD4AwTE5wOgPnB4qBXMBhMRmPxYERmJVkMkXs1bmBdobypa9BmpLymlvSyXmYCtEAxAccyAgZ5zNwM2NCmXAA/G74w2YVEkimaMyG+wS8CvV97bW9fZlU+wAR52yi7Lp/k7SP3mTShJjLU30VJQVrVONupaarrzg4MlAtw0SEX8rkc+iWGgk11dXZJhRe9qquTDYohTmDhFtjohejAoCirAZsqVbRypRyOSZFkXNO1AHmySgSXwk6AXSCAiUXR3xUlLETIK7xBPl/Jw2XAwPVu7jc0VxbkcFCACrEoO5lIaopeyBVZjp9YW5eGTV8pMVziyKmnXXLYJf5r2v+N2KvaeLcAub0x3fnqmlfPPeA8uEwfgR6G1Fg3uK5zaMNhEw+HF/BBGv9RYittfPnllz/3/HNFq1dOCTChXZfNZlWK5mvqaj71ybPhJebS2VgiXjYquXIWZmqYF8Y1NCYSEZe2YxGJpmBXCkRxWkyxVOQFrr6uTlf05mTz1OZJUbn2jXVD97+95pll/QvWZwf7Bh1BdhSdLSl1NXHNYXQN7qjFurbABkJhMSSLllqRaLcuHtYVRWdCLC8pimJoWsAklu6mvDZg0DTP2HAvXT4usHPaks0RJiQKAZoDJybrUxptdQ32pbNpVdcgUCzDcG2ntamppamuUMzmSkWHpqPBKEdefg3QRoCzKcYKuJqtmlYJ8q1cgZWRSkYNg/j54UiI45lwUCJvl8K40JSiroTC4Xg4nLEroshTmhGkRaVswPuNRcP1NXHasoKcWMoUocsUVS+Wy5BorXV1vcXsQH9/NDz+9P0uOmPOGf8tq1nbxd7WxrsIaMV3uha9sOK5Sw//HLkxsRNQNEu5qmFyMKN0zWWIp7Jb/If6JZ6slt/09A2HTjh8RtOM6on/JRirjT/zmQsNcZMcklSNbFbnPZtsgT8rFTsKBy8O21Xr3LyJo6m2+loz4BY1NcB7rwWRBTyKZeHv2aZlCqFga200xXEum1zcpS5c220YSjwcjPHuPh31zamQy9mr1q6uj9V2tE97cuE781YNmkagNhmpjUeVUiZX1MsaazkGB7vdtWDWwqhGvS4MXvJdatcQBPhYksC5Rnl8c+rwWZMEo0S2awo4mUKxomtquVhTW1tWKvDrNU1jOI5maMoNyKJkm+ZQJgumogNUIhZjaIgFC/wNbVzOlRiWM1zXhsvACBBz4bDM8XDgHN0wa2tqMDlKpTIM/YqpNtTUigxrKbpWqVAiFY/XpQcLsNIbalMuw6ztXB8OypOnTijmMsUiNHBQ13VREFmWMW2rmFXrUjN+eNpPJE78L7yBsRU+cm0M19RyrGeXP82zwhGTjty5P0wznJF546IvfjJ53r/+9KkjVr32m4t+dvOlP3rxi/u2GOYuGcOo/+75f7/npYfeW7UmGot846zPf/qQT9Nks9H/HaoY2Fobf45o44rVF2Rl6D/yffAAzdKhQoa84hAImIauQ0OxPGs6Ji2yBhNgRQ7OImM4SsWCu6yoFYFna1LxSY0Nktz0wrL8Y/PXZpXKsfuNO3VWc1OI3WdKx0C2d7CYhUne0TZxfMv01+eve3VlxjaVmphcqCi96XxBpyu6wTMmDHrXNKBbKc2yVZ0PWA1xafqkusMOnHLynCn7t6RmNsf3H1c/LsJSegH6NlFb09nTRd6psDWokGKlPJRNi7JMblZZFtm9xnbKpXKpAAPbFcVIJBwyTT2fzzI0LTO8o1mJSLRQKECABUUe7gNYDuoXjrgsCqlUghOEQrFkB2BrlCePH5eUw8VMXrH1WBMslWR/JjdUVDUDokTnOKulua6+vqZr02ZVs5pbO1w6kO4fZNyAquu5on3cPuddffL3oOn+F8yVj1YbY0YWteLzK549fvoJE+smIVo9sSNQoK721vwHH134+uur5j/0wn9WqrUXnnHhlBh82vcfW5ET751/z7f+/HOlrHC0USiUB9Rib3Hd7NZ9cOp/Cydv0catLeRTOp++8IJ+a2kkGAtyAs0wohwcHMqYlg1yxMIRkRfTQ4OcTN7Adk024AQszYQlrRkGIwkBVW1N1o3vmMiIoftfWrBiQ28yEp7WVnfywbMyA12b+4di8WhZLUI9wkQ6bMqBvbrzz+de7R7MJyPJxtroUC6bLWkYeVOv0BRjOwxLMUzALhfTNYlQa1NkysQOkXYk+MKcHA7FpXBw48DmAAdVba1ftz4UjDA8W1YVcnM4QFWKKi/zFEuRd9sN8mRWLBY3HTeTz5uGLYVk09Zs05AE0bU5luYsRYnEQg5UvqmD00WZ+L3E1pKkUqkE/SkFZWh11ByPx4NyaN2qDTIkFkfWs+EM6JpB7lM7DthfLVeCweCMGdMt8giq0d7WZjvO6s71uUyuXFSi0fYrjr5yv/b9/+tWpHeEj1Ybg2/vnvf38w+6aFcWwHxQFAOha5l6tmImoiHOJa/AVc/tFAIn/ODB7y1ct7i7Z3MhX5k4sb1QTpdKejCYvOTYCy77+KUfmk62i8WsYnnP/ebSqweWrdywaWMhd8aZ139233GwDau5dhlbaePPfe5zzz33LLRFS23D0FCe48XOjZ3gvXwhZ5paUA6i2xWlTD6CyjHZTLGjdSLHiuVK3mU0SeKnj5scl2oWrOi54+k3yop2yPSOw6c3Ckamb7BXcZ1kXbIpWZsKJXTFnDJ55tLVvX99+PGCS9iM1vTewQFDs6HVrbLiWmrAsJxiKSZY45pCc6e2HTRr8j6TO+IhISSJkWiMhVPtagO5/rKh9PR1g1kikVixXMrm8zCnDcceyKRhP+tlk7U4cjOH+LLwehmwZiwShVnOESs9YChOpWwWCkXdUFzXgQEPBqYYqqauhpelAEvniwWHCkRiUdh5DM2wDNkhwXsayZGCQktjk8wJ2aEc7bLkXpvE8wwVFIWZ06fX1dT29fZ3bupM1tUO5DKKqtZE47IcD/FtPzv7Vy2Jlv9ND/d/tNoYg7xk87vTGqe/vx72wHHc/H9/aebXL16UKa1847bzfvSdQsNRR09sgEyt5tgeQM1MOX39Ez9bP7RCd3s4lhrqo3lBHz+pzrKgxaV5K9+e1o7Y5A9h2YLiKef3P53983f5fcdNDAZj4zv2O/rAT3z66Av3b4p7Zu9uY7Q2Zm666aaHH3qQ4Y1INEHzZjACs8S2HFsOhaUQb2hapaTEInEwAwKaYnYPDOFPXOanNdZNr20WE+2Pv72qe2DgxDlTPzazGbZJgKVaJ02keVataHWRmiDLQTw3tox/ed7ix99cRlHQgRobcFXbpOmAY1hWRW1riB44t+3AfTvmzG6f0p5iHXXChLZIMmZTrGM6YUEuFvNQ6QGGhaTo6e1XNKNUUdNgYEOjORZuM3QgZg/NExSLBZcJyOQlBIeFDNTMob6hUrFCwd1yGIkXg6IkSIKqVViygxUMtACUO4SbbRhBUUQG8HxmKAshoClky5m21pZ4PDrUP8BYfHdfX0lXa2pq4bdDFegVlXEZnpEyQ7m+/n6Iv5ramsHBAVHg0+kh05A/e9BV5xxwAU3hAv87TLUqPkI2hpv64soXJtVNaoju6quILOM+/5+fbEh+4fdf+OqJBx3OrH14fqHx1EMPFMieSDsERHFIDM9t27ejZtLyntUlJQdbcOqMeigIXgguf2/ThObxZx5ySk249sNYueA5ttTzxp3dqZ+c+5mJdbWpcDQsCujIHk8Mn41fXPHCFV+8grnsssteevklKeromqrAmC0XWYnTDJVmKYHhQkK4raF90rjJOtzQilmTqC8pA4JIffywT6SHuPvfWLpu9eqjZ487Yp8ORUuvyQy6gihQTJwVJjQ2jW9ujUcTOdV+Zv6ye558bemmAZf2dg83ddYon3DQvh1tdZ1rlk0e3/TJM4+XWLO/u4tnuPa29vETJnIcnx0aCnMizzG6Y3BhCa71O2tX9uSGFLTN21iVPMduO6ZhUhgjcvsani7LWm5NLBGARWvaRaXEM3CuXaKQE/FsoUB5z3YbpqbrqhgUkolYOBySJBEAjWEvp9PpUCicqqkpFkuWiZrdmpqaSDg8ODBYLlVi0SRN09FoZHCwn3A+tHA4RN6RdMi2QzW1yb6BHsMwmltaBgeHWhNzrznxesyJ//47kNvBR8jGUBsdqY5MJbu6f1V7zbidrGyNwHaoOYdeemqHOP/dpxZuLh19+ne+ccLHWMt435KY+nbAenbJ0zpd4sVAtBZGJnwvB/MHxuaKNV0lq3DAxH2D/JYH0fYWbDfQ0HLg0eNa8sWNqzvfeePN+x9ZsLZsLvzRbx+cccTH63h6F/q9Fcb4xvaFF10gJLNhVopF63KFHCsyhqVlsmlZikxonSRQosDwqqUNpXsFQTAt6c23Fw8W0uMmNu0zvm3qhMnFcuG9dcu6871BlplY33Hg7IMoNvjaosVvvrO0c/OQopuQOcmwUJ+MlC1n0/ruudOmffL0Y01tgLw1xHLFQq6zszMeiU0cP9kJwOwpVBQF1m8yFDEdK6eWlq5ZAc1JwVcXeF4QYOvargujGl46uBRUJzxLbkeZts3VxROmZvQPDoQSMdPVadturW+ENdXd3wNtHAlGLE0LuHa8NqEYWjGfD4VD4UgEXlapWGShkG2bggnguO1t45LJWHdPV093r65ZSNF0Uw4G4SyiBtXUwslojJcZmoKUSdYmDdeEXFFLihwMW7awf8MJ5x504X/5e+c7w959iotiRR6GkevZvA5GE3/8N1688wT+KtdfX7t9asO0T8w+xXbtnT6ASVGOvqG7M6MUKbJpoVuTamuvrUel1fPbgGO4tzbMu/of1wwNKPEwO2Vio02XLEo1TBazPZ5ImBZn28F585d/9vizfnjG9/03zMAqKFjU8rjEPW/ce/iUQ2c17WPs0SPWFHkhIbdi/eKiLcSCdbEwzM24DBVCBeDVY0pX8+0yRvvG1KZNm773/WviNXZZLdumPqFlEm3AemUlmc9rRVXXJ46fGHCoQrbIR+IPPffi6mXLZ0wdf+iBM8ibORW1VClj5FRViycTbfGG2pr6ik3/6R//3Jiu0G6gIxVubazZf8bk1oYE7dqbenqjMbKXJgio64bNB2BZbFi/wdbNuXP2SZeLuUo5wcsczfYP9m/o7lIt3YGiY1lkNnSdlUTLsuAXYXAZhtahlxUF5irL8qWCFgrFQrIIPYs83tuMriwJMKS8R8RhazlCWLQCpkixuqpFUkmKZ3VNDzJcJVeGYU0JfDmXq02lICVi0XC5mId2ht1fzBVdg+ICguMGbMZJhsNapVKsFE3KFjny0VGXcXC6VCkwAZYnWwbFrjruJ1Mbp/8v5mFg77ExqNO96DeH/+iXDiW6ek6n4/UxXtO1SQd9/ref/86EENymLZkhcItqsb/Q35neMKNpRlO8eXtuKiNy2g0/PHZ+zeXXnby/Y5uwvES5tq25gYN/Vc2zFVBtujT055f/NFhaG2YtywkMZDIaTZUsIyJBhlM0I2mquHTx5rKuTpvQetqBx37ywE++t2nZk4ufevKtF7NZp1Q0YfAdNHfCvVfeEZPie+Q8Q49Qbz32vSvve1wNUJar9/T1HXLkTXf+5Iqkpu9BdT4bk2eqv/Ilon8uuujC8S1CfV1tvD450J2ulGBRMxZlj29ryqazGbilVqB/MPv6gsVF05w7a/I+0zoy/RvjMEjj0XJFA8tns6VSRSvlSl1DlZU9+aAs1AjaiQfPOPzAfXSDvN4oiHKxUILchDrVHKtQLsFIX7d5AxhsxsQpYVZwTYulGHBnUVVWrFtjuHZdQ32+kMvnyf5BaLQsyyqEim6KMAlEQdM0QyOOEM04OM9xkqaAbUywN3oErQ3mD5APwsHNoTRVD0diAs9oaimWSECBZ9JpQeBd8qEBx9QtuGe2YYkMA1UfjIRBdt02jZJbyWMoAoLEcQITDEqVog5fQw5KhXwOBnl9a4MdcJWyks8V4JCnM6XDZ5z+jeO+KfLih7BGshfAcrzAUJCJ5EGWnWNvr1QLovj4H4//be6UR6//coQKrH/i6kseM27/0a9bGY+KowCW68l1P7v8mQsP/gxIP8bG5lj+qXvP/e6Ty9lApbO/UN/QKrtGvsydet5vfnbBUay2fbsadQ4U+q9/4ufvbXhnXEujyzoVvQhF7AYYU7dVvdDRNvndRRto1m1pT9quqlbswW6VCliCaLJ0fHN/KZcnjwMedcCse79xR1iI7rHzTHOcGGEo2BlGoLTmziN+ete11z12SjOrefvy7hbGauNrrvkuEyzwIt+WSNalmliaH8plTcbRSkokUqPY9LOvz1vduZmmybcgMOEdCnarTVM8R15dpEPhoApXUxILJS0ucdNa4ofsO13TFDEczBRz8Dma6xq0ipaIx8mTVZYxkM+uXLdGMY05k6e0NDYODQ31dHfDn+QYduPmzQVdqRhaNBgOkNVDYs2Wywp0sgTdykigYj6fC4ZC2WyW56VYPEEzVjAIS5tSYb5rFpwcOSiXSiVFURxGp2lKFEOuw5RKqkRTksiULaOuvo4GrYpliF7NsiGK61M1IV7KKvlMJstSEACcWtaC0SDDU0FMQIaVOB68mlMMsg+ebUyZOBGqGz46pEYhO8SzdjRcf8S4C87e7+z/2df9dwiYte7m737zhBsXlH56/TPf/th0Qzdo8g4p8X7hkVguLfEsTBvYPcTCswNcIydM3j3feCdsDPvJ0frvuO2Lv3r+5bRi10w+489X/faoCVFQuJpjGMQDynUv3rTo9LlnbdeiYYgwog0988bS10sa2Yfa1iomFT/60KNlytiJgBJYYag8cPUD31DsDCM4JbUkykHICctklr7Tm8uWDzq8UTd11w5FI8mlCzZgXtU3BNNDysaeQqFkhUPib774rfMOPs9zBnab6wCK5p3+J0/5xufe6nVTTanWWYd/+cSvnzhrPOfsbGVuR9hKG8P6vPDCT9c1cLU1qczAQKqmNhFPkj2RLVsrlWlBXteffn3eG4cdODfE0Q3JumBQhKdaqRSyuXS0NqVUFNexY+FoMZcPJqOggaVo0WgMbutgNg11us/U6T3dPdFUYuWa1blSmWhLw4yEI03NzZVyceHChR3jxxmWBeUMbqlPpdZs3ki8XriguglmBAeSm8NMwLBUURDh/Gi66ji0UiYecW0qnMV1gyHYSaIoqKpSG49HQyHN0iAvbJeC0lZVFUI9EomEZKlcJHtfQl3D0jYMQytp7U1tsMMqZslwNfC/qwbSffmQFOkZ7K2pq8VQuZTNiyyOlUpZlsMwClA8k81C2zfWNlEBJ5Puiwjjv3Lc9ybUjv8v5eEAJfL0c/+87EsLW/92snzlv9b+/aZbp0UDbzz2rXN+8cQV1/7lzHH6T3/wk/Bhlx7OzrtzIXXdL/84pfjSq++8dNYvrq9WsGvYCRszlNO/ftm8zesg+cPBcDiSau6Y2Sww2xrBHhtvfm3Nq+cdeMEOjBrok+y13ztrYJ9r5w78vjDj2rn9d/9TO+Z3l53Ma8aOtCTPCvM3zLvnzZvTmX4+yIcS0lBukOYpQWQy/dyyd/uiMXHcpLhulTiej4aD2UymkLYkrmH5ss0FTZ05ueOuK/8wqXbyB7nzT7PiwOLfHXXtD+oP+txF+81c89JNz+vHPnz9b7Y1SXYFo7Ux3dXVxTBMSBCH+vqT0VhMDsHrNkyzd7C/t1jcMJR+7pWX21tbp45rq68Lrx9c/uayV9/rXDyoDFYoLZ0d7O7vGsgNdqV7VvSsm/fOW4vfW2wGzIJSWLJiiW6oUzsmKKWySwXeWrRAh3ca5OoSscP32y8VCa3fsHrp6hU19XX7Tps1rXVcXA6BZivWryF+LTSk7dCWw1NsKh4UeYuj7ZgcNiEhoHBNxjRoWM1SWCzpaqqhrlCpGChEBRiBB/emc5AfuWyxgApTqVQ0Gg1HwjTM9TJpCXxssq2HS7WkaqdP6qAFGk54X/9QwGDUoppJZ8nHqUJ0siVeMDI2o7mcXTEVzbbC4aiWLQ4NDvGy3NzYGOOlzZu6+voG9mk94cdn/qYt2frfysMBmFGFTf+++o7Hw+rS216aN7jpP9/5x2M2zzKOIzUefNaRHw8NzH/eDZ975qUXnnmBqz//9IqBQudrz/Ztrpb/wIDWH3rvjnN/ci03+YhDZhzYUtcSDUalwJZvRowGqNaRGlcfbVgzsIYd/vbE1oA6rDv/nFONgTcPOubL8/92wtl3PBFNRFh4ONUMY4F6YKjf+cZfuvs3a5DtNnlZjxcky3R7NgQWzutiWSFZI2lakXbpgM2mBwpBUZg8aXxfTz95A5dmmlN1teGaD/guGgVTWi3ogfjM/U+49LhTJsWSlXKpZFg7f3h854A6Wbx4saeNP31BU6M4rmO8UsinEglF1TZ296iu9eK7MHL7Zo6vO/bw/QynnAgHjWJFsc1QNKxWVNahNvR3266dKRQ4UdLAtYYq04JjuNlyKSmHTvjYkWW1ZOharpCPJ6IDQ4MuQzU3twwODGzo2uhyTH0kPmXCxM5Nm9K5PJgQNCCeEEUpmkrW2OBhwsQhX58h20/D1GMCHE0ezTIlQZBhX3O0KMhDQzk42JEYDOxQtqzDjVbKFcswGDghAScoS3AUdNPq6+9XNK22oVZRKpFQkKHIh/gjkWQmV8xkc8kkFL4tclJfXz/L8uFIxNBNl7MCPGrT2uvbzJzSvamrYWpDSA4Xc+WKYuaKlUQyce6BVxw39USM5p5ZWR8NKNod7F4xaEUntbXxgYBe3PjeYGlS2zRW6Vo7aE0eP06iWccYWLRmWcWKzpw8t0ZyLSsgNjnMpN3bHHNH2piBFlp398XXXjx/qKE+JtEclQjt/+sb/npAePvWJM/wr6x5KSbFZzTPHKOQYVit2/Dcu505mmajoUhIDJI30V0nHm8d39REXs3bBv5LiHe8dHvZyAqyPVQZEDgBFhwmQMC1VywrFnNGQ3MoWeeGwmFDcYb689FIXBStupr6XNp5/a3lnCD+63t/PKjjMN364G+k0TzvwA4tVaAhIrXRCOWa5Pt4u4/R2pj57Gc/+9JLL7GcwgvoRkw17XW9A++u7Vy0qrOlPnrQrLbZk5qjMlsqFrr7B1yBicbjelkJ8QLsS4tycrmcKMmmZYPN6iR5Sn2LzEmm486ZMR1WbG8uDY7tmDSBEVlV0xqiqSAvUAFKYNgZk6dOmTp52coVGFFoYHBGNBIFa5IXnW2y43xZKRPmIN/t4ViGDcL5FkTT0OEjTxjXFo2E+weGShUFIg7OuWVbiJo2fGmyIQlDNhxwGusbw+Gw5ZLXXGmy4hUol8sws4ulohNw4AAODqZVRYWZrSqV/oF+WCWAZVmKAk8+IdBBSmeioWgul4nUhFontDJ0KD2UVVQlFBUaEuOvPPYnB3Yc9N/+kgPgUsFwLWYMQ7jLZYRoY6JGoAOcEK1LxFkiQJ0AIzfWtrfV10us1x9kDLN7676x6zqR2NQzj/vKV875ypfO/sLnT7v806ee2S64O1rWgW5oS7Y/v/LZqQ3TQM1q6jAkOhRP1Lz70vX/eC901IGzw4zyz7uue9WedNLMSdQ2RjhM9KHy4F2v3/XK4vlM2ClpxQgfkRk5FRV5iVu3Pj/YWwpH2PqGCOgI6U+zdDwZwoQPS7FlyzsdRjRcqrsnu7Jv5akHHitx8pglt92FyFJP33Pxvldex9fW2b2Pffpr57/F7fuJWZPp3V8TxciM3Dem29raDNN65Pkltz3w4n2PPPniggVvLnk7kRLPOuHgTx57VGttjWIpa/u7VCoghkKlXMEuqxLLhWPRtb2bwR6JREKE4LLI9xxgoFb0UrGUnzt7RmMyHlB1WMVHH35kRJDy/emaWLKusY4ij0nUTp81Cyw3b/GisqXDpgWfRsLhnu5ujJHAC2ghKoQlI8oyzHzadppq6g6cNachlapJRNuaGwpwXPp74tEEL4eFEJ8tp/OlQihKWmJbtq7rruNOmTLFMG2KF0uKNpQdKlQyilaBmICmrW9o8N4axgEXCYBpofKDchTyBd41jPBUKplJZzb1di9dtaqcL49v6SgX1a6evjXLl1FcIJnqmF1/2rWn/GZ87fgxuuL/sC0ommXUzVd+beInb/nVOd8/+ls3fefoyw65851NzI43ncRcgmUnsETiV5OGgRkiRmo6msZPqonMe+1nV/zpu1f+9lu3LlgucSHypNw2QA2WY7+7dmlbW1TgDIHjKNoE6TVd6+sd5LlgXa28/35TQ0Gep1mlZJbzqlK0Fi/uWruuUNKkJSu6ursGKeKNk4+ofCAOJqBc1+7pXz/u0HPOPPiE2ROPOriN6urbaHq7Re4ZwClz5swh2vjFF19I1NlHHDK1vbkhJvFzJk+MhsRsKdtf6LIcKxVtlPmwqhUSNcGIHHbIR10D761eqdhGU0tTrRiJh0OppvpKPi9QQqKuYcY+0yNhWL3s5sHucEg2DM0w9JaWllw+pxiqqmvQZjpZgTIGuvt4mhMYXtctQ7cb6xtUXcmWCrzMObbOODZHCZDMtXV1mq6v3bBe4HhZkGHzlzQ9p6Ne1TUU8G04EmV4jmbB/Drs7YBt1dfWWhrZhWcoPUQeIy2rIi8n43HHNEQQ0gnoioaciWjQhiGhW81NjalEbGioyLi8A2vAto2AIYXEqVPGi0GuUqqoObOcMw2eSonjT5l17tn7fZJj+P9mQ/qDYq8+xSUwgTXLnlsuf/yKlsptLyy2CmvFSaedPK2DfLN8G8BWzJTTr6997eTZp0CXVlO3huvSzRMOO2TOrH1bJ8+aeNSZB3+sjmfHtU7kqbEKHrXd/9Y/u/OdnKy4riGLQdCW5ziYtZrhrFs/2NIcM/WCrqiUQ74rYFpqbU0yM6TIodS6zT3QBK5FvtXf0Vx71sGnCSx52q9a9R7Bdqm5B1923uyW7vXvbaRCZ593/VXHHSqSl/ZpzOTdqnqsNkZSSKBt3YhJST7A59MZFwpNL2O6MwzV179RM/KVSrGnd7AvlykoFUPVWusaJrW0SwxbzmUGujetW7mkrSk+ZVprvEYslAZ7ejYNpQdDoXClUuHgo4pisViMR2NJMSSSL+xW8uWiwQSSLY1ZtaTCTuYFiWIighyEbqUFU7Xrkw2JaKp/KKfb8L0z+Uq6Y0rj9EnjOZbqTfdpthaPhMa3tSUTSVkQ9WIZ0pvRrFo5GuWluTNmw6nm4II4liwLqloKhSUQD+Y6dDu0MCQxfqZhZzO6baJ5wXR6yHb0WEhqqk2GeTZgaFMnTAhHQkUDHoxu047F2PlScW77x75+wtXHTj+OGPv/D/PwXgLsM9oo3n3rZafcePUGac6hKcNo/8SNV/305puevu7omfYOVgQZmn1j7esHjTsIPLwDnqE5JnPDL855qKumtOrBPrGjtrTk5W6bEz1fYBgoXlSLv3zyhntfuL97qKdScYLBhEsFdIvKlXIwy0UuUl+b5IMMnAiywSG8L1ONRKIFxdAc952ly00tYOvwxsnDQWjIB1iH2gKG5Yc6n7jiuyde9Jsrv/OLzx134dT2E1qbT07VnXHeworFkp3Zdw9VbXzxxRe//PJLjQ1RjpN7012MwCimUTGMXEWHYwkX0tArXV2dMIEETkhKQQ4CjmFyarlrcEAz6Ob6Fj4cYkKyFJTz2Xx/X8a16USs1tDcVKqO5gLwRQGWJRtHMkFRCEr5fCGfyVKmEzBsxqVgKReVSklXu3v7C9miHArGYzGyn4PjsHKAFXA5OO3Rnp4ht6KNmzAOY1vRFJjDmXzG5hiKYwVJStXUMAybK2Qpjunq7XE4Jl3IwgowTUMOwiLQZVlSlIquG6b30SmO50KhIEXbmgb2pvK5sqpYwahcrBQYiQ8norlKHsweDcpBlnVNSy+ph8w59avHfrM2UvO/wBn+4Ng72th1WXHufqeeNffguGy1tB88t6k5Fg7KdIgPxkLQ0dtA5MQnlz4+uX4yfOMdOyxgqWhrff71lRvOOPqsf9585vWvdB929KeOntgy+g0n6OH1Q2v/9Phfugc21dXFVa1SKlUYRsjkSxDuoiRk88WKbsg0I4l82arQIldRTcxS6MTGhvZstqwpBnG6KPIualtj7dmH7AVt7Dq2nJx8+nGfOf2Is4496MA5U/epT9QeOOvrf77+uxPJl4yq2XYFW2nj9vZ2tKx3qHeoMGAHXM3QC6UCQ1FSgCsO5tND+aLmYF7XphrBL/3FnGLqQUke19A8vRXa2F7fsx5MJVM8pdORSCwKc1xkK0pO0/NrN67qy2ZMb9LTLgSboZfVQqbA82J9Y7PpurlyJcBwpXIF1jLYknIdTuS9b6CVdcfOlEs1kboQJ5UL5UKuEI3GipazdMXqQjovC5LDwhwXGTNQG010NLXEgiHXsYRIMMAEautqgjxH6aYsigxDvpQOiwAOM65rWo73HjUfioSyhTy8eVEKweJoaalPJSSBZmUxBBsEUkZw6IkN7bxKDW4a0ko6L0NQuhFv/3R/EP8PuwT4guRD+Ny7L/7hCzd/6a4l73Wme0tGkXia24Bn+RV9K6BFpzW+zzaDtq03Tb7i5s99e8ako/9152D2+ZW/OPkwCZSunvdB1Ubq0IIW2M3xhGk7nMwWytmgKPGCiHmeqonV1UTlUMDS9YlNbTGZS6SSuXxJpBmWogyymbngYjagogClwiJVCntFIQfg02m5XKkYlMYfuN+pZ0+vWdC9oFgCW1bP7xZ8bUx3dm504Gq4gSmtHZOa2qQAE5XDoiDKwSD56qjIwkvULBV8ni3mSqoCG1TR1L6BgdXr10PNRiIR1duEOZPN9GzqihJ2clRdD3AMeaG/XF6+YoUBj1QSGZbJZDJQyxjtYqmYSCR4nkdKoVBAU8jHVm3HMaxUDPZyCO0JSbKqKsW8Xl/ToWnOwMAAHHVB8lamYFY57oSWtqbaulwm27lxY396KFPI9w+kHYd2Hcoy3JqaBhhIMCjQNlwLAlWUJEwR+L1QyzDyY7Eowzks2YnLqKkNT502AcPLcgFJlhobmmlKLOaKUMh1DQ1SNMSwdZce/uX/X+jhvQ0XCoiWzrvkvue+f8eZ0ye31DRSNGNYYzWtwApPLn0iXRo6dtpx77vTIBy1+fdc3vCx6OFXfGz/C6ZwR0WmfHpW42H1X3rwNVsgm5n6gGatTTWtWdm34K0VPAcRzEcjMYayZUHWKlYunaNcsynVwrnx1SuHBgbg7VlBOabD3jOpgOlahgWDGvWwLLNwxZr73vgXy+yeebJ9UAxXeO9bN5x3+jdPPPFzhxx3w897iiqGY8/Y2L9vTHd0tMNIgRfcn84tWbOmL5OBQ6spakUtxWKxiBQMM3xCDtalEh2NDdNbO1RDHazkKJmbOGUipF+lUk6lEpVKCXU0kIUlkwvwyXAyxIuWTnaunzJtqhSN9GTTGbUcToQK5dzAYJ9rWfmhdDAUFni+Lh6b2NYakoOJOojHGEioVCoQkhO9TXA4yS3kuyMSM6m9HbZadnAwFY+HQ2HaoVeuXt2b6eNkWg7zmqFlM4UACpcUXak4ULqWmq9kyCfZAkw+WwLzFzIDySjsKZZybUng0fJyRbcDVrw2UraU1V2dDoSwwOq2BUVdUbV0vjyYKw2kc0OZDCwJ0/nv24b2fwUomqPNt56/49QvnfTzp15ftWadI7c1RqUxdg0iELLJYHIXfFB4kJkFq1ccctxNt153zwM33nFhbdNBh3z526cfuK5rtWZ7XzsgKpRk3NzTq2smfKNQSKqtiwpSYPb0KTTkChdqrG2MhcWeQiZrWgMFderEaW2yPC7VNGnCnHffWambFMwISBxSF6mNfuiV597ZtIj7wF+Ecx2DaTnl1XvWb368c+0jGwefLL75i5+OF0yy/evuo+obf+Yz8I1fLFb6yXdGLQd8GxWDQRGznZVkuVwq2ZbV2tJcX1ebzeU2D/RClzY3NrEBqpQvQIAIAg89GQqFoEu1ANncRw8EilpFMVWWY3mGI59R0TTLMpWKAutFEASipnmhf2iokC8LohCJRcqKUiorIGsoKJOlZteF5uwfGqyoKvlitm3AzzENx9SNCRMnqLq2YcMGtDaXK5CvmqpqidwNBt96W9PbAZjNxVKJZlnY+IIoqorOULQoSLFwqr8nrSpmJBxPpeoLBXC7wfG0rqmO6QhssFLWoclxFQbykmF5Ca6QAHnG2IFIpPaIyccEheD/X4zqvbdSzXPCg3868e/2cX85Z868vvozpq75zK/vOuyws5rkre4bMzS7fnBdVIqmwqn3s3pcOyAffsxFh7a5K9a/tS4jHXvGVy4/YlKi7eOXHHt82K0+j4lKIBTamxtfXzsvm82X8yWOohOR2GBmyLDKhVJWkmK2GSpmK9mywgWsljjIG330xXcWvdepkgd5yXvkI+TGH9uxDp0xZ3L9JPJI9QcFFBnZDN4CdxFnfE8w2jem0NDzzj9XsTaFw5GKpYcF4iKi1YzAxUIhkecch1yRfIrFcWRJDkpSpgg7WBOjYaqohoLBXI58TgWZxCCfHsrm82UWBjTnigJfE6+FGIQRa5qWLIkB3VRNK1csZkpFimEdI1BRywZlBoNBmZEr+aLr6LwkUjxroIANnSlQ5FvF0PTgZsY24OAQz9a0zIqqSKwswO0KcplCtljRguDauAgSk8+7hMmnvXk2DC4Pkn12+FxaQfFYNBig6bJSgXTlJN6h9dpEPGC5eskyKo5FCw7ZisDkGbq+rqaxvsHUrbcXLDAp7qun/+SoKUe9r7H3/w723htOFEVTduavt3zpTy8tsVidaj7++q/deEJr0N569vKs8Myyp1oTrZMbpuz8TWNW4JY//Z1z/vxSbczVqdpWZk1f4rN3//yaJscYY6l7hvrjX/vzDxLxRDazedq0NoazVL3U2jy5q2vAsSHuc42JkE4lOS7WuXp1Z2/aJpvt2Nu9jQuu+9gBs+6/6m8iK/83uFejn+KioNl++MPv62YnJ3AOxdmWCRLUpmrQk8ZojGLovFEBn8DNrEul8tlsoVioqa0NRyOqppplqFwuk88hG7zQoVwelIH3aukGjtFQpLenx6Up8Jdp27zAO7oBQzYsk2chdVUzbXcgl1W9NTOJPL/lGuQNB1jirGGQb68alMtYNniVClAOE6Bh46BZ3nZNkB0wBFI1SVVR4eiapplIxCMxeQg2AgwhuLkVFSNN3vp2WQgiWeKmTpoIMq9ct1bTjKAgwwCgQ7ShmTCxouhPMAKe7+ntSdWkYCB09/ZAq4hccHAw57rsobNPqt3TvV3QeN3SIHT/FylzaIop+0w58qQjqvFdw3bYGHI20PWL751304LOVEKsFCrjjrnm0a9fGWLGvoq0y2xMntDe9PbPz/jDPd++/Kf/vOf7pUCwN9t09+0P7i/DGqvm8UHY+L3Hv3Hr1dFoKChR9Q0xzCvVCK5a3gWdNG1GE83mQ3LzG29tSA+oMuVaDGO5AY52aYbc67LJ58RQ4xaW1gz9ms9+9rozf6ib//Mvk8MHWdO1+rfP/vorX/sK0cYXXHB+gO6FnnVZGJ9CPBorw8atVJLBqEsFLMoBH5mqKvFCMBZBz8BMMINhD8P7hdMIHqZYJpfLh0OR5tr6gG4V8wWaZ3vTg5FkHF5q54YNiWQSw2EZpiSJ4WBIFsnLRv2DGVrgrIBrGEaQE2DQquTtObIyEQxKkAuDg4PgeVkQh7IZuDwca0cj5F60KIrohqLCdtc4loVyFgUxEonQAdd0HM0wLcMOS0FOYjIwvA0HXRNEpndjVzKaDMZjhWI5YDohAfaBUKqQN5/Bn7brwIOSpSC6m4wkdMVYu34dL8kMy82a9LEvHPUVsvXpHjEhvKllPe8NFgePnnbMf+3rE2PxwbUxRbmGUgAxep//6i3PfuFHfzghFdH6X/ryDTce//n7zpwgwm6tFvOwG2zMkm0MHQdON1QSaE1zLKXpY1iYAGz8n3f/fd0910eCHM3YSlGLxhK92czA5kJ7W+3cfSaU8pUX5q0ulFSBh93HmKYdCXGQ+KblKKqhG1DLuMaWimEhTmpvuuPKG+e07Ps/+8ke8PDbG966/Dffmjau6eGHHqShjb37qCykD8NSMG/XrVuXzWWisXB/MdNXyvaXcxv7u8umKoaCuWxpoD/d3z/U29Pf2zsgSLJDU6ph8IKQSqUogV25fm1vXy+omCsXxUgoV8hbrtPW0QEzGzYtZGE4FIIgTGcy8JDrG+plmWxjAt7GoJimwSKV45JJcH0SXkNDbR2GP5vPikEpFI+mko0MJTkWiyPlChwn0TDeIXcSyURNjWU7A72Dapl8Dz1gU+VCRYWHbuihUJDhWNUyWts7mppbIJ6g7evr68G3XUMDuu1EQ+GmZGpmR0eNFA4ohl7Slq9Ys7FvUNHdwb5Muj8dsMlWbP9bFOl/CWiKKSubX1304F2L3mtoDd/3hytO+NrxR33/mnfKyfqUtINdOt4PjEAPvnLiOaHWq65atOKhQ48R4iePazwhNvt7N+WZLQvUI9At/fQ5Z/zj67fV1jROHD9XVWhdcUI89K4D/Vwoa2s74SAaZCJRjONacOqhgcslpVLWLNMh36XY+jUsmIJDudzGwa7/WaMa9p3tWv9645HVGzbxPLdkybv0uHHj4LtzIlPXUB+Rw329A5FIrLWtjRGoiR3NU9pbJre1zJ0xo721VdNh6DrxeLyutl4QhEg4HGNDjEmXMR4VVWDYSr6QSMTEeMhhA/XJZFM8KTKMrigDg4OZYlGnqcamekVRcoWiaQf6M/mKpkIfwnzhKTqZSFAseYGQ5ulCudi5eVOxXO7vGShWyoIshkNhgeIqpRLsXvjqpWJBUxXXtGrjyVgobOt2OVdWS7ocilEBxoTZJMuQV2hwIhZprEumIhHeZB0zUCiVbNNWS+Xevu5QLJiMhMie1TSfV42l69avH8qs6R4YyOahQlRLj9al+JAkheO1iSZ0vDqE/4ddA8gUjk467ejLv3rCObNk+HFsQ924o4749FUXfWW/SGA7qvP9AXPMXbjosSHm1Od/de2jt359aO7X1zzevfB7Vznr/v1uBqZkNd9oaKY2qX7yg1+6/5dn/ORb53+1LzPY3aOHwqE1a9auXtXb2ZXjBD7gOkT/g8bwxQxHNWCrea+8kzW4rawnhqaz+codz96rWQq6VE39yAE1ydPCZcdc2FifhD08e/Y+RBtDQWczha6e/p6hDMXRzS21AcuQAlI6myebxWqGWizhn2KoiUQ0HJZyhXQkGrRtMzc0FA9F4uEonNaB3v6wIIkMl01n0N2yoW7u65Z5uLp8UJQ4isGpQllXTduBY2zrQojN53MwmxnPD4EuJvd4ed6yLJZlYd/W1dWOm9DGQI2b9NBQpljKRRNRludEWSIvodMBTuQhO3Ud0pQ8IqbrGsMGJBmGMKeopXBEEnjeMM00VH8mo+kw2LV8Po/LNTc341rQ/KmaGtjzQ0NDULSst9dmOBa1BbYSsEqlUjbdb5ulUDBIvoX/f6p4D0DRslO66x8/eC5y0l9/+ve/XvWbb5527gmzpoFtqhl2D66pmweddP0vP91x3qnTV43/3gs/uWH5P8466LbF1/7kweNTzo52DADtNEuLiNGO2rb9Zu1X0stwEvc/4CAoXNPVyfIptBtZ0yLfgCJk3mp5a+xaF5y459965/fP/FHkxz46/lECcmagMKQbFscOa2MH+pCXGMqlbTsqyjzNkU0uRK6xvo5mWcO2gqFQNBgOSmLFLDu0JUqMJHGKUuhThmA8h6U464qpmjpVMxiajUZjg0PpXK4YFIN8gC7m8xDMqfqEECIbaEEbw7WORqO5XM5l6FR9PcVxciRSVJVcNu8oRkQGn7KarqRzWd0wmxsb62tTGGt40RvWp5UyGwk3WhbD0JymW9kcLABUyElyWA5FLNvNwS1nOFEKwsYOhRIhKebYlGO5cL3AiRAToFi5XGYoOg+tW1Jr62trmmqcgMlRdJQLOqpOg5IYEcduTNXUp1raW6Yj8/+x8R4A3GFYRr604eX7LptycnvH+dP3//SsH7+wkGGFao7dhmu47JHHXfv6A+vu+sJnawL6QZ+6r/PO+09uS2rbPE8yBvDaDhp/2A/P+tacqZP6B42XXlrS21cJMBIaWc2xy+Bo7uaH7ntx5QvwvatJHy0gdExbv+P5uzMDGchEoo3Xr18P8yCRSDTUN7S1Neim0tm1rlgpiEEunUubjm2jmwwM3ZKq66ZpFYul2tp6GrzC8bRDpyJRwbEP3mcfiRIEmisUiuVSRYDSZMn+lbptx5NJWQ4qxUqlUApYNs+ylm64lj2+fRzkwtBgn65VBgd6ZYEPxkMKTR55g+UsM4JbsfoGh7LZvFIuN9Y2aCWNZkuWCxNhczAoFgplpaLRNAW/GqpYUcqWZXjPXRIZqetkxwbyBoSuowdelJJFsb6mFtoVmr+sKdlCvn9ocLB/UClUglK0ojgQJZbrqqoKfx0+/KaBvt5K7sipR6dC//94jnpvA7oNRlhDqnXWPsd/7wt/+PNVv7/3+seuPGqOs0cbxG4f5NZuNfi+wEQOixHD0KHKvG0q4A7rpJm7CeiQYkm75em7C1r+f8S05hju0cWPvbxwMdnClmWJNh4/fjxMU8x16Mn1nX2cGHUc0XK5nv7cUDYH1xQM3Nm1keaYoaE0NFswGN20qaeQL/N80JHk1ZvXV6zivAXzE/G6kBQK8kIyGosGQ7Rlp9NZl+VUjbyEyNG8UdET0VgIqtylHNNK9w/wDJ2MRR3TSMWjAprm2hNbGlsbG3iOdzlBdZmCqpOHshRzsHeIMqmwHDcNzA2mt7c3Eol0jGsPR2QXssExWJ4KhsS6ujpwsmcgBcoQJ2B0XUPvampq4omErqhasaSUypbjMHDuo0EaLYCKtpjOtV2ZgmoH6JJSMcm3VE3OpWQII4aH17Tb4vr/4MN1DFc4+zP33PONH39sn9kdjeNlUeK3d0v2owHs4Xte+9fydZs8/+kDwXHcTf29g8UBf7J9lACjbMp0/uHffy+UFOhlOKG+NiYr1Zv7egZzuRryVeGiZenlSnkwmzEd8sXthnhtTThZyJWC0Wg4GlTLRYlnA4wbTIYS9Qk6KLmCCJHkGgU2YLPk5TIi6iyGamppLuWyuXwGLms0JI9raoI+r6iqFJJdmsqXiprjlHUdvqxukkdKBVHesLGnu3tQVY18tl8Wrf+Pva8AkKu82r7uM3dc1jW7GydY0BDc3bUtVaAKde/XUqEtdaOGFKe4uychQNyzm/Vxva7/eXeX/EGLxPi+HobNzJ07V973POc8z3tfCYuM4+mszPiszwdYSaRaGtOxUKStqSUUBOB7cOUUCZmfdSwPIsvg8ABFIwKMGr/5gICFmqKNPZ0ttq2OjmZqKj5a0DCCtgzD1y1Ar4dThu+bBO6TOI1hhUoR97HGSIzwPEJkdc87eNbRx8w69kOzftruZqCNCf32686f+5F9D//0wYd/9oBDP73g8vtewD9wf8b3asCcWZr9y5PXXHnD39F4eQL1ZXpNEr8fo0jylbUb73n5PvbtJz/YEUaRdFHLf+IPX1qyav1kB++t2bgDgNeaSoVYhiNwiWXi8YjlmpwsJBJxF/NX92+s2WjhY/hRtVgOBYKuaaOubpbj5qod8UbbsjcMb9lQHB8u5EwHraXEEiRP0qNDI5DfCJoFtOSK5WKp2pZI93V2Q+kNjY8RIgdn8TybouBSoMZ92zZpGhUKkN5oNIZ6ReuAdA9CAcehNUtrVWD1EDQYjmdxn/EclqVDluXncnnELSiS53jTMIH2T7Brmg7iVVtZs2Ewl1UtDbOBWuMOjvs0xRiGm89VSrmca5mWUW9IhWJRTmKoJOpCIu0z97grz7nmpssfuvyYr33wnlsQVgr1gueDOvk/ltd9T3PZE8//x+Y7N666fdPo3YPfOXpemIZ8vNMzGEV98brLP/OLH/kuWvYNcimEftfBgF1OcO33YwRG/uKWa59Y98ROU8gTd3FF07n7LVq2jp1ACthkNiYvuOCCp59+yjTGk7EIReCxeKxcLdueo5k6S6AhSiTHWrYJahbSHM+wtml5rqcqWrVSgaMUSkUGkJ9IZLMZ3XPGSwXTcwDMgiD4Pi5JcjAUyReLNpocz9YgzxsaMPjGZDrA8qZuq6qt1i21DkyW5HgxEBDQguAm6ssOahROFJLDIF5ArwK2QcEWCnndUAClpVK9WKzm8nnPdSZWonBc10YrE7NonBlDs7UqUHK8v3/U94lISOY4XJAgt9vlaonEqUQ8JYmyZaDRWyyaqh7+M3hGnDPzqOnN+1188CeiUpR7wzj092uQzF8aWHLyvFM/NH0/wLZLn2oc8oXy6CNXXvPQA3c99be/3v1vo+mML5x8TJh441NjUJiZWmawsGV+537v85Hy2xtDMU+vf/rnt/4dWB6GuWGZamxI1mtVINY+ABoE/PsKK6DeDMNW3cr83j1iUuz9rYr4bowiKM1WX97y8kk//MjDL7zEojg49ZVjWbN7O7q7O5E2tmybAQYqMBbmVtU6JFoGTVTtwg9ElhdwSqJA8YYZhh0t5jbnxoZKeRfHBUYsVxRNswqFyub+QYaVwkIgxku0i2n1er5UhPvkMFwkiDAcA6DD0bZu1Ks1OH0mm7F8t7OtsTUdY2jasJ18rZyvFEvFisAFIqFEraQTLt3R2sIzHHD0RCJNMVS2OM7wtOlYil6v6yANCokEGrZCkRigMBqKAzlOJBp4KQCcWuR5R3U7m9ua0nEchDWB65oGXtnW1NbW0Wa6Wq48ipF2QyoiibzpYZDpe7sP/sLhV5wz/1yo+O3bNI16if2fmrUL9Zyo3vT7U2aefXnrUT//05d/fmpbzGYaLz7l1HYef/N6RQAkB8iu7+2IqZGABGmWqqgauiwc19XK/vvNOHjBTBxXKYTG96+T4bd3PfHctI8eHj13+qeuueyRVY9otgLR/wOOggK+ABmeIZmKUbr+uetPu+r81Dl7Hf3VTwwMZ7cm4a02mY3xjRs3fv/73zPwLSRFSCxH0aRpW4lkEq6xVq5ADmRZFpIhGgus62gQPsdYkPss17FtAfCJ4aautza3tLe1r9u0HphxYyzOS9K6oX44R1QMipJUq9VcBy37UClXi6VSIpUMhcPDIyPVGppJ1LF80zQYlgwHJYgyHoYH5RAUuqbpAoMJolwslYEg4KTLsUFdV0MhOGAd86mmxubMeKZcqjQ1Nbe2tmcyOd01XQOSn12uVXGGcg1XEDjXN3ie1RQLNHRA4iaWonAr1QpEYpbiZnQcfslhnw8JIRoNYfbs7diI+prZrv3vl28/d/75HyYkf7DOmBTNLrntrPOf5h/6+T+7kILBBZ5dfddlB96Ze/Rn/9oj7L2hJyaJFnwZfXnLS6fsefr2XfsKCRkcu+7Z6792zS8N3QH/pUlcEBk0XAeq2mdwtK7u9nkM4boeTmAMQ6ZjsaPn73fxoRcGuMDkwZtCLXCPI5UhCFibM/03v3A7QB04yKeO+JjAChC4HM/582N/100dmPOzy5ZtHB4G6atqaGwfpMPJ47/ZdEU5+7gFX/vaV1Cf6rPPOavubA6HQyJFuZgHGAhFI/V63SU8EKWQmD3HNzSTY+lAUNAUDfU/djyKoj3Koz08EYkBqHNlNLFVWAq4hp1Kpgu1qm07qVgMrobnOEPVxkbHGpJN+XpZdUxN1yAIkh4F5Bxij2EaqWQSx/xQWILQMDo6IgXQoiulYtWy0HouNAv3qVIUBzy8XFKVujVrxjyKwinaISm/VquWS3VNs3mJcW0IN55S1+KxFHquZRu4Z1Ec5rGYbpocxQkcb2kguR2a5ES27Vsn/xAY0Q4F2P9BGONQp/nHzrz41EXRmZ887tP7psShZQ/89I77DrvgL3/4xCk8euTzOkMuXhp+efDlM/Y6Q9+uw8iAkWbr42f+7OKXV28GhHieR5IkYMl2HI5lHNeabOqa2nu7mr3No2xBQM9fwUUBbvBma1P5tvvQwCrfowGMTz/qgNtuu5XYtGkTIE1kmagcsDGX5bmW5mZL0zmG41hcCtI4ZtGkHZBIyOegbw3TRF2mDBNu3jVBEbi5EsqX5VI5wHAhUUpEogBTQKFn24ODgwBmmmYgUE3vm14sZHVVgTsAsGlVvVapgQaGbA9IhvSLHvMqOhDvVCxOeF61UJgY9O9puurYEDkIU3dj0RSEkvbOpI3lVT2fzebWrd00NpoXBSkaiwQCIVmOBIKSHAo6lgGABp4WADHEckpVwSwfvFOpKbqmu7ZvQghRSv+3uO7OMs+1mciC++6rZ//y0GcOWjCzbc6JZ/5k0+OZaz9yLPsmDINBLbTHOyRWXDGyApxhauv2MEj6NEVvZc7wBoA0CWbwTHCqHYRhMIDl1pdteZbpAnrh/baPu7bdZ2rTe7Spluquri64MaDzlqbhNKkYeiabYygaM2zfwo265VtYSIphNqnUNLgEQB3NMIFAQFUBGGghLQPARhKzevskhhMpNgyICshGRYmHo0Cex8fGAMwQgQxD7+lqBeasKxrm4BTORyMxIO0QCOCYAs/jND1Syg8VMpszIwWt7nMQXkBGoSiA42Q8lrYsb9XqdQwtFvK14cHC+FgWuDrmMaAGQKJran10GK0bpaqa61pigBVYqCq1UCubnhvgZQZja4U64ZLpaDoYaF4472M/u+iasPD+Frn8r/1nc2zLJ/h0rKE13doYDVG+8w4rFU2O0N/uvSlIAr/yzqteXL4OUvHUpknbrm0fu9Cmnhtv3LgJw/GyqXkB1tZVzzE4idZxi4pxiVjSqTm4R1QqVTkS5iSJcGnf8IqjWShzG/dtFi1QSNEUWuWsXE3EEnI0lq1Wxoo5IcAXKwXdNaqGotrmhuGh5Rs3LVq5WtetplgyFY8yIggoBj3eDUqAU9OuE7gN0jweioUEGfh2raQWCohfCTzEUm/9ik2xUGDW9C6lXCRtP8zJ6Xga9HOtpsBfqBRd1zgOlDyaw8RUzWqprFqeGAg1xCM85fmYZXsmI9CGa2Bk/OMLLv/4wZ8MsBLQucni+K99cINgLfKcILDw972+aB4HlstzLMtTb/jqg7xonhQ5AdUy4s7/C1+T2fg1beyub2xuJB1P5EX4FjKkY6FHRIIkCaJQrqKFhoGQ0DgF3Jdi6IAgAQcOSsFyvcYJ/LTOTg9UazEnBaRcuaTZRrlej4bDYTFQ09RCsQLkWzetcCgQDcrJWKpaUwaGhmkKi0ZCpmlB/oRXa2uLqtZzuRxgm2UZDCdIkmFZvFYpBwMhGmeret3xXRaEsusriupadiweAYoE4rlarZpoSSs0szzmgUNQQFIsyNQcheEOQeAkwdCIR5kCl26JzfrKMV9332qu8x1h/3e0cTaXLZaLAOapz+/RAGyI8W7vfq8TXYO3J1HffQyKSxAlNEZ4w4aNP/if7+n4ZoLEo/G0CcJRVSReBA7vI+aBZDCwaNR11fNJkqpqqov5PEk3JVKWahueQ/GMbZrlQjEURJPmQAiA44dDIZDZhm1lczmaE1TLgDAbkaRStoA7fndXN0h9jMU2b9kkicFKpS6IgUqlyDEkQQBvZyC1whmBs0sS7zpodjMAHZorFScA4sl4LBGLjY1lTcvmBDqXz5EUR5BMoVi2bY8iCA6tKs7A1WmmJgqcYVgsLdQqlYgcg3z/P2f+PBlIOv+F8TvY+4Lxf22X2PPPP090d3e5DqgYh2P4zNioDyKYwQgOpbJMsaCjhBxgOU4OBDhRsGmME9i25maaJkv1cropFg5LulpXqjWGQAu3C5wUCkViiYQC8cBCaymKoiDxTFjgIyI/lsk7FBlvbdowNDAwNgi/6mxqp3xcAL3LUYTn0wSbiMZpko6GIwLLQW4HEo7DBVG0jSEQGKbleZiiGstXrs3mMrFECFQ1wXKa65S0is8YdMBJtoeCKalmKzblo8djkBxY2ufxQCzMCqnT5p/XGGrcaRj+r/3XdrQdcMAB5HnnnffMM09rdi4Wi1I0pEFFkkTDMDG0/DwriaKigcZ0SI7N5fMCw9IkhXmexAuQGE3HsQBYdY2i6EBYBv5sOraqKgFJciaGFgGtpkgyANS6WkVzTcJ+JOHZTjgYDECStK3hsTGSoljI9radSqBGrHKlCnuxLJopHhiB57hwGQSG8WgfLxaNu743XshDbqZ4diSbzeQK9bpeqyphOcQJjKaotWoNMjl63F039LrO0Rzh46Dq48G+Lxz1lfkd++3kPtLAEteOr5nVNHuiEedDYu+rF9d/bZfYZDbudj2PYvBCOWtgJsOL9bpFs4E6wNPSBkcHTcdSNb1WqUei8ZqiSZzome7Q4LCqGUOD2XJVxVlGDPKWXmNoLBSG79lcMU8LXCgoY4bNC0KuXARaztNMMhBsTCRA31aVWrVSL+YrNkQIB7KrWSjXRscLwUBkYiCxqWpo4mvQ5wROwEeSpg3X8WgyV8gDLGjI/ARWV+ptqRRNE2JY6ujtsEArGyZLcRzBB+hgV+M0joWwQ0RjAkW5ugEnHLnrlTtLavm/zVr/tf9NBtkYtPGG73//uznt1XAkROKUyLAizxI0YThGtW6wNC9KAQUQg8b3+ZFIGDNtQJduGJFEzLQtmqJAGEOaBXSBGC6Xy5CBHQf29X3HFVkuFInUVKVcKaeSyWqhVK5WG5paLNvWNDSFgKapTU1N1RqgutrT3c3SFByBIPxiqdDS3DQ8lOV4LhAMaqZRKpdwHOVnlmMJiqwqddJxZFHQPNejSE3RGDQCmuJYtFiMJEiVUhXIOORCnMACgSDP8yCkaZasFO2ZzQd99MCLQ0Jou7emvKV9KLWxh5FRgm6Fap3a4LhORSvHg0l/+xUaxOiSWoTIK7AfdN3gD244jpu2sTm/AcM9nuWAEhIkWa9VgS2CLEPj2D1fN3QGCCnyecswLMsBjwIKS6NunmjUFNQw/EGGDkfg4GDoX4L0PQ+SB1rcnwF6SsJXpmGQBMWwLPyGm5jHxvdQzxA4ADbRRQSKGX4+USyQKBn4B36C6CxF1tU6wzAkSQDQeCoAkJmap9qkNgdDAR93ZCHo24Smu6wYYignFODyhdLIyFhTQzPw2EKl5Gkm6GQ4q0finEypigpcl2NE23A4libQOH6+VCqJogi3R2Ek4bqJRLJqaFtGhzmSkgWJxMhitZaplrmJZ97pxoZqtQpXnIzEJUYMh1EHMrhz2CgHhXyplM1n44kEL4qGpmYKuUAsghZHVPVkOEQB4BXFoykcIy3d9HDwDEoOBOFfmmRGtmzCfagFDq6WIF0xyEAJaXWLJJgLDvnKThuB+KGE8esN8FZUi0+ve/LMfc7ejgM8GIp9ZNVDTZGm3nTfO8+GuROMIqjB4tCVj3xVkH2O4R3NTAZjpmtl8hlO4hubGwkbq0PecZz+TQMczbY1djz59NMtPS2DY1sCUlhXDRoSjOdLgkgyFAjMZCQCiFUUxXZQt+XsaAbkIcsxxVI+nU5GwuFqua6oddiiGLogCsAlcZKUI+FgILh21SqJl8GrCYIwTdN1HQIjcYzJlbKcRAtB1iexuq6InJjAum668Wby3HPPfe65Zx2sKkuh5kjaMQil5iWjSb1eyeXGs/miJErtHe2ZzLhtGGFRjETDmqULsgSQsFw7IodYkoF3zakGqGxdNxrTTfFoHDRqJBzRTcMn8Xy5lBkfD8vhTQPZkVwGY0kb83k2IEREiiVZmpF4yfcJSNQ8z9I4TREsSfM11Vo3MMBLbHNrkyiJufGcYlq67tTLOuZgECJ9Ai9WVYgIEL9Uy2J4zjUsEf46VkDg4/Ew6GpNraeSEZ6nIHZxJIvCo+f1Nh9y7n4Xbses8s4G5/zwaePXGyQH3dYHC1tmNM7cjsFocqWIIB+MBXb9/CrgvTWj+tTaRyu10ng2V6wreRCSsSQoSlM1ysUyJOGR8VFIpqGgRHj26FBGV92OtjbLsjiR5ARa1yzSwyKhcCabsV23WK5gPqYrmmEYLNBajpfDwVI1H5Qly8HqdZ2gCBWS+sTMkDaA0rIEUYS8mB3LQhqr61VGIBmRIUUylI64lC2HmHhDWNGBbiq+RwgU65hOiEt1dHQS06ZNcx13enPvfn37tkd70qEGisA2DG7eUigCmpqbGzTNXLlijShyGOUZuJuvlh3fh5OJvCAzolHRRTYQkiPj2QKawpoiBoa2ZPLZQrk0nstX61omWyqUapwoq4adTEUjkaDvOapaA9qC205ECLA4aZkmxdCAQ8tFi55uGlifK48DG+hsbHZ0s5AvDI4M10zdce1oNAQMhRcYz7NYkXMoPJFKogFNtt8kRWJ8oJopDA8Mbu7vX7VuLYTG9rZ2nKKKtarP0R4b6205ar/pZ3ane4GabPeRNP+1D7tBnMVpUnMsSJ4tqYaO9vZ8PheLRiUp0NHRgeCsmaVqfWB4tK5ZcizEBujRzGgymeQIvpyrSLwAehMEZjIaT0aijM9kskUTc0OxkCyCu5PlshKLpsOhZC5TtGzXdHXILaIs1I16NBU5+rDDOZqBI3CwM4/UaDyecG27XqzUsgUZdAcwO9vmeSEajVJAryXap9H6hXPnziXPOefcZ599plgcIwhGd4wSxCAlRxAu7GYaplK1BjZnXQe1CZEcUzM0iEmWaYFWhrAUZCRgF5VyBSIpTbE1tUbRNESUmqJEYzHPB4lgy7KIpuq3NduzBIFnGZC0pgA7geZmeFkQ4Sy24yqaVkBUXAgFg4apMQJd19WSohqO6TpOJBASaNZyjLqmBOWAY5sQVkCgS6xQr9QcG/gYnsvlHM+DAzc3twgMR1ieEAkWqmXIyRFZ5sjmC+dfcuqep89untuXnr4zE+N/s/Hb2e6XjWuPrn0Q53zC9R3dguSh1hXgvaViCeCQqdXGysWaaTgE7kMi1dRgUNqyZbAxmS7m85ZhuR6WjMWyY+OoVdjQBCbo4JhHYJ5t054jBQTdVsMhCVR2OBJkebpSr8UTcZpG65xBDhsdGM6OZ4Hcc6IgBCWGoYD/oudBqiFLQceybM/O5/L1GuRQFdQy5ZGY7QeZRGdnF9HTMw1kSd2x+gujo5Wh/rHNlMA5aFrtkk+YBKu194QTjYwQ8mvVHIeRETHYlmiIBUO2btZ10/LQ6t5yJGjZZiZfMB2nWCiFhEBjJA6MwNIsnuLS4UQqnIwFIz5m8wzTFG+QOBE9q7asSl2xPE81dIamU/GYrtU3bFzHcZxtOnCxaIg/SVOMsKF/ULXdeCDS19qRjkb7urpSwThPcKVKRUfLPfmyGJKYgGk5uuMVNK3ueXlDr9ZqDhAaVTF1CrT8tc/8/upHfg6uM1Vv/7X/2usN4qzE8YyLFwtlimWndbUFAgJFMTjFbNg8aNW11ng6QLNRSRRpMiCyrm3Gg6GIFIyEQ3Pnze5oaYrKodkz5hTziqb4xVqWwFxHNTmSaW5sqpTLkJBGR0e2DA15mIsRfjyaEnF+WrpjTt+cXLZY0sqJ5rggMTjuFHOjrqUTPmaotqo5HkYC44XoAaI9Foo3xVPhgEjgOMvRruvOmTMHZePnn3vOIuo2VtPQ+tHAVwmB5mSJZRnRc7liThkfLzo2IXISR7GFahWwJ0sy6GcH8yzXMm2jXq+DBGAZCUKVh9ZAA22PgS5PJFKbNm/mBYHFiLgUNF1LZPlwMGQZJmSmeDQMMYZmKRAJHM+idiofYyQRYkEoGMqOjuMMjea1NAzUQcW2CMyvq3VW4B3XnZglmNBti6KZWrVGozXj+cFCBsiCUqvninlKEiRgOZC6Ccz2NNx3U5He8/a7EC2ktHPp9H+z8dvZ7paNS0qpSIzpKgDBliNhrV4iSDwQkIDKSpIYS8VxcCNLB05p4o5p25FwDMfJdRvWm56tGEpNqcBdjGbGfQojeJJFa+9TkGQMTfUds6erNyiFqzXF832KZ7KlUqlWA6ACFsqFIviG4dv0xGg/Q9cDgqSpGicIUPbBoAC6EyPsiVnEaEhscLWBoFgG0KlqTGrsBG0M2diyrfGhQdrkg3TEqFvlXElRNGDHvkv6jhUKUX3Tm5OJYCQU0VXHN3ALdWfGKopRqqJRCYrql6u6YSO2z7OEJPJiUHQ8t65p5Vq1o7nVqiMaUPccTTNMw8IxDCIEMGfdsSua6oGTEKSuG46P6b5XUZVMKa+aandPZyQk4ZgTlAVOpIFW5416Rq1tyYytH+h/Zd2a9QNbWBK1kEfDMdtCy6LObW6Z2dI8o6N1ZldHWg5A+KJ1tTkSiUhtB0w79YqjvxLfDdzlv7bbGuSARctfWT82pOhaPlvwmWCxqseTjQ3ptOta2dxoqVJEGg/HDd2q65bLUdG2eLQ5ki3kOFaUIuE60D/CDCeCAYkKxgSKdwnKBTpcrDvrhgfHiiPhgLTv3L0YXIiFkiLFW5YHSXF0fCwBqTnSaGpuLlsShbBtY65PaLrG87TjmiRB26rL+lQ4ILAcNjA8uGUkjxOEPbFOw2Q2Pue5554lJZMRWUiukPYIEhMETtcV1yEQ4DWF5yCzyblcyXYcluNME40zLpZKOOFD7qVpkmEhjtBoYlr0fIyQAqJtIgFcrdch9jACr2iqIAiWa7ugYyHlsmyqMQ3w1TStBGTDdZmJFR54UYT9dV0PihJEqZpSh8KVZRkiF2wE4Q2ZFvcxkArRcCQsh1zcF0IB3TEpkXUIlxE4CFFooCVJUS4+XCyrtj9eKDq44Xl0Wm6SOOkDTrDyPmzbbIzvsNGtO9T+j2TjilZZOvyC4ahohhjPrlVyDQ3xzf3rcdITAhzh0ZhPWJYDctl3fVdDjHrL5o0cy87one67+OrVGwVWDMvRaqnOkCxFe5BcozFZlNhwVLRsgyRIkMpjuRxkNRJyDO3JQcEw9Fg4HY+1LVu3gmKpSDysWXWMQoursIII6WlwcNT3ac10Dd93cN/CPPglzXOUjx4+x8SGrglt3AMoChBYkLDHR8vA6YcGcsODebXm+h6Zz5dCoYjnYUODo8VyGVi0bgPgedvzxGCA4xiQuy5a2t+kaYJhJsZn4/iW/oGJcgHGQWweG948NsTyXEAQQXyABg7JcrFYGBkeUVWVoqhAAK1yVq1WIcx5HoouUiAgws44BjuA5XK5YCAYDoVJDG9uaGxKN7Y2NYMIqSrVioFavGmIN5Va0PAKI3kozXAsuX5weENmXLN0TqCbGlKpSEKxanWjJjBwDZO1tvMM/KOqV5YNv7pmbPX1L15b1XbNHOX/tf9o4LHFanUkOybLQioW6W2byVNBjpPHssWRTBE1b6nW2NAYjbOm5khSsFKv1jTFIfG1Q/3ZWrGnszkSEgy1Eo8EfNeoZNTCaL2YrRVK1UK9BiirK/UxINBaDbhqIVsiMZlluXRjlKTdF154pjBY27JyhFBJo6jzHh2X5FqmZBS1vubpzaFW1hMJj63ka4yLuskahXKtWEXMfms2fvqZp4dLA0IkwuAYQbjJZJym+FeWrt+8abiEWuZ8EKe6ZsiBIOGTtmGTOO4hrWq6NkYBWadoy3V12yE9EuJrKBzieE41DVGSMQegqCQScYoiHMuMhuMWSAUXPfaFQABRDXIsFF8MrYfoCiwb4DmIypqqMxRNeAQaccGxpufWVEUUBYai0KLKjp0vFSCUyLEw7vlmudaUaGhu7xwtl4CyQ56vVCvoGjgOpHVIDKTQZQfTgV4f8wBFZa00vXEGAGmnKWQ41/yu/RtCjelQQ2ei6+FVD81snPnh0sn/R7JxVa++sOkpxzS1ukIxlE/jhWpRUWvBYBBoJmViqIsVS0FOkoNira6Uq4ocDFumydHAFImKYWi2wQY5l/TYABcM8rC1kK/ahgefHAerllWO4BzVbE40moZGcVghU7E0bNOWgXhzpH1aSzQVrio1xyXWrxss5mqu7SVTUcNWdEclWI/gHUiBlXIdNDbu43yACQYDIhXt7Owif/vb3952262GnYc86Tk+xwbyOQBCvaEp0d6Z3ne/PSC/rlu3HgciTLPg/AAPjmMxzOchrVOUotZBWsN7SJ6oIwtF1es14PSQ7uHeIgEJeCTQStcAzovmpgT57rluIV9Q6nWe4ywQBx5wDzTTr6kbqVSDbkFMwCBeyEEZI7BIOMwRlBwIlCtlBqdkSarWa5FEAj2+thyRYTGKLJRKmqJxDBOURYahomE5IgcJ16UILByQ4VpMozaUXf7SuufWbnx12eanH13zaFROdSe7t6NHvrPBPcK54IUI9tjquS177LRTbxfbQTAGVVUzqoqpQIzb5Y/xAcY1o/bvxbfgaBifBF6u6XVF0SRR9lyyWtXqrlN3TYLFRYEmXZPlGEEScvkclAfwSJrkeIKOhyKUR6iVmm85mm5SJB0KhTs6WwWREHgWYBKQxVgi5lNYrpTHKTIRj1i2ilO4YTtVtVapljiBwkinqSXR0dHY0ty6cvlmUMudXU28SKqKgUKGyFSUYiAi1fJKuVANCcnLLruMPPvss0EbU7TO0axuVjV9InnSHidgoYgE7BeUcCgUA2yOZ7I0TQFOWIYCd0TzuaOhv3EBqWWojSrQZrQyDo5FIuFkMlUqFzRLy8ARXI+iOQ8nMc+OhCM0zeiGAYGE40XX9Sk0CwiXGc+AbC5X6vliMZfNuY7L0FQ8HrF1EyAgiaJjO4ptuRg+a8aMerXCswxkb5GXTMsZHc/CDizHFg01W8wD7a/Wq6apUyKnoHUqTMfDiqXy+FihUlY622affMB5R808GqA1VYE70TiasxwLkDwt1fMhQvIOgjF4UUpOP73hqd503y4XGnAxMi93JKdxjJSvFRzMkgQOiKGqaCTFeh4OZNC0DJIhNVPzcLdSqUJYbmpuMkwTcjX4JxBFEJ4G0FTbJGmQmFwd+KYJ7NMgaF8SpTWr15KQt1lahSOAziaoarVYV6ucIKqaTjuou4al+DwZwAxSEHicMmnBa+loGtiUXb9ieHxgXKTlrtZpHE07lm5gWjKV4PBwZ0cn+bvf/e72228zzBzkvUg0GpCDoMUxEuM4tNicLMs0Teq6mkhGoC6Vuh4HCW7UHccCNMLV6NU6g2FhOdDU2uyDmEYzAfuqqqHOm7av6q4cCrs+0GiHk7hYODk6ViiWFUUxIKkquglvDN1UFR33CNdy1VodMlfv9B4xLPo05tuAcnwsk8F9Px4MeT5eLBR1VbVcu1Ap2Kbh6FaxUBFYqabUgPx4qsWLUigRhRTNioKuG7nRXL1QtlRFkph0Y1yOSj7Q/kBy/84DdlpnzG0NyhB0Ua6ea4o07XLHffe2g2AMBkdeObpiRsPM3aE0wHk74u1PrXuyZhdUtWwYFkMzkMZs25DDAZYmG9INtulgLuFZuG9jqLlL0yIghXnGNFQHcg9DBYMSZF3gsKajB2RBEBmSJtZv2BiPx5BSdDHfwXNjBU0xBSGg6Q6wdRsSnenjDhBSe2L6HbQId2NjOpMplqqa6/uhKDcNBHJMFoOhJ596oX9gRJbDNU0tZYphIT2VjZ999tlqbZSgvEKxoutw0W44FAFouQ5hmm65XIO8G46EiqUi0OBkKuy4eiqVBCuO59Bct7gHKLJhVwdSMVGrKQKPJtoiCAIEbbVasSxzok+YAZgnSWpobMzwrIa2Bhz1xMAphnZcB/KzoelyKEhzTCabARFiWiZEBQB2OhqHQ6mOGY9GaYYq1iuaZQJxZpEgIYNSEEAeADEgcAbhuLhvWjbl4ptWbhCYgEjTyUgwFg/TvAiqQWCj05rnf3rBp2mS3jksDrwzUx0HWb45vwm4SUgIR6To0i1LgEaiJ9j/XyETIFXQHVEUQ1KYD/QbR4OucfRuapd3a++zMRyxIgq0yFtEt//1MIazQ2z97eO/vurBH28aXy1IlIfbGEOiaVAwt72luVYukj4Bbqnqmmc7FIZzDOdjaItSV30XCwSlEGhISYRa8z2cIBhOxAmSgGQOMjERbywXy6ahQ+4QxQDPCySNE7QpiJyuqBRBQUQIyGHYiJE+ZCSClDZtGpalYIClfNsgKLpQLvMCbTl6c1tDIh2DLDuyaRz36IZU21Q2vuWWWzxCZ0UaqGwsEiOR2iyj1icNkq5v6IYsB3meKVXrg8PlelGLh5Mu5uWrhc6O5lRDEnyU4VgbPXkifM9Np5on8A9EW69XFVAEhmbWSlXM8Zta0sBGIpFAKCBWS2XwB9LFPdVWKuXm9lQ0LdueCXdNkXxjQ9pznGyxwlJogBhFkaqm1U0NzivyHIQ7wndBaGA+U65XKI6yTB0cggkHKZDvENJILiSA+qcsw2AFziUhvNEtsX0O7D3q4wd/EupsZyoxluZ+9vCP/3nf36p2dXbL7JJaak90/P6p3z61/slUMJUMQgGSuLPkpJOPfEnom5ck/3XV2Rfc+OShhy2894+XL/Xb9+xo5CEKUiSapQoNYaM4FggbReATLS4YwYC2YSbBj+HG8NU3/QlLzJoWFhyfnNwTHAZiPkkxPHqUgJau8xzXxwmeY3APwgWFusji5uN3fP/vryh7z5spQyhBg8b+fwT5Xw9jKL/H1jx658v/CkYgFWiGpk48ZGUMS6cYtlxUhzblYvGo40IWdi1HZQSSC/IYhdMAPN9OpxP1eq1WUnTVUOtatVLjIARjnkChUUOWaeXKRZ7lcI/BfbZSLuGk1twSFaWAbTgBMQjeGwrzEZkLh4MMVBcwU9uRA0Efqod0QcRWawpD8cVCHY1aoMi6UjUstbWpGbIaQwRQNj7rrLOff/45x6t6mMUzAZKgoJ6gSEHJOrZNklDdfq1eAxdqhjQfj28ZGBzP5KZPnyYHWWDd2UwmGo1CdReKBcz3QeWWStXh4RHgD5IkgfolSNKybOAbYVDMEVmB21WqBOEHAkD+SZrFHd9ONCXD4UChUCAJOhSSPd/J5fK8IHa2d0SDoY62VsMBVexXlIJuoPLFPMAnvmXLaFVXxFBgYj5FBk6kOTqwejSJnmnCq1YvR9M9MzsOP2nexz5xyBcX9CzsjHeB0p6qup1lQCWOm3MMH5DWZFatGF3+hzt/970/f/XZ559evPq5lpa2A3sOBrQQfuau228pBuO8Mfr4oiVy35nnL0hf9+vvVdsPG3/o7FNuerE4+MgLxfCh3cGffu+oq4eTXdjib9x817S+g4mR+795/T15fc03v3Py3zYlju4Y/vxv/9k2+/h927nH7rj6t0sGsoN/O+myr1oR69vf/5LSuLey5PsHfeqXe599UZPx+CEnnmbNPTE+8teFF39n9plnDtz90wdyTX3ujfO/9YNcrf++5Zvm9u4XpNCktP/rYQw3hR4fYNR4JeP6OlATlhVA+4kBCbJapVitFio25REc/O9hDEGhMYe0Y5ssQ0dCUUi5oBtFCYDgAasNxwIeptsuqdUtzIOEDDnN5UmyNdVYypVHt4wkwuG2tuaBkeFaVXFsr2da9wQVEyzDK5er9TpITQPcBgoHQKHpdrWqwoHRzDto8QY0G7TnOmJIzOQy8UATem7c19dr23a1VptYpUHJZopKXSFJnOOpgAyB3udFWhBYwzCH+jdYSm7f+ftIgdCmDRvDPEgArrW1NZ/P9/f3A1tOJOIQeIA2gKKwLQd+yHCGFMQam+Xm1jDHu5s29gPgRRHYiCUFIZ/4qmZqPlmsWf2bM6aGhcNRwKBu1IAK2Ia3cc267Nj4kiUvmbZVM4EbMIaGq4pVhcutlxpaUpFUwsBc1bXytXJZq5km6BOT4yEzEWyw8dQjv/b7j/zrkoWXzW2ZO1lVk3W2kw0c9O/P/OOZDU/dfvuNv/njz1etXob53jnnXPjgL5/53JFfMu2JMc++a+OBveeffsFpn/nX31649fPnBGwbkrTrEwcd86PfnH8ukXvlZw8+VFMqI0o1HW7bq3v/4+btm6SdF5767b1l6qwFJ88KhWzQclJQoPhYPE1UN/7hkWvshgPP3/cgGcOU4lCODXa39AaCIgmpF/I21DCQJxy3jJrmUBC3CRL3XLdx9oW/v/T7c7jcn+6/fXmuwnzgpYA/LAZZ89z55/71gn/t3XYk6Lllr6yAv5VKvVypAOTmzJ3OESRkV56gaRdjMaCDVroxLoh8Npst5qs0wxpuiRI8iiPrmub4lEPaBOexPNHZ3jC7ryuaDGWqRSEckhPJTFl9ecVaGslJZIU86uK8acPQ5k1DY6O5xsYmUFierwiSF43z7Z2p9vYmSeRIH61qitZXw3GR45MxORTgHAc9N8bXrl37gx9837DHk/FArl4AkuXbDuZhgPyqqjgOaHW2VK7gBHqcC3w2INNNLfFyuRyLJcH5IGJBzAgEApqqWnAORM+IarksCSJBkSB60XS54B2uJQdlEA7VSpWmOUkKZsYBobnG5kaMwEzVVfIQfnCPdEBaQFa3HdSLFUQEXHKtWoXrhdxeKdeKhQLwvSBkYJqygFKLItAPyPAsmquBcOFSPDfIh+a3nnj23hcA24foOFVLu9QEhrvj5dsvvfLTulphGNHxsEiSv/brd8zv2O+1UfgeRGyCgoC7FTZoC06xHE0p9aLhU9GgDPoCCkSrF6sWFg5GGRLEAWFopartB3k0gQbLCJ5dr2p2IBjmMKeslGxCkFnQLgxPuXXdGFx2zcd/+uhVN953iEg5jlFR6iQjQkBlGNYDhodR6CmgVq4adkiOAgWcpNUQiXbEtAFgcOQbF99wxl5n7dqZleAysrXsiuFlN7z49/Hx4UIlO2N2X1WtAxsVBA7DyKGhTHmoQItsQ3cjTrksSYQjoVKhipnU+jWbXd+jOQoNsFcMiiICMSGUClbKFYkV7boZl+OQxGt1JVPOSzEZIz3DUEETxeJhVVOhBksFPTteCQelVCzKs3SxUow0JUxdl3hBUyeZKKruVcs3j2bH0k2JjmlpIUCSGJMZyzbLs664/MtIG996663FwnBzc6Mo0sVcLhIKChwLKc3zWSCnoLmKxTzHihwbqNc0yJbA3mUZnAZCCXDjQENDQ71eR5PvUIwoya7jWYYjChKwXNuGi9Eg1wCVBUgjJk8whTzqs02SNMDOsX2GQ9w7GBYDQQ51PQc5jiHwo8nHGTYih9qamz3HBpmgGKYHN0TgNOqSbZAMo5sW6uIK9YDSC1JzSXHmni2HHjH9aJ7hdwmGwSGqRlU1lZA4tR4FR3P9pYFLfv7x/HgODUnx8MaG5v3nL5jVNLs12vYaRwDNAxDetnVqaguAk2Z4KAqIbrAVIhNJ8xCMJ76B+4aPnMiiJTYogDg4BXzNobYxkNHADAWkh8G1IAETUP6xhr3PP/XMNo5GP8ZBPKNONRM/xAgS3hBQVyTFCnB8VKhTBmX7v14bP7X+iStv/Q5OOfF0RAoJdVXhOPBhn+OhrJxAgJeD8ZHhrGv6qUTKo1wTDQoyQxE23Rhs7opLYd5QLIYiOY4WglCuVFDig5KoKHU0dsjQwO0zoEATMQcthEKZpgaiE45PUXh7W4sgcdmBomlZDu4KMu/aWjgcth3UQ9IzbA6jDENPtiVb2xqhRnFIc5bmEJBEaxKZuOyyz4I2PuuFF16wvIzt1uu6LYgBy/FV3SxXlc39/emGGE7Y4SjqZ8GCyubZUEyKxCLVsiqLUdd3NE0DKg8Ol0qmKZryPAvHnWnT2n3fBb0KdB34OZBviLUkTmkaWgUiJIfQ43KaATUPIcrFCFVXbEezHB2OEI9HoiGZZkgXtDmOlZVKWamGE5Gh8VGQ6ajgokHHc+qKrigG+HS5WJqc68iyrEKlzErYnMb992zda1dNYQu4ktjAPcvuuv3lW/ds3TMcCL646cUrb/v+kpdeIUi7sSl55OHH8xIjicE92/dqCjftZKqP44BpBNr3ZDsOxqAAV42snN6A+tVNbdrpNnl3i/oXZawNXMDnRFIzDdfFLNsyDRC9VjAoWYaBE4Yk8XIg7NquBZnKwFlfbAjHwmKQpdhapQaRFKo1l8vJYTSoGHRhvWxgNl3IVaLRVCgcohlKtyyaJnkgpIJoWJYkBpKpdC5X0BTNVsxoMhJJhSGe+iZO2rilaiB2bNfRbFsIiIpWdSEXsqQc4Kf39NTKmq05Mp9GvbgmWqpvNlwgrhHPQZQAABcMBkHCx2MR8EpDt23DR7SLZh2IAr7tYW5ADLiWY6Pe2j7kZNt2QUXomilCImAZRQNgs/WqYuimY1vAlmmKFfkgRP3JoRdwWF03cZ9INaSaWxtwz47KoT1n76GrZkAIdHR1ZwsF2weNLdTqqgXFaaEurKZpAWB9zIaiZxmJJBgSw7s7u/bbbz+QFrwgQDTRaupYuSCLkZZoK0o4O9fAISD3Gra+ZGDxz//841/f9otrHvr9uDaeyYwBRznz1Auu/MjVHzv4E6fve/ahfYelQ+ndhPP/R9tBMEY5cN2TJbU4r3XPnfns4A0GOaZm1J5c++i6zZsM8GnTqZVV3CNMy+AFMZFI1ypquVAF6cdygCUdaFFcCAkcXSyOO6ZrGNjLL6+Dmt97rxkjw2PAfaKhUDoeB0bEgDxUtJ6uLtPWcIpgOC4gByGG4o5PExQIV6BQE7NoULxAvrK4XzHUcFiIRUOAr2KxOp4taIYWQI9cSK1uGnV8c/8ISm4uvXHtYE2p67ox1YsLsvGzzz67duMraI01gQJSCHLIdl2UJz0TQArxm6YYw7BNwwQFykkMzRClYoHCCZZnQfUCAdd1HbKrTxA2ZGMSg3OXazXXxUFjA25DoXA2UxgYGLZtL5VKABcBUl0q1iAtG7Zhey7cIexGT8zmY+Nu/9AWloaAZFu+J4ocZG0IJBCH4PYt22EZNGshBCzdqGKY09rWsnr1aoB6tVyPyJFUMlGtQWRz9+86YCfDGLwhW8vc8tLN/3jyrw89fV8oFDvl+FNHhkZfWrokEg/99ot//dSCT6O+tZ7j+e5kO+TULydwAjFut0X1DoIxSVAbsxumN86IBxO79t7hplKh9F7T9t2QWW84ihwQHN1gfBqnmaFcTtNNwieS6TDBenyQsR2zWlY4nounow5pYwyhKo6te5nsKMSioBwA/3QcNGaIpshENIwalfgQZDUP8yiOMlwd6BgfYA1TB6+GFJ1MJm3byWY0x7QZjOZZwfKtuq44ngfp07O9dCIaFKXhkUIsEctkx23bmjljOi+xqJWZDHVNZuM77rhdTmMuqCmDIjxg7bphaxSD8RyP4QTsyrAMw9GgyIH3cwxhGVo8GgdxC1GKoEkDAOe7kF0hSoGKYBic5xiOYeu1Cuxpmb6mmD09Xe2djeFYQpYCtVJFlgOxVAxnXAE1elWgOoPBMAh54NXAjVVFJUmGpKlcOac7aL5LCzSwYVG0B4zCNIyQLHsuJHnOdSlQ5barWbYGoS4SbvQNed/OQ07d8zSBEXZygIebF1lxj5Z5Nbu2dmg9yI3Z0+eiKY0MpVwuW7S+T+d+EsgtnNjWZQH8lmP97ZlrfvfYb9rj7UAidjLNfje242C8OwyNAFEGBOpnd/z4p9f9T7GSg0ygaGgivUrJIQmaIyFXgUK1GdbnmZAsBTE0yTNZVzy0dgKkOsRLgZliGMUnGiIM661fv9GzqVXL10JRsYLoYUSxWDZM1/Vw13E4hoR/cd+NB0NiJJCrlPo3j2o1jNDxcqFAs2Qynchlx4PBgGc50UAIUhbFsxhPAcsGFptMBdtaYrGoBCI3mylyhIy08Zlnnvnc888VagMkBYKUdEA7o9RKo34BGB6LgjYmFVC/NA2g8D03GBQhBEDWNDQTPBJogChLkLFBMMDNBAICcPJcPgulEAqGeR7xAUHis9kMEOMsmqa6EpKDAH4bQ91fLMNKpVKQisfHxyAEQFhsaW1uSKeGh4djCVAKcZIgauVKiBdlXsQpmuM42A0kuqpaJEYxFBGSWg+dds63jv/F8bPPPaTrmKNnHgeutvMxvNXgvHs0z5vZNWtTYe01//xTU0PTF878Uqq5YXbLXI7iblr8rxc3v3Bg90Guj8AAmuqOpbddu+gfDz75wKYNGxuaGzRTa4917FZpGTAMFQ0wHij0z2yc9b8AxtvyIGQ+1p/fjDPYk0sfA9UWjgabm5NQQblMFc0ex9Ku70CMthS0bn8hlwuKYrmgrFu/mRUQMYQrB13PcKSPm6gVicI6O1tT6ShDcSRJRKOy4zoAY1EUUEstpHUCk3jRcfFiBXiyY9cc1hHWvryhVDJ85OJ0Ta2wPK0bOkhRluZ8HC9UCtl8RpZFQeBAPI5nc5brburfoup6MtwM2Rg1d55zzlkmuwUnmMp4rrGx0XbQqsWKpvEcDeQWEiNI3Gq1BmQ6mYijWbU9B+Q7SYD6rfu0zwY4muFdw9PQwMOaFIRcz1IkIM0xDMvzDfjo+5QGTBfHUIsqjpHAVkQuyMol0MCuBRcniIzngLAMVCtoIiGW47u7upauWgwpGth+KV9IhSO2TYXjUqE4VKlUJL51RvP+n1jwqZgUg3KEu5iqkt3GwFeWDb+ydnRdpjr2h2uvjoRiqUSKEZnD9zrmi8d+8Z5X7lOMekgIXf/kdQ89en9QJM486WMzW/Y4fs4JPMPvqtsBuKIHPziaW/vlLUvhMjblNtWNWjyAFtY6auYxNLE9O7Hu5HmqoUYmp234x3N/gzOGxbDMy/35frjrRf0vpgKpax/6R7ackYNiMhUHGPc1zauq5eHCQN2s8AJLUHilqvECEU8JtkkWCyVJZCsVzbUJUIuKUg9IZCwWF1HrECUILIUJmzZvCAb5WCyRzZQgScmhIOAIHF6SA0pNAUXM0yQQ3edfWmYTTEMqCDLYsC3d1HESLa3AM0K9hJZS8ilPkvlkFM0BVAOQWY7rY4TpQW5Ncd033ngTDsLyRz/6Ya6yIhoM6uhhg89ytK4Zto1xHBmOyMVCpVZVgTFIIhcKCRaa+cMHJazphmkBswVKgtFQyQwJFwoJGaDrOl5TUzN8DypcFMVgUPY8t1DIO44RDkcCATmXKyYSSeDPhmnohpZMxhmGHhwcsC2TIEmgAJqmyrJcUar5fCEcigGqUfuZQHum1Nuw5xVHfwUOCGJyN+Sf2xqUyvrMut889qulL73k+jYEYlWrtrZ0jowNwn2pii5JghyUm9uaTzz49I8ecDFLQ7zbNQAGDwcg/fP5v8H7c+efD+7O0eBjaKYUEPM76Kp2EIy3whVCEgQd+DuQ7x8pD68cWQl3JLES5P+jZ6LFBsB/gLjB7nCDcJsTD97QXOYofyqFx9c+dkjvwn+9eMNTax7yMIuhCUhAlYpaLpdS6YjtWDjOYh4DXiwGMPhbyFi6UW9pbZJDIsvQcSbo2P5YrmBhjmrVAR3pZNJ0NZwiFd1BI3RtOyRKAseSDJWrFhIpQdFt12UtDfbS06mkqpu1ugo6lubQ6EjaxyORWDaXJzAqEAzm8uVKudCV2uPLV3wF3cD555+H0cOQuDlexnDUVQPicj5blgJsQ2PKtvyR4TFRlIEwcyya1ociGUVR0RAoygdpDqUA1ILnBaATkKhdFxN5KZPN8ILkuFg4HIYCLRbRsreFQqGhobFaqwOXBr7NCZSPwf2Y6YZ0LBYBARyQApBpJ50GmHxjul0QeYA3kG1dJRb2nHLu/PNuX3orVMzJ807dvv0QdpCBG4FnVPXKX57+80h+eHRsZPnyV+v1OoajZ+n77jP/lMPOuvjAj1MEBQlw6je7yBiKeW7DsxzN7dm21865mA8IY8iik38nYQt65JXBlyGNrRpbCfcCN8LT/GF9R0BeBTkD+gXqAs7yXtkEHPzrt1zx2JIHk23hdDpeq9dYhgXCqAEWbUfX0OrcQJjhIkYHMqZuw9G7u1vCMSEai4yOFYYGx0m02AGaMY8TBczyWJpB6//iGCuJhqmbthUJyQxNZkvjNMEFuWC+kIPU2NjYvGVgBEh2Ta0GQwJQY8yGiyEE0Ki8UMgXCwVIdUJSarn5pluQNn722WdzylgwEaNwBxiFj3nwnygGwuFQJpOBXzIs6j5NQAmRaAK8ydBsmmhSS5qiQEt7rgsywIRcCjeN46VKBdiFZZqyFMB9fGwsA6XBgq7l+VqtTtNsUJZdtP6bBwwbcK4qytDg4OZN/XAQlmNK5dLo6JhuWkOjg2O5Id9jF3aedflR3+5r7IPziqw0Xh2f0TBjVz0Zfk+Gyg0nbMeGDLBo9fP9WzaZpllXy/P3nX/owqPqSrmm1V/Y/Pwzm54Gz5MFGWg2gv72I67v3iA4DhWHICM1hBp2jlJ999oYnAouDK4Q4t2KkRWb85tWj628d/k92Vr2lcFXIlIUfBOO0B5vb4u2zW6as3x42Vn7nNOdnAY/gQwMPwcwv++bOnbOCXO7937u1SXpYIdIhTS1VM7nbAvr3zSEE0QkEi6VKogX2phaM7W6btmmJPKeZ9A41tqYhvTX1domC/y6ZatqRVUORGiKzuTHpAgvx2Xbs6vVsmc5shzRa5pn2NFICGdwRS9393QCuKo1lSIFU3fiEWDMkq5r1XIdosP4eNEwjLbGziltfPbZZ5XUNTxIcB93bEsUOeDVqlYH/izLYYAxZGAcJ4HxY7jNsDzwYODVcAjUg4OhXMcGAgyJJ5ctcKwQDAbQDFqauuecvVzdX712HZrhnsUoFgIQWt4KuDTI3b6+XoYj+vs3jWeynR1dtuWYlu24VrmSl9GYZ1dTnD1aD//YgZ8MC2EfjRebapaAKPvgivtbY23TUj3bkYntOJuk1n986vcrl728au3yM067YHh8oCnVdtTcY/fv3O+RVY9U9eq/n7ht2bKXKNKbNXvvhobmg2cuvPjAT1iIFu08202yMQQ+MHgDCIS/uqVDjn1+03PpUMPCnkMjIloYCVIrfAWwfEtVBT//05O/P2HOiU3R1u04EgbkI0RXKKXF/Ys2ZNYPFgefWfZ4qViMRmOVYnlsPANXfN7JF0iCpBpKgA08svwOjofYg4G3l8uKVlfqVaWltYPmKMczSA4X5ICpAeRtRYG7RJqLY1jL0FmRI9GYRKdWrhM+zjE8w7C+6/MTAGRZfnAgMzpSIlnBNOpH7H/Erbfehq9atfonP/mRYm+0DB/ouqYr0ajMciRwZN/FIcz4Pg5K2HE8jmVBONho+QnIwqigPVAUjgsIh28hOaPRVbJcrVZjsRhgFbWNqU69ou45b0+epUFpZwpj+XweSpmm0Yi5olKD2KGodaDxHtImGGh6ikajODkqedT0c07f6/Q3qzKIx6vHVj22+pFLD/vc1Kbd2MApIY08sPL+tWOrD+o5JFMdWzu6JhVK//3Ov27qX/mJCz73+aMuT0Zi/3rmX3+6+0/7zNtH0ZWuZPceLfMO7D7Y3bl0Y+fDGND44KoHTNs8Zd6piqEsHlgEzEU11bpRm/z28BlHggPAJb0n0QFJfqi4Ze342uPnnGDYqOPgjjCIMpOsHkUT33141YNlpQxEBq4ZtkBUuu2lWx5ZcwfOqK2tTYNbRlzXCwTD1apquQ7Dk4V8HgRvtV4jgKDzrKIqAFfbMFAf5ADPy+LI+LirmAHU7YozMN/2rJgssYy4ccPQ8GCWZUWHdASJPWDmgV/58ldRNj733LOLtXXDg+PpabGWpiYP0qJuAvA9jDRsJxIOg5bTNBAAAct0YTMAzkJzEXGlQj0WiyaS4Vq9hIYm44ymGZPL2DAAR+DTBDu4qayr5vQZzcEQVspXgJo3NTbqug6cAONEnCQsSyMpnyDRajQQLzzfnZU+9Nsn/Nj1bKR43sqg+G5cfMM5+5z3ZvIJHAqECLzxfdeykVDZ0QZsBZsaQfA6g4tkSObuZXeuy6zbp33fhb2H3rvi7h/+85t7zNo3IMlPPPXIlsEhlCpwx8Osgw5cePLBZ37sgIvBA5DtigdOAJsXNj0PQWevtr13mlAHMCB3ciwoLoERYMvb5dj3ZBCS7nrl3zObZrfH2ndJOyhQMKj3qx74QaU6AmJY5PnhQl61Lch7HMh2msJ8oq5BIaM+07LMBWXRVCjLMiGO4xTGCZxSrYJOBqLe1tq+aWhTsiFM4baqEMtf2WToPo4RQoKUJHp6eq9bbr6VPOOMM59//lnNGuua1uo6VLWk5rJlCmdtG7Mc2/c9yK6QgSF/OqDoXTSdLcjXSDQCRBfYsuc52VwWPT0DA9fFCce2XQfAD/9FN24csEzDcy1d0wRBFqKCEJAyhRzcDfBrkPm9PdOAukPSjobSQSmK1oljQiIdPah7wWSoe0uDX4b48NMbnprVNHubSiIYOv/tzy+4ppraX8z+9O83RXvnNUqTQ+7hhcAGqZFnQCkREC8o4AMklCcJ2wGFEF8Y2AhKiiDQ/D4ECeyDwkmAKRwBxAwcAN0i4G7rniRFWaO/+MdPRvnevdJhe5vJvcA773r1zi3FLcfNOXHf9n2bwk3grLMaZ0rh0C+uuXrNmvWVatbHzWQiccZp537ipEsEQXxu1dMmZvalp79d8NqhBhSpqBaXbnnpqJnHbovhSW2/47Q6ZBFEWAike1EI207PDuGA6zNr60YdjTDfFTERbNnQq+sy68fKY7pj1dAcHCYvCSKaZBKN+IMi9Vw7EOBbmhsJElE2rV5xHYsB0swIrkVAWgM4ReVoJjOO04Rt2TQhVctGsViDImJYItkQgqSfCjd3d3WTv//972+99VbVKPESL6BFlPFIVDZdyyd8Ejwaw3ien+gN4lFoEA0RT8R0QwUMm7YhB2XACFyxYVi25aqaBsDmOY5j0LCHbK7Y3tmVSofkoNjZ3tvTvcfCAw8BiT+yJdPZ2puMNLQ29Z5ywpkNyYbW5qYFBx+wdu1ygQt3RuddeujnXz/BzRsNKp6l2cfXPBYPxKMTz42h0vA7AACppElEQVQnNkPylxvD+p//fMm3b3qkYd+Tztin+/bfnvzRf2w4dt+u235x3BWL7Tn0Y7PP//rMfQ9+5tqzTvj1Y/svbP3xlxZeP95+9oK2a350zKWP6ifNabjqK0deX2+fxz+133FnUvNPbxq6Zt4Xz1+rm88se6G545BmsfTrHx17+dPYSTOjP7zi2JuGx59b9HS07/iDW6PONikZ3Aj0nWZpnfHOrU1xEN4ApR097auHlgK7aW/t22+/g/fr3n+Plj3P2ueME/Y8ZUbDzElZuPMNzgv8c0thYF7rnGwtC3geKQ2PlIdBBC4fXgbJLRaIbxeA7RyD4N6T6l3c/+LOX3MHShIFPt+/acmNG4ZXm5bGkKzv+GJYxFkccqHrOoBbnPBk0MCEx9AEiRHVUiUkJWhQzBjm2CbDwr8gY3lZkoG6SrJE0sT4yBikHpYlIlG+oztVLBTy2UpTsv2yyy4jVq9eDTJcNWqqruUrVWB4po4m+SMc3FJNAAhNAdH10bRitoVRmG4ZQiBIszwQ7HIlXyhmLNsAMiCKQliSG+ONDMknEs0UJU3rmh0SYvvtvfDjH/vMytWrb7jx2ocfvXdT//p4MjZr1qxAAIJF5arffP/ZJY/d89hdN9x5Q003Du84+atHfyPABd6ZCEFJZaqZ1mhrV3LaVpBgOOlXNy4qhn91Tdl55AHsqS//9vk1imPSkSSaXiAs1PQSsGwilW5tTsZFOZHsmp5ujyEtDkHJrloqBsFHCCw84eOnz+5Ew6uCLR2xYKjtsO994lenthM33nP9A5vGMNytWBrG0qQYOvzET5y21wwe9VcVUaeWbQwS2vSGGVWtMlIe2ZZWQNCd2TB7330OXrjwqPb2tlql8rGvXnDRT8445/dnqJY62aizSwzcTublk/Y4pazVgrx8SO+h8FrQs/DoWccu6F24YmT55DPkD5FBse/bMf/+5fdOtoftBAO3FFnuvmX3XH7LF7515zcMy5jeOgdUa1UrkoKPG442WglxTDgskIBfjrJ9y3MIpWSViopHUMP53HipOJrP665XLNdclyjXlKH8qEN7VaVSLpYjsSTOM77A+jS3Ynm/KEZam1NAFFesWDHRUn3OWRVzPc9zAAie5UxdB9ZKk5RtwAFdVhQAypqFBicQLlr2QeQ4Q9MNzfAJEQJGLlfo7emTAnJPV6NrmcBP163bKAqi47ot7c2qqj76yBOHLjzm4IMPe/yJh/JwreNjLItoue3pxWLO8WySoUBI16uVmc0LLjviy52Jjqk5Md7GwN3HKqN3vvLvjx54MU9vM64YJ2ncNwwIPwQviCSajQg4s6VoEN4klsLQY8OJkcmTERreIP+deANMw3dAxds0J3Ekjvq4oBG7EDVJ3LNV0+I4gZqY4I4E5Nuaajo0NxFOXRTGCNQx9HVIZij21iU3HdyzICa98WkKBA6R4a974bq7Xri9vbXr6OnHHj79cH2HNcZ8QINU/OS6J2RO3qN13k7TzB/cgBANFAYeWvnARw78GNzCZI3vOINgcdtLt1z3wjW6W29uaiiWC/WihnpVED7oS93SIDWSPglK03ZMnPRqtSqOkQJDx0IRByO3jIwpmgKYBM4LeVgQuEpNtR1/YrKQGBwEjVu2LE3RgAKTFFNX1OxQURCY3sY5t9yCtPEZL77wvOYWaZpzMZdmUd9pYPLg6XSQxziQyZBMfM92GY+kXcJGS/4byeYGC3V3qcthJhLjKNrO5rYMjQ9u3LJpYKjf8a1COVevV0aHRpatWBGOxp595vnrr7+eFvGBoYHh8fEtw6OMgNZsy2ZyJ51wKtzXquXrZ/TOsb36i/0vPLXmue5kVwSk8tsUPWwHLl3TK4Cy14MESSsCKV5AHOK4oHJRSztFE+jzJGAR2NA/k/T1tTdoT4gCsOfEQSa/QTugi4AjoBH5k5eDFNz/3xPJaiQ2JnfexiACTkv13P3qXXOb93gDjEEUIILdMD0YkOOBxAHdB6GHGburwdXCnT+w4t65LfMAG1Nbd3uDMk8GkyAQBEZAzyzfxpe2l0F1Q4WSBJtTx8bzI4aqmxiBkTjD0tVSmSOYiByxbKdeVz3bkzme9DG05iJLer5rew4oMnAx17YgG4AqDQQDtYrS2tASFgOF8UytUrUsh2O5MMdzmA+CFm6HIPxqrdyS6n5NG992S9kYBHcEyqfW6lBtAgscHddUFVI05LPxsfF6STE0R1EMKJ6gKLEMbVoGjXMiL9iW41gujtHuxEMpWQpwNG1omuWYFEeHojLsLDFkT2sT7qLxwh1tzdF4UFGLBGG3tjaPDA4O9m858tAjZ82Y1dnRdvIpx9WM7N0v3KkaZogPRcTIGzAwaQAawzEL9XxTpHnHNcB8QAPWsGJkRVkrd73VChVQwp3xrt5U327OV6H8o1IUZDMI+7cINzioNRbCGEGgvkCoefC9A4YkIX2Qbzm37ru0t2yHA8HVkeh8cOX9MxtnTW3akQbwYSnm+Q3P5QtZwoX0xzIUpRgKwzCeS1QqCrBdHMQXhVvoWZDhA4Qnxt5KAQkpZBK+xKd39vguNjwyJsthiiQNXYOkJIdkXpRymRKJ4e1tHYZpAiUEZon7RERKXHrpZSgbP//c86qeTSViNUWNRqKiIBggqw2DZ/l6vU6QFObiQT4kCFIoFqFwPBoOgYo0QUPrllqzMZe1DR+iSEDkCN8LRWTghy7mUSQB8YWgCMPQOI5tSCXhTjzcRRjWCrGkGGBaO8N7sFSYE8Njo0Mvv/riuvXrXnjhhRcXP183SitHFt37wi0rsxvA18GN3hBNwbdigdizG56Zseuahf6jQb2SEw9COxOd76z2d39Ly+mHVj74hmVrgPho+bsPPvlcb/YRe0b9P337sI8/uO74Q49PcIB38EsKUO95GI1AChtQCyrqj0GAikIbYAeoOZrzHvznR07+7aKzTj0uDL6MojY1MYUverwwOcku4BwgAfuTBO563sTDAhr1KoRtBFkbefrz/7i2b/p+CZ5+QxCBg2wYXz9cGp7eMH1HVwH4IQSxLYXBilFycQfzCaC3UhANTcUcDPcIQ9Fx26cwsq5rNgE3zpqmjXloWQUWpzVLRzNSeRB9fMf3WCgeAq+o1apSbWtqhH+T8YRv+ZWqYnqWRzs8iyaBRy3V3d3EjBkzoGQFUbAsSxZFtVqxVDXA8vPn7JGIRcPBEOUQYTFIUR5HY6QFx/frqtHR3kc4fCrZkmpK44wnh/kgx3uGV6/pg/1DAG+GJAOBoO/RhEulE2mokaJa7ZiWbGqPObSTSHUd1/O5v1z4r88f+aVvnfDd35//h9kd++E0W1X0jUPjFB/q7OgSOZoibctSoXimyun1BqVzSM/CB1c+ACp0atNuZqAkwe/LWmm0NIrq8kNuCJpvcRck6+Yfffyfv7rx57cPEMcsPIcd+fO0Uw67eV117X3f3fuij2z0M9+4eMYRP/nr4PgDBxw+7+bNw/f+44wZH/3KUKl42y+P3OfbP85jDFA+rbBlQ75+0y8XHvCDq+666fzkRYd/96Yf/Oi+exWf481l531q3289v2XViuuuuPFfmm/96zfHzP3U98bL2euuPOSgK3+zaWTR/S8tL0PueJOnAOWZ17bnZB/hqU07zCBMhITw14/71p8+cv1BvcdanskwpGsargXJjMVxQhJ4Ra+XK0XCcUIMTzoER3IMzbsYafhYra5hDFvHHMPRm8PheEhkODwaDclyaHBwjPDwcm4chTPQCMFgSKBx1sEZ13ac2bNnE6tWrYKYVimppSLQZtOxPcNyDM/bPDqi6vr06dObm5uh+gJSACSSHA3EkpFKvbTopedrWkXV1LEM6oPGCzzJ0izHtra0JlNJoNaAdkjoaMoBhrZt1C4C2yOJJM3xOsgGzQYCBhs9CCGeq5nGF4+84mfn/PmTR1/+1dO+e9mRX+6R95e4dCTSEZMb3+EJPhTNYHFLTa/utiBxXKc50nL3sn9DGU5t+hAacJ+UnE7LDS8NLHmTBHBNOn3SCZ/7yqd++sRNz/74+L09paYSBE3gsZmHfOakUxOM75FcLNWaCERkWq3pumrrRCAUgpfEGXbddlH+xclaQCTDARnSVvu8j1/98a/3+pt/eMsNm6s24Vmq40gk2xJuaI5EKN9RbYNERwiHJFazFIJF6x2hucqnLun/G/Dqackey7E2ZjfunAcBELtlXv76cd+85Iiv0JjoOC5aP9i3KAa3PTuaiMoRWQgKkVg4HBAjQQleHEVUinne552qo+QU1yS2ZIvrNg2US9VCvmRbbjAo245NCwQjurTojBdGAA9SiI8mZMDXiuUTLdWnn37aSGFta2urqVY1XeMCYrqxoarUbU2dSKoSMBdFVUuVMuR/KKxYLA50P5PJgBpPNqVc1x0e7BdIJh6JlqsV0PScwJbKRYpmk9FUvpCHOIhmHcBw4ANVVenp653T01spGEe2nD+9se8tGz8RUzJqg4XB2c2z36HjNISOh1c+2Bpt6972ydNuZnCDty+99cL9P2rv3D7S29cYinl6/VNjldEz9jrrDa0VEExRY9/UJ/SRIjETshCaj4ZxHTQwB7ajVpmJmU+AXQM11k2TonlAnu2CT4K0JhzQZiSaIdkH0edZlutzoCo9Fz5OLKxrACHlGdp1HRzoOubopkXRAk2g2eAI3ENTcgBLf1PSZSn2rlf/DZTtyBlH77T+rXCn96+49+6X/z1cXGfZkBaJkByqVWu+7woCzwusA7cPegPHTdOcyHaMRAlqtU7SVEGvK4QbYgOETyiGDrfPEDTuOaGYwIni8MiorjuojCVM17Se0Dw0wun0009ftPhF088GeQEXvFg6BggEYW0Y+rw95uiGNprJFEEiG6YgBDmcU2oK5FC1rjg2XFCoUigFBW7vPecNDm7WFEwOxTDGV1Wd8EFSY/C/h1MYwep1Fc0q4ujhUKBaLtRqSjFPzu+aPznof+rWtzGocgbiwn8c+ILhpmPlatmmSPPUpt3PUJdgklo1snJactqOlmc7zuDKQeGvHFnRmex6U1p7Q9vSRFv+hLSb7Pe21SZboUBAAujhIDhC/9RvocbhJxAPJmwiPaPudFPfTvSzmzjghD9scwR4A/ug/xHlfyviTBLUpuwGiKE9qZ6tB9zRBlEPXncvu71QLdAMC/9pdbWxIYlWMtQUU7ctE4Uzy3Z0A/54mm6SPKV7tu47IOjhthgWCsNkKSLAs6gbJGqG0oFTTyyLAvzIFXg2GggJRLirq5uYOXMmgZOHHnTUvL32mdU7Q2J5iWNEDgStvG7j2qqmQSJ1LZt0Pb1W7+ubccD8w3k2KQcTAKFEMh4IBPL5/OOPPS6BBcIUng4QvXu2nLhXx2mp+B6Y7VdKxVK5VNHqDulHYyEIPED7B4fHe9O9wNM+oFsjypSaNlQa2mnV8z4MPC8ZSL685aVMLfOhVsiAyagUu/uVO8FBpzZ9GAzyeUu0dai4k5wEqlgxlasf/eWXbvxMqTIek8M0kAcMZKlUKBRKpRLPoz7VQIbRYyACPV4CA0qrVMrJaJgiPFmC7EwZpk5yLM7Q5Vo1lkym0qn25sagyOpKFbCNubZRN8eHMo6NtDF52mmnQTa28ZLu1EulEdtED5lIggXcaRAyHLsh3VAulBuSDYSPSwE5UxhJpkM4bgAbKpZLuMcFhY5goLGnec95zQsW9Cy48ICPzGvZc6+2vQ7vO0YW2nkmkdWGIYJYBoDOxXG6VoNMb5WUyp4d8/9jvv2PRhHUlsLAhuz6WY3b9q/ejQy8B8TSUGlQs3a7ebbeqwX54HBpeNZ2nZFrRxsUeDyYeGlgcTyQePMjj+1uwLwy1cyfH/3lcHYgHouDiqAo0jAN1DGfolzHgfp3TAdHC/BhsK1aRvNkhEOheEOirimsKJiubWIOS1A8TUeiEd0ygRGTFIOmurQdIDQemv5eNDU03VYi1Njd3U3+4Q9/uPW2W8vaULlSMxUTiA3QFPgaTeJDEqlYVA6GGAgXokRB/ODoQnlMs2qu6fFkgMSELx195UcP/OgR04/eq2V+d7I7EUxCBQN3ghe8aY+1O563ePOjSr2m1C2QLkND4zwTPe3Aj56xz7l96bcWxu/JcBznaSFXz/aiJwq7qTyetOXDy/Zs2+vDC2OoU1kIFZVCUS02hps+RDcCsT4RSECs70337bgABHm4btZf2Pj8P575y1BhcyQUAtAyFK1pqmXbpmFQJK3UFRz1R2JqtWpzUwOI23g8lojHK+Wy5SK1P71vOkjOSrnKYERXW/uWLYOW4/ACmttPqaI5ZOuKXq1rJIGWWHFcV+bjqE/1ypWrQIQYikqjkRd0ZrxYKddVTTUgLQeEbDG3bMUrueyoqVUdW82Xxi3LzWUqLMsZpqbqaMplx4MXvHljpQLAVEt9dXBpgIkCJxckrm4ZrCRKgdB+HfvPbJz5wTEMBrXSEe8AIb1ubM1u28cILrIr2S2x0u5M/t+dgSr1dn9pAGQVlPPWl+t73alp4G+bspvg49RO29sAAksHliwfeXW4tNHWTNI2G5MRF7c5gU5FggGapTyss61djoQ1y2if1j00PiqFQ4CIXLlIC1y2XFE1c9ny1VpND4sh08RyJUi4hG3YXS2tjYlkSAxFQ5FwIBDkeVOvA+iUchVS/IoVK1E2vu22W11MYRjWsRyW5lwbaonmWM41dKD1YTmEIoqqUDTlGGZEDmM2RlEcRtJdPX1dwRlJOfl2gRnqe37HfrKUXDG4rljIw0H36TlkTsteLdGWt2vceh8G6F2fWR8LxN6uy9fuYADgp9Y/2RRuDgmhDy+YIR71pKY9subhjlgHsMeprTvdAIrgWltfk1tUU4USBoU1VNxy20u3ltXyhsz6deNrxytjrdFWy7WmJXtCfGiHekhPqnewOLR6ZGk6Jqq2UyyV0Yy0FAsUGkKL5Vi6oU8sZ2arikIzrGVbEFwYltINVeDDcBcCy8ANmWgeDr2QH49EwhCShoaHMYLOlqq5Qsn3PZahRY61J0bGRoPpSy+9FLTx6S+++KKqZ0VRYFnaAgnrWvDSdIUmWdN0x8dzIJFJkimXFODsaOZ3zzZNxbCAKGsHdR8F+HmHovEw1LW1aisFtchQXKGS01xrU27jAd0HTe3xgQ18C/j8/cvvnd4wYyc85X9/xlJskAuOloc7E107jtdtdwPHgtdoZfTFTc8DQgby/StHV8p8qCvRvROKeipS4OgNnH1x/6Kh4uCyoVceWf1wWSuvz6xbM74afA9EL6QmmqQBRdMbeteOrT2077C9O/bpSnRNS/W0xtrQMXaKY0DNzm6ec+SsE4dBo7o5gecnlgr2i8ViIBiEmAPyFIK4gWb5YFPRGESgUCBQLRZFjpcFOizHcQJwGKgXc2q93t4xzTQtBFYfrwKZ9hycJHwCs33XsM24GAxJksDFXpun+tyzq/qGcDiMY1OLkui6PnlRwYlzq7oGOttxnHQ8pWkQTrBAIAS8XLWrKWn6/5z6C/KterRua5NRc3IfiqCve+Efp+11xnbkwHDN/1p0/Xn7XvDOl7FrjaXZW5bcdGDXQYng2/KX3cegvkADP77m0XPnn287NoB5cjsAZvLNDjU43Vhl7ObFN1x88KcCbACKC6p4q8PAx7crQFCP68bXFJTCAV0H7sJChqv99h1f35x/1bY1GkdTxiKZqusAKEVRwpEIR9ESBQyYiUbDqlqH1JitV00s+srK8YZktDlGV0qjrufIcqhUKgH0GpuaNNOAUFTO5wMBAcd8MST192+Zlt73lltuRdoYDY6iGbSCnI1GTkiCiDluOorakIuVkmmbJImjli6BYyhSN/ya5pSr5VRcijIieob1LgwOhdqpPRdetmsdPuPI+5bfux2fW4DPLew97L4V9+y0waXvw6BsUTjbKX2JPrhBlaWCqaZI89ItL0EyhOqbfE19vYMN/KQl0jKzaU62lgFIT+bSrdfwDvgE1+9OThso9E993kUGEedjB39S5BI4RWq+M1gom2gJWyIcDs6ZOT0RlhuS8ea2abbHDo3li3Vj09CYofgR3p7e0zla5Comw7ERngtYdg0SOMMw2cwA5Zk8g4djIRc0BS+RGBVkRZqmV6xYQcyaNdMB9KLlWg2AM3jZ6OhoLBZXFZVlOUGQbBv1Ra9WNduiR4Yq+UIe6pTnsXx+3EfzXVLvQ+lNOPR2JjlwuIHCQEWvAFQmt7yhnWNy4y40z/Paou13vnLHhwXJQG2gVNeOrdlp6H2j+f6a0dXvlWEBhA7uXvDAyvt2YUwHxdseb//Hx2686IArKEcUeSYWCMYikdF8dmBsBJhvKBg7rP3Mv3/yti8c80OOTRocbpF4qeiWilmCra/rL9uuiON+tVrTVI1jOTEggaatqVa9YggMEw7QzZEkjQuQeqeeG4M2JqhaUGIZRiyXS5IkApoRC8ctjmckNJMevuzV9Yamh8JMsjluWBqBEbbuAGsPCOmDug/dipx3YxBZVUsdLg2BlN1eKhHiAhqBrFWh5iJiFE7Rn+v/01N/UIz6xuwGEFGPrXl0n/Z9dy3lhhwSliKbc5vnNM95h3yy+xjUTneie9Xoqs5EJ5DVqa07y9DZk9NeHXwF/GRq07szHCdKagleveneXRaAXrOVI8tHKiORUJBnHNuyOZ6naHJwaLAhOHvh9MN4SgC/PWmPU2em5u3fvfDyY7/6yUMuPLxvTioUXDk40NbA2lbJISOQkuLhgIvzvotlC3i+6FK4u3TZyz4tJqMNaLwxem586828YLY0N5VLFchgIVnWdA0SWTQa1zSzVKqBy3EAaAYNfrBNOATj2X4kAgLd4tnEQdMOe08whrwJuXG0PBoSQgIjbkdoub43WBxsjbUCSKJS9OCeBR3xzq5EN3gDgHlW0+yp/SYMR939pho8J2ILJJ4dDnKO5uCUq0ZXdid7tlcI+4D2WiEAQUCz20EaeWrdE5tymzbnN8Nr3fhamqRtz0mHGt4H7fqARuLkUGkItO7r5078D+b7XlJOrR9fB84cESM7/7K3Gvg2xKDT9jrroO4jBksVw6/bejkaSC6cec4hvQunpaY658LfRDDZEGqAN47nRqTYfl17z2zpWDK4YZ85M9avXDYwOCYFhYYIZhrOWC1QsRqyOdcjQ2NFvz0hX3bppTgQ65/97CdCsATStVwpJ5IJ0NO2jWaEdz3C91Fzl2W6wM7rSh1kcyIUcUxTd52KUg/HpERg+jeO+dF7JcgMxT6+5tFsLXvm3m/sZ78jDDLJYHFg5cjKw6cf8fjaR7cGncn6hY9Qgpna+LGzj3/nyYM+uAEkVo+uembD0xcf9Alwsp3jYdsKCnCUiRg68urQK5PbJy8Btu/dvvdk99iJ7VM1umt71MCVAGtbNrTslD1PM9/LJEdAyu5+9U4A/+6z0CxF0oV6fumWlxb2Hgpu8B/dHu69rJV/et/VQ6UXBdZxiGhpuDg0YtWYgIITpInzgViumDtj79Q3vjYxT/U555zt4ePg63IoVCiUVcWq1dRsNuvjRDIdbO+IyUG+mK8zGCexrOPalmUyLKXqKiFQJMUc0vOR8/e7yHTeGwDglzcuuuGUeae9aeDbDjHIM2BQdpO+CwaRcrLjPsAYSP7fnrnmtL3OaAo37ehah4R8/QvXjlfHv3z010xnO8y/BYl0gkog83w0hRjc41hl7OUtS0ElQr1szK2f0zwX6CVN0At6FsK3sP/WWLabeDmBxjmgu5gY9oDqBa4TSMHGzIZNuY0QYbsSXe+JIcM9goOds+95U58/hAYFAmH0ew9dOVZYH8KV51asb2nsG6wE+vOOgB5Fk/Vq5aR54dtuuRlp4xdeeME063JQqtT0UrXU3NI4Np4tFuvJRnlaTzOBJqHCggEZOKiJ+cVqGY2cEBiKY+VgyLTctticWc1z3qs3QCmvGF4+s3HWVn/a0TbJ3sHLt9rW7RIrATVIyUmZl7du30EGvjivdc8AFwDV9C6pNWqomKC+UK9bNcgTax9bn123pTBw56t35Ot5eLMus1ZiA7IgwzHh+L3pvu5kN/zdv/OA9lgHiIv2eMfW0p4sAbDJj7vWIIVc8/SfxqpjoH28CYY5eW1AiYF57tsx//1121g1ugLi19YS+zAaS3HpQOyOxS8E4/KePdMdy1k/mPfoIIFT4A62Zc5olHqmdU9k47PPdvzRQJAoa244KpKkl8tUKTISlAnPUVVFj0bihqaWcsVgICxKAlKTJPIDzbQIkjqk9/xz519gvcdsDMcA53tu4zNn7H32e/3tjrDJ4H3uvufvhFoHArJ8eBlQpkN7D3tLFgMXA1775NrHLbT65oShwOyC5NurbW9IUze8eN3xc04M8kGoBdh/N8mo79vAGV7c/AIEoBkNM7fXvQATGSgMrB5bddLck98rVdytDLxl2fCyz1xz1Xh+MBrkqr5Q1TieoG3Mq9eqk9mYWLlyJcD6lVXr1m0ujA+WfBPXqpit0q5dwTxTFAPxRBQjXILBW6e1BuOSS6J5buEQhmfjAqk7KnjSe5TGUwYMcILqTn3c5QY6CvjbVta948x27T1a5oFSGqu8cXIfKA6e5laNrLzm6T8f2nf48XNPBD551Mxjjphx1NGzjoVfgZfbjn3S3FPuW3bPJLY/7BgGg7tujbZtRh2et1t7OIQ34OfkzuJ6O87AW2Y1zfz4EUcTUnpICysGS5K+hVZJ5T3CJkkSIEzMmjUL8s+M2dM6e9o6+zo1R6UFItYYbGiNYKRFEC7HsQIv4hjjegQniawoUCxjoXVisQDFNkQSBI56jL4nm/TdoeLgaGkYXPb/y2O0LAvLTr2Y10/8/J8MR9OsbfsT0O003CVJo4Vb/pORONkQaoD4vXO0OpQ55FtIpRAEgTOvHFlx//J7H1398LXP/f0PT/5uesOMSw69DHZzXNRnZjLlvs5wbLw6NlIe3glBZycYFEVICNEUk69n3xDX3rcBhqNSDIquqBbffMyJ+f0m1hNEsxezk+t+4ZMuhDa+rb1pHxwtWLaDZ2jCMeLkPY4+etZ0zKdwn8U81vcZgnREUCCODRAmTz311CWLFzFcVZJIl3A0S2F43jQtQzcEhlPrqlKHfItpqg5bMIfwbNdUtFBQjgSDIoc8Pi71zGp6D9p4khP2NUyH7AeyJyJGXUjLsJ1kauN3LDz+8AezY+vWPvPUqleiLfs1BQCDJOhCD83zzjAkRU3OKYEAT0OspdEM0h6UbXHg2v3PuqzxkFPnJmQACEVVf/T5A/84RK6649I/rg+fdPBcHurutf3//5Qzrxl4UlpOrx5bDTAOiztjWmMgkAIrTDbrpEMNPeletJZi67y5LfNg0ztLQZ4WOJorq+XdpyX2PRmqUxD8k0/7QEF4rsiIm3ObAMnxYOKd7/1dGkTIABdYn1kX5IKh11coxbBrH77i0O99f/bhn44X7j/8pL7vL66fc9Lx409/reuLvz36qNM7ZB41RqBQ68MbhmImPNCjGWbg1V/sd/EP9z7hnO4gB18T2NiXLt73dqPvhL17WTQVEUmjfuAQeeE8+ITHonYNdKsY1j+0UsGlGM9ChVFoNnUaMiCcAoUG8OvX/fZ1BhfP0fwxcw5cO/7Sq6NFhjFp32kN5abFg0FJROON//jHP958y82V+mgsEmUhJ/mo20dIEDwVDe5nOIET0KoRjMjSHOtDeXtoSnqSIizTUOqWbsBZpe7UtHc/Cg+oYDrc8OiaR2Y1zdp2ni24DbO26voH1nz0S7+69PBj50/frzk0fMVH97/s4YcNT2Zqj3/+Dz9/eeDp7//+V0rLYdOxhw465thVpHnDX790zZrAGYfMtQvLbn50bUsyc9lPP0u2nbJvM/fUQ9flY/vGqi+XowsPiC895JgT1tPG3//4hev646cdMIt8k/cjVYzjQBAAG+j9DrZtTwFFt9WmNr2zATsimfuW39Ob7gPmMrVxtzdAL2hgoB53vnJH3aj35zdvym4EWtEWa4dQ3pnsgpg++fhg+xk+XB5ufX2FwhnSLS0vPXzzsNS74Z7Lc7MubKsvHRNbVt71x+YjLiaX/e4Hjz/+/NN/+P4Dmw7fp+effzjj63fcd+1tV0vdJ89tDBZHl9x8778VJvOn33z17mLXafs0PHL3tX7fyb32XQeeetEor/zq5599oNpz2vweZfCBcz938Yvja//+t0t+8lh5euylU790ySuFyEEHzOx/8Bef/MXvXlr30A3/up2YdhDZ/9sDzvtMXqj+7CeffdKac+IerRDmp651GwPFsbBvr5o+vH7DhhhR6EmKNF7FSenSSy8jVqxYwTCMHAoxGCPSbFMi5TpOqVYxMLc5kRJcPB6Q0QpOlo2mBCZIXTPHR4sjg8V8VtNVTa1X148uKihvwVvewaCqIAkBnqc+b2toHRY0yQliwr7v4sL8A77wjdMOW/nqnVli9idP+czedmHpijUOfCu1HXX0JV8+4cD8Kw9tcdFNEuXlN95/O9Fx3glzmvytAQKJbxTw/UDHscdedvmx+4wvfWjIx958uRChuuJdI+WRnYDhD2gTzbkJUAFAHac2fRgMglRXohuS7bdP/C6o/cOmH3H4jCP3nxjDAF+BV7zbKPaOBq5IEZDdUD/w1ljrYHHLGw8LbsVNv+jI6b+78tCfbWz80sd+9pWje371jcOvKbVfvH/zXa++PHvmhZccfnh90RObHf7Ukz+7X8rZXMw+0D+AXMlz/OC8C8/+0WcP7etf8sg4au1FIRn3XDzce/rJX7jskGmbljxaxLGn7rtqU+dJP/viLz629xzIv+2ds6LhjhNPOa/D2HzVPX+cdtZPfve9f5y/T+2rN/6jquNUbObZp37p0we0rFv8WA4uf/I6X2/gnzIfufjg44/cp6mtkykb5VxtnKLpVStXoWx8yy03Dw5vUA2/bFc9xL4JwnJJx+1Kd5SL1c2Dw6bjqjVNqemGaQOP4AXJ8fxMoWBTniQD3Kj5nUe+++l4ACQRMZKpZepGDcjk//8VAjUuBhrmTp8VYUgkHIF70MHuaXPaE+lpjXsTtVXP9Rf3239he0NzZ7opFEjPnT4zwnGRxLS507p5IB7xeV/+3M+ODece2qTt0dZEknxH17wZTc2dHXOnpWJBqRH2DzNsNNk7t7sTDRibOC0YVDmwr8X9L96/4r7ORNekq019t7saOH1novO+5fe+eXGZ3dZwHNcs7cl1T0xL9vAMv73CJVTfxuyG5zc+C7Qc3vQXNg8U+jfmNqTlBoER5zTPfXP5wOdky9xp0eghx3/x1K54pGHetIbg/kd+9uSZ+06PhNdsejZLdR693+yGdG/QrW3MqAsPvuCLRy4A2gzEWQ637dHbG6TZRMOMOZ1tAiV198zrjEXkUMsevX2wPdk4c3p727y5J87zNt619NWR4RUblMTZZ11ySIx6edmaZNehl576MWL4/r/ed3e07wu/uegMgXDlaMcePdMkik03z5rV3oQmzXwrg1iXktMH9y3I1ku16havLjNi4NJLL8GXL1/+05/+pKKu6+xs1yzVsW2KID3HDYdCLamm1WvXab4tycF6rR4JSJ6lW5ZL0yxF0cVSSfM9hvAZUr78uKumv5cZeRiKfWLtY8PFoQv2v2iX93oFm+z0M6dlDzS+3PlwTEMLDmU4xh+f/P3Z+5zbGG78sChkKOrH1jwCvtjXMH1bSfVBDFXfsrtmo0XJO8CdALTbJat/IANyapSfe/KWZ8YysfheJx13fJpElzX17Qc20NX/ePrab976u8P6er/9jW8Qs2fPhrjemEqwjJcdGVMqtVKppIPuNfVN44MG6RiYrVqaT3iW72arStU0c7WaYruGh0miFI+lXfetuPE7muWYE4tuHnP70lt3kzUfoO7dCeU/9Xm3N0hlAS6wsPfQifbqnT1u4X0bOPJEbkRKZ2rTBzbTMY+bffxT656EN1CDux7DYHCPrHzg0Z/8xse+88kTjk0SSDBMfbU9zHbsiw66YPn37+cpFk1uiwYrEkSuUs5V1XgyEY5GgTnXNGM8W87kCoTviw7OWT7p+qpaD0hMKhkPBQOqoiRiSdInx8eqjkO/j1GHQA9QHt49HhtD9R8/58TnNj499flDYkAc9umYP1jYUqjndqPn7+9oEMFBEr80sHj79vkB9L6n1pn/BQb3+/KWpa7vrFy1EmVjF8xxaZzQTMV09WRjAtza8i2W42mKoyjOttAc/iQu1Cv42HA1N16v16z+zYOOa8QSEsNbNy35p2Gbb91k9TYGIbkp3ByTYsuHl+2cR7XvbACDEB96eNWDIsfBx8mgXlJLd73y7+c2PguRbnK33c1QwxAE/g8JhicN2N+RM4++d9ndQIanNn1gIwnyoGkHP7Tyge14zN3cwCc3ZDfopj5r5iyUjUmKrNbVsZGCZvouTpuu09zWKEpUvV6xXddwgVSbOE7mC0XNsnhJwnBfEsmGhgBO4vW6YpgW/H0fjg60EFxwNwmiANqDpi2gSeaeV+8dLg1NjCgkIcqcsudpY5XR9xShdqYBuTpxj5PBfakPE6/2g1xQYITx6vj2qn1wpIgUhaPl6/n/I2kZMs2clrkCJ76WjR1QtxTmU65jcqg/C6FU1HAgnmiI44LHhFmLskmJiqcTpmFu6R/gIE0LIsOK9ZpbKpnFYv39JQPghIf2HfbK4MuapU1t2nUGfiCy4oKeQw7rO6I50mK7NmyB12ROHigMAKqndt2tbKLkIdAMlYZ20yt8k0GRSlyAoZiiUtheNAeOCWQKWEllYvH6qa3/qw1ITXdiGoHhKBsvX76CYSD10Jbr8rRQLdRonOQoUq2WcNOnLJp12XSoIRFIjPWPpSLJvt5pkURY0ZxixcUJvLEp0dLaSFEQBd6PgofSh0J/51Kn0Ppau7JiIOyBkNs9EzIUINDIiBAZr4x9WGC8g8zxnN5U70C+H4Lv1Kb/AwboQH2q58yZbTtOySx5rA4hMpqKYLgXCYdEjndwoqooHE0GWNrS7aZUg6PVHE0vZEuKpoKQ7u2Zlc/qjz28pFJ+P6T6HQx4EUXSG7Mbblp8w2dvuOTOl+8Aujv13c41uJKPHfjxTdmNT6x9bPfECUMyb1g9fPc3CIuH9h3+8pal72kygHc2KIGWaOtoeQSt8Ph/xhzXmTVrIhtTFJmKBpOyJEdjOM2A2IVXJJEkfF+WBENTsmOj1VLe9Sw5FtJsleO8xlQwwGMb1q/heVoOBlasexW4MTnRv/yDGIQW0HhPb3j6vuX3LO5/sa9hxvn7XfT78/8UkSK3Lb0F9OrUfjvRILTzDH/UzGOGy8OQ+qa27iIDVkKjkR70tvIPpCY47rLhZYZt7LYaHgxqdvLi4TVBcKz2eMfKkZXbUdWTBAWy6P7l9/7faegCyKxatRL14rr1llsZwkyEEpZm6hUFtz21XGcwSlFqFIkJFBkMSCE5XCyr+bJBUWi2ANs0KYLwwKtorlKp1fTKrO65c5rnvtecAO64anTlrKY5iqk8uPJ+tOwdhu3dtndXsjstow5egBzXdycm4x80LD0pp3Y+ZQKfuGf5XQd1Hxx4bXzvrrIbXrx21cjKNWNrnlz3OEC3OdI62VLdHGnuz22Cv+yuiHRvNqhWqDV4qab68KoH12fWrcusHS2PQv0OFPo35zfHg4kAF2iKNE9OQDX1sw9scN6iWiwpxd503+7QrWiHGsR0VVOfWPP4Jz/1KfKUU05ZunRJY5pXdSUe5mOhoMAwiViiXlMwC2Mxqr25LV+ojOZKohTkaeC6BEszDMOxjPjy0jVb+kcCIbl3eu+0VN97mvds0iazx5qx1Y2hxj1a9myLtYeF8JuBimRPuvfWl26B8+/8RcAgxm8YX5eUk8EdPDcIkHZITfAXXpPN+JNv4CuGYhb3L3p09SOH9C08bvbx+3cdMFYZ689v7k13QylC+TiuDSBJyekHVty3enRVVa+0xtp2TtBB1AAqcoIpwDULDPfomkeBNrdEWuCye1N9AKq+9PS2WBuQ3tZoK7yB7bAnXN72vcKJvoopiBpwNROjFP93imQocI5mRytDdy+9K1PNdHVPrBpx7rlnu9YWQQoEZb6trW1wcKhSrqAp9Ry7uTHNMPTmgVHNIS3LCYKD0TSOJrsWVU3jRG7Dhv4Nm4eCYfnyM755/n4X7rhpFsBLIEb887m/Hz79iI5E5/bqx/cuDUrp5iU3njf/gu0VQSadGP7C68m1TwAfho2QoDhmqq83KAhgAc9tfOaSQz8rMOxzG16Asl3Yu9CwzUlgUyQN/jpSGoaSSQZTs5pmTR4TAAVECzBvuzag/QP2LQWPgVAyeXnwZnLjtgbQfXTNw7larjXapllaTIq9PPjS/l0HTU9P3yX5kKFYNPAr1dceb9+OeX73MZ7mXh1a+vkbf7Fi0DOU+knzgrfdejO+bNnyq676qaZtlMNhIcSMj+YpnE3EwoJABAOx9Ws3sAwTTyb7B4cDATEcElmOz2RyrkO6LuaTputhLM9jJLWw45Rz5p+/fbvmvMHAjUbLI7cvvfXSQz8Hvju1dacYIOTmxTd+9MCLwTMAHh/87ADRW1+6GYRcPJDY6m0AwkmIggE8lg8vWzm6ojPepZkqpNkZ73oNSppklgws8jxvv879Lfc/wxgKFuAKp9YtHWD/xNrH4H4nt0OYCIuRg6YteHr9k6izve93xDsPmnbwxJXg/flNd758xxePvAIKZPInKDNPFBc67i4yCGQ3LLruIwd8DIrzfxO1hurI1cYvv/nqB1cMsxQNd6fUq6ftFf3WN7+OsvHZ55zl8yNBOcRjHk0KlbpV0xSKxlzDw10qmUrrmqmppuuYwSDt+qYU4EOR6MhoxjQt13VJhnR97JiZF507/4Idl40nDe4kXy/847m/fuLgT4bein7vIAPvVC3tlcGlFa0MyfMbx387Hoh/kGAPrBLigsiKx8054S2ZBZwRzrViZMUzG546b/6FnfHO9+SRcPwbF91w9MxjttXzUHokTgICAasA70dWP4xmbvHRqsWwP/B5gD2c9w2lCjsAwoEdALyjUrwp3ASQrunVU+ad9tT6Jw/oPijIBXctbt9gOE4AfVjc/+L6zNpPLbhkt7q2923Aop9e99Rn//X34ZJJTcxxA7Wi1qsn7RFCM2Oecsqpixe9qBo5iLWWY4vBgKHrBEYTLmeYNs3QBIln89lAWNC0Ok1RqVTc0BSlVPEtNxgUk4mYZRpQUp2JPWa+d238Xg08SuIkkNDLh5d3Jrq2OuiONvBjmqTaom0tEfRIAwAGufGD3Cz8Fo5QUArPb3quI9YOKJr64jWDM4IUf3r9E3u27jW9YYbhGPATQNpk2pza6e0NEPvK4Mt1o5apZRb1L9qQ3bB2fO1YZXSkPAxqCmSzQAszGmb2pHv7Gqa3x9qbIy2ATzgyVCX83fYFRwNqANAF6g5XAkeeluyZ17qn57nAYEGL7n448cGZgeRvzGyAQp7a9qE18I0l/YuOvfobf3lykWZ5245fsC1zZpM0va9nKhur6paGdALD7VQ0wZBMrlQp6qplebIQwD3H9iyMJTVDgfeCJAYF0VWNSq6gu0woJuOUb9hqR2rvj83/fFJO7mgkA2WCyPTAygcAS2fvc+6Ozv9vNqCsG7LrN+c2HTv7eNdzJmnkpEFhvqecOdnC96tHf3HSHqd0Jbrf/NutD2NgT8ezv/Hvr0EOfJeKFy4MIAdvttYIXN4kLN+TgRs9vf6pXC0Lp/4QZTa4/cX9i4DvzG6a8yGl1lB9UOk3vnjdrx59eqToUuTrpBzuk5CNT9gjMJmNT1m8aJHjG7wQSCZCmqmP5jMMSGAOPIhMJxMCy5fKZYGXMB/nGa5UqSuqjuNUKBxNtoQEiUXzKeFkrliY135gIrB9JlJ6OwO3fnDl/Vc/+svGcOOJc0+G6gEng7sFbbbTMjPAgaWYwcKWl7cshcw8XhsfLG4ZLA5uKWy5/oVr48FkKogSFIDHhgDog06hJ9D61gZXvj6znqP5tljbmyMg/HzrC6ALVPaYWce9S4UMiJ384bZ59X0YFC/cZn++f27LHv+hUQAnWYZGtw7BDhE53N3OM/KA4TTDkujW/sPtEATQFuyeV++a0TgLFMH7vv2db1Dg4DOuZ332hq9edv0ND64Y0Ew0j9zU168ZjhFonuomcSobn3Pu2XVrMB6NhtnYUGYE50iM8GOBgGvphE/irt/eOW3F2nXlWiUcCimm7mJ+JBTKjY6TrBCURNgjKLGa7n3h6Cv73svkAe/PtmY/gPSy4VfLWhluWzGUml6DqgpwgQU9h0xCGiLx5M7gyu+bI8BvAY1w5MmjTSa0Qj2/pH/x4TOOhOKGHaZ2xTAIc7cvve2g7gUDhc1Ltyz97GGfLSilZUOv5ut52A2CzpzmucBg4WLgmsWJ9assx4SfnDP/fOcdyw2i1XXP/xM48F5te7/ve3nfBjeuWervn/jdhftfNLlAzNQX2xhBMsr4rYd//pr/uer2E3uoq6447EHxI7d89zOSbqPZD8ELfc+04D0DDAGFA98xbTS/KoZTLAhzoIig2RHscYqiaRIkOih4tAMcmaWg5D3T9mhq46cuONM5+pd//9gRODCxySO8lUGBP7H28TVjq87c+5wPy7QKJEEVlOzvHv/9oyv6RyuebuPvMKfrttkYX7Zs2S9+8XPTHvcclxYYwzRB8wQCnByScZywTChLj2OYmTP7lix9UbMtUB08y5iGDlqRF2VRFEdGBmtKOZ3uvPSQ701v2OEwfksDzrk1UUx2CwXPg2ypmmpFq6zPrG2Lt0MAP7jnkJgU2xZ472wAy5sX3zS/cz8QWos2v2jYBtxdtpaZluoByfrmO4VTDxUGh0pDAO89WubRE82JaPtroQddJRQrTpTV0vKh5bA/XEw8EO9J9b7zVbE0d+uSmxb0LAyjtcW2e4r7zwZx5MVNL7w8uHTvtr33bt/3zTQVUoiSveeEiy6T9jmiS8aWPvdQeL8f3/aDj2Ye//UV9788b0b68QefP+wTX1f/9dXnpUNPnW3+5b7cr3953XGtxl+uvuQOs7PLeXWVf+hNX7k8/9zVX/77c/MOmlN49cX0sT/83P7G5Vf+SOjbt3/Zo/OO/e1PToh86oKzKnNOsgeuC+//m1+edhSDWW+e5xQMCvmmxf86Z9/z3n117yqDSwWvGK8MP772yV8/8syWgkm/nj+/jeEA41P3DH/nW9+YyMbnnF1VNoTkoO1SHM9RFE4xmCTxvkWPjGUCsZBWr0c42YA8zHsSmrMa1xXV0A3fp3RDkyTRdW1BiHz28O/uKhi/s0HeBjr6/KbnFvYdBgCbhNZ/NKj+3z/+27P3PTctp7f1Wij0newZcM0rR1Zc88yfv3X8dwRWpAk0GerUdzvRGJL56zN/2a9r/95035uTG4Lx+B1HffGaH/zi38d3k7/66qH3sh+/9/vnX/eLo/6SOfaur532y8+dPbb/hakVN+b3/p8/nSycec5HDvvhE19MvHLgN7/+6W+u+ug0p6zaAbz67e8fuKTjN49//vhV//7Uwnudq/a1f7oq+siVV6dxpWZRQWHo8+ee9DwZqpHCld/79xnNvPFWk0iCQTUtGVjM0/yclrk7uZfBfzTgYsBOFve/uG58I0uzm7KZfy99eaQENzKZg5BNRvypD5PtGm/0WwTjE+e+po0XLXqRZIvJtGz7pK7pHMPGQolqSclmixRPU4wfCPKmZdKUoFS8cr5WL9cDUgDA7PoOjtEsJ5m2Df/s13HIO0+sB8ca3/zob2/60XVPPLSiRs5p75ZIfNu9cZIys6v/8tfv3rQpP2favBADWJr66s2GE5RdX/PrP1xttuzZFRLfQSwBd92c37x8eFlDqPEte4m9waCUIYdf/fDPP37wxxPBNzbawdGm3u0sgwuOBeLHzzlB5CQg4bctvRU1FO/0JAM5Y+Xoin3a96WJt57mgSCFpsZpM9vbJQIXg40zeuY0J1IzOw9N40MvbiketOC4mc1tM7v3ntc7vTkcSaemzeqeFkvOueiww4aW3fTIyg1StCsqh49Y+Mm9haEbHr3Pjp929cWf2mvucadOI+978p6VGau1uY0nKDnRdfRJX/reiQtWrl4VS7YEaKSB32wACNApA4X+acB0dimjBneCRAJ/4QWkJlcf+/nDPz/793++9rmXHl/d/9DyjS/1j6kmao8E2CJeieZZnoIwfPQ8v6eBTwTpbMVCWRttnHjhuGUaoI1n9PVOZWNGLCYSiXLFKBUKAhgvuGilVULRFNfT0+kkRbKG6VIEWyzkGZAyFCVKvOtXLcNXVFMz65FI6ouH/bDv7bIxTgikcc1vT/514cQX/+cLAoHlXv3zCT/5w9evvLNw/9XjTWd+5lDmVz/96/TTzlt346d+uYy+4nNXX37cwtyrt/7q0YddrPmMU7542HT3hr/8/BmzFqL2+uwnP85suud/rr813Nb88G13X/DT+y+Z3Qw6aupcb2NQTH9/9q8XHfBRSG7/kTJAGbEU+/zG5zbmNh4/+4Qgv1s8GgUnuHnxjUfNPFriAm+KzTvcIL9V9MpTa584c5+zJ/t17eaGOsMvu2tO89yWnT5Toou8xQNq/PCqh257acnyoeGJh72ozoYK4HsoHeNQohM2+RNvG4OPsB0i0WR2nqzpqf22Go7rav34OZCNbyKWL18OmFTqWi5TIGxXFgMGsGfTJFiG4/hIMJSMxYOSSJNka3MDy3npxlgkEmRZxra8esWt13XHtRiWUxXrtet5G3OsfDkTSqY5HLMdLCwnaao2XI9++pJvcs+cnz7ho90f+eWFBxxw4Jz5ba1HXHLyEevvOP+I65/80peu/csnDv3Gjw/5yaKNK5c8rofO+MnnPh5ef91xP7hi7wuv/c7JR0Vw5x0y9rYGODxv/gVL+hf/9vFfb32QQ5EUTTLgoJqlGrYOuU63NHhpplrVKk3hpoF8P3y1tax3rQF0gR9OMPytdW+blgXVDj7huYbhuJPh2rXMieai/2++51oTe75mvm3DPu8hFsDZg1xQtdRXB1+BUDi1dTc2CNZ7tOy5ZGDJvcvuAUhPbd3xBu5UqI9fdv23Ypd+9OJr7nh05Uiuio+WvJGSO1pyJ1bHRKUJcEXzZ03YJHqhhMHTAI80TcNf2HHS8aYeVrzeKLSULDgwuXbtWmLOnDmOY4Pn+hhX0aqmW4tGmWhSwFhMcfOaU1Q1oynZOWf63JAY8G2ilNe2bMnopkEwDsVaDO+ZJlnI2ZBvIX1P3sZbmO9puPz1rz/zqdALp19x/Ed/dPpJ193/9e8s/mJH9qIvLXx6+s/7//zt33y1838eX8MyPEtTgPPZx/3oa432Zd88/azvX3XEYb/87AFNDgayHTW58b2nXnnc8X/68bFfv+H69a7AoVbQqfO8g6E7J6n9uw44Yc6JD616oG7Ub3vplmfWP/38xmdXja6MiFEKdXJ4Co4UEsJBXoaM1xRp/u5J30/KqV3YzgkVCZiBF0dzrwy+3BZvTwSSU61cJCsoaz7yxRnffC5DjN86++hw7IiWv230you+23XJaUsrNGHXirWK4eMsxw0t+/2CM056QfN5mjQNpVpd8YkL5/3w2TWswJG4XamXFGBbaGWctzW4kppem1Sbu2ELyJsNfD8dSteNGuBqatNOMZZinlz77H2vDvEMIBEipTvxel1URaU58ZR0Er2wARIvWnEMLeowkaUJgBT6LdBqnPAJEj76qO/Pax9d3LM9F8J6X18faqm+6uc/y1VWxmIJMUi5hgWSl+FYj8IZnIiEYmjiS5KulMu+aydSaQgchmmtXb9R080wL4fjfKWqUAwjhZ0o1/eNo38CV/FO6hGub+J/FI1eu3oUW1AcmohRsAVVwOQR0CI/8A8KReinEzts+xW8R8vgvNucAokX9NLtL9+mGPUL9r8IUA2FOPXdBAe7+9U757bMaww3g5pBzztcn6IZhsQty4R6+GBGsCztObb9Nk0yb2cgBERW6kn1DBYH4bIvPvgT2xJamuUe+8epP3iF7RPGRiIXf6blkb+8Gm2ylubnXvGDGfjDGw3KfeAnv3/qsqseOkd65PRvPfjbv//4mu+dTx11498OKhx5zicO/Mat0wd/9JUXpy/59ZVj933s5Efs237yt7mS/+bGX+RXOPm3Z/5y0LSDp6Xe1bLMu4OBkhopDUOYPnb28Tsh9EC8wDHvCzd9895XRzQLPk5tB5vw8f9fquith8p0CrRoXZM34Bz2mPoJ/IUdJjdPvgcDul2tlE7dK/ndb38TZWPI6aGwQFKubXumgZVyZiWnEiYeliQC2JmhmobuER7OYNXauIdVS+WheDzY3NzY05sKh/2mZqG1JSqw726aW3RhiD+8BlQkCV671ok3r8F7wiZ3nfKpqR2mbOKriWNt3fTOBnf+60d/ka1lztrnbFDIUIDw26nvJgyqeXbznHuX3Ufhq8+9cJ8rF49z+tLzLpT3/f6VGQuwjBEUw4PSYBiIRCTFcAzLspzAoq/gGgDwW7dM1h/sL0zsT+AU4b180gkzv/PEOjHEcdRUOzNOUBzHCRwLwgkCEkVBaoT9J1f6Q4T/2Y3P0BR9wf4Xzm3Z4+R5p5y//4VvEKWO7R54zMXuypv/uVr+wSfOOfboj9sv/fZvy8QrFqS/e80VL1EtJ/T2TSw9h2Kd59o+F2zkhOzw+i2ZoQ2qDUE0FkqTucH1Q5s3DGUjUovMQwp4XYnCzU7ylI3ZDZ9Y8KnORNeHBcNgcKkTC0R5Q8UdO1cZuBNNEn988q/Nl59/y+IRzfS2xTAYcvxtDL4kgRBP5F746DjvuS3dcyzIrKCxUDZ+9dVlV1/9C5bPupC1Xdqo11oaEgxDFysVnyBC4TCJk8FgtL9/0HZ1OcIRBFMuV2PROIAfVLRjY4Zug+vZjhoRp33z+B+TKPG/S2TtVINavHXJzUCVT5x70tt14YQCvX3pHWfvO/vSi06/t1zOl91Lv/bgr0/bB5h8YeDuL/7kXy0HHkmtu1+Ze8aM8Vt//hz+pU8c9M8/3XryFbd88/D4Nd877SdLhS9dvN8//nzHWd+4/cLYkkt+dGv3gsPclfcosz9z1blNHz3xhPz8y45NbrnxiYHv/eT2ExrGvvetr25ILNyXWvFMufGLJ7ZedcO9s+bNev7FZ06/8K+X7N3q+vjtS29b2HsokHyA4dQlvoVBnmcozNVMG2IBRBJ64j1azg84BYASCAswC5/gGKDTpk/Q8AZgDfHcsS3bQ0sQQAz2wDFs+w1qGbyzrJVvWvSviw78qMiIu0M733s1uIWxyugdL9/28YM/xVAoBE998SaDPSdSJPnu4xSFpjShntv07MMrX/jLE0tNh5x85AuO5PnOZNpEqEWV4MIWKD+SBKpNobTy+nXE4Nupd5OGkP62l4oM99Fz471i3/3ON4m5c+dYlgUOq5UUjiDnzZ0eDPK8JFFc2MXEYskIhJPj+XwwEgjHowQr1jQrV1JGMtVy3RWlEMdLsLPleIYNd/66y9rdDOoG0Hvc7OPfoRs26M/9uw58Ys0jHh75yJeecR5+aMv1hx/91wdYlly16Ia7qtWGcLB3/+P3SmAVxY92HXz+sRcdFFXWbNroUBTp45GuBRcce9EBkdqGzRsWL77xAaXeEJanH3j8HjGnpLguHdhrv2O/8vGvzo2tf2RDRt3wyF/WrwhHpFTvgcfPSd5/z5/H44d/88IfPHDVv8+ZmdIs677l9xzSuzD8HzAM5pkmUCbAMJhvvfbecSwNrYoJyDVMcCHP0Q0TDuR7tm4YhmXBX8Tw4bNtaibEZKjGt4i/8MuwGA6wgQ8jhsHgslNy+ivHfOXpdU+OlkffMicD8Vk5svwnD/yq6UvnHX7Vpbe9dGPdqIDLTLRKkKPl4ZUjK3gU/UBhoZePQVHZ9yy7+yN//WrHl8848Ve/+9MTr3o+GiY2CV2wiTYqhAj4ixodcMA35F+WJCCUUL6HWPS2Nnkl79VAG/cC4YJs/MtfXiVHCpFQyNJsCNqgcyEukTxZLVeVeo3haGCLFCW4rq8aNdvWgPeBA+ia5VEYx/I8K0icoOtKhG//5vE/3I2zMTVUGlwxtOzkeae+JZJBOd+x9FaW5vZp792yfohv3WtmQrarm+5fubq9e8GeKXl08LnHV6yxxNZj9l9obVm83owvmN26ZulTRnTu3l3xwVUvbLaTC2a3rH7pKSu+x74d6bH+px9ftc4NtB+9z2FJpvLCkpc8nhkeG0t2H35wZxIq3KpufPSlp7JOYM95R++TkgY2P/b4qqFIwz5H7jXvpQ1PhsVIX8OMd/nME9ICxKkdUfIsmr3gWQhw81r3/FC0bL2lTeZkEMlHzjj6zfEIvs3VM1+88RePrhoBqCEBgvQd3hSmaoZXA02J46kQyrST5TtaRuvHI5iilDklJpEunjCUfCdaoZEgmbCJjfA/pGLUUA3vPd+F/Axb4D+wid8hzMPOkx8nfjV1QGRoP/TvxPGmtkM2PmWvCGTjiefG555teZtpioELQ9Eax+DwosSLNBUURfgIEq6m6p7jqXq9VlE4LpAdL0NcEWVakngcc1iWECUmxvV99cj/+Q9NXLvOJls7IKye8FakGorGdqybl9x0aN9hbdH2dzPafgcZAHK0PLJmfM0hPQvBvbYtTMgDzsRSY1OfJwxgtj6z7l+Lrm+Nth3QfVDX9taukzDmGX6PlnkfXhiDQUne/tKtp+55+lsmZIDPFTf/8Npn10ysGA6Iwt8A9q3g2dZeQyC8AewDMicRiwwOMvktbAT0TuyFbPJbgDkoYvhq0ia2o8dLYJO/mvy7jeFo6sSJPV/7S0z0qQ7edstNqBfXi4teHC8M12u2ofu1ugI7uZ7DsHRI5oF6GRauAhtzTLhK36ZqVd2x/bb2RjlERYICz1O8yImhoOHYHB45uPuwd9XQtSsMKu+mxf86uOcQgRHeMtBAmJzXtufLg0vXjK2e3jBj+4LhXRrETIDKLx/5OcSRoeIggDkZhLyN4vQzG5766f9r7z3g5CiO9uHdyZv3onR3ykJZKCJEziaZbFDCJGMwGOOcwTZgMDnYJhiMSSaLaKLJURGhgCKKp9PlsDlM2Nnv6e7Zudm9oJMEtt//73s0muuprq6O1VU90zP75o1hT9nwyuFEvekXqus76+959y/jasbPmTVvytCpXanONQ2rqwODyDs9peNgb4CMWuLNb6/797ETv4H55X9zgh4IMKq9kiKL0or6ZfSDRwQsCgvm9kTbjx6/6fnlX2KQQP0A8Je0H1OenoAcuMRgJo+IqMYyCYiif9nrd7gCT45qbw6RPLxWAsi0xVoOObtgYSfQFyQBuUdNzuChbzh59580kaj+vPnzGhs2DS4r/+ZxhzW0ta/fttXg4HJnBtUOFiQxEuloamhLpnJ+f6C6OhwuK+e4HMdnU+mIJAVQ+HQ6m4ynJVkeXj7tujNvHaAT+B8GRvxLK18IekJHjj2q57Z+Gxip2zq2bmhaD9eLtdR/HijewuXPnH/ohegDjKotbVsaOuuhlhgCh445DJTXVr+6qWXDCZNPWvjZM+ccMLfkF0bBgBXP8yue+/ZB5+cw8+6bMmPR+OSSJ86a8S0ELNL/QaAj//bBP+9779+dSU7VzNHV/FmzJlUHa+DXYOn70aZNi76sj6TzJRaIDQCi7rQNcemkADaPfbYiKATqURN2F9ndAYfa5cYKGYzdnOSiABApP5NvutGT9vYPRiKTBTHyAFlLk11c8VOnhSxrvOjTT91m9KjDZ721YtWSdWsNweUJSsGQlE5nYrEE1BJOtSvPez1eNwcVNTQ9lUymZNkrumU9a+YNId6VVZN5nYtkdBdWUP8VO9YPMI11pbveWvsm3NSAp79tjOjXkCc8oWbSZ/XL2xPtdWVDe66jvlbAMsDxO3HKyTIvo5xYz2MhgH48bOwRNaEaUNC2o6tHzx59sGpop007vecWcZqKhwO8qWXTF42rR1aNsiL2CiIvrm1cs9+gMf8ntm31BJrCK8n/WvXy1S+8FM+QHZD4H8vkl2xte2/Dtvc3bH9n3dYtrTG1t9/2LKEQJeuDh53R8pSFACbZyGVNUydETIacxGEeLKQGkTEjjDPTTBZmRATJUrv70mLDGdYeYBG6lp1U54M1ps+Noam6q725a3w4eOWcuWOqa82EribysuQxDN0wcgIv4pxIJHQ96wvI/oA3GCpLJc2O1nQskop2tY+fOGTq9CFDhw7CnL1Pk//XA1S5K9k5bdj0oRXDBjLFYOIr85a3x9uYN/vVgrnNL37+/NrGL1JqKp6Jo9GgvTjDZdjcunlr+1ZHvphy8ts7tqvFP1iJQUDeu+r7xR1kAW0/dsI3IPCDje9DIO33PQOW4v9e+6ZX9Ppk8mq0Rf0fAxQV7YbKGWbWdOnPLlu4fPsy+nRHf2XVv7770FUjfn7OxQ89q+nkpSIbCLID7cK0aC/apweIwTQIdE3TYDLJp8+IReXzJp8zEGlNuMgOqogAMmVZs3MRGGsB6PEc+eFTsm0LQJix4HLc+PFkF9dNN924eePiiy44b9SQyoWvfrCrq7Wi2lvmDafTWmtbO1bCPq9X8QqhsM8t5kVRTGXUdFZLptLphCHmjeqKQGVluWqYaU07dsy8ebPP/Vq/j7kXQFM+tuiRcw86z7reHeBab27bvK1ty0lTTvnK6wKNhc982BhiXXEJ9VjdsAqdkdEzH3/5EQzs5CH72/v4YQM/r1+hGuqh+x3Wz3Oy/gEhm1o2NkebkVtDVwNaA0RMZ3VldUeNPwbGHEOEcTqBuftfK1/EdDD3wPn/sy9CSIL8zro3f/fiI41d+WQW9o0YPtSHrlWx/qQ2roASxSjRFGIfKRCmMZwr72baAh1jdOgaPGSoEpxiN5wet0AzIMqL9mQC7TPUFkmhwyTnPJcnT6QR48jXDlgoshnWPXEKJMm76aYvKgu950aWmWQ8Hj3nsFHXXvN74qPPx9q4dZ1A95T4fWVGPjlx/+EN9R2RzlT1oHKvT8JEgNJkVdVA+6B0ORfvFrDs8nkDIgdbnRMUMZZJpzKukyYtWDD73L0ecF8H6Kr4xf2HTBlRMaKfVbETX58aQ4UaunZuat4I/YGFLDFxsLclFPBktAzmoG8fcn5ACfRjfncLGAacnR44WgaSvzn1VL/iZ8PUCXgHTy154tRpp3tEz/+sKQYkQfz9Czf+9Z2VslC0eu9Z4hKlKakyu2RnpmnMb4NSQI3J06NiNSZ+Mpa79MZVjoyrPDOwthw0NFNjnMlSl+hlt3D8KSlAX2oMfgBdQJ5SmXCddVPXYfQ5QVTVzGkzqhY+8zR5wwnZYwHOCUpF1WDFK4WCgUxSraoMDxtRofhQdLJAxyJZz2pe3uUl270xUXEiJ4mSllXj0Vgkq2V5iQuFfCh1SdH+u4AatCeIbzw4ODiX/++v2FESeNGiIMmi3FM3elLQbx7Jc/qMM9/f+N7Nr/3pw43ve2UF9pwdkGbxDQDs11joaLAOLafNHDlrdcPKXte9ZLTSgQxO9Dh0HrMbi/rfAdETl6mR2Q1KYcGK2x2YeiBgpYLembqbvEKfo49cUXed4/NoY/ZWA9x2mFg36LBqJIGJ9kQT5bDK5QQ3L5l5OAKc6YI2YYKG9sJW00fLKCUxo2S5iyNP5hNi6olIxwHNcR6MSLJBLoZmGCo8daxxMSNwvCR6fKLiI+8v88KmTZtIeebNm9vcvqG8YlDQF0qlIkOHVwkS+lvNu0RNyyWTabeLSyRSuqEHy8nvRqTi0ZCkhP2BNDjgoUEE51bdWJgIh4446yt3qsnnAeJrb7jthw3jfvzgt09z9WmR3IKQfvbvV31ZffYvzjpSVHWeF5dsXYzBOnbwuCp/f98zKAHPCQ1d9c99thAJz5xxJrl3gN7qc1GN7orcd/vPYlN+8POTD3Rbu6l6BxTmi11rOpIdx0w4do/egIXGNkUbO1OdbH0FjVrfvG5Y+fDDxhy+L74PxL7+xas7OnaUtA/oKOSoqlFJNYlylvsqynxln3z50eBQzVkHnA37PJBbDF8rUEKsPO9775HrX35Dz5F7V0Sz0Bm2clI2JwjVAWZgbRCn1fESEpLDzmIIYRkLPYXKcm4dqg46MiJZYMVbbD97gukwC9MNciVFKAJVXSdoLVApNyYKVjBCYQLpmXz949Rp4YXPPEXWxrfddsvOljUVZdWDBgdkScqoqXA4mM1m0pkMltKy7MHM0dHRGfQHMcMktSxWyi6s4jNZk8uH/AGPrOR5d3syZurSCRMWfLVqjInMI+t/uf7Mj4X99foVx13y9BVTKg1X8wN33bDVW5Np36BWnXnNhXMHZ1f98e6b20LDI5+/rM+49qlfn/35C7f97KUnJo8+df6cS4NbX7nrvQ8Ebvics392/JTBnc1L73ji/s3tmbNO/92cgyYaXSvuefbPn2yPjN3//N/OOcvnii//8LF7PvrEI+0366gzDhgpubW2d9546rMOV603oUkn/v5nl0Q++fsfX3hz5MQRjZv183943VHVuUf+dp067bIzhmz7w/2vjhoTWvxF8zcX3PidadV68ViBGmMlHElHjplw3D7+JqgiKo988hDk7PuXojEkrVAxYKHsKBbGgvnFz59rT7Sfe/B55F56L8rynwDWJh2Jljn3/vqLBs3+bNXeqbHNT3S48HyOnekzH1uNwUA+Uwe6QLz3fM4kphWX/eArVWNEk+xsgVANqPEZMyuuu+Z35E412Q9vqIEguimr5mJuUWuPtGUMUyR7q/1wCxRRGlReVV1RCUMDN1qRZBRQDgTULNcZTaZNLZZOirwkiaR6LI99BPoJo3zVzpUvrX7u0SeuvGu5+u15v7pwmveGB65enxAkIbtuzdKu8mNuufLyhleuee2Lxb+7/tSN+33/gZ9fM7OKfLfk0UWPP/7KfbryrVt+c73rve/PfWPbjX9Y+OhlR/3ylhPuXtGlx1e/vfyFpR2dqzIpLb79578/ecfwX75826u3Xjqn3MO/9eiciz5sv/3a5x76zoF3PHD5ytjI2Md/vX7R6svOv/zYateK9VuaVt4z574HFvz0hV8fd9i2FR+2qC7DTD//ycK317y6eOuil5cuDux/yEWT0vfc+8f1RkYq3jCk5/QZw2d2JNobuxr2yCXuCVVXz5x59geb3hOFfX0UBG3s9XBGsbCe006devpFh128aPOnO7t2wm2hAv4LwGguWQsQdWQKTIEQ0yFGwkHuFDsAHXOqGUxv3iW73AoO2A6O9wi8AteHvtJP7nuDhSWhqaFdJEdGsYU4AS8S5trEFEAPVhAbuCC7RZj/DGmYiQv3sVF4kgG8ZzemDLi/IucWEWSxALIDWDUxGY0dO46sjTHfZFJ8R6vW2tolcKLPE/Aogc6OSFtLpKszYeicz1suCv5Nm7bpuu7z+dPpDK1JTpAM+N6w24lEJtKZ4RWZLgL2EkR1DXXJtiWPfPrQm2tfx8Q/e7+DTx057v13Pp5+xoVc4rMzL3pwvvjh9a+/l3cr/kDIJ5KlSMAfEoLDfn3lvfn3rr7kpt++0RLnXLvOmz33lFnHeCRe010Hf+svVw9NX/rL08/+0z8umvPgpbMqkmlp8OBDZ5bxcqw5Fxr1+x/+NfPxj07/4WHH//aaVVHjuPn3/aKq/aJfnH7OzU/84Nv/+PbUstpjfnlCyHf/4w8/sa4paWTLZl5293EH/vX603753Eu78sranSs+3fzhYUPGD60+aErNiJFV4w8cd3xFoHxQuAaadv8H98az8a5UF2ZKrIexoGWfLO214/cIGJh+2T916PT3Nrzzn1y1Il+Jl3yyL5qOYGFmUfsANI0t49nt8a8QGS1rUOXoB2yg22Cj34bFVIBFLQAU21z3qqiEVCBaGVDgksb0XzQyL1oJCgCRqhW0l+TI04fDKAMAImPoCbB9+WVhbZwXmsvKA+lUetDgQV3RTgGG2BP0+sWclhUFGatr3i2kUukcx6lqJpNJY4pQVS0V01ycHir3oDkDgXBje+ecGVfMn71gj55PwChhofXyyhd3dG4/+4C54wbvl9E0p5dI6kTenv/HYWOPGD94vJEji0/aTLRqCNAawsl8ccVzU4fNGFYxzCD3EgsMFKxZ7eteL3tl53hh0/o3r7/1N9uDFVUZc/hJ5950/NF/+dMlj+9IzKgbXjPr0jEjOr934AI1h4UTSY2ETAr9OO6To6rGHDhqFgj1HfVt8VbQP9z0PrrpvEMuCHvC++gMQ52WbFsMIfvyOGrvALXc1LzxmeVPzTtwAeapFTuWYyE9uW7Ka2teLfdXHDHmCGj4xuYN729875Qpp3WlOtuT7V/hT3ygba956cY73lguFd+d7hXoRQA9SsdRN0jvOkDsdzEBhsrNke0WSGsYBueyb8qQwUFuaxF/m8BWM3Da2M3KGewkCRNArlFAFmI6jDMKwHSY5EiMf3cWJAH9DafTppeRtfHKlStvu/3WjLGtblgN1vGxaCIcquK4fFPzzlRGG1o3rKK8zNB0XdVcvDuraZFItL2tHZJhls28UTUoJMpuSQl0dKQMw0xEkred/0CvH51HMdScKgsyRgBiYUBQmo5Ex4r65ZNq9x9ROaIv5Qf/3z/826nTzsQikN7ZLwUm+892LIfMg0YfCkeVvIaSMzEXkErvFXhBlFBZ1ZKAMj+34tnZIw8eWjWMd6Fp0ZRcc6y5KdKI2KAnOKxiOOsAG3AlPtu+DON4/kHnEvtVPEC+KkCNl25fEs/Ej5v4jZ4N/h8AxhtzBDBvwvtDgN4OJD/lQePJRheMONjtv31w73cO/+7gYNGnggcIDABmzDGEDFN7dvlzr61a8fqqHXQ1QZSAjWw63Mkot88kjvYLjScUJ0BhsfYZYGz0TFSYaBZZM0M2akbUkghyiGKpABJD9ZZNFk4ehh4UiNUKaUmsmZcYDyiWKTZ10yTdynFwquF7Ft1nQSKo8Vmzqv7InhsvOHe+5I/CTQ2HfJk0eiSPZW7erZk63xWJtbQ1B8N+xSv5Pf4yT0VaS+t5LaOnYZZhjr0eX1bLGTle111diWhluOaaM2+BzSwZVTC5KS3157fvnD3qIJmX/Iq/I9kxvGIE2w/cv1GCY/bEkn9+a+Y5rC9LgNiXV740onLkuCHjt3985+UvLz735FM/WPjSrPNv/eFh4915XkYLYEmvqTp8ME70yDx57MK5dUJxK/D4eHK/AjMU1FOC3+tzvfvgBT9+XXj6nw+OyZmSwrdEmz/ftvIb0w5+7JYFdzcd9dF9vwqo5EtG9LM+5LGbKMABM1TyEwdugTxMcmPae2LJ0wtmn4fFJCvn1wT4ILD5GNBnTD/rv6LJA4TIS+sav2hPtE8esr8iKOTNjYFNbT5ZeXv9v3/y+AMpDcqcT2QwQbsFcmfaGvEAwuySUeyzTadcpdn1lcQ6Q33JfguMTMSQ2Qm6VBBpycTZESBqT/4UxJbA5i/AdLvIVk2EkATKnzMxIVqSB67Gp88oJ3uqzzjjjEWLF61bt9Tv86p5LplOaVp68+YvIx2xro6EqurlleXBUKi1tZ138wG/jzBkMpye43QzKPtdOQxZHbWtqavMmXmRV44Ye1xloPSXGchCTiHvnWM5d/SEo+rK6oaWDy/3lcOd7r87YQlfXfMKen1CzcQSmZga4tnYDa9e982pp44dPI7nBa1j7SPP3fvi8o4T5/zo4uMOc7e9/+Ob/7A0suuf919xxwpu/rF1N/3qjDtXtBgN/zjokt8MP/5McdX9lz/5r9bOj668+ldtdUfPED46+dLvtbjc21a8sjI+5oJzZjx9xw/uXbtj42f3XP3U+m+ceHJy5b9eXbu5oiz6o59cvrPm2BMnhd967EcX3/VCzrXr73f9ark0Zbz7g3nXXdeoddzx4NVNZsVZMw/v7zODXwVy+dzIylE7IzsxGw4KDep/QiyAk6T4Uw9c/Wq87oT9h61+77Yr77qzfP8zx4bI9oGvCRiCFf7K0dWjE9nE+xvfnTp0GjPLmJoxEdv2FuWHeWcUSSDPC69+4cbbX/+0K8WpOtbDsPZkRwVTFQx3GiRgl/aZwY5iYJc2nJyARaWgly7Mzpgu6Hu3BCgs83XpFdnuTm9ig5N8Yprd7WNpGWxRNC0UNE/MtOW7EyecPL0Cjai/gMUb7TqWNU1F3GwmBDVGISjNARBhiiYO8U/dfzI3bdo0GNPx48cber6ztT0W7UxnYqJIXnFSjVQqFUt0xdqbWkeOHB4uC0Y7uiaPHe/zeFSyh0tyeczQoEDFoFBFdZmqZ32KJ+Tr88UDMBw57qiaUO3yHSuWblv29LInn1r6JAwI67++gNXUN6ec2hpvTWpJ5q4woI+xyHxl1b8OJQ9O4Y3n83pWGnbSK88lY2+9PXL9NSdcc9WS1e++3myecdSFp44Z1rmzMVK/7F/Nnaef9ZMzjzhlso8Xs5GXP3027j/wkpPmj3WlW9o61q96dcvgmRefedEh+4+TeFeuaelDK1dOmTJvaFWV2NTUpZJPZ5SPOPbsY+fNrsxu29mQS7e9vOLfg4696NJ5P/jWQf5nPnrpw0/+1VJ2wOWnX/HNk06ff8hRRi6vKLJ1U4uCFySPLHV39YCBlZhHkQvPViyg6dY3rb/nvb/MHjm7hvy00kB0GMDQ1Bvr13+y5JFvnh34+dphT//15eOHKJnEyt/87js3PX79+b9ZcO1rq/KSktm19Ma/XL7gqvm3P/NuJCd5XG3333XxlY++3hpf9JMfnf3Imp1YfVgiBwZ0d224NuwJr2ta6/Mob697/cIHfz3q52eP+9XcMb+cM/9vv3jo44e/84+rRv/inPG/njvq5+ecdudf3lgdgcmg26GLlNYGu2SrU+fYY3SbWJKqJ4hcBw+0iO5YJPs7IIVoEp0/II1571S5iS3BgdQsFydIxhSOMLn/TA5IIHMQeYcJ6xJ6uxqTAVlmMmayJjZ0ujAGL7mEO0CldoOUht4DGzN2LFkb33nnHbprF/losa4HQt5weTCWTKLtMlo2l8m5UljquQN13kxez0TNUdWDRw8b2p7o6kzH/D6xsyPCY2mMtXF7l8TzQ2pHnzP54kl1k3br4KEEbfFWTLdN0cYrjv0hZg0rogcwJWGp+cSSx7a1bYU3/q0DzulMdry34b1fnvRrGPPnVzzXEmu+8LDv+D1BI9UJt2JrIhWomXTQ2AneXGbH1hW/fe3uE6YeM6x8lOFVporu5Y3RcqX9qj/ccfFf3zm31vXpmsVdXNl+YW9Wqpo6vK6jYcXnuyKDKyqNnGfSxEnarrW3vf1IIq9dcsgF/prRSnTbTjU0fb+aHRtXqqHR42oqZZe+vf7zVfWtQ4fOnjKyVnRpHa0rf7fwXpd/2PEzDz1ihHj++T+YecXjN502y8hiAtfffvyyO1eP/PstvxvBwVFDz7nyhp7RDVRRhm/OuQzy8Wh0GCZoUREx8ZuqqrlFuf7ze87+1aPXPvHuGYOD6Op4Nily/Dvr3ulMdp13yAV7uOeZVzwdN115ypO5U/75sylXXPrDmT964a5TZifbXzv5vN9fcMcrxyQeO/vGRXfe/L0bbrjsxJ+t/cV0+e+3H39TfO6qq67wuzv+etWhP/rYvPeBxZdNDKWxENlDyKL86eaPrvzn3YmsK5GhD2PobmQYOsSywc5ARymBTWdhJ+xYqFZJbE9msFmh3tCDH151t9OL4pl5HiVATtAcWBTqQpM/hJWiRAJLa59hhHE4icS2Y4rn4C0TzXbTtbcNsuPLIQ9J2PRhA1MAe278x2v/QGaRefPmtkY21A2tCIXKIpEE58baRRJFd0bTkBqiKisqDFVXsc4zcpxplpeH2jrbJI/Hy3vjiXh1dVVjY7NhmEMqqvOcZ8HsKyfWThzgOg0zWSQdeXfD23NmzSMONq1er2B+C5ycZduXt8ZaTpl6qj12ZVFpj7dua9+2fMeyE/c/OZqKeCTP5Lr9m2PN7GUDtC/mgmgmvubLjz/4/N1DJp81dtwBQ8IKXDQmoS8gU7gMOzq2X3XK7/Z05cm5RYVbO+ec+f65f/zpkeO64tEutcW96OlrPx/5/P3n/vSEk7lTfn1ccNXtb7pefOj2TY//4J7OcXNGRp9Ymf3LL+8q3/mPC697/rh554lrn1jqOf2eq69QP7/nzF89ffNzT22+9du/XKZdfdGUVx9+w3/ymQsv/aPISf20W2/gZbnzz9d9b8OEnz847/C2DS/Ov+7q6Rc//6cZzWdfduNZf3j0sNRzl961+Ia/P1S9auF1L7zYqaWHDj7l8ksvnSJuv+yG8zsm/+5vR3nP/+1Fk+c9+8cTDjQGfPOZOIcusynacMXjN36+Pa3DVykM/RIFYAARDKxqzBGzL0mHokfzLoNzYw7AmOSxoiMOKo1gnPRVhJKE/QAmkKxXC8kZkQFEoq9ugZl8m8gCNhgFZ8JUzIYztaiWfJwBziVAexknozvBeJjq0jOx2YyNnaHo5E4128VF7lTfdivUOBj0503oLQosqWoGauwvK49EYqFAMJ1MoWYen0/yeGGpBlVVbtmxOZFJu3NCNBpXZPIecjisdGXTLsN71Uk3jK8pvcXVPyRBenLJ4ydMPinsDe/LLj+BF5DvltbNwytHLNr8yZa2LZcffYWzJKi/xEuPLXrk9OlnBj3B/rdDYtbYFdn5zLKnLjjkIqzr0OJWxEAh8PnP58+/ZOKPnrrh5IlPfvD0SdOO/ejRy6/7bOzz957zk7POn/zTZy+vXXbqlQ9ce/cdC+9aED797T8fX7NlV8ugipo3Hjv1ZxsPXX37NdyKmyb9+fW/3/zelI4HTvnFkzc/98ymG89+0XXAa3/65ffnHu1f8NhtZxxkZvfunjzGgjXWoBFk6LJgYQGGGRZOEL3O2w3VK+duQd3O/Asrnr773bfX7FThZYDIxrpzXLIB3Q9YEhaGLXLl4ZEYHNnb7DYNHktFsouCFY6CFrIb/ctHLFLYJaG8Fj+IVI3Jxg9bCON0glFwpsmtj/gALJUdy860JbG0HrAak7IVNxe9xXWm0xo3tKyuqanN6ynTxLo5R15M9El58s17nvzGhNutq2q4rCpnSvGuTkHkYQmxYgDz1i0Nka74tBnjPT4DTobgCv/wuGv34leOPZLSENm5bOuyk6Z8k9bwawRsbFeqa23jF7Ig9/PEFYNvR+eOHe3btrRvOe/gC6D/GNBWXDHYw7MeVUZjpzZvWN2YTm9p3Z5Qk6ccfVmVvrM+rkzYr3Lb+i+9Q8bXSIn1W5qGjJ06WE6v27h0S5c5buzBo6v8XN6ViGxZsmmT4t9v5oSJPj6XTjZv2N42cuKERP0XCzcu+9k3L9m0fhVfPXZURRDdYGW4t0DhM1oGzta29u1vrf1A5MneoQ1NLW+v3YSAyLtvOHvBSfsf7ZGCVgKaJJqOcm7znXVvr23cdvas0/avm6zTX2bHZMq7+ZQW90rkpmYyG41lot9/7E/Lt6UwYp3D1R7BAAJsyNpgQ5+ZU5gyxtydBBHQLCPhyqmmWzIFH4dIst0KDMQHpvefup9CASXyS0Fzw38SLIDFkAhkxlkKaRNZwAaj4MzSIsByZEns2MKZ3PPanRqjTUgs5CBMJkOLTpgRU2yNb72lqeXzsWNG5NxmKmVEu5LBMNmFGQgFM9lce1uXpmlDh9fkddNliJmcquZ03u3yez1YPNfv2OXxBRWfknfrZEp0+f941l9HV48euBqj19c3rqvv3HHgqIPYvWsr4muGIipvrX2zKdp04pSTy73lTmMLPceq4p1174U8oWnDpjdFGv/x8d+x/B5SNrSkXvAjvmzZ9PTSJ2ePPrjSXzGjtx89hpIv37E0q6tHjTt6H/c/ILsnFv/z5Cnf/Mp/ik3kxYau+h8/cdenm1sYRTfykmDy9BYpxlpWd5f7sZSjA8jMC3xu5sjykLcKc/yOjtjHm1or/FzQI517yMxXVq7b1RlJaVzIi1WfqytJZmVoNpVq6Sobi6VVIMOagA5TcuMAJPK/wGbrIRiIFpNnQgZ9DEPGDErlJq9jCuTGLyZhyOjXgbLFMhTyJWDqypbrNpG8bOgE2YxhJWFnJtAWCyLksDKjsIzIcmGXRdmDn8YyBovkBOEmqRyxxBqfcUDZ9ddRazx/wbwct62ivFIzDMxhmUymrrZOVuSmpnb486JIfAmelzo7oxjfYZ9fEtyJVEL2yNm8ns3ompEXFVFSuGxKFwWxQhlx09l/ppmVlLN3YJYxTOP1Na+i1c6YftYevfez70CN4pnY5rYt6xq/gJrtN2g/rGAWLn8aDvllR10Bx5tNK7DbWHi/sea1EyafuGLHZ8T/95Xt6mp4fsXCebMXjBs0/r4P7pk/e0FACWF+ZZJtoIIt8ZbnP3t2zoHzqwPVe+6cW4AcuAP/WvnSMROODXiC6Dgr4isCukwz1Otf+fO97yw/febYa8+4uCY8zCv5kBG0tyGy/dcL73phef3kIWV3LLj4iDGHQYHYrIR5KpLpWLxl2dXPLWyMqNB0VjZ77DKUDGigtArFakyf2VJysXoATA/yKIGLvjbgJveyybYAF+8i93uh4ETHkaWVoDeUaEshXwJWVKca4wyHoGhE91BjlqqX0jp4GFB8kri4+ogGBXByOgBqtxrjjJkmFbe+jEms8e2335YxdpZVhLWsO6slOd4Mh8p3bG/ErBYMeiURvkTe7wlHYnG34CoLBbPpVDqbzpk6XO50MlNeXkV2gZv5WDyC1htbe+AfTrup95L0ADyVRDbx94/uP+eAOcMH/Fr/1wHWOrCr0XTkh8f9pFezCZ3vSHRUB6uxptjZtXN01WiUHxPf+xvfxYL84sMv6Vl+n6y8ufatLxrWXHLE92RR3msdBmAwV9R/Bu/38LFHfH2THdohnomGvRU9N8xhLnvx84Uzhs+qDdf1rIgsSDe9fvuNr3yKAKOUDEc2yhmRjVeAer9kdCKMCRNn0qA8T24IETNLxjQZ9IglN7TxFzyQAPcX/wqCyE1gottkOUblU2tqlRAS7EwZpVewWMbpPLMAycXs9pZBZJ+7wyXC7Ixr1BFAgFWqCMwntkBElJamdHdHoXJUMkTaEkg1yZKWqPFZB1bccN015LmxpmuNXbHmWDqeiOqa7veGFNlTFg4FQ/6KygqOE/G3rSVqqGhidzKdyhp6eWXFoJqaQCDs9ftVXY1EO1PppCRzilegeZWWsFegNKJANqDBl3573b/3ZYjvO1iTzT1w/veO+n5fri8sc5mvDG4z9Hlk5UgUGMe97/01lo5eeOh3SpYDPq+SyiTOuX7BHc/eOf+Q+QGvj/7m7d4DIxNZk/1P/Q7HfQSEw6foddMrmuXkKacNDpEPSlokB/Sc8ZMTLv3G5EH2b83RFu2Gk4gABjr9LQUy9KG0UFtGZBSEC0pEgCQ58g0qHbHkN0OJ20yjyfAGyM8N0gFlp7FGPxPYKxjfQMAKXApaESeYArMfi2BV6AFkyo7dawgrpBNWBEnbXSA03Oj99uNWrVolSVJVmbemwhsqk8LhgDvPo8HcvOoPKEZONwwsmLVNG+t37GhCUSVRlESpo6MD7d7WFZc8fs00BQ8v+clegJrBVWQj527LSC3b2+vfembZk6t2rvzWzHMuPuLS/64a7x2gVwLHn7j/yWhl2+WCmYjEIpXHDj74o2r5lafkB94cevGQa/52nSxK5Mt4ezKAbGCEptTEF7vWTBs2Y993hqHx9ZxKRv9XBOgLHO8/vvzXt9e2iYXtLtboLoARS2BHMX1jfiyGJojE3tK2YjxgKKg9ubSbEQGix3T3IqMw4LJ/WHx7CxSalssCKKwMCONM30neV9BiWqC63wuQ6dYtW6xdXJLoTSXUSDybyhi64UpEM34lnM7qIFb5KnNpdcykEeMPmJAx8gk1mReMqkEVaOtQMMAJZlZN+Hw+MyfweU8qktXJ3mQrj36AktV3bB9SNvSIsUf6ZF9fd7YEQcymGtdtW7OpoV6n6x4rYrdAfxvJxtaWTK7k1kQPgDOXbmltTBrkfuDuQSSnmlubUjlT5AVMQI8vfqw51gzdYPGKLN33/L2d8dbwcHIpBl2hGtf9bz4+7apzv2hcBd+Ycu0ZMEdgmQqb/+inDz2x5DEMXRxW3B7CKykbmtfM+MN3jrnpsnWN6+xi7ykE8hKigrNqJP/x0WN1P57zt/fWyH3v62LD0QkQYbXYuIcWoyBGTsNiDWtb9DRZ3JJf91XzLsx9UGMohgBeqjRsVUyUh1w6AgxEOtxaMrcSfUMeOFiOziROkCTFQNmcKP2dYTprM07MIwAumWSLP0++dUU+PeAWcNC8UaM+D8hhEghjcSFJiAik3w8Ccx6OnZHLZXJ5lVljsqd66dKlJpfK5fRQKCSJSs2gGlhUFJpzKyLvUbxel2AOqqkqC/uRuHZwFSSk4hktnZMlFC4X9Hu9isfUcvAhdZdeFRp22OijWZmcQH/b9haxAieGPeGnlz4xrmZ8uMfHlil4hW/+zc9OeE6bceWJRwTzidWbN8vltXI+0dTWIXh8LjXSEkl5vUJHV2tcSzW3NGm8lInv2tEWkXwVQUVq3/7kqd//Q/W0mYKaFrzlfpHj83rjrs07uroCwQq4/8l4W1OsrSMaT0cXf+ey7ymHzT1okK+tddPmxqYUp4T9flONNnd2pZPt9Z1RxVfuFXhXLr59146Gne9e+pOflh81b2qZFz20o2N72Buu8FewdocDc/TMYw6ZecjLf1m6+Mfp3BujJkwa7imrO2vmQadOO3Xv1A+DHA2IyQ7WeGLNhG3tW19a9QIuR1aOZg4wmhS5t8abPt/52ZhB43tOi2TnLuZEPXHnW/de8dg/U1mxPaFF0tu/OeXIPTXLqAJM7nUv33zh3++4+50Xb3rt9Q82bCU59DsL9hoLIqPTgUrGAC6hEjjTxsxjHIIG4fRcBDBQHmvos7MNwt0jx145nWCFsYtEaRYYsS8gFrCTUGZLFA0DfWbKYEsv8JfCIYqVLa/r2uShgenTptG1sabt2tUAhkQyubNh5+rVqzZ/uSkejZp6sq1t57aGLYm02tYcWfrRildfenvrpuZYu9HckGhtSHS0JvK6zJtely7Ho7o/GFa8HlXVMFyQEwaHLCrQT4y5Bz78253/vvWppU88vezJZ5Y99diiR+749y3vbXx3+vCZTdEmnr59DuaMnn5n/dsbmtd7JEVWxOimDz/s6PrGjCONVNblqZkxcVqFLMSbX//Wd8/9qDO7edHN3/rZ1Y3alz/8+Sl3LInv5/3im2ce96k+iKv/2/HfvXAjmQDdZjadD0+Ywq04+QeHvbj81cMumn7H6pg/sWHe3FG3r9788cKfnnP9I7UTxlYrmGJg680dWz995u3PPl358BnnTLriyffbml889fwFm3zDsituOumHV9W3vjz7uycsM8dMCJmZLEYYaVCsOxLZhHM5jbaOpLve+PL1ibOGHP+t6UOH1aY6pS1b1IzmxrLOYhoAoLpoExj8V1a9eumjVw376ZkPf/KUaRqYAUdX73fJ4d8bN3j8oq2f/O2De3d21SPblTtXXPvynfPvffB7j/w2oyWwipYEGRIgKppu+8Hj1wz/6dnDfvK9m19dkstJsBE4Fm9pe+6zV9jWAJZp/4Arsb5p7Z9euWHUz79999urMpqUUqHS8A0wsCyePQXLGuPSVmNHYfoTCm2HS2mfSwBBFl8BTMdwZmDE/ytgzQJYpSfOBfHIsLYdPXq0gLWxIPAYLJKb0/XsmBGDFUXO53OGRn4It7q6nLzip6fdsMteScgpn36ySpT4Y48+FIYpmsmaOsZxLq52Kn53XtV5F59xZf7y9h0VgYraUN3m1i99sv/cg8/DgOv5QBWQeGlL2+bb/31LUAl4JN9R444+bdqpG5s3Xf3CVZ3JzrkHn33jKcf9/uFLa799ZXL9whfXuX76s5tG+WrrxLaV6xa1bNoeVcPwuzSOkxXBQFEEr190a2mTvASGDnNzprp+1Reverre5cRZ06ZOnl1W3d7VlRzFj58694jR1Q1LDDcv5eFCkE+B52Wt4+Enf7FQufDhI8c8KJg5LDbyZo5TpHxOJZvk0/zgCTNl96eLX6nwrdpEfoc6L3DCusa1Q8uHTR82w94ciiYu91VKZBduxuv1mnm3xz3a7Y0+sWjFiVM+O3i/w/u/z4zxlVYT72/46LU1S95bv83Mc2mV7L3VDfG2N16dMXzsrJEHQ4JhGgElMHP4AQePOiStZ+ARYGBPHjK0OZp5ZsmXL352mV+BJDKWNcOdUF30Nztl8p2lQi5w5KLp3A/++eIjn75xyREnnzD5WNXQQt5yTB+oAuUqBTpx1qgDFm9dFs+s6fkFH6aHNjDmrFBvYLHIyNZee31L7neh1dzUocizhRRhZI6MLdYOsNL2XmIHwM84WUI7eU842QYIJGGpMIOwhHDjCR0xJJ7M+SXiGN0JlrCQO88WxOwS/+3igIJcyN0D+LhYG2/dSio2b/7ceHpTVVWFW08ZOZMXRdHjSaTSmpbjObGyslKWpWg0JkuKoXHxzjhcaMNlqGZGz+ui2+XzSLzoFn2SkXWnktrQiv2vOePmPWmBXgAH8qGPHwh5wnMPnJ9z5yUe5STvDJMnhS63IMnkrWGyQS2fVQ1YHNPQNJPzyIKmanlOkEV3Nqu56C4OpKCvHJCvbMMzhYVC7ckbCHpOwOLBnc9qusvNQ4ihqjmO92ClkM+DFytgLZfHwgEyyatJPJHpFqzf+MYKCSKRcGPLhl1du46ffKLzQ4LQhN+/9NtFGz7x++vaI/mG1iRKZ7r5Mw4Ye8eCXylCn7/3jY5MZuOXP/bHN1Y3oiQWlQLrxlvmnfS9oy5Nqb2/CIG0pqlf8vBvX13VBKeXdT+j0zPWcyW90l0GstY0yYPYYydVPnjhH0Keov0wNjBtfbDprcsffbgjjjUfkcyEIy+AhW2UXPYES4UAOOm4JCptEzFAKRfYyAn/mUD7zNhsFF30CirZnjWIxf4aAMkAAkyNbfRsi5ICMwZaRlZZS42ZNBokP0mBS9ZWWHinkvHTp4eeZe8bL1m6xFdulFUEeLeQJR/NcAu84JVkb8Dn8XtVVe3siCCUTmUh1+NVJI8ow+v1yoLHVVEeDvgCMA0pFUZN0NJaeaju2EknoLlI3nsLjKGDRh+8vmk9bE61vxqlInfMC/U2c4ZuwFaSAxXHmb7BnzdgPklDoLZsIgeFcJEfsGHFIVHskgxpE4IKEaCTUN5ELISTxxt0SFkyYYzJVz+IcDAQoZQfDdqR7Ihn4vBynctR0KuC1a3xjmUbom0xV04gHw/NkYkmd/ykWUFPiHVVT/Ac3xJrfnHFx03RDJnVKVhULu9eWb/loP1GDC0f3usdQfjPb61784ONq3d1aoVHqOTOETuTR7B0MEAsGUGoCd2XxDIgTG5YbL6hK7t46/K2xNYxg4YbphZQQvSNFHhsIjT9+RVP3fnma1vbdPv3uFlFyJlcUVfWPorrSHcvsPv5aFhoE30NEM4GAWZG8kiJirTvGLHyMmHdYNKA0hak2YHBbjeAXBeibAVmNHbea9hyANoIpNw4oS3RFnR4IQKN0McBhuL83eR9ZKSHVNSAdCAJFWw76S6qU3amiNQ1bcIQ74zpU0k3LFgwXw53+gJkHQse1ogY4o0N0R3bd4YCPrij6XRCh0elEhFIjzE8fMTwXe2t8UgUzSnJElZaogAl0dOacdaM75538AV9PX0dCDCaNzZvwDFn1txM8Vt4WJ716p//V4D5DoXsaY3Z8Hn4kyeufv4Nw8C0qrvdBudWDDN3xXEzfnvqj6AYPTUZq9mm6M6L/3HD4s3t9NEoGeIsCswA9GnW6MDfL7ymKlDjbASPqHQk23+18I63vtic0Sw7bE/nJUDJmDSoJcKkoNZAJFH2pU7uBJshD+hURV1uzXClsbwvbKvsAbAU27fi/Qz0zT5oMOTCZ7Zvy8GXFtwu9svgBurLCgCwItkgJStEMZQ0X6/FsoUgUCLQbtuvCD2qb5udXoHikvvo3aBq3A2U1q4yLTvEETW2wbmFVCJ+2vRgtzXujDeR++immE2buop53ZfTOUHiysqDwUDAhIvpEiLRSCiseDwetJ8se1uaWrNGJoclsuA23XlFkmRecZsc7+bH18zYf8iUXi3GAAHr8crqfx2632Fdqc6UmvJKXhzo6GU7lm5r317fuX1E5cje++0/CwyFXq0xbFd957Zrn3+goysD3YMxgykiO37d3IrtLeubVh40emzO1DN6OksPI6dua982956rrn/5pYYuFSsedJ897OwAxvKuLu3ut19f1bBYM2JDywfd/e4/3lr74WWP3nP/+69/0dClG92NQuxwYWAxCWxMsDMNWGEySAqDhrm1CPBITRbD0F43+dZLDkbG2lMNBiqAAJzsTAMk7EDRMMWCF+pLiZieLDtD7Q0KCX1GBHnoAoAZWRQYusHk9AXGjYCzeCzspNjYrcD+wWQyIYWciwX2kqcD4C1m73XOZUBeBMUSMS3qmtptjc8555z3F70+84D9awdXYUGiqlkDi2B0GXlHJAftxkISotC/WDUHAgEsEen+Us7QXWCG+no9iijxW7e1b9y0uazC/8t518/f519ygtVFXwuC+9MvF69t/OLIcUdtbN544KjZYW9Y5ESsSBu6dh49/liUg1Twv4S+rDHa7k+v3HXf+58ZxOpY/c26moG+bEthEcCAlSdhsDkdkb2ArWadtrGEn6kBI/YqisWyKDCzMMuaRUGl7UuSoBhU/SzJNCkBjbFQkqpXIU6w5GDri7OkDiVMLDkthSWHkvvEABlwtmU60TN56acw+7fGPeQ7A5TOpCFjmAeQMQMSip0KJ/aGE6wx2cUly9KkSZMNnV+5YoOZE/ImFwyGZUWgn/LJRSIRj8fr9fqCwaAkSV1dXZDiURRRECaMGn38MceSj2C5841dnf4q6bhTDhkzaVTJtLF3IC68oaay2WnDpn/74POHlg/7xqTjQ3RVqeW0UVWjj5t4/HMrFsbSMfiiVpr/DWD2UQSpPRnBdEc6lzY6a30bAu+WRJ4cAocD2sh0eOAAe9/+LQEdEt2ATjJLiygUBvO1HQYQhlqCyML0XrFlG21Qqd0AmxOgWHx9gKXqBzabLbB/MDYbFvX/FaAlaGtYbQKtRoBNzfYEDcDabt+2jTw3hq52dUY3f1nf0RFf8dkqrI5j0bgo8Ik4+fxVIkHOgiCoqopu9vp8XZEIDqy8dnW2frDok1zOkF18gJcrvKF0Z0IhnhfZ5PJ1A3p+zgFzJF5cvGXRJ5s/3rvdUfsOaGJGT9751j1/eOmmpmjD66vfuPTh39T++JzXVu6gLihagg1xxl4E1h/WxYBA+pUeTGoJSkWxnsYIx0F7n3j1YAOJ3Lpz6B7CBTVn3jUKRg4WTyX3EE7uuRB+ChC6UxWOIrBU/cBmsyX2D8Zmw6J+dbDkfg2S+0BRRiaWIOQ3kXXoFwmTg2w+R3nYJMvKhuDIUaPo7xvffNOr/35x1qzZ6LVwhdjR2h7wlo0YXoHZWAP0NFxHnldypiuZinv9XnonGP900S3Cwfb5A5F4vKMjEi7zlJWF0+nctw747vzZC0puTX0dwHyR1TMfffnh7FEHB7+Gd/f6AvKF9kbTbW+v++jq55+NpTGnkLf52BnKi0ZGR7g5g2zHIwPaenTEmt45plmZ2ZnR6WC2RjPO3SDpLLcNvUiueapLhbRYe9tJmIQSlBCpt9YNdh+U/C+wIWALJAG35WMDCJCPmvbgZ4FeYb+xhLCTk1SgpKYUJdJwySg2f0mqksue6CnQCvUB2sgE4MQUWCJ/t8l7FM+NFmepek1b0h2uPAZPN4Xc+nYTQ4W0kAygSKlE/MwDKm684XpCOmfOOW++8wYcZkkWDzxoksvNdXTGh42s5F2qT1F0PVcWHrx9a8vHHy/1+MUDZ8/w+6WsChOd94oBsngWXIZpuHkOnnYykVZV06NU/OjY306q3f2H9fYFmFyeWfpUW6LtimOupHv9v/bb13S57n7usxdfXbXorbXbMhoxpjhYrLNv2AhAg5MTvbOFAP1NLQLG6QzbFBZ2XnajWI1hYlmH4pJEYKVK39dlDKCUJu8hsNRnYk9BaFpGQC52mATIK65WEgTYAyQrip575ujEbtWYVMGBEmlIwlLZ/D0ZrFAfKGHomRxgHWcrMAPo/wU1Nsl7m1YYQPNy9NdL6ZihEuh3qqeXYW1sWeN/vf6SoijkDRLONXzEUF1Xq6orD5g1IZmMxaKJRCK95cvtuulOZzRVTUwcP2q/0XWanlE1SdOyLtMIBLxImsyamzfvbKhvGlo38tFfPDOmaszXrVqwfJqhbW798oXPnz9n1pz966bs4321nhDIR2zczy5/YcWOL1bVt6zc0WqYWHBY3cBGHlqW6FVBJ22wRyxobnY2Mb+is4rBkrAzJFCahRJpLNbmZEMNlyiDRSx+BwQ8DAiDgTgJxQKLn3dY/HaNyMl6wlFIRfS8GyxT+0wSFNeuRL5zFnDkYuWLABNlgxFtILZ/hpLL3aJEGgMTQs5sZtwj9FsAqsaQ6agF2S5O8rLyLNyLsK7JfXtSSDaZ2nSAXcKdTiVjZx1QaVnjOXPn/Pu91z2Kb9iwukw23dbWhvRkDw3Unxcm7T+W4w2fX0pnkuGykK4ZPHkNS4jG4vC1vR4vLHt5OCyJYiyrdnRGErHY0JpR00YeetHhF4e9YTvvrxXkAxTprjW71qzdteb8Qy8Ke8L7qM8w76qR2dq25adP3fdFQ4du8DB2aD9EsUZkAcrLeqJnNaE4Ra8cYLq12RBwCmHnEiG2fAYWa3PalzZbyQM+m5OFgWI1LFUzmx/AEEE01c1ucIWlAQPjd6J/+XRSgCZbhQFY2ViOCIBCGftECQNLZaNnbAlDCfrPDil3W55S9Jsd6XAiksgEI1oDzcyiGKjXRsCK3Y8aA4wC1Tt1amEX17JlS8uq82PHD8tmyQanTEbFWs7Q8qLEVQ8KpdLR2rpqUeRkSfTLXq9PiSYiJmf6Qz6P4kFhuDxfXVnTsLOlMxqpqAqOHFnj8eSbunaYeWXGsBn78vR44DDzpizIw8qHHThydleq65FPHmqINMA4QxsRZTHtDhK5cyzGMp3/Xvve7W8+9P1HH33440UdCQ3NyHoIDcfOLIDZGi3bqx2mAK1oOrdZwA8gQCVZMmlMEXZLtNMygcTg9gBjIIEe0kquC0IoM2Lh6pTK610+S0vEFWdRIp88ssTg7Huo29IYmHwnrIiBgRSpX/QqkGWEnkVVd5N+D4EOICcKMmaIcpKwnSNdcBBQFsDSe2enEGoBSKqp2YlDfAfMnEmY5s2fG8ttg1KaebfPx2sqv2Ftoz8gS3K+vLxMUeRUOhEI+GVRzCQzoixIHtF0m/F4TIuqNcNqTHc+Hk0G5TLVzObdpqZpWGUHpOEnTT7r+EnH/weWrD2BOkOrm6KN65vWVQUGTa7bv5/fUkJbiYLw/GcvX/Xc08mMntY48mVI0mxGnrwfgfZCI2NC4N28tTuCpKLNStuTtDKVNCCw5DiTnitcQkJfQkgGlAew2RiRhbuJBaea8TNiT7BYnFkBbBDjQMcNwrYFYFEWircZ9UTf1piEcqYGeWhJtCddxhODDzpyIZVxNAhA6D182pL6MDYbJZe7BcvXDuM/Cw8QPbn3rADk8UGRjJLqU2/I6o5uogNoyaLnxqJAf+jJMBVZkmShvDwsyXxlVcWQoXX+gDcW7/T5PYLIpbR0oK7MXxFEJ4h6bnzdiFGjhgkiymPICp9RE4l4UuAVzi2S30fIqaSf/ktAnbN6ttxXcfiYIyfWTvxw03svfP7cdvIOEFnrMh4ArYTzSytfPfWu717y0FPRtFs1eB6uMO1TqrBkbGF9AaBByX5BB5iQgQMSnHAKYRQW3lNACLSO7gIne8ERtuklQBTAwmBglzacqfa6ME64OcwLmAUNKLCRgw53i0V2rAxOsKwRoI2xxwVgqWxY1L7B2oqhZ2G+cljF6hsW3x4C9qV+xw4ymOYvmJflt4f8PtMluHkjHlWDgZpdu3bUDa3EoMbYFUUxHossX7a2PDykelA4HFZCQYlzm6mYKXrERDrpkTyK4PP4fZ0R8jXcsvDg0eEplx/9Ayur/wGgmSRBbok2rWtaC/s8dehU9iNV1758zz8/XWVQtxn9CjZyn4/+nm3eNDhMb1jfQq+pe5wj+4EJmEBoOLscYB+UTLcsgLRMFKMQvmIwNhZmzDbRGUZAYF/SLlz2FMb4mQz8JwtgB0CkiQmRPDWD2lEr2o2BWWOcaDK4MkVfLIKfSiNxcOxdFmZuSUaFMrNLlqpH8emk64CdhIGlsuGU2RcQTUqDkhW60ooYAEoKA/SfulCtAnpYY4buYvRujbuToNDEGk8n1pjuqV68OKMneFFuben0+wIeD2+60j4/+XQbpGiaznMix0m1Q2oG1YTdnBEM+qoqK7HmxVIHDBKUPB7DpJvJZgVRhmuXiGUqg4MPHn2IlWEfwFBJRRu+bNihhOp8Qj7aWb9hR3ugqlK24ouAjHJaZNP2naK/zCMU3ToaIHKmgelmWMXw6sCgrW2b7nn/7/Pu/duq+jbMxWgb1l44o9bQZ1p3DgqMUpL2o0OcMdhg7cM0EMCkjjMZExSERPvBPjAn0J4jdyzJ2YqnnH2DCiOwrguwKSwWoG8dkAdRdHxisVp0kNqwN3BwSYYciPS6cBT+oPyoEeUjjLS09CAsDliVsA9Con/dmBTJeoSMNCKNTIIsAApjpYrD0nSPUZIBzcLKyBq4AwWTY8Oi9g1SgkKOhL9HEhZnHxZ3AWBAKhawKOQFYPyxDkeQHISP9EuhnEQmpfUBe7yxS8JO9yDQGZY0I0RoqjpxiHfWATPpt7hyOZjQbZt3Qi6pGsZl3hXwBzhTyMazQY/fpesuPauraRfP+8NBdNGu5qbOWDSja83tbeRXYATB4OBC6dA1j0fx+z2dsY7dNiTm/YqK4V9+cNWJ11+/6LO/HnnZefX+mmpJiHZt/vDz99fVt+Z52YTqbl39+aYlG5qjic53v/Pjyz5pi7c2LNnckaCV2WMooryu6Ytz7rn2jjdWC5zY3UqOJoMqwibDkXaqKNPSfUHBn7XQc9zsI1DafgAGVgsbLNVXBTJWMU259FxOxYDCtE6GNgVyx9ni6xuMjWGASfYIpBUcsKgDhtVqBZAe3BMgAUtoXe8OrC1Y2BowxWC1gMDhI0bQtbEkhkKeESMHB4MK+XYOLwscr2lpuJawtJix0S8BKVgdrnKrqp5Ic0beI3pl6JhpVtcOzsu8LxxwGYbPw0syt71+Z94tn33QPJF+mqdf5LOGa8H3X/p57aKzr13y8BOLFgzLX3/d9NMfXXnykSfJ668d86Pvrtr54aVXfn+HZ9LMsYO4vCAnlsw7f9J1n3H7D60k08CegOf4ZDb+oyd/MvfuWxo6TYk+SwedNRbCxIN2kcdscCjIkSc9RxvQakEWtmEtmAs85DYYWVaTgyO/pE1fyWXJwAQXNs8OLBfhU3bfT+qWjEDfB1WUoqMEpfx9AJxsBFjXfYCViDHjklSz2zCTA/+INafGng5SLDWhwDptEJSPZIHkTBQ702YgYI1GsumtPIwTAUQ5wWJtgM0Ji1qAlcYByCzKt/gAEOXkIUIdoCzdsEeLY8AUgTUL6Xcc5EMy3WKZhF6BclqtUWg6gBLJJweJa+g2ib9T2LoDzvr6emKNdV1PxMkmao/sTyWzXZ0xw+DIx70lryHwLZGIKbo7M7G0njGwYiQf688lM6l4MunSDC2R5rV8XjNDZeUut6hp6rQxB1110nUHjJjVz2+dOpDPC0JZuKa8cnCNzOWkwOFTjnevfO3Bl5965sOt35h+Wm0on4UvYep5HW2ipj0HP/6XZ/W3F3zvuU8FcQ82UcuCrBnpXz57y0Mf7oykTegZYMXtLVgTszAVR8YDI7KhALBYgDD00D4r7n8SrISsLrgkA6sErIYWiK9BGTG5SfQQrZgCWKL/h0G1rxtWrVFvqF4fsFKWtCWFFdE3GBt6Z/jw4fRXI+64TeV2VlRUdLRltm/fVoWFb1U5L3BNDeTnfKory8ina2Voa84QyG5EVVW9Xm8mnSlTQkNrajOZTGNna8LQ3Ll8OOAJiyN/ftzvPbJnIEVh4AURtjGr6jSBWxQlScDcmQMFq1NFFnRVM8icRMKaqrkFSXLn0trupwlY4Fg6cudbf31hxdb2uOp2FX0ht6SEdO1qEUkT0zHMonoFeGxmwk+eo1jJLfqeviGyh4pdwl2SWWksBQKF0oK/SDOJ9egBpsMsCSxwESCtpL4FIEwS0l1KNkCnRSgqgxM9KSVgaW2UXJagp7R+sgZIySgQ7ovHCYwWcuobbCpHwJJGvSUmlp7x31J1BpqoG9TPscIMLK0N03STX42YVX7LzTeSlp2/YF6Gb8jnc2Gfl3NLO+ub/f5ARUVINchvxxqGBrMnyqKaybrznNfn0U0jlUmSV91MOBXumsG1Xsnb3NiSyaXyWE8LyqwhJ11w6HcEvpcPXPwnAQu8dNsnf3r1Hx9tSlnfQC8uT0m70MYkQBhRJbFAT4oTLKETjN+WyUAFW3RGYQCRTeEIW2dKt9Ez7xKGUpBsCRC0My1C8SYzpsaMDWckZDpsg236pZJ6qRfA6H0BsXYSKsOaBHG2LimbDRgMnG0e+2yDXbK0jLIbFLOVpGFax0Q5z32CzGq9MEAIKxjbhgWQ8lFY9AIDA8LOWBugOM+IK2FABtae6qefJGtjAT4Qx1eVVyRUPZ7VlWDYGw53pTK6kfF6obcyB4UkP5iaz6b1WDSVTGYk0YPJwBPwKn65K9qxq7XBG1LCPn9I9oYVeXPHZ5/tWOERZanwcz7/ecAON8cafvHM/R9tStu/Y1AC0pwO2NMnc4oYA2W0eoKFbTAieNh6z2bea0CCExZ1b4GyoRaskHbACYuvGCxrNAVgkQqwUzEegNFtWNQCLOrewpLigBXxfwT2V3dZo7EmBb6qirA2gfydDQ30fWMjp4iynsmWeYL5jKa4OSnPe92iocqJGJ+Imcm4rmY0rLFFWeY4XlG8mmYoipwzdVmRY8nEjp07skZGEPiqskrJLRjZjmcX337pYwsu+secZ5c9Q95/6mPQfE2QBUU1Ug9/8uSmZpW9xoD/PUvAGsKG3ehoa3obBjSLk4zfHlUwKMDEYqEshXzsw0bJZTdYSgQgh/WxDcZgY487n4q15bOAE5SpBMgWZaCjrUeGdqpC8UoPltY+WKrdoo+SlPYOYEX8D6Go+o4DtbLKz8YSm+VRUzbGGKiEPQIaih0kE1v+0KFDyNr4jjtv56SuYMDXlYybeV0Q+UQ84/OWca4c/RA5uVeRTscTqbioCD6/TxTJPVqM81gkLghCIBCQZTkajepZY8zI/XiXO+gPtEW6dnU0+7yK7A6ePvXiyXWTy329/jTEVwa0Eex/R6LjtjfvfHHF9vaEaprkB7MBVmHAYt0dGCe5FUmfaXWPs+5XUnoRBWa6XuoGY8OZFALFKFkr0jMVRkAoBX2jMY58KaAZONvdjyRF0YXsSmDLpJkUMZTIB2weRLEkjM5Qwk++AkzU1eLHqSR/+nMt3ShJbsPOCAE2kdl0Ftg79ExeXDrSuywv5xnoTlgsoUSczV8C0CEBQMDmQQAdx4jsktEBm7NEsUG3QhZw3d31aCi0N5zqsw6ovNVaG8+fl8zVK4rCi4LbnYMaC7ySTGh5t+r3+XXdFYtFNT0TCCg+nwzzo6m6IEhej8/nU9LptK7rUGsEeEH2Kb7yQDCRiMP+5gWXLHLJzi6fZ+jk2kOPn/yNwaEaVo6vBKhnR6L1w01L3t+4VBGkeEZ7a+12kHVDYA2CqlFGAtJOtH2t637B2Ox7GFYqMr+SxSETRSjF2FM1Rq/iTM2+yfqY0VmA8BfnsqdqTLLsbdzYQKwVKgBsjNOZ1kbJJdlv4lDjwu6OPgEOK1QMOyME/pNqjPoU/hblaCXsUf0ScSWxNkCHBAA9a4miMlmYpXKmBR2XwN6p8Rkzyp95+gnry5gaHx8+bAhsbEdXF8aXRPZGk4KbpiHLvCwLFeVBgRewHvZ6vFVV1clkAit4XdPhMUA6SizJck7P+BXJw/FexcsLIro41hmtqxsqia7tTSsXb1saTaf2HzJFJD/mtK+vPcmC/Hn90qtf/PPd76zc3JJY2xjZ3Bo3DIx1oh200ciYACfTEAaWtk+wDwWzLUcFHe4GGq8wEpzSSAIrC1yAB5mSdiYBqmg0igTI/hucCgfpOuqeIDnbbYJrxsmASytEwdFURCY9aC1BIWHCiEmCSqO5EVD5RRJAZEUFnc0dVgQFY6ZJu8sAUDEELC2j0BjSUDwvovhYatmzis1TIqcEJBsKO4xRxKIYWFQ/sHW+d86exOLWKNTCAhHCjj7BhkThIE/Niw6rZwuDp7DdqtBljmmE1LaAkksbRYUjgBArBIABknVNm1jnPWj2bLI2hveuqWp7VwcsqtfrKSsvNww9k0658jkyvDh52dIvXn9l0a6dEQy1WCze3t4OQbpu6BrOXDSa6uxMIKxI4URCj6mq6JPCFR5RMKsqq7CK7opEkG9FiGtMLfnVSxc88OHfWmItPX86ZOAQOOHllc/97Jn73l0Xd35WDqVlQxMdbNBvUtpAn5V0G8Day4ZF/ZrBSgKwUYgmBRAuGcQAYq2Q1W2loGIsNpzpVEDuq7DqAIzNCbAhLwR6jS0BEU+F9yUNMY5jz8CEO2FFDBisVAALM+LAwdLawLUV8ZVhb5plT4HerKurI9Z46dIlbi4VCAfSyaSkKJqmVlVWii6+M9Ll9fug0lVVZeMnjIIxRltLkhQMBjVNQ80VcsfLJUl8MIgFs+Aysi4+n8nndjTs4vOiljXAhgkCi+dBVdWYIzQz6/GKnemtS7a8s7WtFZYZFt4qzp4AZmd87aSqgPjBxjXk0XKhA9gABUBh+mwbHDZQbE4G54gH2EBiYRrfE70MtX75Cd1mwBllQADlBDgehbRsps3jBKsOiwKYNCeYNPsMgXaYBZygEohMFluQ2ScYGwKME2B0Gxa1QGfMgE2xA3uH3SYneTtgF8DCHia3qP1hdwKtv72D5NAvx+7KgOhSBl1TiTU+iFpj3TAypplVc6GQv8wfVmP5dat3rFy7paZuVCZlpFOqongUj+zxyJLICbxLzab8PsWVNzQjrZuGi5dSmhZNR3SyWYzXMxlFkTrSkQREGjoSpDOZrliU4znJzUej8bShtyY7BgUHBZRAadMPDKhPzjQ6U3GyQMA19eeYRjIGgIxBankYQLFjEYACMyBsc7JYGyDiTITShJRLdx6kXbujugcxYAt3AlkwToTtWDs5KWWOfMHDPhgPYyBpYa6h/C6Td2Mho+bzWfqjSwbbmsfx3W/eMYG0ON1gQljYzhpgdDvKBuPpH2BjaQGWCmDhntVnsU7YdFpea2axwXj6A3io84kDdWaX3QcoJce+AvXqPrDiLDksrmKgImQooDWoRWE1pXQ429bOX5zdMIC0IvbRA2gg03mQH5lB6rxZV1tLnhvDE8MY0/RsZzTWFulwye5Isn34frVtXS0GZ6T0VFpPdca6OFHwePyiqGA46brJ85Lm4hIZbefOpvamDikncLopuNzQ1fJgKBmJBj3eUDCIQRUKheDuyopCXv7Lubds2S4ag6qCg/b6wyBwHv/x0YP3v/dWknx7k7QLhg5rnT0CG/cI9JqWDUQWpsPAAi7pMNv9OLPZWEJ2aQM9wArAYm1+G1RGNywqnQ7ob1h1v9nPJLBLGyyVE6xGNixq37DZmHxG/P/xPwVMD03Nzey5sYG5hHz6XPF4fF5ZESZOHicqbkFCF+ZqaweLInnNAWMOlhkKDO3TNYxBt5+XW+qbKsrLqgZXp0wjx3M53q26zJbOdm/QH03Gya8Pilx5eZnP40klErm8S/Z4B9XUlQfKDx59yF5/GARjqzWe3NyaOGV65VWnH/6bUw+7+vQjxg72ieSXgCweG2wsAta1A2x0AtZ1D7CEecz1dAIucEIUDkyuvch0gNgEACGah2X0bJBYKBYmUSxqsaonkyl9z8AyJxaYLAbMV5pOfiiO3BQTRZuByO9FjYsOSukWC5AyoUKkToynFIzNunCgL/oeYd8lfNVgjeA8ilCw8tZhUSlY+9Om7P8gtS5UvLuvqTASuxeANa6tqWF7qm/PuBolhQ8EvNlsVtd1mSx6uXQqLUsyKLjEGhcmXNPIK40+nw9jDyI40ZVNZ7yKghHh9XjBlslkUB+oPZbQOSPXsHNXeXk5BMLo+H0+gXMLiieRcP/g6F9Pqp1k0N/j2jtktLQiyrLosX8r2Cspqxo+v/X1+1/5vJNt+UBJ0GSoCGOgDV0E6JKjWcmKgLg6tK3JNWl5osB58tNh9FVeIpDxkNuPJb/R31s/WFkzEP/PAfoKjJOEHOCr4w/yJy9L2Y+p2Znm3l91WLFxZgGwl2RIj26UPC6gk4gVdsIhsDg5BYvqlaEENjMCzC9g/DizAAPojI3MdMVgdBsllyXopSglxSuRRlZmTgq4iwpQ8kVBGmuVnJ3trvma0KNG5AO3Z84ov/3Wm+naGCvbKNaZei6rwSXG4caaS89xLvIWBIwwSkluApOnC4Lf74f1Zo+LAdBVTUtj+ZvJtLa2ppJJWZIQ29La0t7eOWL4qHSGfJsvC1UQpI4u1+YtnRnVfH75wvZEm4BpYE+AAsQyseXbl7yz/u2QN4yx7vy977SWnVCz/13nXjdrdECnH5fYLdhgYkDY9nLZmQFhdoVGKOG3pOwtkB9nGm64JIaW11UTHg4ZuEQyE07GCAXLnaWywcrghBUxYFjJCigZ1v8/SkAGgQOlk0JPhv8IYI0H1wzmVq9ezQt8zq0KoiRIEoYqKQDWzzmYC3cenrbfG8umVM6VE3lVM6LxeFZTFZ8iyDyX5w3N5N1SIFgeKqsKV1QYrnwslUxl0pKihMtCyWTco4jZdByOeiwV/WTV6hyvl1cKCb7h1y/8+NqXf9+V6lLgvvdqBYoBHvidr6z694UP/rUt0ZLVshjHVlwfYAxWoxY0gahgIaEzjFjoKHVtOXYmxiKXc+VMt5mHCebpewtoEixO3eQTU5hBdjNZEPPmPIqzy5kuI+/OuTjTzec5gXxViZOYtSeam+/+sV/yHImCKFs3yK0R5wEG8EMyqy/ycOaOPiUuBSwwio+6kofkxShuH8ihVBJgAhFwAmwoj80/ECAVzoyfCXGKJXMJFUh5dw8rWQEWtQBIKTlKYBGREmVgNSwC6PQt4sKBbnEebJXUM2uU364Iq0tPnl7BcrXRMwkrcMkB29bS3MLfd999Cxc+y4lpRZYTyaSRMwJBWDOjtraW48VoJE5+0ZuMcC4Zh6WV29vbwuEgyubxerScKclKJpXi8+6qcHkqnUxn0goFDFgiHpdEMZFW09m8qmEhHg35fHWV4QkjBo8ZVju8ZlAgLH685a0nP30SE8GUoZOx5JPgCkBLeuzZxASzdNui42/75WurNqey7o1NDds71x4wckrYG86ZObZWUQQlpcZ+8uTN765rlcl2NMtnc4I2LOpuwRkGWLYslZ0WnYkTve9JiHYSylCsCcXSgJLpCUlY97AznRGKAB47wMIs0AcQXcxAamwVnkpBbDcDCDyZKazhBTBmG+hmksaRqTO876B5Fgm3h7tdKiuuAEa0YVG/ahSkW39t2KViKPGxS1rPBmO2LgpsvTKD6IRFLcAppFeAQdfUsYPlC84/n/xqxK233RJNbayoLIe9hWXWsioshSSIskRegVA1NZlKSx6FOJhGzuORdV31eJWcYYyqHhZPJjtikRzviqdTXoH3exVUH8tpj8cDfxvJXW7vuvU7djXFjLwgKe6RdaHJI6omjx8rS77W1hYzL6Sz7s31DRwnDK8dtnbHlguP/Pa82QucH4tH+2KEvbzyud8s/FckaQr0dSXSxK7c1OH+IWXl0Am090cbGzsSGs91v1Hca9Ow1mFRLGyDfOfNYTMhE3ymacCEEWXmyCqZdS1iIYH+MlO3BEIvFlhi8cDA8i0UjD0u6waTzNgKPP0A3CXzCJnF8RdpIYQY9uIMnJLZuQhkWrHKwNhYuC/0lNA/vy2ZnW1mWw7algX6Qs8cneg/FigpHuMH0aKXro1LBZb+OEsfsAWy5PbZyqUAUFiUjd1WvwTw0thmzNtvu4X067z5czNSY1nQj9lahDedUeEbZ02d5xSB/NhaBp0b8PkzWpb3SIlkTJFhM8lqGdouyzLqh8UwGfB58tIPltOiKKI25aFw0ONra4voObOsMpBVMx453NTWXFtTDYVPdXaiHKHK4Ru3bxM9ukfwrNnQksxX/OKUb5178EXI0WmTUUgtp7219q3X1iz/9Mud0ZQVxRrCbjg2iPtBSVOWXBLHiYKE0e60Vy01JjMx0WZMN5in0IbUyyrKjiXsH7ZwBhameVqgXBZsBhboyVByyYw8AhYn26RJLwtDhIhirQSibV4IMx1GOXofhE1VTNRuwaT1OgSLCuOojjMK5wJQyuL3n+mjAZsTYGEbuLQlIFDS+zRFaftYIQdsNppVkfwSsOxs9ORHIzCK81wCO4oJYUSGksuS5D35EU/eN55R9uTj/+TPPPPMJUuWpDLtcPjBphq6QZ9Ii2hTgW9ubx08qEoR+VQ0NmXy5Iyq5jTNI4umQX58PuD1wVjrmibyQsAXaGtvgxFGZSRJwkDwemQMJb/fj1GRTCdFic8bGb8oCobbyJqxuFY9bNTOpiZF0QVRy7uUpF62vYV/fU3r3e8+65Vjs0ZOR9lZiVEygRPGDR531swTvjXzwA82ftQSM3jY40IsKXofDWeDsTnRg9+iWxf4Dw5yg5qsK3ANbow1ykCUBEOX8TOwVE5YEQUwCosCnEQGRu8LPXlKLu3qME56RRS4sGbO5UyNzEpQD+I/E3bQGT9NZ0kgiXdXGBuQD1gXxSiRYxcPYFHFIIW1oiloe1socHQDlyX3AihLESxWB6wICpYcsOKKY3uCMTBOwFkdG4zYaxQDEwWg0axQH3AyAyy5E8hEU7MT6nyHH3YoaYU5c+c0dKyaNG6s6cplchoUNJvJBhSvSyevPeiGrng8WVXz+wPRrggmtfKycCqVhMnleEkUeK+iCBwXi0RckqjCGhvkWzxw0CSeC3iQ1A+fHIYZBqy5tZPL5U1d50RB8CrpaMwvS7m80ZHhtrV5mjqEnKm4OVhy1czrR4+vue+Cqyp81SXPpWRR+WTzexc8cF80RT5dB4pdSed0i3r1WvliFDEwHxWpWDcgNQJ5dl8IroGbuAdOa0weujkEsFQO2DbQAh1qJEDE0uLZSVin2pcM9iXhdpgCm2iHGTDbYMpBAHQ6RpA7CYGT/FIuubtF3EIWSbkEKz2VQ9hIZa2MWEw/YJysjqiaszzO5KA7A86oklwgwApZIL1ZkooFQASsihAO8CBYkpwkJJGOVHaYBmjvMGrvKIrpj5HCZnBm5MzavrTL4ARmWJwZH6Lpzc5uNkiwhTAwp/q06eEn//kYuVMtiWI4HHTLXDSWSMVTQs7tEUUdM7ebfD2P50VNzXEuIZPO+gKe6uoqSOfdWEKDwTDcubZYdGtTUwodygvwwMEW8ARqwoPKvOWSFEjE09m0Gu2Md7REXYZeURmuGFTh83tTsag3EIiqmaQe2LrNV78Lq1q/wLt4t867ONEtf7C+65g//eyd9W/F0lFFVKyy0/roBrz+onYBQEeYAWMLPj8CLKoPYBSQx7P2wdKSCAqIw/qYLJHpjSFQWTIbGD1OWFQnyK0xx1HgRwzLArAYCxHOA7CYKCihiMIAYiE1LS49yERDymfST1WSz81ChykXtBoHn6cfYLIuTTJNUQkElM0K9wOWNbGDBS+dkkurZl0UwIi9gt6DcB7dxWABNtlRUCKyJX2OvsN8RJ7kFx2Yd/sASUyT01oXp+o+rHbYCzD5QHdZi8PgQaOxR7Y2UGXiK5lkLxYbfU4407JLzLkQgsHe1t7OTZ06FSsir8+XiCdgWCWvAi5YV9nFeyUl5AvA5nplxSOSPR6YJboiXVDVcDgMb9kjyIJbULNZr9+nGVpHV6csK5VVVeiBZDrVGe1qbG3W8jleFpNqRpDFimDI1IysqnZEu/ISr6aSlYNGb22XG1N+xRMwtASKx8oK8Fy+LZY+9y93TvvNeefcfVlnqp1N/OBwVskJRgSsawcFQCpIcAKUfgAGJIIQNkzBzeQMGJazZ8Mif21AFqzYOFuk/ypYrW1Y1L5B+6Q/gIeJQscyCqup3Uf7AiakH1h8fYMVyQm7eD2FgwKv3gniHDkO1NFiLYDlUgIIrqqqJGvjTxd92tRV7wuHFKhWNkM+Wx0uy3OcputaToMD7Bb4tJYVJZhtTzqrYqLIIiaf03O6njXGjhorGDmPOx8MBiBUy2YwN4oyL5D3KLjOjg7OxRlaLhGPm3msvMk33nUzgQmPV4Z8+nlHfUfOLeVRas4l5jniu7IDLcDxolvw5lyere3pJVsXnTTlgJCnvCvV9utn79ncqkI4mskJNI1VOdp2FrUAosjETJEAO+ic232U3tfNG+687spjZUG6ASACaEIqDoHu7ACLyQHq1VrVIUcxaJEsUIkWGAXJ7YnDotPDLi1gB1gUsSHWFQmQGR0mirQJmYHpRISxQsqEeLJjzfKuGQ/OJBEVQvwUwkWkdoOx2WBEFi6JssF4+oLF1AcspgKQBcsFYaYhdAnA7lyQYVPS2jYzQOV1G3N2iVUGvU1gHaQtHcnJaCgGS7Vb2PmSElCwSzv3EhB1p2CXrMhUUilsUYwB3q+haxNqvUccfhixxogOeH1YCYs8H/T71UymadcuQ9NkWYL0rJpNJpNosngi0d7e4SPwp1KpaCym5syGlpYt9Tu7MtmcR8kaOtbCdbW14XAIJhpGG/MAfNtQ2F83pKZ6UJUnUJ0zfR6hoqZsVG1g5Nqt+s5OhZMqc7xb43NmYaVmgzYC2tcUOPfybbGbXrs/rUV//8Ldn37ZTsdnqaKy5rBBEjuAS0tuAVayAhiRyKUgCShsTsbQFxiPE1ZEARa1AItaALJBIdmWMXa2IvYWEMgKD/SeY3HtWKOxMKGzaAdYqr2GJcUBK6IAi1oA6TMHQGFsCDMvlF3aYGw2QGF1scHYbOHs8uuDlWsBFtUBm86KxIhOMIaeYFGMx8yblZWVZE/1nXfdOXHqUOieJHIYQaghRBqGgXlZ8XrggatYBpt58muLgqSqMNcCmkHX1EFl1VnViERjGTXDS+5w0I/xh5Hg9wcQwCpZFMldIMOATDIXYvZr3BWLJNKjx03QdWnLri7T5ZEEIWem3G6ZbEVyFz2aI1Uj9UNBUGhyS0kn39yFHbEYdoPSpkHdiWNmA0bHCjGQrOjopy2A6R6tZAmhWWIo0RAZ67RQxfJ3Vywks0IUVFEKhaS9Q8WTCBJLHvyU8O8OrPGIKJKQVYWSLKBeLEA4OLIzyQqTPyQAdjZ5kaIwGX2D8LMyA9YfCktiEY2g5Jrl6AAxqw7Q1nGAiGUltdCTwQpQWNwO2A1O0KM7vipANsm5R/Y9am9V3yoVLT4rHqtISXLAZiNn+i8a6eI6N956y03udDq9Y8cOqO6gQYMSiURrayt5y78QDgaD1dXV8Xi8ra1tIOFQKFRVVRWLxdrb2wcSxhobc0k0Gu3o6BhIuKysrKKiIhKJdHZ2DiRcTtFF0X8YzEiChEg+kDAKgyKhYCjeQMKoLKqMiqP6AwmjMdGkaFg070DC6Cx0GToO3TeQcEtLC5yswYMH+/3+kjBcLfDA6QK/HQYdQwU8Xq93IOHm5uZMJlNTU+PxeAYerq2tVRSlqakJztzAw42Njaqq1tXVybKMsKZpoEuSBJ5+wuAXRRH8MOx7Gh4yZIggCLvgtBoGwljZgg7TBZ7dhsEPk4a0ULp+wlBy8EPFkbYkDB5oMnhwRofKsvz/ASB1mpyGLea4AAAAAElFTkSuQmCC"/>
          <p:cNvSpPr>
            <a:spLocks noChangeAspect="1" noChangeArrowheads="1"/>
          </p:cNvSpPr>
          <p:nvPr/>
        </p:nvSpPr>
        <p:spPr bwMode="auto">
          <a:xfrm>
            <a:off x="212725" y="-144463"/>
            <a:ext cx="5326046" cy="532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3835" y="1434049"/>
            <a:ext cx="4191002" cy="52629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Wingdings"/>
              <a:buChar char="§"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/>
              <a:buChar char="§"/>
            </a:pPr>
            <a:r>
              <a:rPr lang="en-US" sz="2400" b="1" dirty="0">
                <a:latin typeface="Times New Roman"/>
                <a:cs typeface="Times New Roman"/>
              </a:rPr>
              <a:t>18.7 square miles of land (65 square miles in total)</a:t>
            </a:r>
            <a:endParaRPr lang="en-US" sz="2400" b="1" dirty="0"/>
          </a:p>
          <a:p>
            <a:pPr marL="457200" indent="-457200">
              <a:buFont typeface="Wingdings"/>
              <a:buChar char="§"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/>
              <a:buChar char="§"/>
            </a:pPr>
            <a:r>
              <a:rPr lang="en-US" sz="2400" b="1" dirty="0">
                <a:latin typeface="Times New Roman"/>
                <a:cs typeface="Times New Roman"/>
              </a:rPr>
              <a:t>32 miles of road</a:t>
            </a:r>
          </a:p>
          <a:p>
            <a:pPr marL="457200" indent="-457200">
              <a:buFont typeface="Wingdings"/>
              <a:buChar char="§"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/>
              <a:buChar char="§"/>
            </a:pPr>
            <a:r>
              <a:rPr lang="en-US" sz="2400" b="1" dirty="0">
                <a:latin typeface="Times New Roman"/>
                <a:cs typeface="Times New Roman"/>
              </a:rPr>
              <a:t>Over 200 culverts on the island</a:t>
            </a:r>
          </a:p>
          <a:p>
            <a:endParaRPr lang="en-US" sz="2400" b="1" dirty="0">
              <a:latin typeface="Times New Roman"/>
              <a:cs typeface="Times New Roman"/>
            </a:endParaRPr>
          </a:p>
          <a:p>
            <a:pPr marL="457200" indent="-457200">
              <a:buFont typeface="Wingdings"/>
              <a:buChar char="§"/>
            </a:pPr>
            <a:r>
              <a:rPr lang="en-US" sz="2400" b="1" dirty="0">
                <a:latin typeface="Times New Roman"/>
                <a:cs typeface="Times New Roman"/>
              </a:rPr>
              <a:t>More frequent and larger storms New England cause more flooding</a:t>
            </a:r>
          </a:p>
          <a:p>
            <a:pPr marL="457200" indent="-457200">
              <a:buFont typeface="Wingdings"/>
              <a:buChar char="§"/>
            </a:pPr>
            <a:endParaRPr lang="en-US" sz="2400" b="1" dirty="0">
              <a:latin typeface="Times New Roman"/>
              <a:cs typeface="Times New Roman"/>
            </a:endParaRPr>
          </a:p>
          <a:p>
            <a:pPr marL="457200" indent="-457200">
              <a:buFont typeface="Wingdings"/>
              <a:buChar char="§"/>
            </a:pPr>
            <a:r>
              <a:rPr lang="en-US" sz="2400" b="1" dirty="0">
                <a:latin typeface="Times New Roman"/>
                <a:cs typeface="Times New Roman"/>
              </a:rPr>
              <a:t>Rising sea levels 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278A9545-C786-274C-9E18-5F115215A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632" y="2376963"/>
            <a:ext cx="4963368" cy="304698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C37E4D-DA2B-254B-A3A9-F77B6D8F7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595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0B382-7915-8D4B-A25C-E8CC7B312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748" y="330064"/>
            <a:ext cx="5937755" cy="787908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a culvert?</a:t>
            </a:r>
          </a:p>
        </p:txBody>
      </p:sp>
      <p:pic>
        <p:nvPicPr>
          <p:cNvPr id="4" name="Picture 8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FC5ADFE8-63FC-094B-96D4-F3047C500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95400"/>
            <a:ext cx="4607583" cy="2447451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12" descr="A broken tree&#10;&#10;Description generated with high confidence">
            <a:extLst>
              <a:ext uri="{FF2B5EF4-FFF2-40B4-BE49-F238E27FC236}">
                <a16:creationId xmlns:a16="http://schemas.microsoft.com/office/drawing/2014/main" id="{E35A86A5-FB65-914F-9FBF-16C63C06B4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68" t="11238" r="433" b="-489"/>
          <a:stretch/>
        </p:blipFill>
        <p:spPr>
          <a:xfrm>
            <a:off x="2895600" y="3962400"/>
            <a:ext cx="1949135" cy="27437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 descr="A picture containing outdoor, rock, ground, tree&#10;&#10;Description generated with very high confidence">
            <a:extLst>
              <a:ext uri="{FF2B5EF4-FFF2-40B4-BE49-F238E27FC236}">
                <a16:creationId xmlns:a16="http://schemas.microsoft.com/office/drawing/2014/main" id="{CF4F4BFF-8B65-8246-9921-0DC1FD3D4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963885"/>
            <a:ext cx="2011407" cy="2745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59C9C9-BBF1-4041-ACCA-CF1AF7A2F251}"/>
              </a:ext>
            </a:extLst>
          </p:cNvPr>
          <p:cNvSpPr txBox="1"/>
          <p:nvPr/>
        </p:nvSpPr>
        <p:spPr>
          <a:xfrm>
            <a:off x="5410200" y="2173190"/>
            <a:ext cx="3581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Moves water from one side of the road to the other</a:t>
            </a: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Smaller than a bridge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Prevents water from streams from going onto the road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91B791A-3B96-AE48-AF05-5024A86ED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871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DCFB7-8C7B-BC40-AD7E-DFD881CB0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122" y="304800"/>
            <a:ext cx="5937755" cy="864108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Flooding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456C3A-2DF5-4049-B516-847E389729A7}"/>
              </a:ext>
            </a:extLst>
          </p:cNvPr>
          <p:cNvSpPr txBox="1"/>
          <p:nvPr/>
        </p:nvSpPr>
        <p:spPr>
          <a:xfrm>
            <a:off x="495299" y="1371600"/>
            <a:ext cx="37719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Culverts have certain amount of water they can handle, depending on size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it rains heavily, amount of water can exceed culvert capability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causes water to flood onto road</a:t>
            </a:r>
          </a:p>
        </p:txBody>
      </p:sp>
      <p:pic>
        <p:nvPicPr>
          <p:cNvPr id="7" name="Picture 6" descr="A large waterfall next to a river&#10;&#10;Description automatically generated">
            <a:extLst>
              <a:ext uri="{FF2B5EF4-FFF2-40B4-BE49-F238E27FC236}">
                <a16:creationId xmlns:a16="http://schemas.microsoft.com/office/drawing/2014/main" id="{9B0C655D-0F12-2C4C-85CD-96FBD6317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2" y="1477631"/>
            <a:ext cx="3632195" cy="27233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A8C842-15DD-2149-9F22-EFC8E9FC7B83}"/>
              </a:ext>
            </a:extLst>
          </p:cNvPr>
          <p:cNvSpPr txBox="1"/>
          <p:nvPr/>
        </p:nvSpPr>
        <p:spPr>
          <a:xfrm>
            <a:off x="4806948" y="1168908"/>
            <a:ext cx="3771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Example of a flooded culvert (not Georgetown)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F1C736-12FE-404B-827E-2901DA8EF340}"/>
              </a:ext>
            </a:extLst>
          </p:cNvPr>
          <p:cNvSpPr txBox="1"/>
          <p:nvPr/>
        </p:nvSpPr>
        <p:spPr>
          <a:xfrm>
            <a:off x="4419600" y="4213327"/>
            <a:ext cx="4114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Floods are measured in volume per time – gallons per minute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garden hose has 13 gallons per minute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Flooded culvert above has approximately 22,000 gallons per minute!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icture containing grass, outdoor, person, man&#10;&#10;Description automatically generated">
            <a:extLst>
              <a:ext uri="{FF2B5EF4-FFF2-40B4-BE49-F238E27FC236}">
                <a16:creationId xmlns:a16="http://schemas.microsoft.com/office/drawing/2014/main" id="{DE0A7598-D5B3-1548-86CD-9D7E46DBD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343401"/>
            <a:ext cx="3179336" cy="2089278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38478B7-71F9-2F44-B275-A7510E670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0635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{C89192F1-A86B-974B-93B0-3C518F0366C1}tf10001120</Template>
  <TotalTime>0</TotalTime>
  <Words>2837</Words>
  <Application>Microsoft Macintosh PowerPoint</Application>
  <PresentationFormat>On-screen Show (4:3)</PresentationFormat>
  <Paragraphs>1067</Paragraphs>
  <Slides>61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1" baseType="lpstr">
      <vt:lpstr>Arial</vt:lpstr>
      <vt:lpstr>Calibri</vt:lpstr>
      <vt:lpstr>Cambria</vt:lpstr>
      <vt:lpstr>Cambria Math</vt:lpstr>
      <vt:lpstr>Century Gothic</vt:lpstr>
      <vt:lpstr>Corbel</vt:lpstr>
      <vt:lpstr>Gill Sans MT</vt:lpstr>
      <vt:lpstr>Times New Roman</vt:lpstr>
      <vt:lpstr>Wingdings</vt:lpstr>
      <vt:lpstr>Parcel</vt:lpstr>
      <vt:lpstr>Georgetown, Maine Culvert Assessment </vt:lpstr>
      <vt:lpstr>Zoom tutorial</vt:lpstr>
      <vt:lpstr>Georgetown, Maine Culvert Assessment </vt:lpstr>
      <vt:lpstr>Introductions</vt:lpstr>
      <vt:lpstr>Presentation Outline</vt:lpstr>
      <vt:lpstr>Project background and history</vt:lpstr>
      <vt:lpstr>Background</vt:lpstr>
      <vt:lpstr>What is a culvert?</vt:lpstr>
      <vt:lpstr>Flooding</vt:lpstr>
      <vt:lpstr>PowerPoint Presentation</vt:lpstr>
      <vt:lpstr>Watershed area</vt:lpstr>
      <vt:lpstr>Other reasons for culvert failure</vt:lpstr>
      <vt:lpstr>Why this project?</vt:lpstr>
      <vt:lpstr>Project History</vt:lpstr>
      <vt:lpstr>2019-2020 Tasks</vt:lpstr>
      <vt:lpstr>Georgetown Culvert Database</vt:lpstr>
      <vt:lpstr>Streamworks model</vt:lpstr>
      <vt:lpstr>Streamworks Ratings</vt:lpstr>
      <vt:lpstr>Data collection methods</vt:lpstr>
      <vt:lpstr>Culverts</vt:lpstr>
      <vt:lpstr>Field Work data collection</vt:lpstr>
      <vt:lpstr>Field Work data collection</vt:lpstr>
      <vt:lpstr>Field Work data collection</vt:lpstr>
      <vt:lpstr>Elevations measured</vt:lpstr>
      <vt:lpstr>Field Work data collection</vt:lpstr>
      <vt:lpstr> Results</vt:lpstr>
      <vt:lpstr>PowerPoint Presentation</vt:lpstr>
      <vt:lpstr>Predicted flooding</vt:lpstr>
      <vt:lpstr>Ways to reduce Failure</vt:lpstr>
      <vt:lpstr> Georgetown Citizen Scientist Program</vt:lpstr>
      <vt:lpstr>Georgetown citizen scientist program</vt:lpstr>
      <vt:lpstr>December 14th, 2019 Rainstorm</vt:lpstr>
      <vt:lpstr>Volunteer Results</vt:lpstr>
      <vt:lpstr>Marrtown Road – 12/14/19</vt:lpstr>
      <vt:lpstr>Marrtown Road – 12/14/19</vt:lpstr>
      <vt:lpstr>Marrtown Road – 12/14/19</vt:lpstr>
      <vt:lpstr>PowerPoint Presentation</vt:lpstr>
      <vt:lpstr>Volunteer Results continued</vt:lpstr>
      <vt:lpstr>Robinhood Road – 12/14/19</vt:lpstr>
      <vt:lpstr>Bay point road – 12/14/19</vt:lpstr>
      <vt:lpstr>findings</vt:lpstr>
      <vt:lpstr>Robinhood Road – 12/14/19</vt:lpstr>
      <vt:lpstr>Sagadahoc Bay Road – 12/14/19</vt:lpstr>
      <vt:lpstr>Bay point road – 12/14/19</vt:lpstr>
      <vt:lpstr>Validation Results</vt:lpstr>
      <vt:lpstr>Recommendations </vt:lpstr>
      <vt:lpstr> Tidal Culverts</vt:lpstr>
      <vt:lpstr>Tidal Culverts of Concern</vt:lpstr>
      <vt:lpstr>Tidal Culvert Monitoring</vt:lpstr>
      <vt:lpstr>Tidal Culvert Monitoring</vt:lpstr>
      <vt:lpstr>Culvert monitoring results</vt:lpstr>
      <vt:lpstr>Meeting with Tidal Professionals</vt:lpstr>
      <vt:lpstr>FEMA 100 Year Flood Charts</vt:lpstr>
      <vt:lpstr>USACE and NOAA Sea Level Rise</vt:lpstr>
      <vt:lpstr>Recommendations</vt:lpstr>
      <vt:lpstr> Outcomes and conclusion</vt:lpstr>
      <vt:lpstr>Project Outcomes</vt:lpstr>
      <vt:lpstr>recommendations</vt:lpstr>
      <vt:lpstr>Future Work</vt:lpstr>
      <vt:lpstr>Acknowledgements 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Georgetown, ME culvert analysis</dc:title>
  <dc:creator/>
  <cp:lastModifiedBy/>
  <cp:revision>1157</cp:revision>
  <dcterms:created xsi:type="dcterms:W3CDTF">2012-08-24T00:53:15Z</dcterms:created>
  <dcterms:modified xsi:type="dcterms:W3CDTF">2020-04-28T17:16:30Z</dcterms:modified>
</cp:coreProperties>
</file>