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716000" cy="9144000"/>
  <p:notesSz cx="6858000" cy="9144000"/>
  <p:defaultTextStyle>
    <a:defPPr>
      <a:defRPr lang="en-US"/>
    </a:defPPr>
    <a:lvl1pPr marL="0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457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A8E"/>
    <a:srgbClr val="005493"/>
    <a:srgbClr val="0432FF"/>
    <a:srgbClr val="0096FF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255"/>
    <p:restoredTop sz="94694"/>
  </p:normalViewPr>
  <p:slideViewPr>
    <p:cSldViewPr snapToGrid="0" snapToObjects="1" showGuides="1">
      <p:cViewPr varScale="1">
        <p:scale>
          <a:sx n="102" d="100"/>
          <a:sy n="102" d="100"/>
        </p:scale>
        <p:origin x="1648" y="184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496488"/>
            <a:ext cx="11658600" cy="3183467"/>
          </a:xfrm>
        </p:spPr>
        <p:txBody>
          <a:bodyPr anchor="b"/>
          <a:lstStyle>
            <a:lvl1pPr algn="ctr">
              <a:defRPr sz="8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9"/>
            <a:ext cx="10287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97" indent="0" algn="ctr">
              <a:buNone/>
              <a:defRPr sz="2667"/>
            </a:lvl2pPr>
            <a:lvl3pPr marL="1219192" indent="0" algn="ctr">
              <a:buNone/>
              <a:defRPr sz="2400"/>
            </a:lvl3pPr>
            <a:lvl4pPr marL="1828788" indent="0" algn="ctr">
              <a:buNone/>
              <a:defRPr sz="2133"/>
            </a:lvl4pPr>
            <a:lvl5pPr marL="2438386" indent="0" algn="ctr">
              <a:buNone/>
              <a:defRPr sz="2133"/>
            </a:lvl5pPr>
            <a:lvl6pPr marL="3047981" indent="0" algn="ctr">
              <a:buNone/>
              <a:defRPr sz="2133"/>
            </a:lvl6pPr>
            <a:lvl7pPr marL="3657577" indent="0" algn="ctr">
              <a:buNone/>
              <a:defRPr sz="2133"/>
            </a:lvl7pPr>
            <a:lvl8pPr marL="4267173" indent="0" algn="ctr">
              <a:buNone/>
              <a:defRPr sz="2133"/>
            </a:lvl8pPr>
            <a:lvl9pPr marL="487676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7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7" y="486840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86840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6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9"/>
            <a:ext cx="11830050" cy="3803649"/>
          </a:xfrm>
        </p:spPr>
        <p:txBody>
          <a:bodyPr anchor="b"/>
          <a:lstStyle>
            <a:lvl1pPr>
              <a:defRPr sz="8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92"/>
            <a:ext cx="1183005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9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9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8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7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1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76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41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6"/>
            <a:ext cx="580251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7" indent="0">
              <a:buNone/>
              <a:defRPr sz="2667" b="1"/>
            </a:lvl2pPr>
            <a:lvl3pPr marL="1219192" indent="0">
              <a:buNone/>
              <a:defRPr sz="2400" b="1"/>
            </a:lvl3pPr>
            <a:lvl4pPr marL="1828788" indent="0">
              <a:buNone/>
              <a:defRPr sz="2133" b="1"/>
            </a:lvl4pPr>
            <a:lvl5pPr marL="2438386" indent="0">
              <a:buNone/>
              <a:defRPr sz="2133" b="1"/>
            </a:lvl5pPr>
            <a:lvl6pPr marL="3047981" indent="0">
              <a:buNone/>
              <a:defRPr sz="2133" b="1"/>
            </a:lvl6pPr>
            <a:lvl7pPr marL="3657577" indent="0">
              <a:buNone/>
              <a:defRPr sz="2133" b="1"/>
            </a:lvl7pPr>
            <a:lvl8pPr marL="4267173" indent="0">
              <a:buNone/>
              <a:defRPr sz="2133" b="1"/>
            </a:lvl8pPr>
            <a:lvl9pPr marL="487676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1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9" y="2241556"/>
            <a:ext cx="58310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7" indent="0">
              <a:buNone/>
              <a:defRPr sz="2667" b="1"/>
            </a:lvl2pPr>
            <a:lvl3pPr marL="1219192" indent="0">
              <a:buNone/>
              <a:defRPr sz="2400" b="1"/>
            </a:lvl3pPr>
            <a:lvl4pPr marL="1828788" indent="0">
              <a:buNone/>
              <a:defRPr sz="2133" b="1"/>
            </a:lvl4pPr>
            <a:lvl5pPr marL="2438386" indent="0">
              <a:buNone/>
              <a:defRPr sz="2133" b="1"/>
            </a:lvl5pPr>
            <a:lvl6pPr marL="3047981" indent="0">
              <a:buNone/>
              <a:defRPr sz="2133" b="1"/>
            </a:lvl6pPr>
            <a:lvl7pPr marL="3657577" indent="0">
              <a:buNone/>
              <a:defRPr sz="2133" b="1"/>
            </a:lvl7pPr>
            <a:lvl8pPr marL="4267173" indent="0">
              <a:buNone/>
              <a:defRPr sz="2133" b="1"/>
            </a:lvl8pPr>
            <a:lvl9pPr marL="487676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9" y="3340101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7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4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609600"/>
            <a:ext cx="4423767" cy="21336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90" y="1316575"/>
            <a:ext cx="6943725" cy="6498167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2743205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97" indent="0">
              <a:buNone/>
              <a:defRPr sz="1867"/>
            </a:lvl2pPr>
            <a:lvl3pPr marL="1219192" indent="0">
              <a:buNone/>
              <a:defRPr sz="1600"/>
            </a:lvl3pPr>
            <a:lvl4pPr marL="1828788" indent="0">
              <a:buNone/>
              <a:defRPr sz="1333"/>
            </a:lvl4pPr>
            <a:lvl5pPr marL="2438386" indent="0">
              <a:buNone/>
              <a:defRPr sz="1333"/>
            </a:lvl5pPr>
            <a:lvl6pPr marL="3047981" indent="0">
              <a:buNone/>
              <a:defRPr sz="1333"/>
            </a:lvl6pPr>
            <a:lvl7pPr marL="3657577" indent="0">
              <a:buNone/>
              <a:defRPr sz="1333"/>
            </a:lvl7pPr>
            <a:lvl8pPr marL="4267173" indent="0">
              <a:buNone/>
              <a:defRPr sz="1333"/>
            </a:lvl8pPr>
            <a:lvl9pPr marL="487676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609600"/>
            <a:ext cx="4423767" cy="21336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90" y="1316575"/>
            <a:ext cx="6943725" cy="6498167"/>
          </a:xfrm>
        </p:spPr>
        <p:txBody>
          <a:bodyPr anchor="t"/>
          <a:lstStyle>
            <a:lvl1pPr marL="0" indent="0">
              <a:buNone/>
              <a:defRPr sz="4266"/>
            </a:lvl1pPr>
            <a:lvl2pPr marL="609597" indent="0">
              <a:buNone/>
              <a:defRPr sz="3734"/>
            </a:lvl2pPr>
            <a:lvl3pPr marL="1219192" indent="0">
              <a:buNone/>
              <a:defRPr sz="3200"/>
            </a:lvl3pPr>
            <a:lvl4pPr marL="1828788" indent="0">
              <a:buNone/>
              <a:defRPr sz="2667"/>
            </a:lvl4pPr>
            <a:lvl5pPr marL="2438386" indent="0">
              <a:buNone/>
              <a:defRPr sz="2667"/>
            </a:lvl5pPr>
            <a:lvl6pPr marL="3047981" indent="0">
              <a:buNone/>
              <a:defRPr sz="2667"/>
            </a:lvl6pPr>
            <a:lvl7pPr marL="3657577" indent="0">
              <a:buNone/>
              <a:defRPr sz="2667"/>
            </a:lvl7pPr>
            <a:lvl8pPr marL="4267173" indent="0">
              <a:buNone/>
              <a:defRPr sz="2667"/>
            </a:lvl8pPr>
            <a:lvl9pPr marL="487676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2743205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97" indent="0">
              <a:buNone/>
              <a:defRPr sz="1867"/>
            </a:lvl2pPr>
            <a:lvl3pPr marL="1219192" indent="0">
              <a:buNone/>
              <a:defRPr sz="1600"/>
            </a:lvl3pPr>
            <a:lvl4pPr marL="1828788" indent="0">
              <a:buNone/>
              <a:defRPr sz="1333"/>
            </a:lvl4pPr>
            <a:lvl5pPr marL="2438386" indent="0">
              <a:buNone/>
              <a:defRPr sz="1333"/>
            </a:lvl5pPr>
            <a:lvl6pPr marL="3047981" indent="0">
              <a:buNone/>
              <a:defRPr sz="1333"/>
            </a:lvl6pPr>
            <a:lvl7pPr marL="3657577" indent="0">
              <a:buNone/>
              <a:defRPr sz="1333"/>
            </a:lvl7pPr>
            <a:lvl8pPr marL="4267173" indent="0">
              <a:buNone/>
              <a:defRPr sz="1333"/>
            </a:lvl8pPr>
            <a:lvl9pPr marL="487676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1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41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42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4143-4AD7-7846-815A-A37535D5A4FD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42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42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1B42-0F92-0D4C-B064-842BEEB20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92" rtl="0" eaLnBrk="1" latinLnBrk="0" hangingPunct="1">
        <a:lnSpc>
          <a:spcPct val="90000"/>
        </a:lnSpc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6" indent="-304796" algn="l" defTabSz="121919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93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0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7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1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8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75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1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66" indent="-304796" algn="l" defTabSz="121919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2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8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6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1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7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3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68" algn="l" defTabSz="1219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D1DC030E-2F84-B94B-ADC3-C11D52B7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" y="4397431"/>
            <a:ext cx="7627506" cy="473529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891BFB3-8F84-2143-A56C-255F4935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666" y="7174372"/>
            <a:ext cx="2126824" cy="182006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F2ACD1-22D4-0C46-A5BB-85169DA67B68}"/>
              </a:ext>
            </a:extLst>
          </p:cNvPr>
          <p:cNvCxnSpPr>
            <a:cxnSpLocks/>
          </p:cNvCxnSpPr>
          <p:nvPr/>
        </p:nvCxnSpPr>
        <p:spPr>
          <a:xfrm flipV="1">
            <a:off x="3699209" y="6768390"/>
            <a:ext cx="1809122" cy="8944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AF95658-43EB-5A47-88DF-9D7022DD0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59085" y="4649248"/>
            <a:ext cx="2653034" cy="214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766EE-5436-DA44-915B-F6F3C93437A7}"/>
              </a:ext>
            </a:extLst>
          </p:cNvPr>
          <p:cNvSpPr txBox="1"/>
          <p:nvPr/>
        </p:nvSpPr>
        <p:spPr>
          <a:xfrm>
            <a:off x="5495463" y="4372345"/>
            <a:ext cx="2333290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Torch Cap, modified by producing a slot on the side to meet rotational and stress requirements.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26DB27-BB15-5C4C-AE3C-BF744352F457}"/>
              </a:ext>
            </a:extLst>
          </p:cNvPr>
          <p:cNvCxnSpPr>
            <a:cxnSpLocks/>
          </p:cNvCxnSpPr>
          <p:nvPr/>
        </p:nvCxnSpPr>
        <p:spPr>
          <a:xfrm>
            <a:off x="3683299" y="7122057"/>
            <a:ext cx="2454040" cy="141291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DE5F73-5F60-8F4A-AB19-B08E8323C59A}"/>
              </a:ext>
            </a:extLst>
          </p:cNvPr>
          <p:cNvSpPr txBox="1"/>
          <p:nvPr/>
        </p:nvSpPr>
        <p:spPr>
          <a:xfrm>
            <a:off x="5098562" y="8478357"/>
            <a:ext cx="1811744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Adapter designed to screw torch cap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2A5D99-7377-7B46-9EC7-C4BDB5DE24D9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883973" y="6933433"/>
            <a:ext cx="614572" cy="142359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196137-FD18-A443-928C-13AF993819A6}"/>
              </a:ext>
            </a:extLst>
          </p:cNvPr>
          <p:cNvSpPr txBox="1"/>
          <p:nvPr/>
        </p:nvSpPr>
        <p:spPr>
          <a:xfrm>
            <a:off x="3814330" y="4929565"/>
            <a:ext cx="1849947" cy="7390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Gripper attachment designed to hold and take cartridge off.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CF782A-2811-7345-AFBB-1A57D2C397FA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883973" y="7046458"/>
            <a:ext cx="245978" cy="131056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4C15BDB-749C-424B-A3B0-C5AD01F260D1}"/>
              </a:ext>
            </a:extLst>
          </p:cNvPr>
          <p:cNvSpPr txBox="1"/>
          <p:nvPr/>
        </p:nvSpPr>
        <p:spPr>
          <a:xfrm>
            <a:off x="3442351" y="8357026"/>
            <a:ext cx="88324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42B5A5-9421-AC4A-A87D-817595A5FA5C}"/>
              </a:ext>
            </a:extLst>
          </p:cNvPr>
          <p:cNvCxnSpPr>
            <a:cxnSpLocks/>
          </p:cNvCxnSpPr>
          <p:nvPr/>
        </p:nvCxnSpPr>
        <p:spPr>
          <a:xfrm flipH="1" flipV="1">
            <a:off x="1680428" y="6111818"/>
            <a:ext cx="1530241" cy="93864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11D4524-5B34-7841-8554-A4957B27292C}"/>
              </a:ext>
            </a:extLst>
          </p:cNvPr>
          <p:cNvSpPr txBox="1"/>
          <p:nvPr/>
        </p:nvSpPr>
        <p:spPr>
          <a:xfrm>
            <a:off x="718973" y="5153515"/>
            <a:ext cx="1922910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plate to house components; designed to satisfy stress and moment requirements</a:t>
            </a:r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0028C9-FDAA-454B-B841-A2B45489AAF1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2433569" y="7730122"/>
            <a:ext cx="1084747" cy="36286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6E14E7-ECA3-5B4B-BFC3-751B92E2F977}"/>
              </a:ext>
            </a:extLst>
          </p:cNvPr>
          <p:cNvSpPr txBox="1"/>
          <p:nvPr/>
        </p:nvSpPr>
        <p:spPr>
          <a:xfrm>
            <a:off x="1597737" y="8092982"/>
            <a:ext cx="1671664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Brushless motor (Bi-directional)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475094-2F6A-6648-9967-3F62DE16CC97}"/>
              </a:ext>
            </a:extLst>
          </p:cNvPr>
          <p:cNvCxnSpPr>
            <a:cxnSpLocks/>
          </p:cNvCxnSpPr>
          <p:nvPr/>
        </p:nvCxnSpPr>
        <p:spPr>
          <a:xfrm>
            <a:off x="4709775" y="7209594"/>
            <a:ext cx="13924" cy="85377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CEF268-1D24-4544-BB52-F5F9AD0344B8}"/>
              </a:ext>
            </a:extLst>
          </p:cNvPr>
          <p:cNvSpPr txBox="1"/>
          <p:nvPr/>
        </p:nvSpPr>
        <p:spPr>
          <a:xfrm>
            <a:off x="4041415" y="8065855"/>
            <a:ext cx="1392190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bracket to mount gripper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F4A8EF-7CB8-8D4A-8663-49C1ED955BE5}"/>
              </a:ext>
            </a:extLst>
          </p:cNvPr>
          <p:cNvCxnSpPr>
            <a:cxnSpLocks/>
          </p:cNvCxnSpPr>
          <p:nvPr/>
        </p:nvCxnSpPr>
        <p:spPr>
          <a:xfrm flipH="1" flipV="1">
            <a:off x="2197149" y="7178469"/>
            <a:ext cx="1366285" cy="10052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17D51C-CABA-F348-B57F-A3719A7E99E2}"/>
              </a:ext>
            </a:extLst>
          </p:cNvPr>
          <p:cNvCxnSpPr>
            <a:cxnSpLocks/>
          </p:cNvCxnSpPr>
          <p:nvPr/>
        </p:nvCxnSpPr>
        <p:spPr>
          <a:xfrm flipH="1">
            <a:off x="2197148" y="7126207"/>
            <a:ext cx="836969" cy="52261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2C2CFF-CAB3-DE4F-8852-0B3F0EE2B9B9}"/>
              </a:ext>
            </a:extLst>
          </p:cNvPr>
          <p:cNvCxnSpPr>
            <a:cxnSpLocks/>
            <a:endCxn id="49" idx="3"/>
          </p:cNvCxnSpPr>
          <p:nvPr/>
        </p:nvCxnSpPr>
        <p:spPr>
          <a:xfrm flipH="1">
            <a:off x="2185777" y="7150992"/>
            <a:ext cx="1133606" cy="18563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86E653A-CE98-DF40-B478-D7632345D168}"/>
              </a:ext>
            </a:extLst>
          </p:cNvPr>
          <p:cNvSpPr txBox="1"/>
          <p:nvPr/>
        </p:nvSpPr>
        <p:spPr>
          <a:xfrm>
            <a:off x="-13388" y="6800031"/>
            <a:ext cx="2199165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Holes for screws (5 mm nut to hold plate &amp; 2 mm nut to hold components to plate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23A377-DAB9-5E40-8615-0525EE11B4B5}"/>
              </a:ext>
            </a:extLst>
          </p:cNvPr>
          <p:cNvSpPr txBox="1"/>
          <p:nvPr/>
        </p:nvSpPr>
        <p:spPr>
          <a:xfrm>
            <a:off x="-517029" y="4331599"/>
            <a:ext cx="283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CC32D2C-6CDF-7C48-836C-79DC410BBCE2}"/>
              </a:ext>
            </a:extLst>
          </p:cNvPr>
          <p:cNvSpPr txBox="1"/>
          <p:nvPr/>
        </p:nvSpPr>
        <p:spPr>
          <a:xfrm>
            <a:off x="2863691" y="4380929"/>
            <a:ext cx="1100139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KUKA robot arm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42C3DC-2203-3E4C-BA60-40CF33C2F166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3413761" y="4904406"/>
            <a:ext cx="285448" cy="250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C6984FF-25C6-C043-BA92-6522A570C466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172124" y="5668613"/>
            <a:ext cx="567180" cy="9783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79EB90-88EE-0B47-9790-27992CB5687C}"/>
              </a:ext>
            </a:extLst>
          </p:cNvPr>
          <p:cNvSpPr txBox="1"/>
          <p:nvPr/>
        </p:nvSpPr>
        <p:spPr>
          <a:xfrm>
            <a:off x="0" y="2"/>
            <a:ext cx="13716000" cy="8447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Consumable Cartridge Auto-change for Plasma Cutting</a:t>
            </a:r>
          </a:p>
          <a:p>
            <a:pPr algn="ctr"/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Roffiel Farhat | Azhar Ali</a:t>
            </a:r>
          </a:p>
          <a:p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Faculty Advisor: Brad Kinsey			Industrial Advisor: Terence O’Neil</a:t>
            </a:r>
          </a:p>
        </p:txBody>
      </p:sp>
      <p:pic>
        <p:nvPicPr>
          <p:cNvPr id="8" name="Picture 7" descr="A picture containing dark, sitting, clock, black&#10;&#10;Description automatically generated">
            <a:extLst>
              <a:ext uri="{FF2B5EF4-FFF2-40B4-BE49-F238E27FC236}">
                <a16:creationId xmlns:a16="http://schemas.microsoft.com/office/drawing/2014/main" id="{37A07BE0-C0F0-334D-856A-E16DACCAC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4" y="43843"/>
            <a:ext cx="3475750" cy="71253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E4138A-46E1-004C-94F3-23F44A2B2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2571" y="43842"/>
            <a:ext cx="3475750" cy="7125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C5D5338-D79C-E946-ADE5-83AEA7DA8760}"/>
              </a:ext>
            </a:extLst>
          </p:cNvPr>
          <p:cNvSpPr txBox="1"/>
          <p:nvPr/>
        </p:nvSpPr>
        <p:spPr>
          <a:xfrm>
            <a:off x="7749280" y="7209594"/>
            <a:ext cx="5874335" cy="1909112"/>
          </a:xfrm>
          <a:prstGeom prst="rect">
            <a:avLst/>
          </a:prstGeom>
          <a:solidFill>
            <a:srgbClr val="75FA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an additional gripper so that cartridge removal and addition locations are available.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RFID sensors to track cartridges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disposal location to deposit exhausted</a:t>
            </a:r>
          </a:p>
          <a:p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cartridges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light curtains to prevent human interference in robot area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bearings to adapter to reduce friction and wear if required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10EEF-C3CA-A245-8C01-166571D230C4}"/>
              </a:ext>
            </a:extLst>
          </p:cNvPr>
          <p:cNvSpPr/>
          <p:nvPr/>
        </p:nvSpPr>
        <p:spPr>
          <a:xfrm>
            <a:off x="6835" y="879102"/>
            <a:ext cx="4494343" cy="3439372"/>
          </a:xfrm>
          <a:prstGeom prst="rect">
            <a:avLst/>
          </a:prstGeom>
          <a:solidFill>
            <a:srgbClr val="75F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8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A7E38B-09F8-014F-B61B-4E28DB8424A8}"/>
              </a:ext>
            </a:extLst>
          </p:cNvPr>
          <p:cNvSpPr txBox="1"/>
          <p:nvPr/>
        </p:nvSpPr>
        <p:spPr>
          <a:xfrm>
            <a:off x="396133" y="806735"/>
            <a:ext cx="3748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A24742-2A1D-A04C-BBEA-F145D892DC60}"/>
              </a:ext>
            </a:extLst>
          </p:cNvPr>
          <p:cNvSpPr txBox="1"/>
          <p:nvPr/>
        </p:nvSpPr>
        <p:spPr>
          <a:xfrm>
            <a:off x="8142" y="944039"/>
            <a:ext cx="3089410" cy="197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Information:</a:t>
            </a: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Hypertherm is a manufacturing company, located in Hanover, NH and founded in 1968.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Hypertherm specializes in manufacturing of Plasma, Laser and Water-Jet cutting systems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Hypertherm has an upward of 50% market share in cutting solutions.</a:t>
            </a:r>
          </a:p>
          <a:p>
            <a:endParaRPr lang="en-US" sz="1401" dirty="0">
              <a:latin typeface="Times New Roman" panose="02020603050405020304" pitchFamily="18" charset="0"/>
            </a:endParaRPr>
          </a:p>
        </p:txBody>
      </p:sp>
      <p:pic>
        <p:nvPicPr>
          <p:cNvPr id="48" name="Picture 47" descr="A drawing of a person&#10;&#10;Description automatically generated">
            <a:extLst>
              <a:ext uri="{FF2B5EF4-FFF2-40B4-BE49-F238E27FC236}">
                <a16:creationId xmlns:a16="http://schemas.microsoft.com/office/drawing/2014/main" id="{2AB7D2D7-B547-B347-BDDE-CC60C3549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892" y="1165051"/>
            <a:ext cx="1351073" cy="1326287"/>
          </a:xfrm>
          <a:prstGeom prst="rect">
            <a:avLst/>
          </a:prstGeom>
        </p:spPr>
      </p:pic>
      <p:pic>
        <p:nvPicPr>
          <p:cNvPr id="54" name="Picture 53" descr="A picture containing indoor, kitchen, table, counter&#10;&#10;Description automatically generated">
            <a:extLst>
              <a:ext uri="{FF2B5EF4-FFF2-40B4-BE49-F238E27FC236}">
                <a16:creationId xmlns:a16="http://schemas.microsoft.com/office/drawing/2014/main" id="{10AE8C81-DA3E-484B-AF0B-EBBD6E711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7" y="2881977"/>
            <a:ext cx="1715083" cy="140401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01175F2-C610-9048-95EC-7B81E08B140A}"/>
              </a:ext>
            </a:extLst>
          </p:cNvPr>
          <p:cNvSpPr txBox="1"/>
          <p:nvPr/>
        </p:nvSpPr>
        <p:spPr>
          <a:xfrm>
            <a:off x="1670893" y="2604087"/>
            <a:ext cx="2830286" cy="207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Information: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Plasma cutting of metals, gases are exposed to each other in the torch, with presence of an electrode, this produces vast amount of energy and temperature. </a:t>
            </a:r>
          </a:p>
          <a:p>
            <a:pPr marL="285770" indent="-285770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cartridge contains an electrode with specific rating, which is related to the material and its thickness</a:t>
            </a:r>
          </a:p>
          <a:p>
            <a:endParaRPr lang="en-US" sz="2088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FBAF63-8273-1842-B490-689ABCDF926A}"/>
              </a:ext>
            </a:extLst>
          </p:cNvPr>
          <p:cNvSpPr/>
          <p:nvPr/>
        </p:nvSpPr>
        <p:spPr>
          <a:xfrm>
            <a:off x="4594933" y="876267"/>
            <a:ext cx="4494343" cy="3439372"/>
          </a:xfrm>
          <a:prstGeom prst="rect">
            <a:avLst/>
          </a:prstGeom>
          <a:solidFill>
            <a:srgbClr val="75F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8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5BF873-2CA1-8042-8CC9-55C7E4A0DF54}"/>
              </a:ext>
            </a:extLst>
          </p:cNvPr>
          <p:cNvSpPr txBox="1"/>
          <p:nvPr/>
        </p:nvSpPr>
        <p:spPr>
          <a:xfrm>
            <a:off x="5294415" y="778896"/>
            <a:ext cx="3088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Overview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8623BB6-7521-0247-A588-FDA628844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482" y="2711902"/>
            <a:ext cx="2018563" cy="155480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2C95474-0965-5F44-9C72-9359E8EB102F}"/>
              </a:ext>
            </a:extLst>
          </p:cNvPr>
          <p:cNvSpPr txBox="1"/>
          <p:nvPr/>
        </p:nvSpPr>
        <p:spPr>
          <a:xfrm>
            <a:off x="6517343" y="1059039"/>
            <a:ext cx="2808355" cy="157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process to change cartridge: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the consumable cartridges are replaced manually by hand, by a technician.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intensive replacement process.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error in identifying correct cartridge can lead to exhaustion of cartridge and torch.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B4AEAB2-D947-5445-ABC2-586305028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86" y="1142706"/>
            <a:ext cx="1946815" cy="148599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00DE81C-8B41-EB40-8735-F0EC1C422E5F}"/>
              </a:ext>
            </a:extLst>
          </p:cNvPr>
          <p:cNvSpPr txBox="1"/>
          <p:nvPr/>
        </p:nvSpPr>
        <p:spPr>
          <a:xfrm>
            <a:off x="4658773" y="1106817"/>
            <a:ext cx="151672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Torch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A60A8B-40AA-6E41-A56A-542730F24A16}"/>
              </a:ext>
            </a:extLst>
          </p:cNvPr>
          <p:cNvSpPr txBox="1"/>
          <p:nvPr/>
        </p:nvSpPr>
        <p:spPr>
          <a:xfrm>
            <a:off x="4647439" y="2210525"/>
            <a:ext cx="1034129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Consumable Cartridge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570888B-E4AF-FB4B-A8C8-B8311D68739E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5164504" y="2061939"/>
            <a:ext cx="517062" cy="1485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7FF709A-CD3A-9B45-9E0C-80605839A49A}"/>
              </a:ext>
            </a:extLst>
          </p:cNvPr>
          <p:cNvSpPr txBox="1"/>
          <p:nvPr/>
        </p:nvSpPr>
        <p:spPr>
          <a:xfrm>
            <a:off x="5897412" y="1539678"/>
            <a:ext cx="87498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Torch Cap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E48A619-48D1-894C-9A6D-08809F634A96}"/>
              </a:ext>
            </a:extLst>
          </p:cNvPr>
          <p:cNvCxnSpPr/>
          <p:nvPr/>
        </p:nvCxnSpPr>
        <p:spPr>
          <a:xfrm flipH="1">
            <a:off x="6299780" y="1828195"/>
            <a:ext cx="35125" cy="2307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9690F17-2844-234D-B5FD-46B0408258D6}"/>
              </a:ext>
            </a:extLst>
          </p:cNvPr>
          <p:cNvSpPr txBox="1"/>
          <p:nvPr/>
        </p:nvSpPr>
        <p:spPr>
          <a:xfrm>
            <a:off x="4598360" y="2775121"/>
            <a:ext cx="2211738" cy="157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Process:</a:t>
            </a:r>
          </a:p>
          <a:p>
            <a:pPr marL="171461" indent="-171461" algn="just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process involves screwing off the torch cap and removing the cartridge by pulling it off .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US" sz="1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cartridge is replaced by pushing it up the torch, torch cap is screwed back on.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14E892-6756-2B41-9C74-9F981B9AF1EA}"/>
              </a:ext>
            </a:extLst>
          </p:cNvPr>
          <p:cNvSpPr/>
          <p:nvPr/>
        </p:nvSpPr>
        <p:spPr>
          <a:xfrm>
            <a:off x="9153116" y="890104"/>
            <a:ext cx="4494343" cy="3425535"/>
          </a:xfrm>
          <a:prstGeom prst="rect">
            <a:avLst/>
          </a:prstGeom>
          <a:solidFill>
            <a:srgbClr val="75F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8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0D2948-71E5-484F-A904-57BF47DD1F35}"/>
              </a:ext>
            </a:extLst>
          </p:cNvPr>
          <p:cNvSpPr txBox="1"/>
          <p:nvPr/>
        </p:nvSpPr>
        <p:spPr>
          <a:xfrm>
            <a:off x="9476672" y="827945"/>
            <a:ext cx="357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7D76A701-09C7-B243-82FA-87C94F2A6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50350"/>
              </p:ext>
            </p:extLst>
          </p:nvPr>
        </p:nvGraphicFramePr>
        <p:xfrm>
          <a:off x="9269660" y="2838979"/>
          <a:ext cx="4245926" cy="1411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0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Theoretical or Experimental value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 value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 Factor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Torque (motor)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16.05 Nm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9.151 Nm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 (consumable cap)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2.379 MPa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1.393 MPa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Gripping force  (gripper)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311.3 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467.06 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560453-E928-5B49-BAE4-624D5616D06E}"/>
                  </a:ext>
                </a:extLst>
              </p:cNvPr>
              <p:cNvSpPr txBox="1"/>
              <p:nvPr/>
            </p:nvSpPr>
            <p:spPr>
              <a:xfrm>
                <a:off x="9170316" y="1181862"/>
                <a:ext cx="4545688" cy="1677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61" indent="-171461">
                  <a:buFont typeface="Arial" panose="020B0604020202020204" pitchFamily="34" charset="0"/>
                  <a:buChar char="•"/>
                </a:pPr>
                <a:r>
                  <a: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that were used to analyze the forces and torque required to unscrew and take the cartridge off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𝑇𝑜𝑟𝑞𝑢𝑒</m:t>
                    </m:r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en-US" sz="120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120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𝐹𝑜𝑟𝑐𝑒</m:t>
                    </m:r>
                    <m:r>
                      <a:rPr lang="en-US" sz="1201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201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𝑟𝑎𝑑𝑖𝑢𝑠</m:t>
                    </m:r>
                  </m:oMath>
                </a14:m>
                <a:r>
                  <a: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Nm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𝐹𝑜𝑟𝑐𝑒</m:t>
                    </m:r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20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120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201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20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friction coefficient and N is the normal force</a:t>
                </a:r>
              </a:p>
              <a:p>
                <a:pPr marL="171461" indent="-171461">
                  <a:buFont typeface="Arial" panose="020B0604020202020204" pitchFamily="34" charset="0"/>
                  <a:buChar char="•"/>
                </a:pPr>
                <a:r>
                  <a: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Stresses were calculated in each component to make sure the material of choice withstands specified forces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𝑆𝑡𝑟𝑒𝑠𝑠</m:t>
                    </m:r>
                    <m:r>
                      <a:rPr lang="en-US" sz="120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20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20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20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120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r>
                  <a: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Pa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560453-E928-5B49-BAE4-624D5616D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316" y="1181862"/>
                <a:ext cx="4545688" cy="1677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51CE12F-03D4-3340-99A9-8DBE35804B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9281" y="4397430"/>
            <a:ext cx="5874334" cy="288156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4B86BEA5-3C72-8640-851D-2576378E61B3}"/>
              </a:ext>
            </a:extLst>
          </p:cNvPr>
          <p:cNvSpPr txBox="1"/>
          <p:nvPr/>
        </p:nvSpPr>
        <p:spPr>
          <a:xfrm>
            <a:off x="9655445" y="5621698"/>
            <a:ext cx="223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Flowchart</a:t>
            </a:r>
          </a:p>
        </p:txBody>
      </p:sp>
    </p:spTree>
    <p:extLst>
      <p:ext uri="{BB962C8B-B14F-4D97-AF65-F5344CB8AC3E}">
        <p14:creationId xmlns:p14="http://schemas.microsoft.com/office/powerpoint/2010/main" val="61681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465</Words>
  <Application>Microsoft Macintosh PowerPoint</Application>
  <PresentationFormat>Custom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Farhat, Roffiel</dc:creator>
  <cp:lastModifiedBy>Farhat, Roffiel</cp:lastModifiedBy>
  <cp:revision>37</cp:revision>
  <dcterms:created xsi:type="dcterms:W3CDTF">2020-04-20T17:28:29Z</dcterms:created>
  <dcterms:modified xsi:type="dcterms:W3CDTF">2020-04-25T20:38:06Z</dcterms:modified>
</cp:coreProperties>
</file>