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"/>
  </p:notesMasterIdLst>
  <p:handoutMasterIdLst>
    <p:handoutMasterId r:id="rId6"/>
  </p:handoutMasterIdLst>
  <p:sldIdLst>
    <p:sldId id="256" r:id="rId3"/>
    <p:sldId id="257" r:id="rId4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73388E-369A-478F-950F-372A1F3EF3EE}" v="19" dt="2020-04-01T17:53:56.613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87" autoAdjust="0"/>
    <p:restoredTop sz="86432" autoAdjust="0"/>
  </p:normalViewPr>
  <p:slideViewPr>
    <p:cSldViewPr snapToGrid="0">
      <p:cViewPr varScale="1">
        <p:scale>
          <a:sx n="20" d="100"/>
          <a:sy n="20" d="100"/>
        </p:scale>
        <p:origin x="2408" y="280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4/24/20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osters.unh.ed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goo.gl/1E7TJ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87CDFC5-214A-4023-96DD-96B95B8693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404"/>
          <a:stretch/>
        </p:blipFill>
        <p:spPr>
          <a:xfrm>
            <a:off x="1111240" y="7582601"/>
            <a:ext cx="12910237" cy="854649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66557" y="-245130"/>
            <a:ext cx="31089600" cy="2514540"/>
          </a:xfrm>
        </p:spPr>
        <p:txBody>
          <a:bodyPr>
            <a:normAutofit/>
          </a:bodyPr>
          <a:lstStyle/>
          <a:p>
            <a:pPr algn="ctr"/>
            <a:r>
              <a:rPr lang="en-US" sz="9600" dirty="0" err="1"/>
              <a:t>Bodwell</a:t>
            </a:r>
            <a:r>
              <a:rPr lang="en-US" sz="9600" dirty="0"/>
              <a:t> Road Bank Rehabilitation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188720" y="5852160"/>
            <a:ext cx="12801600" cy="1219200"/>
          </a:xfrm>
        </p:spPr>
        <p:txBody>
          <a:bodyPr/>
          <a:lstStyle/>
          <a:p>
            <a:r>
              <a:rPr lang="en-US" dirty="0"/>
              <a:t>EXISTING CONDITIONS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29900880" y="24431163"/>
            <a:ext cx="12801600" cy="1219200"/>
          </a:xfrm>
        </p:spPr>
        <p:txBody>
          <a:bodyPr/>
          <a:lstStyle/>
          <a:p>
            <a:r>
              <a:rPr lang="en-US"/>
              <a:t>COST COMPARISON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5739240" y="5852160"/>
            <a:ext cx="8357775" cy="1219200"/>
          </a:xfrm>
        </p:spPr>
        <p:txBody>
          <a:bodyPr/>
          <a:lstStyle/>
          <a:p>
            <a:r>
              <a:rPr lang="en-US" dirty="0"/>
              <a:t>ALTERNATIVES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Riprap design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1062072" y="27509714"/>
            <a:ext cx="12801600" cy="1219200"/>
          </a:xfrm>
        </p:spPr>
        <p:txBody>
          <a:bodyPr/>
          <a:lstStyle/>
          <a:p>
            <a:r>
              <a:rPr lang="en-US" dirty="0"/>
              <a:t>additions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35"/>
          </p:nvPr>
        </p:nvSpPr>
        <p:spPr>
          <a:xfrm>
            <a:off x="1386451" y="28728914"/>
            <a:ext cx="18676023" cy="6494825"/>
          </a:xfrm>
        </p:spPr>
        <p:txBody>
          <a:bodyPr>
            <a:normAutofit/>
          </a:bodyPr>
          <a:lstStyle/>
          <a:p>
            <a:r>
              <a:rPr lang="en-US" sz="4800" dirty="0"/>
              <a:t>Steel Guardrail replacement</a:t>
            </a:r>
          </a:p>
          <a:p>
            <a:r>
              <a:rPr lang="en-US" sz="4800" dirty="0"/>
              <a:t>MASH approved EAGRT Guardrail ends</a:t>
            </a:r>
          </a:p>
          <a:p>
            <a:r>
              <a:rPr lang="en-US" sz="4800" dirty="0"/>
              <a:t>Bituminous curbing to direct water</a:t>
            </a:r>
          </a:p>
          <a:p>
            <a:r>
              <a:rPr lang="en-US" sz="4800" dirty="0"/>
              <a:t>Stream Barbs for deflecting channel flows away from the brook bank</a:t>
            </a:r>
          </a:p>
          <a:p>
            <a:endParaRPr lang="en-US" sz="4800" dirty="0"/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321733" y="6581714"/>
            <a:ext cx="14393727" cy="129525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sz="4800" dirty="0" err="1"/>
              <a:t>Bodwell</a:t>
            </a:r>
            <a:r>
              <a:rPr lang="en-US" sz="4800" dirty="0"/>
              <a:t> Rd is a two way roadway in Manchester NH</a:t>
            </a:r>
          </a:p>
          <a:p>
            <a:r>
              <a:rPr lang="en-US" sz="4800" dirty="0"/>
              <a:t>Impacted by </a:t>
            </a:r>
            <a:r>
              <a:rPr lang="en-US" sz="4800" dirty="0" err="1"/>
              <a:t>Cohas</a:t>
            </a:r>
            <a:r>
              <a:rPr lang="en-US" sz="4800" dirty="0"/>
              <a:t> Brook</a:t>
            </a:r>
          </a:p>
          <a:p>
            <a:r>
              <a:rPr lang="en-US" sz="4800" dirty="0"/>
              <a:t>Failing bank, failing guardrail</a:t>
            </a:r>
          </a:p>
          <a:p>
            <a:endParaRPr lang="en-US" sz="4800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9"/>
          </p:nvPr>
        </p:nvSpPr>
        <p:spPr>
          <a:xfrm>
            <a:off x="29900880" y="15258020"/>
            <a:ext cx="12801600" cy="1219200"/>
          </a:xfrm>
        </p:spPr>
        <p:txBody>
          <a:bodyPr/>
          <a:lstStyle/>
          <a:p>
            <a:r>
              <a:rPr lang="en-US" dirty="0"/>
              <a:t>Fes design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492231" y="11855847"/>
            <a:ext cx="5383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/>
          </a:p>
          <a:p>
            <a:r>
              <a:rPr lang="en-US" sz="4800" dirty="0" err="1"/>
              <a:t>RipRap</a:t>
            </a:r>
            <a:r>
              <a:rPr lang="en-US" sz="4800" dirty="0"/>
              <a:t> Stabilization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16379" y="2207941"/>
            <a:ext cx="3108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Students: Nick </a:t>
            </a:r>
            <a:r>
              <a:rPr lang="en-US" sz="6000" dirty="0" err="1">
                <a:solidFill>
                  <a:schemeClr val="bg1"/>
                </a:solidFill>
              </a:rPr>
              <a:t>Buonanno</a:t>
            </a:r>
            <a:r>
              <a:rPr lang="en-US" sz="6000" dirty="0">
                <a:solidFill>
                  <a:schemeClr val="bg1"/>
                </a:solidFill>
              </a:rPr>
              <a:t>, Kyle Hamel, Ben Higgins, Connor Littlefield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Faculty Advisors: </a:t>
            </a:r>
            <a:r>
              <a:rPr lang="en-US" sz="6000" dirty="0" err="1">
                <a:solidFill>
                  <a:schemeClr val="bg1"/>
                </a:solidFill>
              </a:rPr>
              <a:t>Eshan</a:t>
            </a:r>
            <a:r>
              <a:rPr lang="en-US" sz="6000" dirty="0">
                <a:solidFill>
                  <a:schemeClr val="bg1"/>
                </a:solidFill>
              </a:rPr>
              <a:t> Dave, Majid </a:t>
            </a:r>
            <a:r>
              <a:rPr lang="en-US" sz="6000" dirty="0" err="1">
                <a:solidFill>
                  <a:schemeClr val="bg1"/>
                </a:solidFill>
              </a:rPr>
              <a:t>Ghayoomi</a:t>
            </a:r>
            <a:r>
              <a:rPr lang="en-US" sz="6000" dirty="0">
                <a:solidFill>
                  <a:schemeClr val="bg1"/>
                </a:solidFill>
              </a:rPr>
              <a:t>, Anthony </a:t>
            </a:r>
            <a:r>
              <a:rPr lang="en-US" sz="6000" dirty="0" err="1">
                <a:solidFill>
                  <a:schemeClr val="bg1"/>
                </a:solidFill>
              </a:rPr>
              <a:t>Puntin</a:t>
            </a:r>
            <a:endParaRPr lang="en-US" sz="6000" dirty="0">
              <a:solidFill>
                <a:schemeClr val="bg1"/>
              </a:solidFill>
            </a:endParaRP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Professional Partners: Todd Connors, Owen Friend-Gray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397" y="1144645"/>
            <a:ext cx="2478029" cy="29839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451" y="976069"/>
            <a:ext cx="2478029" cy="2983998"/>
          </a:xfrm>
          <a:prstGeom prst="rect">
            <a:avLst/>
          </a:prstGeom>
        </p:spPr>
      </p:pic>
      <p:pic>
        <p:nvPicPr>
          <p:cNvPr id="1026" name="Picture 2" descr="Image result for city of manchester seal">
            <a:extLst>
              <a:ext uri="{FF2B5EF4-FFF2-40B4-BE49-F238E27FC236}">
                <a16:creationId xmlns:a16="http://schemas.microsoft.com/office/drawing/2014/main" id="{D350EFFF-D8D9-4E9D-AA00-3BDE11ABB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280" y="1124562"/>
            <a:ext cx="298132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Content Placeholder 26">
            <a:extLst>
              <a:ext uri="{FF2B5EF4-FFF2-40B4-BE49-F238E27FC236}">
                <a16:creationId xmlns:a16="http://schemas.microsoft.com/office/drawing/2014/main" id="{EDAB370E-6026-4EBA-9173-C8E6690F623E}"/>
              </a:ext>
            </a:extLst>
          </p:cNvPr>
          <p:cNvPicPr>
            <a:picLocks noGrp="1" noChangeAspect="1"/>
          </p:cNvPicPr>
          <p:nvPr>
            <p:ph sz="quarter" idx="26"/>
          </p:nvPr>
        </p:nvPicPr>
        <p:blipFill rotWithShape="1">
          <a:blip r:embed="rId6"/>
          <a:srcRect b="23291"/>
          <a:stretch/>
        </p:blipFill>
        <p:spPr>
          <a:xfrm>
            <a:off x="1134401" y="19431101"/>
            <a:ext cx="12910237" cy="7403059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3E295B1E-3137-426F-AD3E-3A0D1D5C9629}"/>
              </a:ext>
            </a:extLst>
          </p:cNvPr>
          <p:cNvSpPr/>
          <p:nvPr/>
        </p:nvSpPr>
        <p:spPr>
          <a:xfrm>
            <a:off x="7293739" y="12207769"/>
            <a:ext cx="2371060" cy="2222204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CC1A1F9-891A-4D06-B8AE-F365C1DCCF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91304" y="8907556"/>
            <a:ext cx="344736" cy="3654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E3E2C8E-F33F-4690-B52F-0B9F1BEEF7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02998">
            <a:off x="1400123" y="11115675"/>
            <a:ext cx="454693" cy="33068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883A8AE-AD08-4A96-AC5A-1CB9362D8B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43533" y="7755156"/>
            <a:ext cx="8357775" cy="480844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2A11438-13E3-4DD7-8D36-A3E81AE8871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2627" t="30998"/>
          <a:stretch/>
        </p:blipFill>
        <p:spPr>
          <a:xfrm>
            <a:off x="15739240" y="13777913"/>
            <a:ext cx="7926909" cy="6088905"/>
          </a:xfrm>
          <a:prstGeom prst="rect">
            <a:avLst/>
          </a:prstGeom>
        </p:spPr>
      </p:pic>
      <p:pic>
        <p:nvPicPr>
          <p:cNvPr id="38" name="Picture 37" descr="A picture containing food, salad&#10;&#10;Description automatically generated">
            <a:extLst>
              <a:ext uri="{FF2B5EF4-FFF2-40B4-BE49-F238E27FC236}">
                <a16:creationId xmlns:a16="http://schemas.microsoft.com/office/drawing/2014/main" id="{54BB774A-F5F2-46FE-B1B2-BB03DB1CB58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2" r="25519"/>
          <a:stretch/>
        </p:blipFill>
        <p:spPr>
          <a:xfrm>
            <a:off x="15739240" y="20820875"/>
            <a:ext cx="7926909" cy="559154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E7937F5-C239-4440-A9DB-13EEA55FCB5F}"/>
              </a:ext>
            </a:extLst>
          </p:cNvPr>
          <p:cNvSpPr txBox="1"/>
          <p:nvPr/>
        </p:nvSpPr>
        <p:spPr>
          <a:xfrm>
            <a:off x="17031212" y="19162540"/>
            <a:ext cx="6305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/>
          </a:p>
          <a:p>
            <a:r>
              <a:rPr lang="en-US" sz="4800" dirty="0"/>
              <a:t>Fabric Encapsulated Soil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35435C7-AF2B-4EE2-936E-BDE24017C6B8}"/>
              </a:ext>
            </a:extLst>
          </p:cNvPr>
          <p:cNvSpPr txBox="1"/>
          <p:nvPr/>
        </p:nvSpPr>
        <p:spPr>
          <a:xfrm>
            <a:off x="17492233" y="25983773"/>
            <a:ext cx="5383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/>
          </a:p>
          <a:p>
            <a:r>
              <a:rPr lang="en-US" sz="4800" dirty="0"/>
              <a:t>Stream Relocation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49D12F-2FAC-46FD-9572-95705904668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4578"/>
          <a:stretch/>
        </p:blipFill>
        <p:spPr>
          <a:xfrm>
            <a:off x="26323058" y="7877637"/>
            <a:ext cx="16659225" cy="62938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F17D21-43AB-45B5-B106-4F0C6856D5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323058" y="17282824"/>
            <a:ext cx="16659226" cy="602200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47953C4-3BE5-4EF3-BA7E-DC5BEB23FC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101308" y="26575870"/>
            <a:ext cx="9553324" cy="5807748"/>
          </a:xfrm>
          <a:prstGeom prst="rect">
            <a:avLst/>
          </a:prstGeom>
        </p:spPr>
      </p:pic>
      <p:pic>
        <p:nvPicPr>
          <p:cNvPr id="29" name="Content Placeholder 9">
            <a:extLst>
              <a:ext uri="{FF2B5EF4-FFF2-40B4-BE49-F238E27FC236}">
                <a16:creationId xmlns:a16="http://schemas.microsoft.com/office/drawing/2014/main" id="{6684EB8E-303C-4AFA-B7D4-29C9B3AF891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450028" y="26586392"/>
            <a:ext cx="9757928" cy="577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-14288"/>
            <a:ext cx="43891200" cy="32932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103406" y="2350455"/>
            <a:ext cx="33951842" cy="12187946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14000" b="1" dirty="0">
                <a:solidFill>
                  <a:srgbClr val="002060"/>
                </a:solidFill>
              </a:rPr>
              <a:t>This poster template provided courtesy of </a:t>
            </a:r>
          </a:p>
          <a:p>
            <a:pPr algn="ctr"/>
            <a:r>
              <a:rPr lang="en-US" sz="14000" b="1" dirty="0">
                <a:solidFill>
                  <a:srgbClr val="002060"/>
                </a:solidFill>
              </a:rPr>
              <a:t>UNH ESRC Poster Printing Services</a:t>
            </a:r>
          </a:p>
          <a:p>
            <a:pPr algn="ctr"/>
            <a:endParaRPr lang="en-US" sz="14000" dirty="0">
              <a:solidFill>
                <a:schemeClr val="tx2"/>
              </a:solidFill>
            </a:endParaRPr>
          </a:p>
          <a:p>
            <a:pPr algn="ctr"/>
            <a:endParaRPr lang="en-US" sz="14000" dirty="0">
              <a:solidFill>
                <a:schemeClr val="tx2"/>
              </a:solidFill>
            </a:endParaRPr>
          </a:p>
          <a:p>
            <a:pPr algn="ctr"/>
            <a:r>
              <a:rPr lang="en-US" sz="14000" dirty="0">
                <a:solidFill>
                  <a:srgbClr val="002060"/>
                </a:solidFill>
              </a:rPr>
              <a:t>Trust us to make your poster look </a:t>
            </a:r>
            <a:r>
              <a:rPr lang="en-US" sz="14000" b="1" dirty="0">
                <a:solidFill>
                  <a:srgbClr val="002060"/>
                </a:solidFill>
              </a:rPr>
              <a:t>GREAT!</a:t>
            </a:r>
          </a:p>
          <a:p>
            <a:pPr algn="ctr"/>
            <a:endParaRPr lang="en-US" sz="85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000" y="27649842"/>
            <a:ext cx="3642785" cy="427188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439279" y="17086254"/>
            <a:ext cx="26753879" cy="4755142"/>
          </a:xfrm>
          <a:prstGeom prst="rect">
            <a:avLst/>
          </a:prstGeom>
          <a:noFill/>
        </p:spPr>
        <p:txBody>
          <a:bodyPr wrap="square" lIns="106674" tIns="53337" rIns="106674" bIns="53337" rtlCol="0" anchor="ctr">
            <a:spAutoFit/>
          </a:bodyPr>
          <a:lstStyle/>
          <a:p>
            <a:r>
              <a:rPr lang="en-US" sz="11200" b="1" dirty="0">
                <a:solidFill>
                  <a:srgbClr val="002060"/>
                </a:solidFill>
              </a:rPr>
              <a:t>Website: </a:t>
            </a:r>
            <a:r>
              <a:rPr lang="en-US" sz="11200" dirty="0">
                <a:solidFill>
                  <a:srgbClr val="002060"/>
                </a:solidFill>
                <a:hlinkClick r:id="rId3"/>
              </a:rPr>
              <a:t>http://posters.unh.edu</a:t>
            </a:r>
            <a:endParaRPr lang="en-US" sz="11200" dirty="0">
              <a:solidFill>
                <a:srgbClr val="002060"/>
              </a:solidFill>
            </a:endParaRPr>
          </a:p>
          <a:p>
            <a:r>
              <a:rPr lang="en-US" sz="11200" b="1" dirty="0">
                <a:solidFill>
                  <a:srgbClr val="002060"/>
                </a:solidFill>
              </a:rPr>
              <a:t>Poster Guide: </a:t>
            </a:r>
            <a:r>
              <a:rPr lang="en-US" sz="11200" dirty="0">
                <a:solidFill>
                  <a:srgbClr val="002060"/>
                </a:solidFill>
                <a:hlinkClick r:id="rId4"/>
              </a:rPr>
              <a:t>http://goo.gl/1E7TJY</a:t>
            </a:r>
            <a:endParaRPr lang="en-US" sz="11200" dirty="0">
              <a:solidFill>
                <a:srgbClr val="002060"/>
              </a:solidFill>
            </a:endParaRPr>
          </a:p>
          <a:p>
            <a:endParaRPr lang="en-US" sz="7800" dirty="0"/>
          </a:p>
        </p:txBody>
      </p:sp>
      <p:sp>
        <p:nvSpPr>
          <p:cNvPr id="25" name="TextBox 24"/>
          <p:cNvSpPr txBox="1"/>
          <p:nvPr/>
        </p:nvSpPr>
        <p:spPr>
          <a:xfrm>
            <a:off x="10463116" y="28902850"/>
            <a:ext cx="30713760" cy="226215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140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DELETE THIS SLIDE BEFORE PRINTING</a:t>
            </a:r>
          </a:p>
        </p:txBody>
      </p:sp>
    </p:spTree>
    <p:extLst>
      <p:ext uri="{BB962C8B-B14F-4D97-AF65-F5344CB8AC3E}">
        <p14:creationId xmlns:p14="http://schemas.microsoft.com/office/powerpoint/2010/main" val="116775977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141</Words>
  <Application>Microsoft Macintosh PowerPoint</Application>
  <PresentationFormat>Custom</PresentationFormat>
  <Paragraphs>49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</vt:lpstr>
      <vt:lpstr>Medical Poster</vt:lpstr>
      <vt:lpstr>Bodwell Road Bank Rehabilitation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2015-04-29T17:08:18Z</dcterms:created>
  <dcterms:modified xsi:type="dcterms:W3CDTF">2020-04-24T11:06:20Z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