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02336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4256" userDrawn="1">
          <p15:clr>
            <a:srgbClr val="A4A3A4"/>
          </p15:clr>
        </p15:guide>
        <p15:guide id="3"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033CC"/>
    <a:srgbClr val="5F9AD4"/>
    <a:srgbClr val="000066"/>
    <a:srgbClr val="CCCCCC"/>
    <a:srgbClr val="999999"/>
    <a:srgbClr val="FF9900"/>
    <a:srgbClr val="990000"/>
    <a:srgbClr val="000050"/>
    <a:srgbClr val="001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varScale="1">
        <p:scale>
          <a:sx n="18" d="100"/>
          <a:sy n="18" d="100"/>
        </p:scale>
        <p:origin x="1997" y="96"/>
      </p:cViewPr>
      <p:guideLst>
        <p:guide orient="horz" pos="10368"/>
        <p:guide pos="14256"/>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4" y="10226675"/>
            <a:ext cx="34197396" cy="7054850"/>
          </a:xfrm>
        </p:spPr>
        <p:txBody>
          <a:bodyPr/>
          <a:lstStyle/>
          <a:p>
            <a:r>
              <a:rPr lang="en-US"/>
              <a:t>Click to edit Master title style</a:t>
            </a:r>
          </a:p>
        </p:txBody>
      </p:sp>
      <p:sp>
        <p:nvSpPr>
          <p:cNvPr id="3" name="Subtitle 2"/>
          <p:cNvSpPr>
            <a:spLocks noGrp="1"/>
          </p:cNvSpPr>
          <p:nvPr>
            <p:ph type="subTitle" idx="1"/>
          </p:nvPr>
        </p:nvSpPr>
        <p:spPr>
          <a:xfrm>
            <a:off x="6034750" y="18653125"/>
            <a:ext cx="28164101" cy="8413750"/>
          </a:xfrm>
        </p:spPr>
        <p:txBody>
          <a:bodyPr/>
          <a:lstStyle>
            <a:lvl1pPr marL="0" indent="0" algn="ctr">
              <a:buNone/>
              <a:defRPr/>
            </a:lvl1pPr>
            <a:lvl2pPr marL="419115" indent="0" algn="ctr">
              <a:buNone/>
              <a:defRPr/>
            </a:lvl2pPr>
            <a:lvl3pPr marL="838230" indent="0" algn="ctr">
              <a:buNone/>
              <a:defRPr/>
            </a:lvl3pPr>
            <a:lvl4pPr marL="1257346" indent="0" algn="ctr">
              <a:buNone/>
              <a:defRPr/>
            </a:lvl4pPr>
            <a:lvl5pPr marL="1676461" indent="0" algn="ctr">
              <a:buNone/>
              <a:defRPr/>
            </a:lvl5pPr>
            <a:lvl6pPr marL="2095576" indent="0" algn="ctr">
              <a:buNone/>
              <a:defRPr/>
            </a:lvl6pPr>
            <a:lvl7pPr marL="2514691" indent="0" algn="ctr">
              <a:buNone/>
              <a:defRPr/>
            </a:lvl7pPr>
            <a:lvl8pPr marL="2933807" indent="0" algn="ctr">
              <a:buNone/>
              <a:defRPr/>
            </a:lvl8pPr>
            <a:lvl9pPr marL="335292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654" y="1317626"/>
            <a:ext cx="9052851"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098" y="1317626"/>
            <a:ext cx="27018854"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1100" y="1317625"/>
            <a:ext cx="36211404" cy="5486400"/>
          </a:xfrm>
        </p:spPr>
        <p:txBody>
          <a:bodyPr/>
          <a:lstStyle/>
          <a:p>
            <a:r>
              <a:rPr lang="en-US"/>
              <a:t>Click to edit Master title style</a:t>
            </a:r>
          </a:p>
        </p:txBody>
      </p:sp>
      <p:sp>
        <p:nvSpPr>
          <p:cNvPr id="3" name="Content Placeholder 2"/>
          <p:cNvSpPr>
            <a:spLocks noGrp="1"/>
          </p:cNvSpPr>
          <p:nvPr>
            <p:ph sz="quarter" idx="1"/>
          </p:nvPr>
        </p:nvSpPr>
        <p:spPr>
          <a:xfrm>
            <a:off x="2011101" y="7680327"/>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86653" y="7680327"/>
            <a:ext cx="18035851"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1101" y="18619788"/>
            <a:ext cx="18035851"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186653" y="18619788"/>
            <a:ext cx="18035851"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444"/>
            <a:ext cx="34198852" cy="6537325"/>
          </a:xfrm>
        </p:spPr>
        <p:txBody>
          <a:bodyPr anchor="t"/>
          <a:lstStyle>
            <a:lvl1pPr algn="l">
              <a:defRPr sz="3667" b="1" cap="all"/>
            </a:lvl1pPr>
          </a:lstStyle>
          <a:p>
            <a:r>
              <a:rPr lang="en-US"/>
              <a:t>Click to edit Master title style</a:t>
            </a:r>
          </a:p>
        </p:txBody>
      </p:sp>
      <p:sp>
        <p:nvSpPr>
          <p:cNvPr id="3" name="Text Placeholder 2"/>
          <p:cNvSpPr>
            <a:spLocks noGrp="1"/>
          </p:cNvSpPr>
          <p:nvPr>
            <p:ph type="body" idx="1"/>
          </p:nvPr>
        </p:nvSpPr>
        <p:spPr>
          <a:xfrm>
            <a:off x="3178175" y="13952538"/>
            <a:ext cx="34198852" cy="7200900"/>
          </a:xfrm>
        </p:spPr>
        <p:txBody>
          <a:bodyPr anchor="b"/>
          <a:lstStyle>
            <a:lvl1pPr marL="0" indent="0">
              <a:buNone/>
              <a:defRPr sz="1833"/>
            </a:lvl1pPr>
            <a:lvl2pPr marL="419115" indent="0">
              <a:buNone/>
              <a:defRPr sz="1650"/>
            </a:lvl2pPr>
            <a:lvl3pPr marL="838230" indent="0">
              <a:buNone/>
              <a:defRPr sz="1467"/>
            </a:lvl3pPr>
            <a:lvl4pPr marL="1257346" indent="0">
              <a:buNone/>
              <a:defRPr sz="1283"/>
            </a:lvl4pPr>
            <a:lvl5pPr marL="1676461" indent="0">
              <a:buNone/>
              <a:defRPr sz="1283"/>
            </a:lvl5pPr>
            <a:lvl6pPr marL="2095576" indent="0">
              <a:buNone/>
              <a:defRPr sz="1283"/>
            </a:lvl6pPr>
            <a:lvl7pPr marL="2514691" indent="0">
              <a:buNone/>
              <a:defRPr sz="1283"/>
            </a:lvl7pPr>
            <a:lvl8pPr marL="2933807" indent="0">
              <a:buNone/>
              <a:defRPr sz="1283"/>
            </a:lvl8pPr>
            <a:lvl9pPr marL="3352922" indent="0">
              <a:buNone/>
              <a:defRPr sz="128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101" y="7680326"/>
            <a:ext cx="18035851" cy="21726525"/>
          </a:xfrm>
        </p:spPr>
        <p:txBody>
          <a:bodyPr/>
          <a:lstStyle>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6653" y="7680326"/>
            <a:ext cx="18035851" cy="21726525"/>
          </a:xfrm>
        </p:spPr>
        <p:txBody>
          <a:bodyPr/>
          <a:lstStyle>
            <a:lvl1pPr>
              <a:defRPr sz="2567"/>
            </a:lvl1pPr>
            <a:lvl2pPr>
              <a:defRPr sz="2200"/>
            </a:lvl2pPr>
            <a:lvl3pPr>
              <a:defRPr sz="1833"/>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098" y="7369179"/>
            <a:ext cx="17776826" cy="3070225"/>
          </a:xfrm>
        </p:spPr>
        <p:txBody>
          <a:bodyPr anchor="b"/>
          <a:lstStyle>
            <a:lvl1pPr marL="0" indent="0">
              <a:buNone/>
              <a:defRPr sz="2200" b="1"/>
            </a:lvl1pPr>
            <a:lvl2pPr marL="419115" indent="0">
              <a:buNone/>
              <a:defRPr sz="1833" b="1"/>
            </a:lvl2pPr>
            <a:lvl3pPr marL="838230" indent="0">
              <a:buNone/>
              <a:defRPr sz="1650" b="1"/>
            </a:lvl3pPr>
            <a:lvl4pPr marL="1257346" indent="0">
              <a:buNone/>
              <a:defRPr sz="1467" b="1"/>
            </a:lvl4pPr>
            <a:lvl5pPr marL="1676461" indent="0">
              <a:buNone/>
              <a:defRPr sz="1467" b="1"/>
            </a:lvl5pPr>
            <a:lvl6pPr marL="2095576" indent="0">
              <a:buNone/>
              <a:defRPr sz="1467" b="1"/>
            </a:lvl6pPr>
            <a:lvl7pPr marL="2514691" indent="0">
              <a:buNone/>
              <a:defRPr sz="1467" b="1"/>
            </a:lvl7pPr>
            <a:lvl8pPr marL="2933807" indent="0">
              <a:buNone/>
              <a:defRPr sz="1467" b="1"/>
            </a:lvl8pPr>
            <a:lvl9pPr marL="3352922" indent="0">
              <a:buNone/>
              <a:defRPr sz="1467" b="1"/>
            </a:lvl9pPr>
          </a:lstStyle>
          <a:p>
            <a:pPr lvl="0"/>
            <a:r>
              <a:rPr lang="en-US"/>
              <a:t>Click to edit Master text styles</a:t>
            </a:r>
          </a:p>
        </p:txBody>
      </p:sp>
      <p:sp>
        <p:nvSpPr>
          <p:cNvPr id="4" name="Content Placeholder 3"/>
          <p:cNvSpPr>
            <a:spLocks noGrp="1"/>
          </p:cNvSpPr>
          <p:nvPr>
            <p:ph sz="half" idx="2"/>
          </p:nvPr>
        </p:nvSpPr>
        <p:spPr>
          <a:xfrm>
            <a:off x="2011098" y="10439401"/>
            <a:ext cx="17776826" cy="18965863"/>
          </a:xfrm>
        </p:spPr>
        <p:txBody>
          <a:bodyPr/>
          <a:lstStyle>
            <a:lvl1pPr>
              <a:defRPr sz="2200"/>
            </a:lvl1pPr>
            <a:lvl2pPr>
              <a:defRPr sz="1833"/>
            </a:lvl2pPr>
            <a:lvl3pPr>
              <a:defRPr sz="165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402" y="7369179"/>
            <a:ext cx="17784101" cy="3070225"/>
          </a:xfrm>
        </p:spPr>
        <p:txBody>
          <a:bodyPr anchor="b"/>
          <a:lstStyle>
            <a:lvl1pPr marL="0" indent="0">
              <a:buNone/>
              <a:defRPr sz="2200" b="1"/>
            </a:lvl1pPr>
            <a:lvl2pPr marL="419115" indent="0">
              <a:buNone/>
              <a:defRPr sz="1833" b="1"/>
            </a:lvl2pPr>
            <a:lvl3pPr marL="838230" indent="0">
              <a:buNone/>
              <a:defRPr sz="1650" b="1"/>
            </a:lvl3pPr>
            <a:lvl4pPr marL="1257346" indent="0">
              <a:buNone/>
              <a:defRPr sz="1467" b="1"/>
            </a:lvl4pPr>
            <a:lvl5pPr marL="1676461" indent="0">
              <a:buNone/>
              <a:defRPr sz="1467" b="1"/>
            </a:lvl5pPr>
            <a:lvl6pPr marL="2095576" indent="0">
              <a:buNone/>
              <a:defRPr sz="1467" b="1"/>
            </a:lvl6pPr>
            <a:lvl7pPr marL="2514691" indent="0">
              <a:buNone/>
              <a:defRPr sz="1467" b="1"/>
            </a:lvl7pPr>
            <a:lvl8pPr marL="2933807" indent="0">
              <a:buNone/>
              <a:defRPr sz="1467" b="1"/>
            </a:lvl8pPr>
            <a:lvl9pPr marL="3352922" indent="0">
              <a:buNone/>
              <a:defRPr sz="1467" b="1"/>
            </a:lvl9pPr>
          </a:lstStyle>
          <a:p>
            <a:pPr lvl="0"/>
            <a:r>
              <a:rPr lang="en-US"/>
              <a:t>Click to edit Master text styles</a:t>
            </a:r>
          </a:p>
        </p:txBody>
      </p:sp>
      <p:sp>
        <p:nvSpPr>
          <p:cNvPr id="6" name="Content Placeholder 5"/>
          <p:cNvSpPr>
            <a:spLocks noGrp="1"/>
          </p:cNvSpPr>
          <p:nvPr>
            <p:ph sz="quarter" idx="4"/>
          </p:nvPr>
        </p:nvSpPr>
        <p:spPr>
          <a:xfrm>
            <a:off x="20438402" y="10439401"/>
            <a:ext cx="17784101" cy="18965863"/>
          </a:xfrm>
        </p:spPr>
        <p:txBody>
          <a:bodyPr/>
          <a:lstStyle>
            <a:lvl1pPr>
              <a:defRPr sz="2200"/>
            </a:lvl1pPr>
            <a:lvl2pPr>
              <a:defRPr sz="1833"/>
            </a:lvl2pPr>
            <a:lvl3pPr>
              <a:defRPr sz="165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097" y="1311275"/>
            <a:ext cx="13236576" cy="5576888"/>
          </a:xfrm>
        </p:spPr>
        <p:txBody>
          <a:bodyPr anchor="b"/>
          <a:lstStyle>
            <a:lvl1pPr algn="l">
              <a:defRPr sz="1833" b="1"/>
            </a:lvl1pPr>
          </a:lstStyle>
          <a:p>
            <a:r>
              <a:rPr lang="en-US"/>
              <a:t>Click to edit Master title style</a:t>
            </a:r>
          </a:p>
        </p:txBody>
      </p:sp>
      <p:sp>
        <p:nvSpPr>
          <p:cNvPr id="3" name="Content Placeholder 2"/>
          <p:cNvSpPr>
            <a:spLocks noGrp="1"/>
          </p:cNvSpPr>
          <p:nvPr>
            <p:ph idx="1"/>
          </p:nvPr>
        </p:nvSpPr>
        <p:spPr>
          <a:xfrm>
            <a:off x="15730801" y="1311275"/>
            <a:ext cx="22491700" cy="28093988"/>
          </a:xfrm>
        </p:spPr>
        <p:txBody>
          <a:bodyPr/>
          <a:lstStyle>
            <a:lvl1pPr>
              <a:defRPr sz="2933"/>
            </a:lvl1pPr>
            <a:lvl2pPr>
              <a:defRPr sz="2567"/>
            </a:lvl2pPr>
            <a:lvl3pPr>
              <a:defRPr sz="2200"/>
            </a:lvl3pPr>
            <a:lvl4pPr>
              <a:defRPr sz="1833"/>
            </a:lvl4pPr>
            <a:lvl5pPr>
              <a:defRPr sz="1833"/>
            </a:lvl5pPr>
            <a:lvl6pPr>
              <a:defRPr sz="1833"/>
            </a:lvl6pPr>
            <a:lvl7pPr>
              <a:defRPr sz="1833"/>
            </a:lvl7pPr>
            <a:lvl8pPr>
              <a:defRPr sz="1833"/>
            </a:lvl8pPr>
            <a:lvl9pPr>
              <a:defRPr sz="1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097" y="6888163"/>
            <a:ext cx="13236576" cy="22517100"/>
          </a:xfrm>
        </p:spPr>
        <p:txBody>
          <a:bodyPr/>
          <a:lstStyle>
            <a:lvl1pPr marL="0" indent="0">
              <a:buNone/>
              <a:defRPr sz="1283"/>
            </a:lvl1pPr>
            <a:lvl2pPr marL="419115" indent="0">
              <a:buNone/>
              <a:defRPr sz="1100"/>
            </a:lvl2pPr>
            <a:lvl3pPr marL="838230" indent="0">
              <a:buNone/>
              <a:defRPr sz="917"/>
            </a:lvl3pPr>
            <a:lvl4pPr marL="1257346" indent="0">
              <a:buNone/>
              <a:defRPr sz="825"/>
            </a:lvl4pPr>
            <a:lvl5pPr marL="1676461" indent="0">
              <a:buNone/>
              <a:defRPr sz="825"/>
            </a:lvl5pPr>
            <a:lvl6pPr marL="2095576" indent="0">
              <a:buNone/>
              <a:defRPr sz="825"/>
            </a:lvl6pPr>
            <a:lvl7pPr marL="2514691" indent="0">
              <a:buNone/>
              <a:defRPr sz="825"/>
            </a:lvl7pPr>
            <a:lvl8pPr marL="2933807" indent="0">
              <a:buNone/>
              <a:defRPr sz="825"/>
            </a:lvl8pPr>
            <a:lvl9pPr marL="3352922" indent="0">
              <a:buNone/>
              <a:defRPr sz="82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7" y="23042569"/>
            <a:ext cx="24140451" cy="2720975"/>
          </a:xfrm>
        </p:spPr>
        <p:txBody>
          <a:bodyPr anchor="b"/>
          <a:lstStyle>
            <a:lvl1pPr algn="l">
              <a:defRPr sz="1833" b="1"/>
            </a:lvl1pPr>
          </a:lstStyle>
          <a:p>
            <a:r>
              <a:rPr lang="en-US"/>
              <a:t>Click to edit Master title style</a:t>
            </a:r>
          </a:p>
        </p:txBody>
      </p:sp>
      <p:sp>
        <p:nvSpPr>
          <p:cNvPr id="3" name="Picture Placeholder 2"/>
          <p:cNvSpPr>
            <a:spLocks noGrp="1"/>
          </p:cNvSpPr>
          <p:nvPr>
            <p:ph type="pic" idx="1"/>
          </p:nvPr>
        </p:nvSpPr>
        <p:spPr>
          <a:xfrm>
            <a:off x="7885777" y="2941639"/>
            <a:ext cx="24140451" cy="19750087"/>
          </a:xfrm>
        </p:spPr>
        <p:txBody>
          <a:bodyPr/>
          <a:lstStyle>
            <a:lvl1pPr marL="0" indent="0">
              <a:buNone/>
              <a:defRPr sz="2933"/>
            </a:lvl1pPr>
            <a:lvl2pPr marL="419115" indent="0">
              <a:buNone/>
              <a:defRPr sz="2567"/>
            </a:lvl2pPr>
            <a:lvl3pPr marL="838230" indent="0">
              <a:buNone/>
              <a:defRPr sz="2200"/>
            </a:lvl3pPr>
            <a:lvl4pPr marL="1257346" indent="0">
              <a:buNone/>
              <a:defRPr sz="1833"/>
            </a:lvl4pPr>
            <a:lvl5pPr marL="1676461" indent="0">
              <a:buNone/>
              <a:defRPr sz="1833"/>
            </a:lvl5pPr>
            <a:lvl6pPr marL="2095576" indent="0">
              <a:buNone/>
              <a:defRPr sz="1833"/>
            </a:lvl6pPr>
            <a:lvl7pPr marL="2514691" indent="0">
              <a:buNone/>
              <a:defRPr sz="1833"/>
            </a:lvl7pPr>
            <a:lvl8pPr marL="2933807" indent="0">
              <a:buNone/>
              <a:defRPr sz="1833"/>
            </a:lvl8pPr>
            <a:lvl9pPr marL="3352922" indent="0">
              <a:buNone/>
              <a:defRPr sz="1833"/>
            </a:lvl9pPr>
          </a:lstStyle>
          <a:p>
            <a:pPr lvl="0"/>
            <a:endParaRPr lang="en-US" noProof="0"/>
          </a:p>
        </p:txBody>
      </p:sp>
      <p:sp>
        <p:nvSpPr>
          <p:cNvPr id="4" name="Text Placeholder 3"/>
          <p:cNvSpPr>
            <a:spLocks noGrp="1"/>
          </p:cNvSpPr>
          <p:nvPr>
            <p:ph type="body" sz="half" idx="2"/>
          </p:nvPr>
        </p:nvSpPr>
        <p:spPr>
          <a:xfrm>
            <a:off x="7885777" y="25763544"/>
            <a:ext cx="24140451" cy="3862387"/>
          </a:xfrm>
        </p:spPr>
        <p:txBody>
          <a:bodyPr/>
          <a:lstStyle>
            <a:lvl1pPr marL="0" indent="0">
              <a:buNone/>
              <a:defRPr sz="1283"/>
            </a:lvl1pPr>
            <a:lvl2pPr marL="419115" indent="0">
              <a:buNone/>
              <a:defRPr sz="1100"/>
            </a:lvl2pPr>
            <a:lvl3pPr marL="838230" indent="0">
              <a:buNone/>
              <a:defRPr sz="917"/>
            </a:lvl3pPr>
            <a:lvl4pPr marL="1257346" indent="0">
              <a:buNone/>
              <a:defRPr sz="825"/>
            </a:lvl4pPr>
            <a:lvl5pPr marL="1676461" indent="0">
              <a:buNone/>
              <a:defRPr sz="825"/>
            </a:lvl5pPr>
            <a:lvl6pPr marL="2095576" indent="0">
              <a:buNone/>
              <a:defRPr sz="825"/>
            </a:lvl6pPr>
            <a:lvl7pPr marL="2514691" indent="0">
              <a:buNone/>
              <a:defRPr sz="825"/>
            </a:lvl7pPr>
            <a:lvl8pPr marL="2933807" indent="0">
              <a:buNone/>
              <a:defRPr sz="825"/>
            </a:lvl8pPr>
            <a:lvl9pPr marL="3352922" indent="0">
              <a:buNone/>
              <a:defRPr sz="82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423" y="1317625"/>
            <a:ext cx="3621075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11423" y="7680326"/>
            <a:ext cx="36210758"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423" y="29978350"/>
            <a:ext cx="93883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448969">
              <a:defRPr sz="5225"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746223" y="29978350"/>
            <a:ext cx="127411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448969">
              <a:defRPr sz="5225"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8833823" y="29978350"/>
            <a:ext cx="938835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448969">
              <a:defRPr sz="5225"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448969" rtl="0" eaLnBrk="0" fontAlgn="base" hangingPunct="0">
        <a:spcBef>
          <a:spcPct val="0"/>
        </a:spcBef>
        <a:spcAft>
          <a:spcPct val="0"/>
        </a:spcAft>
        <a:defRPr sz="16684">
          <a:solidFill>
            <a:schemeClr val="tx2"/>
          </a:solidFill>
          <a:latin typeface="+mj-lt"/>
          <a:ea typeface="+mj-ea"/>
          <a:cs typeface="+mj-cs"/>
        </a:defRPr>
      </a:lvl1pPr>
      <a:lvl2pPr algn="ctr" defTabSz="3448969" rtl="0" eaLnBrk="0" fontAlgn="base" hangingPunct="0">
        <a:spcBef>
          <a:spcPct val="0"/>
        </a:spcBef>
        <a:spcAft>
          <a:spcPct val="0"/>
        </a:spcAft>
        <a:defRPr sz="16684">
          <a:solidFill>
            <a:schemeClr val="tx2"/>
          </a:solidFill>
          <a:latin typeface="Arial" pitchFamily="34" charset="0"/>
        </a:defRPr>
      </a:lvl2pPr>
      <a:lvl3pPr algn="ctr" defTabSz="3448969" rtl="0" eaLnBrk="0" fontAlgn="base" hangingPunct="0">
        <a:spcBef>
          <a:spcPct val="0"/>
        </a:spcBef>
        <a:spcAft>
          <a:spcPct val="0"/>
        </a:spcAft>
        <a:defRPr sz="16684">
          <a:solidFill>
            <a:schemeClr val="tx2"/>
          </a:solidFill>
          <a:latin typeface="Arial" pitchFamily="34" charset="0"/>
        </a:defRPr>
      </a:lvl3pPr>
      <a:lvl4pPr algn="ctr" defTabSz="3448969" rtl="0" eaLnBrk="0" fontAlgn="base" hangingPunct="0">
        <a:spcBef>
          <a:spcPct val="0"/>
        </a:spcBef>
        <a:spcAft>
          <a:spcPct val="0"/>
        </a:spcAft>
        <a:defRPr sz="16684">
          <a:solidFill>
            <a:schemeClr val="tx2"/>
          </a:solidFill>
          <a:latin typeface="Arial" pitchFamily="34" charset="0"/>
        </a:defRPr>
      </a:lvl4pPr>
      <a:lvl5pPr algn="ctr" defTabSz="3448969" rtl="0" eaLnBrk="0" fontAlgn="base" hangingPunct="0">
        <a:spcBef>
          <a:spcPct val="0"/>
        </a:spcBef>
        <a:spcAft>
          <a:spcPct val="0"/>
        </a:spcAft>
        <a:defRPr sz="16684">
          <a:solidFill>
            <a:schemeClr val="tx2"/>
          </a:solidFill>
          <a:latin typeface="Arial" pitchFamily="34" charset="0"/>
        </a:defRPr>
      </a:lvl5pPr>
      <a:lvl6pPr marL="419115" algn="ctr" defTabSz="3448969" rtl="0" fontAlgn="base">
        <a:spcBef>
          <a:spcPct val="0"/>
        </a:spcBef>
        <a:spcAft>
          <a:spcPct val="0"/>
        </a:spcAft>
        <a:defRPr sz="16684">
          <a:solidFill>
            <a:schemeClr val="tx2"/>
          </a:solidFill>
          <a:latin typeface="Arial" pitchFamily="34" charset="0"/>
        </a:defRPr>
      </a:lvl6pPr>
      <a:lvl7pPr marL="838230" algn="ctr" defTabSz="3448969" rtl="0" fontAlgn="base">
        <a:spcBef>
          <a:spcPct val="0"/>
        </a:spcBef>
        <a:spcAft>
          <a:spcPct val="0"/>
        </a:spcAft>
        <a:defRPr sz="16684">
          <a:solidFill>
            <a:schemeClr val="tx2"/>
          </a:solidFill>
          <a:latin typeface="Arial" pitchFamily="34" charset="0"/>
        </a:defRPr>
      </a:lvl7pPr>
      <a:lvl8pPr marL="1257346" algn="ctr" defTabSz="3448969" rtl="0" fontAlgn="base">
        <a:spcBef>
          <a:spcPct val="0"/>
        </a:spcBef>
        <a:spcAft>
          <a:spcPct val="0"/>
        </a:spcAft>
        <a:defRPr sz="16684">
          <a:solidFill>
            <a:schemeClr val="tx2"/>
          </a:solidFill>
          <a:latin typeface="Arial" pitchFamily="34" charset="0"/>
        </a:defRPr>
      </a:lvl8pPr>
      <a:lvl9pPr marL="1676461" algn="ctr" defTabSz="3448969" rtl="0" fontAlgn="base">
        <a:spcBef>
          <a:spcPct val="0"/>
        </a:spcBef>
        <a:spcAft>
          <a:spcPct val="0"/>
        </a:spcAft>
        <a:defRPr sz="16684">
          <a:solidFill>
            <a:schemeClr val="tx2"/>
          </a:solidFill>
          <a:latin typeface="Arial" pitchFamily="34" charset="0"/>
        </a:defRPr>
      </a:lvl9pPr>
    </p:titleStyle>
    <p:bodyStyle>
      <a:lvl1pPr marL="1292272" indent="-1292272" algn="l" defTabSz="3448969" rtl="0" eaLnBrk="0" fontAlgn="base" hangingPunct="0">
        <a:spcBef>
          <a:spcPct val="20000"/>
        </a:spcBef>
        <a:spcAft>
          <a:spcPct val="0"/>
        </a:spcAft>
        <a:buChar char="•"/>
        <a:defRPr sz="12100">
          <a:solidFill>
            <a:schemeClr val="tx1"/>
          </a:solidFill>
          <a:latin typeface="+mn-lt"/>
          <a:ea typeface="+mn-ea"/>
          <a:cs typeface="+mn-cs"/>
        </a:defRPr>
      </a:lvl1pPr>
      <a:lvl2pPr marL="2802833" indent="-1078349" algn="l" defTabSz="3448969" rtl="0" eaLnBrk="0" fontAlgn="base" hangingPunct="0">
        <a:spcBef>
          <a:spcPct val="20000"/>
        </a:spcBef>
        <a:spcAft>
          <a:spcPct val="0"/>
        </a:spcAft>
        <a:buChar char="–"/>
        <a:defRPr sz="10542">
          <a:solidFill>
            <a:schemeClr val="tx1"/>
          </a:solidFill>
          <a:latin typeface="+mn-lt"/>
        </a:defRPr>
      </a:lvl2pPr>
      <a:lvl3pPr marL="4310484" indent="-861515" algn="l" defTabSz="3448969" rtl="0" eaLnBrk="0" fontAlgn="base" hangingPunct="0">
        <a:spcBef>
          <a:spcPct val="20000"/>
        </a:spcBef>
        <a:spcAft>
          <a:spcPct val="0"/>
        </a:spcAft>
        <a:buChar char="•"/>
        <a:defRPr sz="9075">
          <a:solidFill>
            <a:schemeClr val="tx1"/>
          </a:solidFill>
          <a:latin typeface="+mn-lt"/>
        </a:defRPr>
      </a:lvl3pPr>
      <a:lvl4pPr marL="6034969" indent="-861515" algn="l" defTabSz="3448969" rtl="0" eaLnBrk="0" fontAlgn="base" hangingPunct="0">
        <a:spcBef>
          <a:spcPct val="20000"/>
        </a:spcBef>
        <a:spcAft>
          <a:spcPct val="0"/>
        </a:spcAft>
        <a:buChar char="–"/>
        <a:defRPr sz="7517">
          <a:solidFill>
            <a:schemeClr val="tx1"/>
          </a:solidFill>
          <a:latin typeface="+mn-lt"/>
        </a:defRPr>
      </a:lvl4pPr>
      <a:lvl5pPr marL="7760909" indent="-862970" algn="l" defTabSz="3448969" rtl="0" eaLnBrk="0" fontAlgn="base" hangingPunct="0">
        <a:spcBef>
          <a:spcPct val="20000"/>
        </a:spcBef>
        <a:spcAft>
          <a:spcPct val="0"/>
        </a:spcAft>
        <a:buChar char="»"/>
        <a:defRPr sz="7517">
          <a:solidFill>
            <a:schemeClr val="tx1"/>
          </a:solidFill>
          <a:latin typeface="+mn-lt"/>
        </a:defRPr>
      </a:lvl5pPr>
      <a:lvl6pPr marL="8180024" indent="-862970" algn="l" defTabSz="3448969" rtl="0" fontAlgn="base">
        <a:spcBef>
          <a:spcPct val="20000"/>
        </a:spcBef>
        <a:spcAft>
          <a:spcPct val="0"/>
        </a:spcAft>
        <a:buChar char="»"/>
        <a:defRPr sz="7517">
          <a:solidFill>
            <a:schemeClr val="tx1"/>
          </a:solidFill>
          <a:latin typeface="+mn-lt"/>
        </a:defRPr>
      </a:lvl6pPr>
      <a:lvl7pPr marL="8599139" indent="-862970" algn="l" defTabSz="3448969" rtl="0" fontAlgn="base">
        <a:spcBef>
          <a:spcPct val="20000"/>
        </a:spcBef>
        <a:spcAft>
          <a:spcPct val="0"/>
        </a:spcAft>
        <a:buChar char="»"/>
        <a:defRPr sz="7517">
          <a:solidFill>
            <a:schemeClr val="tx1"/>
          </a:solidFill>
          <a:latin typeface="+mn-lt"/>
        </a:defRPr>
      </a:lvl7pPr>
      <a:lvl8pPr marL="9018254" indent="-862970" algn="l" defTabSz="3448969" rtl="0" fontAlgn="base">
        <a:spcBef>
          <a:spcPct val="20000"/>
        </a:spcBef>
        <a:spcAft>
          <a:spcPct val="0"/>
        </a:spcAft>
        <a:buChar char="»"/>
        <a:defRPr sz="7517">
          <a:solidFill>
            <a:schemeClr val="tx1"/>
          </a:solidFill>
          <a:latin typeface="+mn-lt"/>
        </a:defRPr>
      </a:lvl8pPr>
      <a:lvl9pPr marL="9437370" indent="-862970" algn="l" defTabSz="3448969" rtl="0" fontAlgn="base">
        <a:spcBef>
          <a:spcPct val="20000"/>
        </a:spcBef>
        <a:spcAft>
          <a:spcPct val="0"/>
        </a:spcAft>
        <a:buChar char="»"/>
        <a:defRPr sz="7517">
          <a:solidFill>
            <a:schemeClr val="tx1"/>
          </a:solidFill>
          <a:latin typeface="+mn-lt"/>
        </a:defRPr>
      </a:lvl9pPr>
    </p:bodyStyle>
    <p:otherStyle>
      <a:defPPr>
        <a:defRPr lang="en-US"/>
      </a:defPPr>
      <a:lvl1pPr marL="0" algn="l" defTabSz="838230" rtl="0" eaLnBrk="1" latinLnBrk="0" hangingPunct="1">
        <a:defRPr sz="1650" kern="1200">
          <a:solidFill>
            <a:schemeClr val="tx1"/>
          </a:solidFill>
          <a:latin typeface="+mn-lt"/>
          <a:ea typeface="+mn-ea"/>
          <a:cs typeface="+mn-cs"/>
        </a:defRPr>
      </a:lvl1pPr>
      <a:lvl2pPr marL="419115" algn="l" defTabSz="838230" rtl="0" eaLnBrk="1" latinLnBrk="0" hangingPunct="1">
        <a:defRPr sz="1650" kern="1200">
          <a:solidFill>
            <a:schemeClr val="tx1"/>
          </a:solidFill>
          <a:latin typeface="+mn-lt"/>
          <a:ea typeface="+mn-ea"/>
          <a:cs typeface="+mn-cs"/>
        </a:defRPr>
      </a:lvl2pPr>
      <a:lvl3pPr marL="838230" algn="l" defTabSz="838230" rtl="0" eaLnBrk="1" latinLnBrk="0" hangingPunct="1">
        <a:defRPr sz="1650" kern="1200">
          <a:solidFill>
            <a:schemeClr val="tx1"/>
          </a:solidFill>
          <a:latin typeface="+mn-lt"/>
          <a:ea typeface="+mn-ea"/>
          <a:cs typeface="+mn-cs"/>
        </a:defRPr>
      </a:lvl3pPr>
      <a:lvl4pPr marL="1257346" algn="l" defTabSz="838230" rtl="0" eaLnBrk="1" latinLnBrk="0" hangingPunct="1">
        <a:defRPr sz="1650" kern="1200">
          <a:solidFill>
            <a:schemeClr val="tx1"/>
          </a:solidFill>
          <a:latin typeface="+mn-lt"/>
          <a:ea typeface="+mn-ea"/>
          <a:cs typeface="+mn-cs"/>
        </a:defRPr>
      </a:lvl4pPr>
      <a:lvl5pPr marL="1676461" algn="l" defTabSz="838230" rtl="0" eaLnBrk="1" latinLnBrk="0" hangingPunct="1">
        <a:defRPr sz="1650" kern="1200">
          <a:solidFill>
            <a:schemeClr val="tx1"/>
          </a:solidFill>
          <a:latin typeface="+mn-lt"/>
          <a:ea typeface="+mn-ea"/>
          <a:cs typeface="+mn-cs"/>
        </a:defRPr>
      </a:lvl5pPr>
      <a:lvl6pPr marL="2095576" algn="l" defTabSz="838230" rtl="0" eaLnBrk="1" latinLnBrk="0" hangingPunct="1">
        <a:defRPr sz="1650" kern="1200">
          <a:solidFill>
            <a:schemeClr val="tx1"/>
          </a:solidFill>
          <a:latin typeface="+mn-lt"/>
          <a:ea typeface="+mn-ea"/>
          <a:cs typeface="+mn-cs"/>
        </a:defRPr>
      </a:lvl6pPr>
      <a:lvl7pPr marL="2514691" algn="l" defTabSz="838230" rtl="0" eaLnBrk="1" latinLnBrk="0" hangingPunct="1">
        <a:defRPr sz="1650" kern="1200">
          <a:solidFill>
            <a:schemeClr val="tx1"/>
          </a:solidFill>
          <a:latin typeface="+mn-lt"/>
          <a:ea typeface="+mn-ea"/>
          <a:cs typeface="+mn-cs"/>
        </a:defRPr>
      </a:lvl7pPr>
      <a:lvl8pPr marL="2933807" algn="l" defTabSz="838230" rtl="0" eaLnBrk="1" latinLnBrk="0" hangingPunct="1">
        <a:defRPr sz="1650" kern="1200">
          <a:solidFill>
            <a:schemeClr val="tx1"/>
          </a:solidFill>
          <a:latin typeface="+mn-lt"/>
          <a:ea typeface="+mn-ea"/>
          <a:cs typeface="+mn-cs"/>
        </a:defRPr>
      </a:lvl8pPr>
      <a:lvl9pPr marL="3352922" algn="l" defTabSz="838230" rtl="0" eaLnBrk="1" latinLnBrk="0" hangingPunct="1">
        <a:defRPr sz="16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5F9AD4"/>
            </a:gs>
            <a:gs pos="0">
              <a:srgbClr val="003591"/>
            </a:gs>
            <a:gs pos="100000">
              <a:schemeClr val="bg2"/>
            </a:gs>
          </a:gsLst>
          <a:lin ang="135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0"/>
            <a:ext cx="40233600" cy="4918207"/>
          </a:xfrm>
          <a:ln>
            <a:headEnd/>
            <a:tailEnd/>
          </a:ln>
        </p:spPr>
        <p:style>
          <a:lnRef idx="1">
            <a:schemeClr val="accent2"/>
          </a:lnRef>
          <a:fillRef idx="3">
            <a:schemeClr val="accent2"/>
          </a:fillRef>
          <a:effectRef idx="2">
            <a:schemeClr val="accent2"/>
          </a:effectRef>
          <a:fontRef idx="minor">
            <a:schemeClr val="lt1"/>
          </a:fontRef>
        </p:style>
        <p:txBody>
          <a:bodyPr numCol="1">
            <a:normAutofit fontScale="90000"/>
          </a:bodyPr>
          <a:lstStyle/>
          <a:p>
            <a:pPr indent="-419115" algn="l" eaLnBrk="1" hangingPunct="1">
              <a:spcBef>
                <a:spcPts val="0"/>
              </a:spcBef>
              <a:spcAft>
                <a:spcPts val="0"/>
              </a:spcAft>
            </a:pPr>
            <a:r>
              <a:rPr lang="en-US" sz="8000" b="1" dirty="0">
                <a:solidFill>
                  <a:schemeClr val="tx1"/>
                </a:solidFill>
                <a:latin typeface="Bahnschrift SemiBold SemiConden" panose="020B0502040204020203" pitchFamily="34" charset="0"/>
                <a:cs typeface="Times New Roman" panose="02020603050405020304" pitchFamily="18" charset="0"/>
              </a:rPr>
              <a:t>Rotator Cuff Exercise Machine</a:t>
            </a:r>
            <a:br>
              <a:rPr lang="en-US" sz="8000" b="1" dirty="0">
                <a:solidFill>
                  <a:schemeClr val="bg1"/>
                </a:solidFill>
                <a:latin typeface="Bahnschrift SemiBold SemiConden" panose="020B0502040204020203" pitchFamily="34" charset="0"/>
                <a:cs typeface="Times New Roman" panose="02020603050405020304" pitchFamily="18" charset="0"/>
              </a:rPr>
            </a:br>
            <a:r>
              <a:rPr lang="en-US" sz="6600" dirty="0">
                <a:solidFill>
                  <a:schemeClr val="bg1"/>
                </a:solidFill>
                <a:latin typeface="Bahnschrift SemiBold SemiConden" panose="020B0502040204020203" pitchFamily="34" charset="0"/>
                <a:cs typeface="Times New Roman" panose="02020603050405020304" pitchFamily="18" charset="0"/>
              </a:rPr>
              <a:t>ME 756 Senior Design</a:t>
            </a:r>
            <a:br>
              <a:rPr lang="en-US" sz="4000" dirty="0">
                <a:latin typeface="Bahnschrift SemiBold SemiConden" panose="020B0502040204020203" pitchFamily="34" charset="0"/>
                <a:cs typeface="Times New Roman" panose="02020603050405020304" pitchFamily="18" charset="0"/>
              </a:rPr>
            </a:br>
            <a:r>
              <a:rPr lang="en-US" sz="5400" b="1" i="1" dirty="0">
                <a:solidFill>
                  <a:srgbClr val="FFFFFF"/>
                </a:solidFill>
                <a:latin typeface="Bahnschrift SemiBold SemiConden" panose="020B0502040204020203" pitchFamily="34" charset="0"/>
                <a:cs typeface="Times New Roman" panose="02020603050405020304" pitchFamily="18" charset="0"/>
              </a:rPr>
              <a:t>Autho</a:t>
            </a:r>
            <a:r>
              <a:rPr lang="en-US" sz="5400" i="1" dirty="0">
                <a:solidFill>
                  <a:srgbClr val="FFFFFF"/>
                </a:solidFill>
                <a:latin typeface="Bahnschrift SemiBold SemiConden" panose="020B0502040204020203" pitchFamily="34" charset="0"/>
                <a:cs typeface="Times New Roman" panose="02020603050405020304" pitchFamily="18" charset="0"/>
              </a:rPr>
              <a:t>r: Joseph Williams    Advisor: </a:t>
            </a:r>
            <a:r>
              <a:rPr lang="en-US" sz="5400" i="1" dirty="0" err="1">
                <a:solidFill>
                  <a:srgbClr val="FFFFFF"/>
                </a:solidFill>
                <a:latin typeface="Bahnschrift SemiBold SemiConden" panose="020B0502040204020203" pitchFamily="34" charset="0"/>
                <a:cs typeface="Times New Roman" panose="02020603050405020304" pitchFamily="18" charset="0"/>
              </a:rPr>
              <a:t>Ivaylo</a:t>
            </a:r>
            <a:r>
              <a:rPr lang="en-US" sz="5400" i="1" dirty="0">
                <a:solidFill>
                  <a:srgbClr val="FFFFFF"/>
                </a:solidFill>
                <a:latin typeface="Bahnschrift SemiBold SemiConden" panose="020B0502040204020203" pitchFamily="34" charset="0"/>
                <a:cs typeface="Times New Roman" panose="02020603050405020304" pitchFamily="18" charset="0"/>
              </a:rPr>
              <a:t> </a:t>
            </a:r>
            <a:r>
              <a:rPr lang="en-US" sz="5400" i="1" dirty="0" err="1">
                <a:solidFill>
                  <a:srgbClr val="FFFFFF"/>
                </a:solidFill>
                <a:latin typeface="Bahnschrift SemiBold SemiConden" panose="020B0502040204020203" pitchFamily="34" charset="0"/>
                <a:cs typeface="Times New Roman" panose="02020603050405020304" pitchFamily="18" charset="0"/>
              </a:rPr>
              <a:t>Nedyalkov</a:t>
            </a:r>
            <a:br>
              <a:rPr lang="en-US" sz="5400" i="1" dirty="0">
                <a:solidFill>
                  <a:srgbClr val="FFFFFF"/>
                </a:solidFill>
                <a:latin typeface="Bahnschrift SemiBold SemiConden" panose="020B0502040204020203" pitchFamily="34" charset="0"/>
                <a:cs typeface="Times New Roman" panose="02020603050405020304" pitchFamily="18" charset="0"/>
              </a:rPr>
            </a:br>
            <a:r>
              <a:rPr lang="en-US" sz="5400" i="1" dirty="0">
                <a:solidFill>
                  <a:srgbClr val="FFFFFF"/>
                </a:solidFill>
                <a:latin typeface="Bahnschrift SemiBold SemiConden" panose="020B0502040204020203" pitchFamily="34" charset="0"/>
                <a:cs typeface="Times New Roman" panose="02020603050405020304" pitchFamily="18" charset="0"/>
              </a:rPr>
              <a:t>College of Engineering and Physical Sciences, University of New Hampshire</a:t>
            </a:r>
            <a:br>
              <a:rPr lang="en-US" sz="5400" i="1" dirty="0">
                <a:solidFill>
                  <a:srgbClr val="FFFFFF"/>
                </a:solidFill>
                <a:latin typeface="Bahnschrift SemiBold SemiConden" panose="020B0502040204020203" pitchFamily="34" charset="0"/>
                <a:cs typeface="Times New Roman" panose="02020603050405020304" pitchFamily="18" charset="0"/>
              </a:rPr>
            </a:br>
            <a:r>
              <a:rPr lang="en-US" sz="5400" b="1" i="1" dirty="0">
                <a:solidFill>
                  <a:srgbClr val="FFFFFF"/>
                </a:solidFill>
                <a:latin typeface="Bahnschrift SemiBold SemiConden" panose="020B0502040204020203" pitchFamily="34" charset="0"/>
                <a:cs typeface="Times New Roman" panose="02020603050405020304" pitchFamily="18" charset="0"/>
              </a:rPr>
              <a:t>Special Thanks to: </a:t>
            </a:r>
            <a:r>
              <a:rPr lang="en-US" sz="5400" i="1" dirty="0">
                <a:solidFill>
                  <a:srgbClr val="FFFFFF"/>
                </a:solidFill>
                <a:latin typeface="Bahnschrift SemiBold SemiConden" panose="020B0502040204020203" pitchFamily="34" charset="0"/>
                <a:cs typeface="Times New Roman" panose="02020603050405020304" pitchFamily="18" charset="0"/>
              </a:rPr>
              <a:t>Matthew Collins and Kyle </a:t>
            </a:r>
            <a:r>
              <a:rPr lang="en-US" sz="5400" i="1" dirty="0" err="1">
                <a:solidFill>
                  <a:srgbClr val="FFFFFF"/>
                </a:solidFill>
                <a:latin typeface="Bahnschrift SemiBold SemiConden" panose="020B0502040204020203" pitchFamily="34" charset="0"/>
                <a:cs typeface="Times New Roman" panose="02020603050405020304" pitchFamily="18" charset="0"/>
              </a:rPr>
              <a:t>Lecour</a:t>
            </a:r>
            <a:endParaRPr lang="en-US" sz="5400" i="1" dirty="0">
              <a:solidFill>
                <a:srgbClr val="FFFFFF"/>
              </a:solidFill>
              <a:latin typeface="Bahnschrift SemiBold SemiConden" panose="020B0502040204020203" pitchFamily="34" charset="0"/>
              <a:cs typeface="Times New Roman" panose="02020603050405020304" pitchFamily="18" charset="0"/>
            </a:endParaRPr>
          </a:p>
        </p:txBody>
      </p:sp>
      <p:sp>
        <p:nvSpPr>
          <p:cNvPr id="2150" name="Text Box 161"/>
          <p:cNvSpPr txBox="1">
            <a:spLocks noChangeArrowheads="1"/>
          </p:cNvSpPr>
          <p:nvPr/>
        </p:nvSpPr>
        <p:spPr bwMode="auto">
          <a:xfrm>
            <a:off x="36531550" y="10791166"/>
            <a:ext cx="27940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2750" b="0">
              <a:solidFill>
                <a:schemeClr val="tx1"/>
              </a:solidFill>
              <a:latin typeface="Bahnschrift SemiBold SemiConden" panose="020B0502040204020203" pitchFamily="34" charset="0"/>
              <a:cs typeface="Times New Roman" panose="02020603050405020304" pitchFamily="18" charset="0"/>
            </a:endParaRPr>
          </a:p>
        </p:txBody>
      </p:sp>
      <p:sp>
        <p:nvSpPr>
          <p:cNvPr id="2152" name="Rectangle 164"/>
          <p:cNvSpPr>
            <a:spLocks noChangeArrowheads="1"/>
          </p:cNvSpPr>
          <p:nvPr/>
        </p:nvSpPr>
        <p:spPr bwMode="auto">
          <a:xfrm>
            <a:off x="14201903" y="5385750"/>
            <a:ext cx="11734800" cy="1257300"/>
          </a:xfrm>
          <a:prstGeom prst="rect">
            <a:avLst/>
          </a:prstGeom>
          <a:gradFill>
            <a:gsLst>
              <a:gs pos="0">
                <a:schemeClr val="tx2">
                  <a:lumMod val="20000"/>
                  <a:lumOff val="80000"/>
                </a:schemeClr>
              </a:gs>
              <a:gs pos="81000">
                <a:schemeClr val="accent2"/>
              </a:gs>
              <a:gs pos="100000">
                <a:schemeClr val="accent2"/>
              </a:gs>
            </a:gsLst>
            <a:lin ang="5400000" scaled="1"/>
          </a:gradFill>
          <a:ln w="76200">
            <a:solidFill>
              <a:schemeClr val="tx2"/>
            </a:solidFill>
            <a:miter lim="800000"/>
            <a:headEnd/>
            <a:tailEnd/>
          </a:ln>
          <a:effectLst/>
        </p:spPr>
        <p:txBody>
          <a:bodyPr wrap="none" lIns="125730" tIns="62865" rIns="125730" bIns="62865" anchor="ctr"/>
          <a:lstStyle/>
          <a:p>
            <a:pPr defTabSz="3448969"/>
            <a:r>
              <a:rPr lang="en-US" sz="6600" dirty="0">
                <a:solidFill>
                  <a:schemeClr val="bg1"/>
                </a:solidFill>
                <a:latin typeface="Bahnschrift SemiBold SemiConden" panose="020B0502040204020203" pitchFamily="34" charset="0"/>
                <a:cs typeface="Times New Roman" panose="02020603050405020304" pitchFamily="18" charset="0"/>
              </a:rPr>
              <a:t>Design</a:t>
            </a:r>
          </a:p>
        </p:txBody>
      </p:sp>
      <p:sp>
        <p:nvSpPr>
          <p:cNvPr id="2154" name="Rectangle 166"/>
          <p:cNvSpPr>
            <a:spLocks noChangeArrowheads="1"/>
          </p:cNvSpPr>
          <p:nvPr/>
        </p:nvSpPr>
        <p:spPr bwMode="auto">
          <a:xfrm>
            <a:off x="600193" y="15323090"/>
            <a:ext cx="11486445" cy="1257300"/>
          </a:xfrm>
          <a:prstGeom prst="rect">
            <a:avLst/>
          </a:prstGeom>
          <a:gradFill>
            <a:gsLst>
              <a:gs pos="0">
                <a:schemeClr val="tx2">
                  <a:lumMod val="20000"/>
                  <a:lumOff val="80000"/>
                </a:schemeClr>
              </a:gs>
              <a:gs pos="81000">
                <a:schemeClr val="accent2"/>
              </a:gs>
              <a:gs pos="100000">
                <a:schemeClr val="accent2"/>
              </a:gs>
            </a:gsLst>
            <a:lin ang="5400000" scaled="1"/>
          </a:gradFill>
          <a:ln w="76200">
            <a:solidFill>
              <a:schemeClr val="tx2"/>
            </a:solidFill>
            <a:miter lim="800000"/>
            <a:headEnd/>
            <a:tailEnd/>
          </a:ln>
          <a:effectLst/>
        </p:spPr>
        <p:txBody>
          <a:bodyPr wrap="none" lIns="125730" tIns="62865" rIns="125730" bIns="62865" anchor="ctr"/>
          <a:lstStyle/>
          <a:p>
            <a:pPr defTabSz="3448969"/>
            <a:r>
              <a:rPr lang="en-US" sz="6600" dirty="0">
                <a:solidFill>
                  <a:schemeClr val="bg1"/>
                </a:solidFill>
                <a:latin typeface="Bahnschrift SemiBold SemiConden" panose="020B0502040204020203" pitchFamily="34" charset="0"/>
                <a:cs typeface="Times New Roman" panose="02020603050405020304" pitchFamily="18" charset="0"/>
              </a:rPr>
              <a:t>Introduction</a:t>
            </a:r>
          </a:p>
        </p:txBody>
      </p:sp>
      <p:sp>
        <p:nvSpPr>
          <p:cNvPr id="2155" name="Rectangle 167"/>
          <p:cNvSpPr>
            <a:spLocks noChangeArrowheads="1"/>
          </p:cNvSpPr>
          <p:nvPr/>
        </p:nvSpPr>
        <p:spPr bwMode="auto">
          <a:xfrm>
            <a:off x="715240" y="5410939"/>
            <a:ext cx="11371398" cy="1257300"/>
          </a:xfrm>
          <a:prstGeom prst="rect">
            <a:avLst/>
          </a:prstGeom>
          <a:gradFill>
            <a:gsLst>
              <a:gs pos="0">
                <a:schemeClr val="tx2">
                  <a:lumMod val="20000"/>
                  <a:lumOff val="80000"/>
                </a:schemeClr>
              </a:gs>
              <a:gs pos="81000">
                <a:schemeClr val="accent2"/>
              </a:gs>
              <a:gs pos="100000">
                <a:schemeClr val="accent2"/>
              </a:gs>
            </a:gsLst>
            <a:lin ang="5400000" scaled="1"/>
          </a:gradFill>
          <a:ln w="76200">
            <a:solidFill>
              <a:schemeClr val="tx2"/>
            </a:solidFill>
            <a:miter lim="800000"/>
            <a:headEnd/>
            <a:tailEnd/>
          </a:ln>
          <a:effectLst/>
        </p:spPr>
        <p:txBody>
          <a:bodyPr wrap="none" lIns="125730" tIns="62865" rIns="125730" bIns="62865" anchor="ctr"/>
          <a:lstStyle/>
          <a:p>
            <a:pPr defTabSz="3448969"/>
            <a:r>
              <a:rPr lang="en-US" sz="6600" dirty="0">
                <a:solidFill>
                  <a:schemeClr val="bg1"/>
                </a:solidFill>
                <a:latin typeface="Bahnschrift SemiBold SemiConden" panose="020B0502040204020203" pitchFamily="34" charset="0"/>
                <a:cs typeface="Times New Roman" panose="02020603050405020304" pitchFamily="18" charset="0"/>
              </a:rPr>
              <a:t>Abstract</a:t>
            </a:r>
          </a:p>
        </p:txBody>
      </p:sp>
      <p:sp>
        <p:nvSpPr>
          <p:cNvPr id="19" name="Rectangle 165"/>
          <p:cNvSpPr>
            <a:spLocks noChangeArrowheads="1"/>
          </p:cNvSpPr>
          <p:nvPr/>
        </p:nvSpPr>
        <p:spPr bwMode="auto">
          <a:xfrm>
            <a:off x="27350155" y="24128965"/>
            <a:ext cx="11975395" cy="1257300"/>
          </a:xfrm>
          <a:prstGeom prst="rect">
            <a:avLst/>
          </a:prstGeom>
          <a:gradFill>
            <a:gsLst>
              <a:gs pos="0">
                <a:schemeClr val="tx2">
                  <a:lumMod val="20000"/>
                  <a:lumOff val="80000"/>
                </a:schemeClr>
              </a:gs>
              <a:gs pos="81000">
                <a:schemeClr val="accent2"/>
              </a:gs>
              <a:gs pos="100000">
                <a:schemeClr val="accent2"/>
              </a:gs>
            </a:gsLst>
            <a:lin ang="5400000" scaled="1"/>
          </a:gradFill>
          <a:ln w="76200">
            <a:solidFill>
              <a:schemeClr val="tx2"/>
            </a:solidFill>
            <a:miter lim="800000"/>
            <a:headEnd/>
            <a:tailEnd/>
          </a:ln>
          <a:effectLst/>
        </p:spPr>
        <p:txBody>
          <a:bodyPr wrap="none" lIns="125730" tIns="62865" rIns="125730" bIns="62865" anchor="ctr"/>
          <a:lstStyle/>
          <a:p>
            <a:pPr defTabSz="3448969"/>
            <a:r>
              <a:rPr lang="en-US" sz="6600" dirty="0">
                <a:solidFill>
                  <a:schemeClr val="bg1"/>
                </a:solidFill>
                <a:latin typeface="Bahnschrift SemiBold SemiConden" panose="020B0502040204020203" pitchFamily="34" charset="0"/>
                <a:cs typeface="Times New Roman" panose="02020603050405020304" pitchFamily="18" charset="0"/>
              </a:rPr>
              <a:t>Future</a:t>
            </a:r>
          </a:p>
        </p:txBody>
      </p:sp>
      <p:sp>
        <p:nvSpPr>
          <p:cNvPr id="7" name="TextBox 6"/>
          <p:cNvSpPr txBox="1"/>
          <p:nvPr/>
        </p:nvSpPr>
        <p:spPr>
          <a:xfrm>
            <a:off x="19407669" y="25863316"/>
            <a:ext cx="11921067" cy="459036"/>
          </a:xfrm>
          <a:prstGeom prst="rect">
            <a:avLst/>
          </a:prstGeom>
          <a:noFill/>
        </p:spPr>
        <p:txBody>
          <a:bodyPr wrap="square" rtlCol="0">
            <a:spAutoFit/>
          </a:bodyPr>
          <a:lstStyle/>
          <a:p>
            <a:pPr indent="-419115" algn="l">
              <a:spcBef>
                <a:spcPts val="1100"/>
              </a:spcBef>
            </a:pPr>
            <a:r>
              <a:rPr lang="en-US" sz="2383" b="0" dirty="0">
                <a:solidFill>
                  <a:schemeClr val="tx1"/>
                </a:solidFill>
                <a:latin typeface="Bahnschrift SemiBold SemiConden" panose="020B0502040204020203" pitchFamily="34" charset="0"/>
                <a:cs typeface="Times New Roman" panose="02020603050405020304" pitchFamily="18" charset="0"/>
              </a:rPr>
              <a:t>.</a:t>
            </a:r>
          </a:p>
        </p:txBody>
      </p:sp>
      <p:sp>
        <p:nvSpPr>
          <p:cNvPr id="74" name="TextBox 29"/>
          <p:cNvSpPr txBox="1">
            <a:spLocks noChangeArrowheads="1"/>
          </p:cNvSpPr>
          <p:nvPr/>
        </p:nvSpPr>
        <p:spPr bwMode="auto">
          <a:xfrm>
            <a:off x="-838200" y="28827109"/>
            <a:ext cx="13970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lvl="3" algn="l"/>
            <a:r>
              <a:rPr lang="en-US" sz="4400" b="0" dirty="0">
                <a:latin typeface="Bahnschrift SemiBold SemiConden" panose="020B0502040204020203" pitchFamily="34" charset="0"/>
                <a:cs typeface="Times New Roman" panose="02020603050405020304" pitchFamily="18" charset="0"/>
              </a:rPr>
              <a:t>After locking the rotating arm at the desired position</a:t>
            </a:r>
          </a:p>
          <a:p>
            <a:pPr lvl="3" algn="l"/>
            <a:r>
              <a:rPr lang="en-US" sz="4400" b="0" dirty="0">
                <a:latin typeface="Bahnschrift SemiBold SemiConden" panose="020B0502040204020203" pitchFamily="34" charset="0"/>
                <a:cs typeface="Times New Roman" panose="02020603050405020304" pitchFamily="18" charset="0"/>
              </a:rPr>
              <a:t>the user will grab the handles and rotate their</a:t>
            </a:r>
          </a:p>
          <a:p>
            <a:pPr lvl="3" algn="l"/>
            <a:r>
              <a:rPr lang="en-US" sz="4400" b="0" dirty="0">
                <a:latin typeface="Bahnschrift SemiBold SemiConden" panose="020B0502040204020203" pitchFamily="34" charset="0"/>
                <a:cs typeface="Times New Roman" panose="02020603050405020304" pitchFamily="18" charset="0"/>
              </a:rPr>
              <a:t>arm away from the machine either horizontally</a:t>
            </a:r>
          </a:p>
          <a:p>
            <a:pPr lvl="3" algn="l"/>
            <a:r>
              <a:rPr lang="en-US" sz="4400" b="0" dirty="0">
                <a:latin typeface="Bahnschrift SemiBold SemiConden" panose="020B0502040204020203" pitchFamily="34" charset="0"/>
                <a:cs typeface="Times New Roman" panose="02020603050405020304" pitchFamily="18" charset="0"/>
              </a:rPr>
              <a:t>or vertically while keeping their arm at a 90 </a:t>
            </a:r>
          </a:p>
          <a:p>
            <a:pPr lvl="3" algn="l"/>
            <a:r>
              <a:rPr lang="en-US" sz="4400" b="0" dirty="0">
                <a:latin typeface="Bahnschrift SemiBold SemiConden" panose="020B0502040204020203" pitchFamily="34" charset="0"/>
                <a:cs typeface="Times New Roman" panose="02020603050405020304" pitchFamily="18" charset="0"/>
              </a:rPr>
              <a:t>degree angle. </a:t>
            </a:r>
          </a:p>
        </p:txBody>
      </p:sp>
      <p:sp>
        <p:nvSpPr>
          <p:cNvPr id="36" name="Rectangle 164"/>
          <p:cNvSpPr>
            <a:spLocks noChangeArrowheads="1"/>
          </p:cNvSpPr>
          <p:nvPr/>
        </p:nvSpPr>
        <p:spPr bwMode="auto">
          <a:xfrm>
            <a:off x="27566954" y="5385750"/>
            <a:ext cx="11796889" cy="1257300"/>
          </a:xfrm>
          <a:prstGeom prst="rect">
            <a:avLst/>
          </a:prstGeom>
          <a:gradFill>
            <a:gsLst>
              <a:gs pos="0">
                <a:schemeClr val="tx2">
                  <a:lumMod val="20000"/>
                  <a:lumOff val="80000"/>
                </a:schemeClr>
              </a:gs>
              <a:gs pos="81000">
                <a:schemeClr val="accent2"/>
              </a:gs>
              <a:gs pos="100000">
                <a:schemeClr val="accent2"/>
              </a:gs>
            </a:gsLst>
            <a:lin ang="5400000" scaled="1"/>
          </a:gradFill>
          <a:ln w="76200">
            <a:solidFill>
              <a:schemeClr val="tx2"/>
            </a:solidFill>
            <a:miter lim="800000"/>
            <a:headEnd/>
            <a:tailEnd/>
          </a:ln>
          <a:effectLst/>
        </p:spPr>
        <p:txBody>
          <a:bodyPr wrap="none" lIns="125730" tIns="62865" rIns="125730" bIns="62865" anchor="ctr"/>
          <a:lstStyle/>
          <a:p>
            <a:pPr defTabSz="3448969"/>
            <a:r>
              <a:rPr lang="en-US" sz="6600" dirty="0">
                <a:solidFill>
                  <a:schemeClr val="bg1"/>
                </a:solidFill>
                <a:latin typeface="Bahnschrift SemiBold SemiConden" panose="020B0502040204020203" pitchFamily="34" charset="0"/>
                <a:cs typeface="Times New Roman" panose="02020603050405020304" pitchFamily="18" charset="0"/>
              </a:rPr>
              <a:t>Discussion</a:t>
            </a:r>
          </a:p>
        </p:txBody>
      </p:sp>
      <p:sp>
        <p:nvSpPr>
          <p:cNvPr id="20" name="Text Box 2546"/>
          <p:cNvSpPr txBox="1">
            <a:spLocks noChangeArrowheads="1"/>
          </p:cNvSpPr>
          <p:nvPr/>
        </p:nvSpPr>
        <p:spPr bwMode="auto">
          <a:xfrm>
            <a:off x="791436" y="6932363"/>
            <a:ext cx="11371398" cy="75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algn="l"/>
            <a:r>
              <a:rPr lang="en-US" sz="4400" b="0" dirty="0">
                <a:latin typeface="Bahnschrift SemiBold SemiConden" panose="020B0502040204020203" pitchFamily="34" charset="0"/>
                <a:cs typeface="Times New Roman" panose="02020603050405020304" pitchFamily="18" charset="0"/>
              </a:rPr>
              <a:t>The supraspinatus, the infraspinatus, the teres</a:t>
            </a:r>
          </a:p>
          <a:p>
            <a:pPr algn="l"/>
            <a:r>
              <a:rPr lang="en-US" sz="4400" b="0" dirty="0">
                <a:latin typeface="Bahnschrift SemiBold SemiConden" panose="020B0502040204020203" pitchFamily="34" charset="0"/>
                <a:cs typeface="Times New Roman" panose="02020603050405020304" pitchFamily="18" charset="0"/>
              </a:rPr>
              <a:t>minor, and the subscapularis, are a regularly</a:t>
            </a:r>
          </a:p>
          <a:p>
            <a:pPr algn="l"/>
            <a:r>
              <a:rPr lang="en-US" sz="4400" b="0" dirty="0">
                <a:latin typeface="Bahnschrift SemiBold SemiConden" panose="020B0502040204020203" pitchFamily="34" charset="0"/>
                <a:cs typeface="Times New Roman" panose="02020603050405020304" pitchFamily="18" charset="0"/>
              </a:rPr>
              <a:t>forgotten group of rotator cuff muscles, despite</a:t>
            </a:r>
          </a:p>
          <a:p>
            <a:pPr algn="l"/>
            <a:r>
              <a:rPr lang="en-US" sz="4400" b="0" dirty="0">
                <a:latin typeface="Bahnschrift SemiBold SemiConden" panose="020B0502040204020203" pitchFamily="34" charset="0"/>
                <a:cs typeface="Times New Roman" panose="02020603050405020304" pitchFamily="18" charset="0"/>
              </a:rPr>
              <a:t>their integral role in shoulder mobility and health.</a:t>
            </a:r>
          </a:p>
          <a:p>
            <a:pPr algn="l"/>
            <a:r>
              <a:rPr lang="en-US" sz="4400" b="0" dirty="0">
                <a:latin typeface="Bahnschrift SemiBold SemiConden" panose="020B0502040204020203" pitchFamily="34" charset="0"/>
                <a:cs typeface="Times New Roman" panose="02020603050405020304" pitchFamily="18" charset="0"/>
              </a:rPr>
              <a:t>With the use of a machine designed to exercise</a:t>
            </a:r>
          </a:p>
          <a:p>
            <a:pPr algn="l"/>
            <a:r>
              <a:rPr lang="en-US" sz="4400" b="0" dirty="0">
                <a:latin typeface="Bahnschrift SemiBold SemiConden" panose="020B0502040204020203" pitchFamily="34" charset="0"/>
                <a:cs typeface="Times New Roman" panose="02020603050405020304" pitchFamily="18" charset="0"/>
              </a:rPr>
              <a:t>the these muscles, the</a:t>
            </a:r>
          </a:p>
          <a:p>
            <a:pPr algn="l"/>
            <a:r>
              <a:rPr lang="en-US" sz="4400" b="0" dirty="0">
                <a:latin typeface="Bahnschrift SemiBold SemiConden" panose="020B0502040204020203" pitchFamily="34" charset="0"/>
                <a:cs typeface="Times New Roman" panose="02020603050405020304" pitchFamily="18" charset="0"/>
              </a:rPr>
              <a:t>rotator cuff can be </a:t>
            </a:r>
          </a:p>
          <a:p>
            <a:pPr algn="l"/>
            <a:r>
              <a:rPr lang="en-US" sz="4400" b="0" dirty="0">
                <a:latin typeface="Bahnschrift SemiBold SemiConden" panose="020B0502040204020203" pitchFamily="34" charset="0"/>
                <a:cs typeface="Times New Roman" panose="02020603050405020304" pitchFamily="18" charset="0"/>
              </a:rPr>
              <a:t>strengthened, helping to</a:t>
            </a:r>
          </a:p>
          <a:p>
            <a:pPr algn="l"/>
            <a:r>
              <a:rPr lang="en-US" sz="4400" b="0" dirty="0">
                <a:latin typeface="Bahnschrift SemiBold SemiConden" panose="020B0502040204020203" pitchFamily="34" charset="0"/>
                <a:cs typeface="Times New Roman" panose="02020603050405020304" pitchFamily="18" charset="0"/>
              </a:rPr>
              <a:t>prevent shoulder</a:t>
            </a:r>
          </a:p>
          <a:p>
            <a:pPr algn="l"/>
            <a:r>
              <a:rPr lang="en-US" sz="4400" b="0" dirty="0">
                <a:latin typeface="Bahnschrift SemiBold SemiConden" panose="020B0502040204020203" pitchFamily="34" charset="0"/>
                <a:cs typeface="Times New Roman" panose="02020603050405020304" pitchFamily="18" charset="0"/>
              </a:rPr>
              <a:t>stresses and strains and </a:t>
            </a:r>
          </a:p>
          <a:p>
            <a:pPr algn="l"/>
            <a:r>
              <a:rPr lang="en-US" sz="4400" b="0" dirty="0">
                <a:latin typeface="Bahnschrift SemiBold SemiConden" panose="020B0502040204020203" pitchFamily="34" charset="0"/>
                <a:cs typeface="Times New Roman" panose="02020603050405020304" pitchFamily="18" charset="0"/>
              </a:rPr>
              <a:t>minimize doctor visits. </a:t>
            </a:r>
          </a:p>
        </p:txBody>
      </p:sp>
      <p:sp>
        <p:nvSpPr>
          <p:cNvPr id="9" name="Rectangle 8"/>
          <p:cNvSpPr/>
          <p:nvPr/>
        </p:nvSpPr>
        <p:spPr>
          <a:xfrm>
            <a:off x="600192" y="16792601"/>
            <a:ext cx="12169423" cy="9571851"/>
          </a:xfrm>
          <a:prstGeom prst="rect">
            <a:avLst/>
          </a:prstGeom>
        </p:spPr>
        <p:txBody>
          <a:bodyPr wrap="square">
            <a:spAutoFit/>
          </a:bodyPr>
          <a:lstStyle/>
          <a:p>
            <a:pPr algn="l"/>
            <a:r>
              <a:rPr lang="en-US" sz="4400" b="0" dirty="0">
                <a:solidFill>
                  <a:schemeClr val="tx1"/>
                </a:solidFill>
                <a:latin typeface="Bahnschrift SemiBold SemiConden" panose="020B0502040204020203" pitchFamily="34" charset="0"/>
                <a:cs typeface="Times New Roman" panose="02020603050405020304" pitchFamily="18" charset="0"/>
              </a:rPr>
              <a:t>Muscle-specific gym equipment provides a safe</a:t>
            </a:r>
          </a:p>
          <a:p>
            <a:pPr algn="l"/>
            <a:r>
              <a:rPr lang="en-US" sz="4400" b="0" dirty="0">
                <a:solidFill>
                  <a:schemeClr val="tx1"/>
                </a:solidFill>
                <a:latin typeface="Bahnschrift SemiBold SemiConden" panose="020B0502040204020203" pitchFamily="34" charset="0"/>
                <a:cs typeface="Times New Roman" panose="02020603050405020304" pitchFamily="18" charset="0"/>
              </a:rPr>
              <a:t>and comfortable alternative to other more complicated exercises. An easy to use machine than could be affordable for production and both </a:t>
            </a:r>
          </a:p>
          <a:p>
            <a:pPr algn="l"/>
            <a:r>
              <a:rPr lang="en-US" sz="4400" b="0" dirty="0">
                <a:solidFill>
                  <a:schemeClr val="tx1"/>
                </a:solidFill>
                <a:latin typeface="Bahnschrift SemiBold SemiConden" panose="020B0502040204020203" pitchFamily="34" charset="0"/>
                <a:cs typeface="Times New Roman" panose="02020603050405020304" pitchFamily="18" charset="0"/>
              </a:rPr>
              <a:t>non-intimidating and effective for the</a:t>
            </a:r>
          </a:p>
          <a:p>
            <a:pPr algn="l"/>
            <a:r>
              <a:rPr lang="en-US" sz="4400" b="0" dirty="0">
                <a:solidFill>
                  <a:schemeClr val="tx1"/>
                </a:solidFill>
                <a:latin typeface="Bahnschrift SemiBold SemiConden" panose="020B0502040204020203" pitchFamily="34" charset="0"/>
                <a:cs typeface="Times New Roman" panose="02020603050405020304" pitchFamily="18" charset="0"/>
              </a:rPr>
              <a:t>gym-goer were the main design criteria.</a:t>
            </a:r>
          </a:p>
          <a:p>
            <a:pPr algn="l"/>
            <a:r>
              <a:rPr lang="en-US" sz="4400" b="0" dirty="0">
                <a:solidFill>
                  <a:schemeClr val="tx1"/>
                </a:solidFill>
                <a:latin typeface="Bahnschrift SemiBold SemiConden" panose="020B0502040204020203" pitchFamily="34" charset="0"/>
                <a:cs typeface="Times New Roman" panose="02020603050405020304" pitchFamily="18" charset="0"/>
              </a:rPr>
              <a:t>Considering these parameters design began.</a:t>
            </a:r>
          </a:p>
          <a:p>
            <a:pPr algn="l"/>
            <a:r>
              <a:rPr lang="en-US" sz="4400" b="0" dirty="0">
                <a:solidFill>
                  <a:schemeClr val="tx1"/>
                </a:solidFill>
                <a:latin typeface="Bahnschrift SemiBold SemiConden" panose="020B0502040204020203" pitchFamily="34" charset="0"/>
                <a:cs typeface="Times New Roman" panose="02020603050405020304" pitchFamily="18" charset="0"/>
              </a:rPr>
              <a:t>The first iteration of the machine was built. </a:t>
            </a:r>
          </a:p>
          <a:p>
            <a:pPr algn="l"/>
            <a:r>
              <a:rPr lang="en-US" sz="4400" b="0" dirty="0">
                <a:solidFill>
                  <a:schemeClr val="tx1"/>
                </a:solidFill>
                <a:latin typeface="Bahnschrift SemiBold SemiConden" panose="020B0502040204020203" pitchFamily="34" charset="0"/>
                <a:cs typeface="Times New Roman" panose="02020603050405020304" pitchFamily="18" charset="0"/>
              </a:rPr>
              <a:t>It targeted one arm, focusing on ensuring</a:t>
            </a:r>
          </a:p>
          <a:p>
            <a:pPr algn="l"/>
            <a:r>
              <a:rPr lang="en-US" sz="4400" b="0" dirty="0">
                <a:solidFill>
                  <a:schemeClr val="tx1"/>
                </a:solidFill>
                <a:latin typeface="Bahnschrift SemiBold SemiConden" panose="020B0502040204020203" pitchFamily="34" charset="0"/>
                <a:cs typeface="Times New Roman" panose="02020603050405020304" pitchFamily="18" charset="0"/>
              </a:rPr>
              <a:t>proper form with an individual arm. While</a:t>
            </a:r>
          </a:p>
          <a:p>
            <a:pPr algn="l"/>
            <a:r>
              <a:rPr lang="en-US" sz="4400" b="0" dirty="0">
                <a:solidFill>
                  <a:schemeClr val="tx1"/>
                </a:solidFill>
                <a:latin typeface="Bahnschrift SemiBold SemiConden" panose="020B0502040204020203" pitchFamily="34" charset="0"/>
                <a:cs typeface="Times New Roman" panose="02020603050405020304" pitchFamily="18" charset="0"/>
              </a:rPr>
              <a:t>effective, some design concerns were raised. Following this design, a few other iterations were developed, with the final design being the rotating two arm design.</a:t>
            </a:r>
          </a:p>
        </p:txBody>
      </p:sp>
      <p:sp>
        <p:nvSpPr>
          <p:cNvPr id="21" name="Rectangle 20"/>
          <p:cNvSpPr/>
          <p:nvPr/>
        </p:nvSpPr>
        <p:spPr>
          <a:xfrm>
            <a:off x="27350155" y="25588471"/>
            <a:ext cx="12169423" cy="6863417"/>
          </a:xfrm>
          <a:prstGeom prst="rect">
            <a:avLst/>
          </a:prstGeom>
        </p:spPr>
        <p:txBody>
          <a:bodyPr wrap="square">
            <a:spAutoFit/>
          </a:bodyPr>
          <a:lstStyle/>
          <a:p>
            <a:pPr algn="l"/>
            <a:r>
              <a:rPr lang="en-US" sz="4400" b="0" dirty="0">
                <a:solidFill>
                  <a:schemeClr val="tx1"/>
                </a:solidFill>
                <a:latin typeface="Bahnschrift SemiBold SemiConden" panose="020B0502040204020203" pitchFamily="34" charset="0"/>
                <a:cs typeface="Times New Roman" panose="02020603050405020304" pitchFamily="18" charset="0"/>
              </a:rPr>
              <a:t>Testing is to be underdone to ensure the effectiveness of the machine. Ultrasound can be used to measure the size of the rotator cuff muscles prior to use of the machine. After continued exercise over a period of time using the machine, the muscles can by scanned once more and the growth can be analyzed. Given the testing proofs successful, the machine can be developed further with the end goal being the marketing of the idea to exercise equipment companies. </a:t>
            </a:r>
          </a:p>
        </p:txBody>
      </p:sp>
      <p:sp>
        <p:nvSpPr>
          <p:cNvPr id="24" name="Rectangle 166"/>
          <p:cNvSpPr>
            <a:spLocks noChangeArrowheads="1"/>
          </p:cNvSpPr>
          <p:nvPr/>
        </p:nvSpPr>
        <p:spPr bwMode="auto">
          <a:xfrm>
            <a:off x="600193" y="27355800"/>
            <a:ext cx="11486445" cy="1257300"/>
          </a:xfrm>
          <a:prstGeom prst="rect">
            <a:avLst/>
          </a:prstGeom>
          <a:gradFill>
            <a:gsLst>
              <a:gs pos="0">
                <a:schemeClr val="tx2">
                  <a:lumMod val="20000"/>
                  <a:lumOff val="80000"/>
                </a:schemeClr>
              </a:gs>
              <a:gs pos="81000">
                <a:schemeClr val="accent2"/>
              </a:gs>
              <a:gs pos="100000">
                <a:schemeClr val="accent2"/>
              </a:gs>
            </a:gsLst>
            <a:lin ang="5400000" scaled="1"/>
          </a:gradFill>
          <a:ln w="76200">
            <a:solidFill>
              <a:schemeClr val="tx1"/>
            </a:solidFill>
            <a:miter lim="800000"/>
            <a:headEnd/>
            <a:tailEnd/>
          </a:ln>
          <a:effectLst/>
        </p:spPr>
        <p:txBody>
          <a:bodyPr wrap="none" lIns="125730" tIns="62865" rIns="125730" bIns="62865" anchor="ctr"/>
          <a:lstStyle/>
          <a:p>
            <a:pPr defTabSz="3448969"/>
            <a:r>
              <a:rPr lang="en-US" sz="6600" dirty="0">
                <a:solidFill>
                  <a:schemeClr val="bg1"/>
                </a:solidFill>
                <a:latin typeface="Bahnschrift SemiBold SemiConden" panose="020B0502040204020203" pitchFamily="34" charset="0"/>
                <a:cs typeface="Times New Roman" panose="02020603050405020304" pitchFamily="18" charset="0"/>
              </a:rPr>
              <a:t>Operation</a:t>
            </a:r>
          </a:p>
        </p:txBody>
      </p:sp>
      <p:sp>
        <p:nvSpPr>
          <p:cNvPr id="29" name="Rectangle 28"/>
          <p:cNvSpPr/>
          <p:nvPr/>
        </p:nvSpPr>
        <p:spPr>
          <a:xfrm>
            <a:off x="14176503" y="6919679"/>
            <a:ext cx="12169423" cy="4832092"/>
          </a:xfrm>
          <a:prstGeom prst="rect">
            <a:avLst/>
          </a:prstGeom>
        </p:spPr>
        <p:txBody>
          <a:bodyPr wrap="square">
            <a:spAutoFit/>
          </a:bodyPr>
          <a:lstStyle/>
          <a:p>
            <a:pPr algn="l"/>
            <a:r>
              <a:rPr lang="en-US" sz="4400" b="0" dirty="0">
                <a:solidFill>
                  <a:schemeClr val="tx1"/>
                </a:solidFill>
                <a:latin typeface="Bahnschrift SemiBold SemiConden" panose="020B0502040204020203" pitchFamily="34" charset="0"/>
                <a:cs typeface="Times New Roman" panose="02020603050405020304" pitchFamily="18" charset="0"/>
              </a:rPr>
              <a:t>The final design has two arms capable of rotating 180 degrees, allowing a variety of rotator cuff exercises and movements, both lateral and vertical. It also features a small weight stack sat behind the user, specific for rotator cuff exercise. The design features a small footprint with a familiar presence, allowing the machine to fit in at any gym.</a:t>
            </a:r>
          </a:p>
        </p:txBody>
      </p:sp>
      <p:sp>
        <p:nvSpPr>
          <p:cNvPr id="30" name="Rectangle 29"/>
          <p:cNvSpPr/>
          <p:nvPr/>
        </p:nvSpPr>
        <p:spPr>
          <a:xfrm>
            <a:off x="27878518" y="11821364"/>
            <a:ext cx="12169423" cy="4832092"/>
          </a:xfrm>
          <a:prstGeom prst="rect">
            <a:avLst/>
          </a:prstGeom>
        </p:spPr>
        <p:txBody>
          <a:bodyPr wrap="square">
            <a:spAutoFit/>
          </a:bodyPr>
          <a:lstStyle/>
          <a:p>
            <a:pPr algn="l"/>
            <a:r>
              <a:rPr lang="en-US" sz="4400" b="0" dirty="0">
                <a:solidFill>
                  <a:schemeClr val="tx1"/>
                </a:solidFill>
                <a:latin typeface="Bahnschrift SemiBold SemiConden" panose="020B0502040204020203" pitchFamily="34" charset="0"/>
                <a:cs typeface="Times New Roman" panose="02020603050405020304" pitchFamily="18" charset="0"/>
              </a:rPr>
              <a:t>Created for the average gym-goer, this machine creates a familiar environment that allows for effective exercise of the rotator cuff muscles. With a machine dedicated to rotator cuff muscle growth and training, everyone will have the opportunity to strengthen their shoulders and develop otherwise ignored muscles to prevent injuries.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151" r="77907" b="8354"/>
          <a:stretch/>
        </p:blipFill>
        <p:spPr>
          <a:xfrm>
            <a:off x="24918855" y="733714"/>
            <a:ext cx="3665947" cy="4677225"/>
          </a:xfrm>
          <a:prstGeom prst="rect">
            <a:avLst/>
          </a:prstGeom>
        </p:spPr>
      </p:pic>
      <p:pic>
        <p:nvPicPr>
          <p:cNvPr id="5" name="Picture 4">
            <a:extLst>
              <a:ext uri="{FF2B5EF4-FFF2-40B4-BE49-F238E27FC236}">
                <a16:creationId xmlns:a16="http://schemas.microsoft.com/office/drawing/2014/main" id="{6DB85B04-D1FA-4B97-9027-E76EACA09C54}"/>
              </a:ext>
            </a:extLst>
          </p:cNvPr>
          <p:cNvPicPr>
            <a:picLocks noChangeAspect="1"/>
          </p:cNvPicPr>
          <p:nvPr/>
        </p:nvPicPr>
        <p:blipFill rotWithShape="1">
          <a:blip r:embed="rId3"/>
          <a:srcRect t="4155" b="17258"/>
          <a:stretch/>
        </p:blipFill>
        <p:spPr>
          <a:xfrm>
            <a:off x="28678849" y="17532916"/>
            <a:ext cx="9318006" cy="5931131"/>
          </a:xfrm>
          <a:prstGeom prst="rect">
            <a:avLst/>
          </a:prstGeom>
          <a:ln w="76200">
            <a:solidFill>
              <a:srgbClr val="5F9AD4"/>
            </a:solidFill>
          </a:ln>
        </p:spPr>
      </p:pic>
      <p:pic>
        <p:nvPicPr>
          <p:cNvPr id="6" name="Picture 5">
            <a:extLst>
              <a:ext uri="{FF2B5EF4-FFF2-40B4-BE49-F238E27FC236}">
                <a16:creationId xmlns:a16="http://schemas.microsoft.com/office/drawing/2014/main" id="{F69D0631-8578-4E68-94B0-D7D47ABCF912}"/>
              </a:ext>
            </a:extLst>
          </p:cNvPr>
          <p:cNvPicPr>
            <a:picLocks noChangeAspect="1"/>
          </p:cNvPicPr>
          <p:nvPr/>
        </p:nvPicPr>
        <p:blipFill rotWithShape="1">
          <a:blip r:embed="rId4"/>
          <a:srcRect t="-405" r="22508" b="1208"/>
          <a:stretch/>
        </p:blipFill>
        <p:spPr>
          <a:xfrm>
            <a:off x="27683058" y="6932363"/>
            <a:ext cx="11680785" cy="4552741"/>
          </a:xfrm>
          <a:prstGeom prst="rect">
            <a:avLst/>
          </a:prstGeom>
          <a:ln w="76200">
            <a:solidFill>
              <a:srgbClr val="5F9AD4"/>
            </a:solidFill>
          </a:ln>
        </p:spPr>
      </p:pic>
      <p:pic>
        <p:nvPicPr>
          <p:cNvPr id="25" name="Picture 24" descr="A picture containing toy&#10;&#10;Description automatically generated">
            <a:extLst>
              <a:ext uri="{FF2B5EF4-FFF2-40B4-BE49-F238E27FC236}">
                <a16:creationId xmlns:a16="http://schemas.microsoft.com/office/drawing/2014/main" id="{C23B5D4B-7AF2-457F-9B7E-13FE5353B0D9}"/>
              </a:ext>
            </a:extLst>
          </p:cNvPr>
          <p:cNvPicPr>
            <a:picLocks noChangeAspect="1"/>
          </p:cNvPicPr>
          <p:nvPr/>
        </p:nvPicPr>
        <p:blipFill rotWithShape="1">
          <a:blip r:embed="rId5">
            <a:extLst>
              <a:ext uri="{28A0092B-C50C-407E-A947-70E740481C1C}">
                <a14:useLocalDpi xmlns:a14="http://schemas.microsoft.com/office/drawing/2010/main" val="0"/>
              </a:ext>
            </a:extLst>
          </a:blip>
          <a:srcRect l="48243" t="8358" r="29005" b="11151"/>
          <a:stretch/>
        </p:blipFill>
        <p:spPr>
          <a:xfrm flipH="1">
            <a:off x="22930637" y="15093931"/>
            <a:ext cx="4419518" cy="9317061"/>
          </a:xfrm>
          <a:prstGeom prst="rect">
            <a:avLst/>
          </a:prstGeom>
        </p:spPr>
      </p:pic>
      <p:pic>
        <p:nvPicPr>
          <p:cNvPr id="27" name="Picture 26" descr="A picture containing white&#10;&#10;Description automatically generated">
            <a:extLst>
              <a:ext uri="{FF2B5EF4-FFF2-40B4-BE49-F238E27FC236}">
                <a16:creationId xmlns:a16="http://schemas.microsoft.com/office/drawing/2014/main" id="{DAA48091-555F-4BDD-AAA3-A4B709B79AF2}"/>
              </a:ext>
            </a:extLst>
          </p:cNvPr>
          <p:cNvPicPr>
            <a:picLocks noChangeAspect="1"/>
          </p:cNvPicPr>
          <p:nvPr/>
        </p:nvPicPr>
        <p:blipFill rotWithShape="1">
          <a:blip r:embed="rId6">
            <a:extLst>
              <a:ext uri="{28A0092B-C50C-407E-A947-70E740481C1C}">
                <a14:useLocalDpi xmlns:a14="http://schemas.microsoft.com/office/drawing/2010/main" val="0"/>
              </a:ext>
            </a:extLst>
          </a:blip>
          <a:srcRect l="27082" r="4891"/>
          <a:stretch/>
        </p:blipFill>
        <p:spPr>
          <a:xfrm>
            <a:off x="14297152" y="23723140"/>
            <a:ext cx="11639551" cy="9195260"/>
          </a:xfrm>
          <a:prstGeom prst="rect">
            <a:avLst/>
          </a:prstGeom>
        </p:spPr>
      </p:pic>
      <p:pic>
        <p:nvPicPr>
          <p:cNvPr id="33" name="Picture 32" descr="A picture containing table&#10;&#10;Description automatically generated">
            <a:extLst>
              <a:ext uri="{FF2B5EF4-FFF2-40B4-BE49-F238E27FC236}">
                <a16:creationId xmlns:a16="http://schemas.microsoft.com/office/drawing/2014/main" id="{456C87E5-5F1E-4B84-A14B-3534AD579D4B}"/>
              </a:ext>
            </a:extLst>
          </p:cNvPr>
          <p:cNvPicPr>
            <a:picLocks noChangeAspect="1"/>
          </p:cNvPicPr>
          <p:nvPr/>
        </p:nvPicPr>
        <p:blipFill rotWithShape="1">
          <a:blip r:embed="rId7">
            <a:extLst>
              <a:ext uri="{28A0092B-C50C-407E-A947-70E740481C1C}">
                <a14:useLocalDpi xmlns:a14="http://schemas.microsoft.com/office/drawing/2010/main" val="0"/>
              </a:ext>
            </a:extLst>
          </a:blip>
          <a:srcRect l="38459" t="11831" r="23725" b="7215"/>
          <a:stretch/>
        </p:blipFill>
        <p:spPr>
          <a:xfrm>
            <a:off x="9584080" y="16578592"/>
            <a:ext cx="7215631" cy="8301254"/>
          </a:xfrm>
          <a:prstGeom prst="rect">
            <a:avLst/>
          </a:prstGeom>
        </p:spPr>
      </p:pic>
      <p:pic>
        <p:nvPicPr>
          <p:cNvPr id="35" name="Picture 34" descr="A picture containing toy&#10;&#10;Description automatically generated">
            <a:extLst>
              <a:ext uri="{FF2B5EF4-FFF2-40B4-BE49-F238E27FC236}">
                <a16:creationId xmlns:a16="http://schemas.microsoft.com/office/drawing/2014/main" id="{A36C4B3F-D966-4FDF-BA9F-E5854FC8D3BA}"/>
              </a:ext>
            </a:extLst>
          </p:cNvPr>
          <p:cNvPicPr>
            <a:picLocks noChangeAspect="1"/>
          </p:cNvPicPr>
          <p:nvPr/>
        </p:nvPicPr>
        <p:blipFill rotWithShape="1">
          <a:blip r:embed="rId8">
            <a:extLst>
              <a:ext uri="{28A0092B-C50C-407E-A947-70E740481C1C}">
                <a14:useLocalDpi xmlns:a14="http://schemas.microsoft.com/office/drawing/2010/main" val="0"/>
              </a:ext>
            </a:extLst>
          </a:blip>
          <a:srcRect l="45979" t="10849" r="27066" b="12132"/>
          <a:stretch/>
        </p:blipFill>
        <p:spPr>
          <a:xfrm>
            <a:off x="15715006" y="12081128"/>
            <a:ext cx="8936554" cy="13722890"/>
          </a:xfrm>
          <a:prstGeom prst="rect">
            <a:avLst/>
          </a:prstGeom>
        </p:spPr>
      </p:pic>
      <p:pic>
        <p:nvPicPr>
          <p:cNvPr id="37" name="Picture 36">
            <a:extLst>
              <a:ext uri="{FF2B5EF4-FFF2-40B4-BE49-F238E27FC236}">
                <a16:creationId xmlns:a16="http://schemas.microsoft.com/office/drawing/2014/main" id="{CB4DE20D-272A-4123-9B56-FD37ECE752DD}"/>
              </a:ext>
            </a:extLst>
          </p:cNvPr>
          <p:cNvPicPr>
            <a:picLocks noChangeAspect="1"/>
          </p:cNvPicPr>
          <p:nvPr/>
        </p:nvPicPr>
        <p:blipFill>
          <a:blip r:embed="rId9"/>
          <a:stretch>
            <a:fillRect/>
          </a:stretch>
        </p:blipFill>
        <p:spPr>
          <a:xfrm>
            <a:off x="6685155" y="10581871"/>
            <a:ext cx="5553937" cy="4474852"/>
          </a:xfrm>
          <a:prstGeom prst="rect">
            <a:avLst/>
          </a:prstGeom>
        </p:spPr>
      </p:pic>
      <p:pic>
        <p:nvPicPr>
          <p:cNvPr id="26" name="Picture 25">
            <a:extLst>
              <a:ext uri="{FF2B5EF4-FFF2-40B4-BE49-F238E27FC236}">
                <a16:creationId xmlns:a16="http://schemas.microsoft.com/office/drawing/2014/main" id="{D92BE26D-3F20-4638-878B-9720CCC780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61"/>
          <a:stretch/>
        </p:blipFill>
        <p:spPr>
          <a:xfrm>
            <a:off x="28923547" y="1049398"/>
            <a:ext cx="10166864" cy="4036939"/>
          </a:xfrm>
          <a:prstGeom prst="rect">
            <a:avLst/>
          </a:prstGeom>
        </p:spPr>
      </p:pic>
      <p:pic>
        <p:nvPicPr>
          <p:cNvPr id="3" name="Picture 2">
            <a:extLst>
              <a:ext uri="{FF2B5EF4-FFF2-40B4-BE49-F238E27FC236}">
                <a16:creationId xmlns:a16="http://schemas.microsoft.com/office/drawing/2014/main" id="{D185FA9A-01AC-4839-B543-3C8F3C5FF3DB}"/>
              </a:ext>
            </a:extLst>
          </p:cNvPr>
          <p:cNvPicPr>
            <a:picLocks noChangeAspect="1"/>
          </p:cNvPicPr>
          <p:nvPr/>
        </p:nvPicPr>
        <p:blipFill rotWithShape="1">
          <a:blip r:embed="rId10"/>
          <a:srcRect l="2179" t="11022" r="48864" b="4677"/>
          <a:stretch/>
        </p:blipFill>
        <p:spPr>
          <a:xfrm>
            <a:off x="11260928" y="29893479"/>
            <a:ext cx="2940975" cy="2880214"/>
          </a:xfrm>
          <a:prstGeom prst="rect">
            <a:avLst/>
          </a:prstGeom>
          <a:ln w="76200">
            <a:solidFill>
              <a:srgbClr val="5F9AD4"/>
            </a:solidFill>
          </a:ln>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TM02900720[[fn=Integral]]</Template>
  <TotalTime>7226</TotalTime>
  <Words>420</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Bahnschrift SemiBold SemiConden</vt:lpstr>
      <vt:lpstr>Default Design</vt:lpstr>
      <vt:lpstr>Rotator Cuff Exercise Machine ME 756 Senior Design Author: Joseph Williams    Advisor: Ivaylo Nedyalkov College of Engineering and Physical Sciences, University of New Hampshire Special Thanks to: Matthew Collins and Kyle Lecour</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Joe Williams</cp:lastModifiedBy>
  <cp:revision>327</cp:revision>
  <cp:lastPrinted>2014-02-24T14:53:09Z</cp:lastPrinted>
  <dcterms:created xsi:type="dcterms:W3CDTF">2004-07-26T21:45:23Z</dcterms:created>
  <dcterms:modified xsi:type="dcterms:W3CDTF">2020-04-24T18:13:32Z</dcterms:modified>
  <cp:category>science research poster</cp:category>
</cp:coreProperties>
</file>