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56" r:id="rId5"/>
  </p:sldIdLst>
  <p:sldSz cx="438912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7172" userDrawn="1">
          <p15:clr>
            <a:srgbClr val="A4A3A4"/>
          </p15:clr>
        </p15:guide>
        <p15:guide id="4" orient="horz" pos="20160" userDrawn="1">
          <p15:clr>
            <a:srgbClr val="A4A3A4"/>
          </p15:clr>
        </p15:guide>
        <p15:guide id="5" pos="9120" userDrawn="1">
          <p15:clr>
            <a:srgbClr val="A4A3A4"/>
          </p15:clr>
        </p15:guide>
        <p15:guide id="6" pos="9576" userDrawn="1">
          <p15:clr>
            <a:srgbClr val="A4A3A4"/>
          </p15:clr>
        </p15:guide>
        <p15:guide id="7" pos="18144" userDrawn="1">
          <p15:clr>
            <a:srgbClr val="A4A3A4"/>
          </p15:clr>
        </p15:guide>
        <p15:guide id="8" pos="18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  <a:srgbClr val="D9D9D9"/>
    <a:srgbClr val="007BD0"/>
    <a:srgbClr val="4569F4"/>
    <a:srgbClr val="AAC9FD"/>
    <a:srgbClr val="3D5EE2"/>
    <a:srgbClr val="94D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34EB02-5816-487A-A345-5A487FDFB0E4}" v="27" dt="2020-04-24T12:23:05.813"/>
    <p1510:client id="{882FAB43-9141-4C62-8780-EA6C4FA97021}" v="4324" dt="2020-04-23T23:18:48.179"/>
    <p1510:client id="{CB2AE2D9-1349-4642-99AA-EA7F75F6F79F}" v="170" dt="2020-04-24T03:02:42.077"/>
    <p1510:client id="{D5C10969-4A06-4764-AD1A-515356C37EF0}" v="26" dt="2020-04-24T20:42:37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721"/>
  </p:normalViewPr>
  <p:slideViewPr>
    <p:cSldViewPr snapToGrid="0" snapToObjects="1">
      <p:cViewPr varScale="1">
        <p:scale>
          <a:sx n="36" d="100"/>
          <a:sy n="36" d="100"/>
        </p:scale>
        <p:origin x="1614" y="138"/>
      </p:cViewPr>
      <p:guideLst>
        <p:guide orient="horz" pos="2352"/>
        <p:guide pos="576"/>
        <p:guide pos="27172"/>
        <p:guide orient="horz" pos="20160"/>
        <p:guide pos="9120"/>
        <p:guide pos="9576"/>
        <p:guide pos="18144"/>
        <p:guide pos="18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7604D-49C8-5E44-80F7-21D619EB1AB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EB495-C8A0-2748-ACEA-AAE620C7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4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4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8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2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8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6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6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8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322A-7677-7848-A3EB-8CD1258A0D92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000AF-4494-1748-93F4-27EC5E2A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9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2A8F3FCA-FD1B-4376-86E8-7A83031672E3}"/>
              </a:ext>
            </a:extLst>
          </p:cNvPr>
          <p:cNvSpPr/>
          <p:nvPr/>
        </p:nvSpPr>
        <p:spPr>
          <a:xfrm>
            <a:off x="16015048" y="3711965"/>
            <a:ext cx="12249938" cy="78064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5BFAB4-5283-8348-B59E-309F0B1B8C21}"/>
              </a:ext>
            </a:extLst>
          </p:cNvPr>
          <p:cNvSpPr/>
          <p:nvPr/>
        </p:nvSpPr>
        <p:spPr>
          <a:xfrm>
            <a:off x="0" y="-516835"/>
            <a:ext cx="43891200" cy="3868615"/>
          </a:xfrm>
          <a:prstGeom prst="rect">
            <a:avLst/>
          </a:prstGeom>
          <a:solidFill>
            <a:srgbClr val="007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BC7676-678A-499C-8581-C3C16C0E6B39}"/>
              </a:ext>
            </a:extLst>
          </p:cNvPr>
          <p:cNvGrpSpPr/>
          <p:nvPr/>
        </p:nvGrpSpPr>
        <p:grpSpPr>
          <a:xfrm>
            <a:off x="895098" y="10924032"/>
            <a:ext cx="13563602" cy="10957055"/>
            <a:chOff x="887729" y="14276041"/>
            <a:chExt cx="13563602" cy="10957055"/>
          </a:xfrm>
        </p:grpSpPr>
        <p:grpSp>
          <p:nvGrpSpPr>
            <p:cNvPr id="23" name="Group 22"/>
            <p:cNvGrpSpPr/>
            <p:nvPr/>
          </p:nvGrpSpPr>
          <p:grpSpPr>
            <a:xfrm>
              <a:off x="887729" y="14276041"/>
              <a:ext cx="13563602" cy="10957055"/>
              <a:chOff x="29192473" y="10009646"/>
              <a:chExt cx="13716000" cy="11384899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8" name="Group 7"/>
              <p:cNvGrpSpPr/>
              <p:nvPr/>
            </p:nvGrpSpPr>
            <p:grpSpPr>
              <a:xfrm>
                <a:off x="29192473" y="10009646"/>
                <a:ext cx="13716000" cy="11384899"/>
                <a:chOff x="655573" y="10320016"/>
                <a:chExt cx="13716000" cy="11384899"/>
              </a:xfrm>
              <a:grpFill/>
            </p:grpSpPr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3F0267FA-1B26-A444-AC93-2DF61D0A6017}"/>
                    </a:ext>
                  </a:extLst>
                </p:cNvPr>
                <p:cNvSpPr/>
                <p:nvPr/>
              </p:nvSpPr>
              <p:spPr>
                <a:xfrm>
                  <a:off x="655573" y="10320016"/>
                  <a:ext cx="13716000" cy="11384899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1CF91FA-491D-3E40-92CC-33C1368E055F}"/>
                    </a:ext>
                  </a:extLst>
                </p:cNvPr>
                <p:cNvSpPr txBox="1"/>
                <p:nvPr/>
              </p:nvSpPr>
              <p:spPr>
                <a:xfrm>
                  <a:off x="3634454" y="10635571"/>
                  <a:ext cx="7758238" cy="743562"/>
                </a:xfrm>
                <a:prstGeom prst="rect">
                  <a:avLst/>
                </a:prstGeom>
                <a:solidFill>
                  <a:srgbClr val="007BD0"/>
                </a:solidFill>
                <a:ln>
                  <a:noFill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Deployment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9476484" y="11068772"/>
                <a:ext cx="13064107" cy="986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Goal: </a:t>
                </a:r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autonomously deploy the ROV from the ASV</a:t>
                </a:r>
              </a:p>
              <a:p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Strategy consists of custom built tether reel and guided spooling system to control the deployment process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Tether reel has been fabricated out of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 2000 pound winch motor, a cable 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reel, and a slip ring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wire slip ring enables the 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connection between the ROV, the 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tether reel, and the ASV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Rollers will be implemented around the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trapdoor in the deck of the ASV to 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prevent the tether from snagging on the 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ASV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cable management system will be implemented to guide the tether onto the spool uniformly to prevent tangling and overflow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21169E1-A964-EE40-9B63-96231180BC2E}"/>
                </a:ext>
              </a:extLst>
            </p:cNvPr>
            <p:cNvSpPr txBox="1"/>
            <p:nvPr/>
          </p:nvSpPr>
          <p:spPr>
            <a:xfrm>
              <a:off x="9361898" y="21774313"/>
              <a:ext cx="4829926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The figure above shows the ROV deployment system from the ASV. It is important to note that tether reel is shown in blue. 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3193" y="17574425"/>
              <a:ext cx="5225189" cy="403920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8D5D9E-5641-4952-B2B0-6AFAE2DA4C9A}"/>
              </a:ext>
            </a:extLst>
          </p:cNvPr>
          <p:cNvGrpSpPr/>
          <p:nvPr/>
        </p:nvGrpSpPr>
        <p:grpSpPr>
          <a:xfrm>
            <a:off x="887054" y="3855782"/>
            <a:ext cx="13579687" cy="6639885"/>
            <a:chOff x="895215" y="7815533"/>
            <a:chExt cx="13579687" cy="663988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1F7ACDA-9C2D-0F45-AA6B-4A78415C0C7A}"/>
                </a:ext>
              </a:extLst>
            </p:cNvPr>
            <p:cNvGrpSpPr/>
            <p:nvPr/>
          </p:nvGrpSpPr>
          <p:grpSpPr>
            <a:xfrm>
              <a:off x="895215" y="7815533"/>
              <a:ext cx="13579687" cy="6639885"/>
              <a:chOff x="647700" y="9068617"/>
              <a:chExt cx="13915356" cy="477767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4" name="Group 13"/>
              <p:cNvGrpSpPr/>
              <p:nvPr/>
            </p:nvGrpSpPr>
            <p:grpSpPr>
              <a:xfrm>
                <a:off x="647700" y="9068617"/>
                <a:ext cx="13915356" cy="4537225"/>
                <a:chOff x="671402" y="21476038"/>
                <a:chExt cx="13716000" cy="5106709"/>
              </a:xfrm>
              <a:grpFill/>
            </p:grpSpPr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2147FB4C-D055-F64B-BFCA-F7E7EED95114}"/>
                    </a:ext>
                  </a:extLst>
                </p:cNvPr>
                <p:cNvSpPr/>
                <p:nvPr/>
              </p:nvSpPr>
              <p:spPr>
                <a:xfrm>
                  <a:off x="671402" y="21476038"/>
                  <a:ext cx="13716000" cy="5106709"/>
                </a:xfrm>
                <a:prstGeom prst="rect">
                  <a:avLst/>
                </a:prstGeom>
                <a:solidFill>
                  <a:srgbClr val="D9D9D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1CF91FA-491D-3E40-92CC-33C1368E055F}"/>
                    </a:ext>
                  </a:extLst>
                </p:cNvPr>
                <p:cNvSpPr txBox="1"/>
                <p:nvPr/>
              </p:nvSpPr>
              <p:spPr>
                <a:xfrm>
                  <a:off x="3314291" y="21651005"/>
                  <a:ext cx="8425789" cy="573284"/>
                </a:xfrm>
                <a:prstGeom prst="rect">
                  <a:avLst/>
                </a:prstGeom>
                <a:solidFill>
                  <a:srgbClr val="007BD0"/>
                </a:solidFill>
                <a:ln>
                  <a:noFill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Interchangeable Tether System </a:t>
                  </a:r>
                </a:p>
              </p:txBody>
            </p:sp>
          </p:grpSp>
          <p:sp>
            <p:nvSpPr>
              <p:cNvPr id="81" name="TextBox 80"/>
              <p:cNvSpPr txBox="1"/>
              <p:nvPr/>
            </p:nvSpPr>
            <p:spPr>
              <a:xfrm>
                <a:off x="1086905" y="9727171"/>
                <a:ext cx="12940331" cy="4119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Goal: </a:t>
                </a:r>
                <a:r>
                  <a:rPr lang="en-US" sz="3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make one tether system that will work with all current and future ROVs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ROV has a female </a:t>
                </a:r>
                <a:r>
                  <a:rPr lang="en-US" sz="3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SubConn</a:t>
                </a:r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connector, while the tethers has a male </a:t>
                </a:r>
              </a:p>
              <a:p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SubConn</a:t>
                </a:r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connector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ROVs can switch  between</a:t>
                </a:r>
              </a:p>
              <a:p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tethers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Connections are inline (ROV 008) </a:t>
                </a:r>
              </a:p>
              <a:p>
                <a:r>
                  <a: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or on the end cap (ROV 006 &amp; 007)</a:t>
                </a:r>
              </a:p>
              <a:p>
                <a:endParaRPr lang="en-US" sz="35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21169E1-A964-EE40-9B63-96231180BC2E}"/>
                </a:ext>
              </a:extLst>
            </p:cNvPr>
            <p:cNvSpPr txBox="1"/>
            <p:nvPr/>
          </p:nvSpPr>
          <p:spPr>
            <a:xfrm>
              <a:off x="9596934" y="13562896"/>
              <a:ext cx="4459361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The figure above shows the tether connected to ROV 007.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30EA20-AD24-42DA-B2C3-8CA5B236E4DB}"/>
              </a:ext>
            </a:extLst>
          </p:cNvPr>
          <p:cNvGrpSpPr/>
          <p:nvPr/>
        </p:nvGrpSpPr>
        <p:grpSpPr>
          <a:xfrm>
            <a:off x="856887" y="22710876"/>
            <a:ext cx="13590271" cy="9621246"/>
            <a:chOff x="887729" y="22513805"/>
            <a:chExt cx="13590271" cy="9621246"/>
          </a:xfrm>
        </p:grpSpPr>
        <p:grpSp>
          <p:nvGrpSpPr>
            <p:cNvPr id="60" name="Group 59"/>
            <p:cNvGrpSpPr/>
            <p:nvPr/>
          </p:nvGrpSpPr>
          <p:grpSpPr>
            <a:xfrm>
              <a:off x="887729" y="22513805"/>
              <a:ext cx="13590271" cy="9621246"/>
              <a:chOff x="678594" y="23558920"/>
              <a:chExt cx="13716000" cy="2972256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" name="Group 11"/>
              <p:cNvGrpSpPr/>
              <p:nvPr/>
            </p:nvGrpSpPr>
            <p:grpSpPr>
              <a:xfrm>
                <a:off x="678594" y="23558920"/>
                <a:ext cx="13716000" cy="2972256"/>
                <a:chOff x="29389937" y="7450757"/>
                <a:chExt cx="13716000" cy="2972256"/>
              </a:xfrm>
              <a:grpFill/>
            </p:grpSpPr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DDFAE29B-665F-3741-85F3-AA2DA5BBF225}"/>
                    </a:ext>
                  </a:extLst>
                </p:cNvPr>
                <p:cNvSpPr/>
                <p:nvPr/>
              </p:nvSpPr>
              <p:spPr>
                <a:xfrm>
                  <a:off x="29389937" y="7450757"/>
                  <a:ext cx="13716000" cy="297225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1CF91FA-491D-3E40-92CC-33C1368E055F}"/>
                    </a:ext>
                  </a:extLst>
                </p:cNvPr>
                <p:cNvSpPr txBox="1"/>
                <p:nvPr/>
              </p:nvSpPr>
              <p:spPr>
                <a:xfrm>
                  <a:off x="33785615" y="7516874"/>
                  <a:ext cx="4374758" cy="276632"/>
                </a:xfrm>
                <a:prstGeom prst="rect">
                  <a:avLst/>
                </a:prstGeom>
                <a:solidFill>
                  <a:srgbClr val="007BD0"/>
                </a:solidFill>
                <a:ln>
                  <a:noFill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Underwater GPS</a:t>
                  </a: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867013" y="24027082"/>
                <a:ext cx="7564836" cy="72163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Goal: </a:t>
                </a:r>
                <a:r>
                  <a:rPr lang="en-US" sz="3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locate the ROV underwater using four receivers listening for a set acoustic frequency and a single locater producing a desired acoustic frequency</a:t>
                </a:r>
              </a:p>
            </p:txBody>
          </p:sp>
        </p:grp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BD965B-D46B-8A42-8E22-5A053F676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1" t="5507" r="6902" b="12410"/>
            <a:stretch/>
          </p:blipFill>
          <p:spPr>
            <a:xfrm>
              <a:off x="8798109" y="23865630"/>
              <a:ext cx="5295139" cy="26473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9" name="TextBox 28"/>
            <p:cNvSpPr txBox="1"/>
            <p:nvPr/>
          </p:nvSpPr>
          <p:spPr>
            <a:xfrm>
              <a:off x="1035053" y="26468408"/>
              <a:ext cx="13205726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charset="0"/>
                <a:buChar char="•"/>
              </a:pPr>
              <a:r>
                <a:rPr lang="en-US" sz="35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WaterLinked Underwater GPS</a:t>
              </a:r>
            </a:p>
            <a:p>
              <a:pPr marL="457200" indent="-457200" algn="just">
                <a:buFont typeface="Arial" charset="0"/>
                <a:buChar char="•"/>
              </a:pPr>
              <a:r>
                <a:rPr lang="en-US" sz="3500" dirty="0">
                  <a:latin typeface="Times New Roman" charset="0"/>
                  <a:ea typeface="Times New Roman" charset="0"/>
                  <a:cs typeface="Times New Roman" charset="0"/>
                </a:rPr>
                <a:t>Accuracy varies at +/- 1% of the distance between the Locator and the Receivers (assuming minimal reflection)</a:t>
              </a:r>
            </a:p>
            <a:p>
              <a:pPr marL="457200" indent="-457200" algn="just">
                <a:buFont typeface="Arial" charset="0"/>
                <a:buChar char="•"/>
              </a:pPr>
              <a:r>
                <a:rPr lang="en-US" sz="3500" dirty="0">
                  <a:latin typeface="Times New Roman" charset="0"/>
                  <a:ea typeface="Times New Roman" charset="0"/>
                  <a:cs typeface="Times New Roman" charset="0"/>
                </a:rPr>
                <a:t>Using the underwater GPS along with controls developed, we are able to have the ROV travel autonomously from a starting location to a desired point of interest</a:t>
              </a:r>
            </a:p>
            <a:p>
              <a:pPr marL="457200" indent="-457200" algn="just">
                <a:buFont typeface="Arial" charset="0"/>
                <a:buChar char="•"/>
              </a:pPr>
              <a:r>
                <a:rPr lang="en-US" sz="3500" dirty="0">
                  <a:latin typeface="Times New Roman" charset="0"/>
                  <a:ea typeface="Times New Roman" charset="0"/>
                  <a:cs typeface="Times New Roman" charset="0"/>
                </a:rPr>
                <a:t>Currently using the QGroundControl system we are able to manually select a point of interest and begin travel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21169E1-A964-EE40-9B63-96231180BC2E}"/>
                </a:ext>
              </a:extLst>
            </p:cNvPr>
            <p:cNvSpPr txBox="1"/>
            <p:nvPr/>
          </p:nvSpPr>
          <p:spPr>
            <a:xfrm>
              <a:off x="8756276" y="26673687"/>
              <a:ext cx="5331260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The figure above shows the WaterLinked Underwater GPS </a:t>
              </a:r>
              <a:r>
                <a:rPr lang="en-US" sz="1400" dirty="0" err="1"/>
                <a:t>MavLink</a:t>
              </a:r>
              <a:r>
                <a:rPr lang="en-US" sz="1400" dirty="0"/>
                <a:t>. </a:t>
              </a:r>
            </a:p>
          </p:txBody>
        </p:sp>
      </p:grpSp>
      <p:pic>
        <p:nvPicPr>
          <p:cNvPr id="18" name="Picture 1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620195D-E4C1-4AA1-AA35-4FBBCBCCA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55792" y="6173428"/>
            <a:ext cx="3077973" cy="2251804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B9997225-2E64-4D08-932C-254125DC0467}"/>
              </a:ext>
            </a:extLst>
          </p:cNvPr>
          <p:cNvGrpSpPr/>
          <p:nvPr/>
        </p:nvGrpSpPr>
        <p:grpSpPr>
          <a:xfrm>
            <a:off x="29847773" y="14501216"/>
            <a:ext cx="13793028" cy="7218583"/>
            <a:chOff x="29098953" y="19512574"/>
            <a:chExt cx="13915217" cy="1679027"/>
          </a:xfrm>
          <a:solidFill>
            <a:schemeClr val="bg1">
              <a:lumMod val="85000"/>
            </a:schemeClr>
          </a:solidFill>
        </p:grpSpPr>
        <p:sp>
          <p:nvSpPr>
            <p:cNvPr id="98" name="Rounded Rectangle 31">
              <a:extLst>
                <a:ext uri="{FF2B5EF4-FFF2-40B4-BE49-F238E27FC236}">
                  <a16:creationId xmlns:a16="http://schemas.microsoft.com/office/drawing/2014/main" id="{CE0CFFF0-1A00-49D0-9760-27E46A5D86D1}"/>
                </a:ext>
              </a:extLst>
            </p:cNvPr>
            <p:cNvSpPr/>
            <p:nvPr/>
          </p:nvSpPr>
          <p:spPr>
            <a:xfrm>
              <a:off x="29098953" y="19512574"/>
              <a:ext cx="13915217" cy="167902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1885E73-D8C9-4053-805E-C992E42ABC83}"/>
                </a:ext>
              </a:extLst>
            </p:cNvPr>
            <p:cNvSpPr txBox="1"/>
            <p:nvPr/>
          </p:nvSpPr>
          <p:spPr>
            <a:xfrm>
              <a:off x="34491879" y="19552507"/>
              <a:ext cx="3262540" cy="162610"/>
            </a:xfrm>
            <a:prstGeom prst="rect">
              <a:avLst/>
            </a:prstGeom>
            <a:solidFill>
              <a:srgbClr val="007BD0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A482371-D208-419B-85C1-469F2B24374A}"/>
              </a:ext>
            </a:extLst>
          </p:cNvPr>
          <p:cNvSpPr txBox="1"/>
          <p:nvPr/>
        </p:nvSpPr>
        <p:spPr>
          <a:xfrm>
            <a:off x="30516643" y="15426826"/>
            <a:ext cx="12424047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/>
                <a:cs typeface="Times New Roman"/>
              </a:rPr>
              <a:t>The current controller onboard the ROV is the  proportional-integral-derivative controller. </a:t>
            </a:r>
            <a:r>
              <a:rPr lang="en-US" sz="4000" dirty="0" err="1">
                <a:latin typeface="Times New Roman"/>
                <a:cs typeface="Times New Roman"/>
              </a:rPr>
              <a:t>QGround</a:t>
            </a:r>
            <a:r>
              <a:rPr lang="en-US" sz="4000" dirty="0">
                <a:latin typeface="Times New Roman"/>
                <a:cs typeface="Times New Roman"/>
              </a:rPr>
              <a:t> control is an interface that allows each of the controller gains to be tuned appropriately from testing feedback.</a:t>
            </a:r>
            <a:endParaRPr lang="en-US" sz="4000">
              <a:cs typeface="Calibri"/>
            </a:endParaRPr>
          </a:p>
        </p:txBody>
      </p:sp>
      <p:sp>
        <p:nvSpPr>
          <p:cNvPr id="105" name="Title 3">
            <a:extLst>
              <a:ext uri="{FF2B5EF4-FFF2-40B4-BE49-F238E27FC236}">
                <a16:creationId xmlns:a16="http://schemas.microsoft.com/office/drawing/2014/main" id="{ED9654DE-D303-48C3-805B-0FB412C365CC}"/>
              </a:ext>
            </a:extLst>
          </p:cNvPr>
          <p:cNvSpPr txBox="1">
            <a:spLocks/>
          </p:cNvSpPr>
          <p:nvPr/>
        </p:nvSpPr>
        <p:spPr bwMode="auto">
          <a:xfrm>
            <a:off x="6488411" y="-502990"/>
            <a:ext cx="31089600" cy="192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3891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Underwater Remotely Operated Vehicle(ROV)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06" name="Text Placeholder 22">
            <a:extLst>
              <a:ext uri="{FF2B5EF4-FFF2-40B4-BE49-F238E27FC236}">
                <a16:creationId xmlns:a16="http://schemas.microsoft.com/office/drawing/2014/main" id="{7F564B3B-58F2-4828-9CF5-76447D043BE2}"/>
              </a:ext>
            </a:extLst>
          </p:cNvPr>
          <p:cNvSpPr txBox="1">
            <a:spLocks/>
          </p:cNvSpPr>
          <p:nvPr/>
        </p:nvSpPr>
        <p:spPr bwMode="auto">
          <a:xfrm>
            <a:off x="11051270" y="1238096"/>
            <a:ext cx="21245114" cy="2082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AD8F67"/>
              </a:buCl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</a:rPr>
              <a:t>Team Members: </a:t>
            </a:r>
            <a:r>
              <a:rPr lang="en-US" sz="3200" b="1" dirty="0">
                <a:solidFill>
                  <a:srgbClr val="FFFFFF"/>
                </a:solidFill>
                <a:latin typeface="Garamond"/>
              </a:rPr>
              <a:t>Travis Calley, Timothy Holt, Kevin Johnson, Matt Lemire, Logan </a:t>
            </a:r>
            <a:r>
              <a:rPr lang="en-US" sz="3200" b="1" dirty="0" err="1">
                <a:solidFill>
                  <a:srgbClr val="FFFFFF"/>
                </a:solidFill>
                <a:latin typeface="Garamond"/>
              </a:rPr>
              <a:t>Yotnakparian</a:t>
            </a:r>
            <a:r>
              <a:rPr lang="en-US" sz="3200" b="1" dirty="0">
                <a:solidFill>
                  <a:srgbClr val="FFFFFF"/>
                </a:solidFill>
                <a:latin typeface="Garamond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</a:endParaRPr>
          </a:p>
          <a:p>
            <a:pPr marL="0" marR="0" lvl="0" indent="0" algn="ctr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F6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Project Advisors: Dr. May-Win Thein &amp; Dr. Yuri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Rzhanov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       </a:t>
            </a:r>
          </a:p>
          <a:p>
            <a:pPr marL="0" marR="0" lvl="0" indent="0" algn="ctr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F6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Graduate Advisors: Allisa Dalpe, Alexander Cook, &amp; Oguzhan Oruc</a:t>
            </a:r>
          </a:p>
          <a:p>
            <a:pPr algn="ctr">
              <a:buClr>
                <a:srgbClr val="AD8F67"/>
              </a:buCl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</a:rPr>
              <a:t>In collaboration with the UNH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Autonomous Surface Vehicle (ASV)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</a:rPr>
              <a:t> project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</a:endParaRPr>
          </a:p>
          <a:p>
            <a:pPr marL="0" marR="0" lvl="0" indent="0" algn="ctr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F6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</a:rPr>
              <a:t>Special Thanks to Dr. Martin Renken, the UNH Parents Association, John Ahern, Scott Campbell, Laura Gustafson, Sheri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</a:rPr>
              <a:t>Milllette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</a:rPr>
              <a:t> &amp; Tate Ellinwood (Saint Paul High School)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</a:endParaRPr>
          </a:p>
          <a:p>
            <a:pPr marL="0" marR="0" lvl="0" indent="0" algn="ctr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F67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DF6A5915-8300-4D0B-A3B1-4CD62EDB9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73" y="-249404"/>
            <a:ext cx="3162940" cy="1926013"/>
          </a:xfrm>
          <a:prstGeom prst="rect">
            <a:avLst/>
          </a:prstGeom>
        </p:spPr>
      </p:pic>
      <p:pic>
        <p:nvPicPr>
          <p:cNvPr id="108" name="Picture 2" descr="CenterStackedWhiteDigital_RGB">
            <a:extLst>
              <a:ext uri="{FF2B5EF4-FFF2-40B4-BE49-F238E27FC236}">
                <a16:creationId xmlns:a16="http://schemas.microsoft.com/office/drawing/2014/main" id="{5CEB654E-0071-4212-AD9D-CE2A7A3DD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5" y="56620"/>
            <a:ext cx="3038737" cy="292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9" name="Picture 3">
            <a:extLst>
              <a:ext uri="{FF2B5EF4-FFF2-40B4-BE49-F238E27FC236}">
                <a16:creationId xmlns:a16="http://schemas.microsoft.com/office/drawing/2014/main" id="{CF34BF84-7401-4609-9FC6-CC319E9B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3842" y="-115862"/>
            <a:ext cx="3732213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" name="Picture 4">
            <a:extLst>
              <a:ext uri="{FF2B5EF4-FFF2-40B4-BE49-F238E27FC236}">
                <a16:creationId xmlns:a16="http://schemas.microsoft.com/office/drawing/2014/main" id="{D56F2939-5A42-4800-9577-AA798D40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696" y="-96096"/>
            <a:ext cx="468471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3" descr="A picture containing indoor, building, sitting, bed&#10;&#10;Description generated with very high confidence">
            <a:extLst>
              <a:ext uri="{FF2B5EF4-FFF2-40B4-BE49-F238E27FC236}">
                <a16:creationId xmlns:a16="http://schemas.microsoft.com/office/drawing/2014/main" id="{02BB7783-519E-4B31-8A81-6F2393750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9311" y="12622160"/>
            <a:ext cx="12261892" cy="893457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CDB7E88-58C8-4DB7-9787-BE5997989E8B}"/>
              </a:ext>
            </a:extLst>
          </p:cNvPr>
          <p:cNvSpPr/>
          <p:nvPr/>
        </p:nvSpPr>
        <p:spPr>
          <a:xfrm>
            <a:off x="29822296" y="3588305"/>
            <a:ext cx="13836912" cy="10436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5936D4-FE6B-4124-94A8-6195F5C38737}"/>
              </a:ext>
            </a:extLst>
          </p:cNvPr>
          <p:cNvSpPr/>
          <p:nvPr/>
        </p:nvSpPr>
        <p:spPr>
          <a:xfrm>
            <a:off x="31763120" y="4104410"/>
            <a:ext cx="9620091" cy="823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541F12-4886-4A56-B5E0-BCC246F43EA0}"/>
              </a:ext>
            </a:extLst>
          </p:cNvPr>
          <p:cNvSpPr txBox="1"/>
          <p:nvPr/>
        </p:nvSpPr>
        <p:spPr>
          <a:xfrm>
            <a:off x="32442544" y="4161112"/>
            <a:ext cx="80482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Waypoint Navigation</a:t>
            </a:r>
            <a:endParaRPr lang="en-US" sz="4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2" name="Picture 53" descr="A circuit board&#10;&#10;Description generated with high confidence">
            <a:extLst>
              <a:ext uri="{FF2B5EF4-FFF2-40B4-BE49-F238E27FC236}">
                <a16:creationId xmlns:a16="http://schemas.microsoft.com/office/drawing/2014/main" id="{4DCDC622-9145-4F4F-938A-D991A1F82C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634" t="24619" r="24737" b="39651"/>
          <a:stretch/>
        </p:blipFill>
        <p:spPr>
          <a:xfrm>
            <a:off x="38268876" y="5502990"/>
            <a:ext cx="4159811" cy="4058834"/>
          </a:xfrm>
          <a:prstGeom prst="rect">
            <a:avLst/>
          </a:prstGeom>
        </p:spPr>
      </p:pic>
      <p:pic>
        <p:nvPicPr>
          <p:cNvPr id="55" name="Picture 56" descr="A picture containing sitting, bench, small, black&#10;&#10;Description generated with very high confidence">
            <a:extLst>
              <a:ext uri="{FF2B5EF4-FFF2-40B4-BE49-F238E27FC236}">
                <a16:creationId xmlns:a16="http://schemas.microsoft.com/office/drawing/2014/main" id="{37070EB3-3130-4162-8333-E135702C46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7587" r="-188" b="3667"/>
          <a:stretch/>
        </p:blipFill>
        <p:spPr>
          <a:xfrm>
            <a:off x="38282640" y="9791831"/>
            <a:ext cx="4172324" cy="407355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3B15D2F-F420-45A8-8E36-50ECD96FF10A}"/>
              </a:ext>
            </a:extLst>
          </p:cNvPr>
          <p:cNvSpPr txBox="1"/>
          <p:nvPr/>
        </p:nvSpPr>
        <p:spPr>
          <a:xfrm>
            <a:off x="30136942" y="5298890"/>
            <a:ext cx="7730836" cy="8433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 b="1" dirty="0">
                <a:cs typeface="Calibri"/>
              </a:rPr>
              <a:t>G</a:t>
            </a:r>
            <a:r>
              <a:rPr lang="en-US" sz="3600" b="1" dirty="0">
                <a:latin typeface="Times New Roman"/>
                <a:cs typeface="Calibri"/>
              </a:rPr>
              <a:t>oal: to accurately navigate from waypoint to waypoint autonomously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The User Interface  Allows us to select waypoints for the ROV to travel to.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Waypoints can be given outside of UI using a python script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The python script allows for the waypoints to  be passed to the ROV from another platform since the python script can be executed though the ROS network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Navigation can be improved by tweaking the gains of the  PID controllers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21114A8-2C3B-41CE-973B-597862E48207}"/>
              </a:ext>
            </a:extLst>
          </p:cNvPr>
          <p:cNvSpPr/>
          <p:nvPr/>
        </p:nvSpPr>
        <p:spPr>
          <a:xfrm>
            <a:off x="1039090" y="28199036"/>
            <a:ext cx="13111437" cy="30454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E8DD17-727D-4DBA-B214-84D0EE90EECE}"/>
              </a:ext>
            </a:extLst>
          </p:cNvPr>
          <p:cNvSpPr txBox="1"/>
          <p:nvPr/>
        </p:nvSpPr>
        <p:spPr>
          <a:xfrm>
            <a:off x="993040" y="28389145"/>
            <a:ext cx="741344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New A1 Locator improves the mobility of the ROV and the accuracy of the system while testing indoors</a:t>
            </a:r>
            <a:endParaRPr lang="en-US" dirty="0">
              <a:latin typeface="Calibri" panose="020F0502020204030204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Testing platform provides consistent, reliable node location and UGPS performance</a:t>
            </a:r>
            <a:endParaRPr lang="en-US" sz="7250">
              <a:latin typeface="Calibri" panose="020F0502020204030204"/>
              <a:cs typeface="Calibri"/>
            </a:endParaRPr>
          </a:p>
          <a:p>
            <a:endParaRPr lang="en-US" sz="3600" b="1" dirty="0">
              <a:latin typeface="Times New Roman"/>
              <a:cs typeface="Calibri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A22D567-31CA-4AF4-AF68-BEDD21E72CE8}"/>
              </a:ext>
            </a:extLst>
          </p:cNvPr>
          <p:cNvSpPr/>
          <p:nvPr/>
        </p:nvSpPr>
        <p:spPr>
          <a:xfrm>
            <a:off x="17509572" y="4096540"/>
            <a:ext cx="9620091" cy="823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Calibri"/>
              </a:rPr>
              <a:t>ROV Mission</a:t>
            </a:r>
            <a:endParaRPr lang="en-US" sz="4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45B441-41FD-4E71-BEB1-DCE5D061EBB1}"/>
              </a:ext>
            </a:extLst>
          </p:cNvPr>
          <p:cNvSpPr txBox="1"/>
          <p:nvPr/>
        </p:nvSpPr>
        <p:spPr>
          <a:xfrm>
            <a:off x="16381413" y="5275662"/>
            <a:ext cx="11630259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The primary goal of the ROV team is to work alongside the ASV to achieve entirely autonomous ocean mapping. </a:t>
            </a:r>
            <a:endParaRPr lang="en-US" sz="4400" dirty="0">
              <a:cs typeface="Calibri"/>
            </a:endParaRPr>
          </a:p>
          <a:p>
            <a:endParaRPr lang="en-US" sz="4400" dirty="0">
              <a:cs typeface="Calibri"/>
            </a:endParaRPr>
          </a:p>
          <a:p>
            <a:r>
              <a:rPr lang="en-US" sz="4400" dirty="0">
                <a:cs typeface="Calibri"/>
              </a:rPr>
              <a:t>The main focus of the ROV team this year is to establish effective and repeatable testing to create a platform to facilitate the implementation of more advanced control systems in future years.</a:t>
            </a:r>
          </a:p>
        </p:txBody>
      </p:sp>
      <p:pic>
        <p:nvPicPr>
          <p:cNvPr id="74" name="Picture 75" descr="A picture containing small, orange, table, sitting&#10;&#10;Description generated with very high confidence">
            <a:extLst>
              <a:ext uri="{FF2B5EF4-FFF2-40B4-BE49-F238E27FC236}">
                <a16:creationId xmlns:a16="http://schemas.microsoft.com/office/drawing/2014/main" id="{432BCE1B-B1A7-4107-A824-922E7F595E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1243" y="27849684"/>
            <a:ext cx="4814060" cy="365350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EDCB56A-460E-49F4-93AC-C67D39A8402A}"/>
              </a:ext>
            </a:extLst>
          </p:cNvPr>
          <p:cNvSpPr/>
          <p:nvPr/>
        </p:nvSpPr>
        <p:spPr>
          <a:xfrm>
            <a:off x="3410580" y="4090711"/>
            <a:ext cx="8441196" cy="6423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D37A3ED-6425-44FD-9300-C7D3FD2E9712}"/>
              </a:ext>
            </a:extLst>
          </p:cNvPr>
          <p:cNvSpPr txBox="1"/>
          <p:nvPr/>
        </p:nvSpPr>
        <p:spPr>
          <a:xfrm>
            <a:off x="4679450" y="3963423"/>
            <a:ext cx="58264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Tether System</a:t>
            </a:r>
            <a:endParaRPr lang="en-US" sz="4800">
              <a:solidFill>
                <a:schemeClr val="bg1"/>
              </a:solidFill>
              <a:cs typeface="Calibri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C8253BA-823F-4A5C-B0DA-83E93EA33B5E}"/>
              </a:ext>
            </a:extLst>
          </p:cNvPr>
          <p:cNvSpPr/>
          <p:nvPr/>
        </p:nvSpPr>
        <p:spPr>
          <a:xfrm>
            <a:off x="1202511" y="7777124"/>
            <a:ext cx="8078459" cy="2183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0F31A4A-0432-47F7-81A1-37A2D24709D7}"/>
              </a:ext>
            </a:extLst>
          </p:cNvPr>
          <p:cNvSpPr txBox="1"/>
          <p:nvPr/>
        </p:nvSpPr>
        <p:spPr>
          <a:xfrm>
            <a:off x="1745909" y="7785861"/>
            <a:ext cx="782152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Tether is capable of withstanding a tensile load of 300 </a:t>
            </a:r>
            <a:r>
              <a:rPr lang="en-US" sz="3600" b="1" dirty="0" err="1">
                <a:latin typeface="Times New Roman"/>
                <a:cs typeface="Times New Roman"/>
              </a:rPr>
              <a:t>lbs</a:t>
            </a:r>
          </a:p>
          <a:p>
            <a:r>
              <a:rPr lang="en-US" sz="3600" b="1" dirty="0">
                <a:latin typeface="Times New Roman"/>
                <a:cs typeface="Times New Roman"/>
              </a:rPr>
              <a:t>New testing reel incorporates quick connections for easy set up</a:t>
            </a:r>
            <a:endParaRPr lang="en-US"/>
          </a:p>
          <a:p>
            <a:endParaRPr lang="en-US" sz="3600" b="1" dirty="0">
              <a:latin typeface="Times New Roman"/>
              <a:cs typeface="Times New Roman"/>
            </a:endParaRPr>
          </a:p>
        </p:txBody>
      </p:sp>
      <p:pic>
        <p:nvPicPr>
          <p:cNvPr id="124" name="Picture 124" descr="A blurry picture&#10;&#10;Description generated with high confidence">
            <a:extLst>
              <a:ext uri="{FF2B5EF4-FFF2-40B4-BE49-F238E27FC236}">
                <a16:creationId xmlns:a16="http://schemas.microsoft.com/office/drawing/2014/main" id="{22A1174D-8C37-4ABF-AF40-D68775FAE5F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0" t="9151" b="26115"/>
          <a:stretch/>
        </p:blipFill>
        <p:spPr>
          <a:xfrm rot="5400000">
            <a:off x="11445254" y="6503704"/>
            <a:ext cx="3267388" cy="1602031"/>
          </a:xfrm>
          <a:prstGeom prst="rect">
            <a:avLst/>
          </a:prstGeom>
        </p:spPr>
      </p:pic>
      <p:sp>
        <p:nvSpPr>
          <p:cNvPr id="1026" name="Rectangle 1025">
            <a:extLst>
              <a:ext uri="{FF2B5EF4-FFF2-40B4-BE49-F238E27FC236}">
                <a16:creationId xmlns:a16="http://schemas.microsoft.com/office/drawing/2014/main" id="{394B8BA6-516B-4ADF-902F-B5DACBDD5295}"/>
              </a:ext>
            </a:extLst>
          </p:cNvPr>
          <p:cNvSpPr/>
          <p:nvPr/>
        </p:nvSpPr>
        <p:spPr>
          <a:xfrm>
            <a:off x="1184565" y="17462397"/>
            <a:ext cx="7897088" cy="35442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36BC7F06-37EE-41C0-A6DA-EEFC920F5EC5}"/>
              </a:ext>
            </a:extLst>
          </p:cNvPr>
          <p:cNvSpPr/>
          <p:nvPr/>
        </p:nvSpPr>
        <p:spPr>
          <a:xfrm>
            <a:off x="7856708" y="19237587"/>
            <a:ext cx="6400799" cy="20026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C3458EF4-FD00-4706-8A78-41E5FDAE2FC8}"/>
              </a:ext>
            </a:extLst>
          </p:cNvPr>
          <p:cNvSpPr txBox="1"/>
          <p:nvPr/>
        </p:nvSpPr>
        <p:spPr>
          <a:xfrm>
            <a:off x="1190704" y="17477982"/>
            <a:ext cx="7685493" cy="5648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A rotary encoder will prevent the system from attempting to deploy more tether than what is available</a:t>
            </a:r>
            <a:endParaRPr lang="en-US" sz="3600" b="1">
              <a:latin typeface="Times New Roman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Calibri"/>
              </a:rPr>
              <a:t>A force gauge and a floating pulley will deploy the tether only when there is tension</a:t>
            </a:r>
          </a:p>
          <a:p>
            <a:endParaRPr lang="en-US"/>
          </a:p>
          <a:p>
            <a:endParaRPr lang="en-US" sz="7250" dirty="0">
              <a:cs typeface="Calibri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FC57960-EBB5-4745-8B42-E86007F42E5B}"/>
              </a:ext>
            </a:extLst>
          </p:cNvPr>
          <p:cNvSpPr/>
          <p:nvPr/>
        </p:nvSpPr>
        <p:spPr>
          <a:xfrm>
            <a:off x="15583781" y="22628409"/>
            <a:ext cx="13836912" cy="97712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0" i="0" u="none" strike="noStrike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br>
              <a:rPr lang="en-US" sz="7250" dirty="0"/>
            </a:br>
            <a:r>
              <a:rPr lang="en-US" sz="2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82AAE1B-0C7A-4D53-9B15-7BEDB13BF7D9}"/>
              </a:ext>
            </a:extLst>
          </p:cNvPr>
          <p:cNvSpPr/>
          <p:nvPr/>
        </p:nvSpPr>
        <p:spPr>
          <a:xfrm>
            <a:off x="17714609" y="23144514"/>
            <a:ext cx="9620091" cy="823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0" dirty="0">
              <a:cs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445696-1F2A-4C7E-B4A3-87E5ACB0AB93}"/>
              </a:ext>
            </a:extLst>
          </p:cNvPr>
          <p:cNvSpPr txBox="1"/>
          <p:nvPr/>
        </p:nvSpPr>
        <p:spPr>
          <a:xfrm>
            <a:off x="18489037" y="23153713"/>
            <a:ext cx="80482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ea typeface="+mn-lt"/>
                <a:cs typeface="+mn-lt"/>
              </a:rPr>
              <a:t>ROS System Design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9870771-0C59-404E-9339-F39253495A71}"/>
              </a:ext>
            </a:extLst>
          </p:cNvPr>
          <p:cNvSpPr txBox="1"/>
          <p:nvPr/>
        </p:nvSpPr>
        <p:spPr>
          <a:xfrm>
            <a:off x="15985513" y="24105446"/>
            <a:ext cx="7683334" cy="8648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a typeface="+mn-lt"/>
                <a:cs typeface="+mn-lt"/>
              </a:rPr>
              <a:t>Robot Operating System, or ROS, is a set of software libraries and tools used for the development of robot applications. </a:t>
            </a:r>
            <a:endParaRPr lang="en-US" sz="4000" dirty="0">
              <a:cs typeface="Calibri"/>
            </a:endParaRPr>
          </a:p>
          <a:p>
            <a:endParaRPr lang="en-US" sz="4000" dirty="0">
              <a:ea typeface="+mn-lt"/>
              <a:cs typeface="+mn-lt"/>
            </a:endParaRPr>
          </a:p>
          <a:p>
            <a:r>
              <a:rPr lang="en-US" sz="4000" dirty="0">
                <a:ea typeface="+mn-lt"/>
                <a:cs typeface="+mn-lt"/>
              </a:rPr>
              <a:t>MAVROS is a ROS package used to send </a:t>
            </a:r>
            <a:r>
              <a:rPr lang="en-US" sz="4000" dirty="0" err="1">
                <a:ea typeface="+mn-lt"/>
                <a:cs typeface="+mn-lt"/>
              </a:rPr>
              <a:t>MAVLink</a:t>
            </a:r>
            <a:r>
              <a:rPr lang="en-US" sz="4000" dirty="0">
                <a:ea typeface="+mn-lt"/>
                <a:cs typeface="+mn-lt"/>
              </a:rPr>
              <a:t> messages from the ASV to the AUV using the ROS Publisher/Subscriber framework. This package allows for:</a:t>
            </a:r>
            <a:endParaRPr lang="en-US" sz="4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4000" dirty="0">
                <a:ea typeface="+mn-lt"/>
                <a:cs typeface="+mn-lt"/>
              </a:rPr>
              <a:t>Setting mission waypoints</a:t>
            </a:r>
            <a:endParaRPr lang="en-US" sz="4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4000" dirty="0">
                <a:ea typeface="+mn-lt"/>
                <a:cs typeface="+mn-lt"/>
              </a:rPr>
              <a:t>Arming the AUV for a mission </a:t>
            </a:r>
            <a:endParaRPr lang="en-US" sz="8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4000" dirty="0">
                <a:ea typeface="+mn-lt"/>
                <a:cs typeface="+mn-lt"/>
              </a:rPr>
              <a:t>Returning to home (ASV)</a:t>
            </a:r>
            <a:endParaRPr lang="en-US" sz="4000" dirty="0"/>
          </a:p>
          <a:p>
            <a:endParaRPr lang="en-US" sz="3600" b="1" dirty="0">
              <a:latin typeface="Times New Roman"/>
              <a:cs typeface="Calibri"/>
            </a:endParaRPr>
          </a:p>
        </p:txBody>
      </p:sp>
      <p:pic>
        <p:nvPicPr>
          <p:cNvPr id="9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AB1804C-9BAC-405D-8B5D-2F4E2DB71E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78455" y="24876184"/>
            <a:ext cx="5593280" cy="52383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FAA97E-0898-4DE3-8ACB-F911C3B409CD}"/>
              </a:ext>
            </a:extLst>
          </p:cNvPr>
          <p:cNvSpPr txBox="1"/>
          <p:nvPr/>
        </p:nvSpPr>
        <p:spPr>
          <a:xfrm>
            <a:off x="23625958" y="30378069"/>
            <a:ext cx="5545778" cy="120032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Front Seat/Back Seat design using the ROS framework</a:t>
            </a:r>
            <a:endParaRPr lang="en-US" sz="3600" dirty="0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0AE587C-9915-4BF8-AE09-ABE8C3663D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882" t="35078" r="19741" b="31414"/>
          <a:stretch/>
        </p:blipFill>
        <p:spPr>
          <a:xfrm>
            <a:off x="32537130" y="18008101"/>
            <a:ext cx="8719238" cy="331058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DBF387-038F-4A33-A639-F53E96EC6CC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2007" r="425" b="14336"/>
          <a:stretch/>
        </p:blipFill>
        <p:spPr>
          <a:xfrm>
            <a:off x="34291052" y="22389330"/>
            <a:ext cx="6250535" cy="1008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25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499E1C95EB6745B8755E7C3F28A511" ma:contentTypeVersion="12" ma:contentTypeDescription="Create a new document." ma:contentTypeScope="" ma:versionID="115d2c37473f92d8ada3940321520bde">
  <xsd:schema xmlns:xsd="http://www.w3.org/2001/XMLSchema" xmlns:xs="http://www.w3.org/2001/XMLSchema" xmlns:p="http://schemas.microsoft.com/office/2006/metadata/properties" xmlns:ns3="bdceddfc-fb99-430d-8d3a-c7de9617c205" xmlns:ns4="d24ec5c6-c3d0-4abc-bfdc-20d26c2f9286" targetNamespace="http://schemas.microsoft.com/office/2006/metadata/properties" ma:root="true" ma:fieldsID="2f089f2ca4ae3e90d2e05004988ff6bb" ns3:_="" ns4:_="">
    <xsd:import namespace="bdceddfc-fb99-430d-8d3a-c7de9617c205"/>
    <xsd:import namespace="d24ec5c6-c3d0-4abc-bfdc-20d26c2f92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eddfc-fb99-430d-8d3a-c7de9617c2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ec5c6-c3d0-4abc-bfdc-20d26c2f92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6BD32E-D2AB-4799-9B56-768019E2DB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ceddfc-fb99-430d-8d3a-c7de9617c205"/>
    <ds:schemaRef ds:uri="d24ec5c6-c3d0-4abc-bfdc-20d26c2f92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6996D1-2FB7-4327-984E-1FF8A4FEA5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02A0D3-9E89-4EC0-9B4F-27613F1D41EF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d24ec5c6-c3d0-4abc-bfdc-20d26c2f928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dceddfc-fb99-430d-8d3a-c7de9617c20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7004</TotalTime>
  <Words>455</Words>
  <Application>Microsoft Office PowerPoint</Application>
  <PresentationFormat>Custom</PresentationFormat>
  <Paragraphs>69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Radzelovage, Kimberly A</dc:creator>
  <cp:lastModifiedBy>Logan Yotnakparian</cp:lastModifiedBy>
  <cp:revision>506</cp:revision>
  <dcterms:created xsi:type="dcterms:W3CDTF">2018-04-11T02:51:20Z</dcterms:created>
  <dcterms:modified xsi:type="dcterms:W3CDTF">2020-04-24T20:46:51Z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0x010100EC499E1C95EB6745B8755E7C3F28A511</vt:lpwstr>
  </property>
</Properties>
</file>