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DE5D1"/>
    <a:srgbClr val="FFFFCC"/>
    <a:srgbClr val="FFFF99"/>
    <a:srgbClr val="FFFF66"/>
    <a:srgbClr val="EAF2C4"/>
    <a:srgbClr val="E5D2D1"/>
    <a:srgbClr val="C6F0E5"/>
    <a:srgbClr val="D5D1E5"/>
    <a:srgbClr val="C7E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96E68F-6434-4B03-8243-DF5C3F8C0251}" v="287" dt="2020-04-24T16:34:00.064"/>
    <p1510:client id="{4F03FBD1-6C9A-4BDD-B6DD-08F3DB462B95}" v="34" dt="2020-04-24T17:29:04.284"/>
    <p1510:client id="{6A7DC1D3-494A-4F4E-8491-A15A91E9D876}" v="809" dt="2020-04-20T21:54:09.655"/>
    <p1510:client id="{84E8E51D-EE8C-47C9-AE14-494F6DE1988F}" v="130" dt="2020-04-24T17:04:12.105"/>
    <p1510:client id="{85F91EC4-E88D-4F30-A297-5E43B296DEAF}" v="907" dt="2020-04-20T20:29:40.042"/>
    <p1510:client id="{88036244-F279-492C-8317-BA3EB480A3AD}" v="69" dt="2020-04-21T21:06:29.919"/>
    <p1510:client id="{971C13CB-E5BD-4EF1-B0D7-241E38291D6E}" v="712" dt="2020-04-20T23:12:34.076"/>
    <p1510:client id="{A501C05F-11CF-4ED5-9BA2-AE76D3545CC2}" v="64" dt="2020-04-20T19:27:51.395"/>
    <p1510:client id="{C2EEB1EE-3FDC-431C-A603-F02DB25A616F}" v="353" dt="2020-04-21T19:58:47.757"/>
    <p1510:client id="{C3E01EF5-8090-4D3D-8A2C-500AE9D3DB5F}" v="220" dt="2020-04-21T19:23:27.408"/>
    <p1510:client id="{C7501BB6-AE43-4914-91F2-05E74DE4E6AB}" v="369" dt="2020-04-24T20:33:28.6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14" d="100"/>
          <a:sy n="14" d="100"/>
        </p:scale>
        <p:origin x="1244" y="-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7501BB6-AE43-4914-91F2-05E74DE4E6AB}"/>
    <pc:docChg chg="delSld modSld">
      <pc:chgData name="" userId="" providerId="" clId="Web-{C7501BB6-AE43-4914-91F2-05E74DE4E6AB}" dt="2020-04-24T20:33:28.647" v="361"/>
      <pc:docMkLst>
        <pc:docMk/>
      </pc:docMkLst>
      <pc:sldChg chg="addSp delSp modSp">
        <pc:chgData name="" userId="" providerId="" clId="Web-{C7501BB6-AE43-4914-91F2-05E74DE4E6AB}" dt="2020-04-24T20:33:07.803" v="360" actId="1076"/>
        <pc:sldMkLst>
          <pc:docMk/>
          <pc:sldMk cId="8697379" sldId="257"/>
        </pc:sldMkLst>
        <pc:spChg chg="add del">
          <ac:chgData name="" userId="" providerId="" clId="Web-{C7501BB6-AE43-4914-91F2-05E74DE4E6AB}" dt="2020-04-24T20:27:53.754" v="241"/>
          <ac:spMkLst>
            <pc:docMk/>
            <pc:sldMk cId="8697379" sldId="257"/>
            <ac:spMk id="2" creationId="{15F0752F-CCF3-4249-9057-0E1A54EB7B87}"/>
          </ac:spMkLst>
        </pc:spChg>
        <pc:spChg chg="add mod">
          <ac:chgData name="" userId="" providerId="" clId="Web-{C7501BB6-AE43-4914-91F2-05E74DE4E6AB}" dt="2020-04-24T20:30:48.990" v="341" actId="14100"/>
          <ac:spMkLst>
            <pc:docMk/>
            <pc:sldMk cId="8697379" sldId="257"/>
            <ac:spMk id="3" creationId="{C95C1CC9-CB83-464F-A180-7103D63B3EB8}"/>
          </ac:spMkLst>
        </pc:spChg>
        <pc:spChg chg="mod">
          <ac:chgData name="" userId="" providerId="" clId="Web-{C7501BB6-AE43-4914-91F2-05E74DE4E6AB}" dt="2020-04-24T20:17:46.157" v="14" actId="1076"/>
          <ac:spMkLst>
            <pc:docMk/>
            <pc:sldMk cId="8697379" sldId="257"/>
            <ac:spMk id="5" creationId="{1D7C9191-14DA-4585-8FB5-2CD7C805BD0D}"/>
          </ac:spMkLst>
        </pc:spChg>
        <pc:spChg chg="mod">
          <ac:chgData name="" userId="" providerId="" clId="Web-{C7501BB6-AE43-4914-91F2-05E74DE4E6AB}" dt="2020-04-24T20:31:36.396" v="355" actId="1076"/>
          <ac:spMkLst>
            <pc:docMk/>
            <pc:sldMk cId="8697379" sldId="257"/>
            <ac:spMk id="17" creationId="{F14FF431-F4E0-49D9-A3E6-478954BFEB91}"/>
          </ac:spMkLst>
        </pc:spChg>
        <pc:spChg chg="mod">
          <ac:chgData name="" userId="" providerId="" clId="Web-{C7501BB6-AE43-4914-91F2-05E74DE4E6AB}" dt="2020-04-24T20:24:45.081" v="194" actId="20577"/>
          <ac:spMkLst>
            <pc:docMk/>
            <pc:sldMk cId="8697379" sldId="257"/>
            <ac:spMk id="19" creationId="{D8D29BB2-685B-430B-82D0-5607EE556D70}"/>
          </ac:spMkLst>
        </pc:spChg>
        <pc:spChg chg="mod">
          <ac:chgData name="" userId="" providerId="" clId="Web-{C7501BB6-AE43-4914-91F2-05E74DE4E6AB}" dt="2020-04-24T20:32:19.803" v="358" actId="1076"/>
          <ac:spMkLst>
            <pc:docMk/>
            <pc:sldMk cId="8697379" sldId="257"/>
            <ac:spMk id="21" creationId="{0FF63DFE-72FF-4F6E-9396-24E2B5314282}"/>
          </ac:spMkLst>
        </pc:spChg>
        <pc:spChg chg="mod">
          <ac:chgData name="" userId="" providerId="" clId="Web-{C7501BB6-AE43-4914-91F2-05E74DE4E6AB}" dt="2020-04-24T20:32:00.459" v="357" actId="14100"/>
          <ac:spMkLst>
            <pc:docMk/>
            <pc:sldMk cId="8697379" sldId="257"/>
            <ac:spMk id="25" creationId="{81A5DD94-396E-40F3-A1EB-8FEE932FD7B3}"/>
          </ac:spMkLst>
        </pc:spChg>
        <pc:spChg chg="mod">
          <ac:chgData name="" userId="" providerId="" clId="Web-{C7501BB6-AE43-4914-91F2-05E74DE4E6AB}" dt="2020-04-24T20:31:55.007" v="356" actId="14100"/>
          <ac:spMkLst>
            <pc:docMk/>
            <pc:sldMk cId="8697379" sldId="257"/>
            <ac:spMk id="28" creationId="{B8A0398D-E25F-4909-A6F1-98B0450F88C0}"/>
          </ac:spMkLst>
        </pc:spChg>
        <pc:spChg chg="mod">
          <ac:chgData name="" userId="" providerId="" clId="Web-{C7501BB6-AE43-4914-91F2-05E74DE4E6AB}" dt="2020-04-24T20:17:15.812" v="11" actId="14100"/>
          <ac:spMkLst>
            <pc:docMk/>
            <pc:sldMk cId="8697379" sldId="257"/>
            <ac:spMk id="31" creationId="{AF90C2E5-8CA8-47A1-9F15-4DA135A37DEC}"/>
          </ac:spMkLst>
        </pc:spChg>
        <pc:spChg chg="mod">
          <ac:chgData name="" userId="" providerId="" clId="Web-{C7501BB6-AE43-4914-91F2-05E74DE4E6AB}" dt="2020-04-24T20:31:11.037" v="345" actId="1076"/>
          <ac:spMkLst>
            <pc:docMk/>
            <pc:sldMk cId="8697379" sldId="257"/>
            <ac:spMk id="32" creationId="{CCAB9E5B-8448-4A9E-81D7-84845D89DE83}"/>
          </ac:spMkLst>
        </pc:spChg>
        <pc:spChg chg="mod">
          <ac:chgData name="" userId="" providerId="" clId="Web-{C7501BB6-AE43-4914-91F2-05E74DE4E6AB}" dt="2020-04-24T20:21:25.329" v="52" actId="20577"/>
          <ac:spMkLst>
            <pc:docMk/>
            <pc:sldMk cId="8697379" sldId="257"/>
            <ac:spMk id="33" creationId="{5E841E10-7766-400E-8082-C34A4A499BBD}"/>
          </ac:spMkLst>
        </pc:spChg>
        <pc:spChg chg="mod">
          <ac:chgData name="" userId="" providerId="" clId="Web-{C7501BB6-AE43-4914-91F2-05E74DE4E6AB}" dt="2020-04-24T20:33:05.678" v="359" actId="1076"/>
          <ac:spMkLst>
            <pc:docMk/>
            <pc:sldMk cId="8697379" sldId="257"/>
            <ac:spMk id="34" creationId="{0DB33732-2F4F-4946-8055-3C26889BDE66}"/>
          </ac:spMkLst>
        </pc:spChg>
        <pc:spChg chg="mod">
          <ac:chgData name="" userId="" providerId="" clId="Web-{C7501BB6-AE43-4914-91F2-05E74DE4E6AB}" dt="2020-04-24T20:27:36.207" v="236" actId="20577"/>
          <ac:spMkLst>
            <pc:docMk/>
            <pc:sldMk cId="8697379" sldId="257"/>
            <ac:spMk id="37" creationId="{630EB408-B36B-453F-A585-E752C59BCE71}"/>
          </ac:spMkLst>
        </pc:spChg>
        <pc:graphicFrameChg chg="mod">
          <ac:chgData name="" userId="" providerId="" clId="Web-{C7501BB6-AE43-4914-91F2-05E74DE4E6AB}" dt="2020-04-24T20:17:28.406" v="12" actId="1076"/>
          <ac:graphicFrameMkLst>
            <pc:docMk/>
            <pc:sldMk cId="8697379" sldId="257"/>
            <ac:graphicFrameMk id="13" creationId="{20C3BEA7-0657-467B-91CA-7954774692BF}"/>
          </ac:graphicFrameMkLst>
        </pc:graphicFrameChg>
        <pc:picChg chg="mod">
          <ac:chgData name="" userId="" providerId="" clId="Web-{C7501BB6-AE43-4914-91F2-05E74DE4E6AB}" dt="2020-04-24T20:33:07.803" v="360" actId="1076"/>
          <ac:picMkLst>
            <pc:docMk/>
            <pc:sldMk cId="8697379" sldId="257"/>
            <ac:picMk id="11" creationId="{AC1A5C0F-BAD4-4DA2-A30B-D5CD96CF6C80}"/>
          </ac:picMkLst>
        </pc:picChg>
        <pc:picChg chg="mod">
          <ac:chgData name="" userId="" providerId="" clId="Web-{C7501BB6-AE43-4914-91F2-05E74DE4E6AB}" dt="2020-04-24T20:31:06.459" v="344" actId="1076"/>
          <ac:picMkLst>
            <pc:docMk/>
            <pc:sldMk cId="8697379" sldId="257"/>
            <ac:picMk id="14" creationId="{C9CF60B5-7E3D-49C3-8AFE-AD4C4C6411A7}"/>
          </ac:picMkLst>
        </pc:picChg>
        <pc:picChg chg="mod">
          <ac:chgData name="" userId="" providerId="" clId="Web-{C7501BB6-AE43-4914-91F2-05E74DE4E6AB}" dt="2020-04-24T20:19:56.188" v="30" actId="1076"/>
          <ac:picMkLst>
            <pc:docMk/>
            <pc:sldMk cId="8697379" sldId="257"/>
            <ac:picMk id="18" creationId="{FFB9CBDC-DD1F-4B72-9B6E-E6D9BA117214}"/>
          </ac:picMkLst>
        </pc:picChg>
      </pc:sldChg>
      <pc:sldChg chg="del">
        <pc:chgData name="" userId="" providerId="" clId="Web-{C7501BB6-AE43-4914-91F2-05E74DE4E6AB}" dt="2020-04-24T20:33:28.647" v="361"/>
        <pc:sldMkLst>
          <pc:docMk/>
          <pc:sldMk cId="352744406" sldId="258"/>
        </pc:sldMkLst>
      </pc:sldChg>
    </pc:docChg>
  </pc:docChgLst>
  <pc:docChgLst>
    <pc:chgData clId="Web-{84E8E51D-EE8C-47C9-AE14-494F6DE1988F}"/>
    <pc:docChg chg="modSld">
      <pc:chgData name="" userId="" providerId="" clId="Web-{84E8E51D-EE8C-47C9-AE14-494F6DE1988F}" dt="2020-04-24T17:04:12.105" v="119" actId="14100"/>
      <pc:docMkLst>
        <pc:docMk/>
      </pc:docMkLst>
      <pc:sldChg chg="addSp delSp modSp">
        <pc:chgData name="" userId="" providerId="" clId="Web-{84E8E51D-EE8C-47C9-AE14-494F6DE1988F}" dt="2020-04-24T17:04:12.105" v="119" actId="14100"/>
        <pc:sldMkLst>
          <pc:docMk/>
          <pc:sldMk cId="8697379" sldId="257"/>
        </pc:sldMkLst>
        <pc:spChg chg="mod">
          <ac:chgData name="" userId="" providerId="" clId="Web-{84E8E51D-EE8C-47C9-AE14-494F6DE1988F}" dt="2020-04-24T16:57:00.383" v="34" actId="20577"/>
          <ac:spMkLst>
            <pc:docMk/>
            <pc:sldMk cId="8697379" sldId="257"/>
            <ac:spMk id="9" creationId="{53CB454D-03E8-4980-856F-CB77027F6B7B}"/>
          </ac:spMkLst>
        </pc:spChg>
        <pc:spChg chg="mod">
          <ac:chgData name="" userId="" providerId="" clId="Web-{84E8E51D-EE8C-47C9-AE14-494F6DE1988F}" dt="2020-04-24T17:04:12.105" v="119" actId="14100"/>
          <ac:spMkLst>
            <pc:docMk/>
            <pc:sldMk cId="8697379" sldId="257"/>
            <ac:spMk id="17" creationId="{F14FF431-F4E0-49D9-A3E6-478954BFEB91}"/>
          </ac:spMkLst>
        </pc:spChg>
        <pc:spChg chg="mod">
          <ac:chgData name="" userId="" providerId="" clId="Web-{84E8E51D-EE8C-47C9-AE14-494F6DE1988F}" dt="2020-04-24T16:57:14.914" v="42" actId="1076"/>
          <ac:spMkLst>
            <pc:docMk/>
            <pc:sldMk cId="8697379" sldId="257"/>
            <ac:spMk id="37" creationId="{630EB408-B36B-453F-A585-E752C59BCE71}"/>
          </ac:spMkLst>
        </pc:spChg>
        <pc:picChg chg="add del mod">
          <ac:chgData name="" userId="" providerId="" clId="Web-{84E8E51D-EE8C-47C9-AE14-494F6DE1988F}" dt="2020-04-24T16:58:25.821" v="47"/>
          <ac:picMkLst>
            <pc:docMk/>
            <pc:sldMk cId="8697379" sldId="257"/>
            <ac:picMk id="2" creationId="{E5B2A59B-648E-43DB-BA1D-25511FEFFC9A}"/>
          </ac:picMkLst>
        </pc:picChg>
        <pc:picChg chg="add del mod">
          <ac:chgData name="" userId="" providerId="" clId="Web-{84E8E51D-EE8C-47C9-AE14-494F6DE1988F}" dt="2020-04-24T16:59:28.447" v="53"/>
          <ac:picMkLst>
            <pc:docMk/>
            <pc:sldMk cId="8697379" sldId="257"/>
            <ac:picMk id="7" creationId="{372090A5-E85A-41E9-BF6A-6AF669934B03}"/>
          </ac:picMkLst>
        </pc:picChg>
        <pc:picChg chg="del">
          <ac:chgData name="" userId="" providerId="" clId="Web-{84E8E51D-EE8C-47C9-AE14-494F6DE1988F}" dt="2020-04-24T16:58:03.665" v="43"/>
          <ac:picMkLst>
            <pc:docMk/>
            <pc:sldMk cId="8697379" sldId="257"/>
            <ac:picMk id="15" creationId="{AB077223-7F5D-4E73-A495-1416CE22A271}"/>
          </ac:picMkLst>
        </pc:picChg>
        <pc:picChg chg="add del mod">
          <ac:chgData name="" userId="" providerId="" clId="Web-{84E8E51D-EE8C-47C9-AE14-494F6DE1988F}" dt="2020-04-24T17:00:55.400" v="57"/>
          <ac:picMkLst>
            <pc:docMk/>
            <pc:sldMk cId="8697379" sldId="257"/>
            <ac:picMk id="16" creationId="{13E7F6B7-7C94-4467-8F86-4477FE11DF58}"/>
          </ac:picMkLst>
        </pc:picChg>
        <pc:picChg chg="add del mod">
          <ac:chgData name="" userId="" providerId="" clId="Web-{84E8E51D-EE8C-47C9-AE14-494F6DE1988F}" dt="2020-04-24T17:02:21.432" v="62"/>
          <ac:picMkLst>
            <pc:docMk/>
            <pc:sldMk cId="8697379" sldId="257"/>
            <ac:picMk id="24" creationId="{EDA72AD6-4C06-4361-952B-60F0059B475A}"/>
          </ac:picMkLst>
        </pc:picChg>
        <pc:picChg chg="add mod">
          <ac:chgData name="" userId="" providerId="" clId="Web-{84E8E51D-EE8C-47C9-AE14-494F6DE1988F}" dt="2020-04-24T17:02:43.636" v="69" actId="1076"/>
          <ac:picMkLst>
            <pc:docMk/>
            <pc:sldMk cId="8697379" sldId="257"/>
            <ac:picMk id="38" creationId="{FFCA24ED-8109-4434-B866-431EBAC1C583}"/>
          </ac:picMkLst>
        </pc:picChg>
      </pc:sldChg>
    </pc:docChg>
  </pc:docChgLst>
  <pc:docChgLst>
    <pc:chgData clId="Web-{4F03FBD1-6C9A-4BDD-B6DD-08F3DB462B95}"/>
    <pc:docChg chg="modSld">
      <pc:chgData name="" userId="" providerId="" clId="Web-{4F03FBD1-6C9A-4BDD-B6DD-08F3DB462B95}" dt="2020-04-24T17:29:04.284" v="34" actId="20577"/>
      <pc:docMkLst>
        <pc:docMk/>
      </pc:docMkLst>
      <pc:sldChg chg="modSp">
        <pc:chgData name="" userId="" providerId="" clId="Web-{4F03FBD1-6C9A-4BDD-B6DD-08F3DB462B95}" dt="2020-04-24T17:29:04.284" v="33" actId="20577"/>
        <pc:sldMkLst>
          <pc:docMk/>
          <pc:sldMk cId="8697379" sldId="257"/>
        </pc:sldMkLst>
        <pc:spChg chg="mod">
          <ac:chgData name="" userId="" providerId="" clId="Web-{4F03FBD1-6C9A-4BDD-B6DD-08F3DB462B95}" dt="2020-04-24T17:29:04.284" v="33" actId="20577"/>
          <ac:spMkLst>
            <pc:docMk/>
            <pc:sldMk cId="8697379" sldId="257"/>
            <ac:spMk id="19" creationId="{D8D29BB2-685B-430B-82D0-5607EE556D70}"/>
          </ac:spMkLst>
        </pc:spChg>
        <pc:graphicFrameChg chg="modGraphic">
          <ac:chgData name="" userId="" providerId="" clId="Web-{4F03FBD1-6C9A-4BDD-B6DD-08F3DB462B95}" dt="2020-04-24T17:21:09.936" v="1"/>
          <ac:graphicFrameMkLst>
            <pc:docMk/>
            <pc:sldMk cId="8697379" sldId="257"/>
            <ac:graphicFrameMk id="13" creationId="{20C3BEA7-0657-467B-91CA-7954774692B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AA06E-0F59-4952-880E-FB5BB953EDC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88204-98EE-4BD7-B81A-B625A3D54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6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986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0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31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3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2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33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33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48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87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9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2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C664E-D1FE-4C85-9064-653C0922D9F0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6DCD2-2CBC-4874-BC4A-BB4812868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73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1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AC1A5C0F-BAD4-4DA2-A30B-D5CD96CF6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51670" y="5131565"/>
            <a:ext cx="11012556" cy="837390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921FF47-C24D-469F-9133-A730262F77C1}"/>
              </a:ext>
            </a:extLst>
          </p:cNvPr>
          <p:cNvSpPr/>
          <p:nvPr/>
        </p:nvSpPr>
        <p:spPr>
          <a:xfrm>
            <a:off x="0" y="-537882"/>
            <a:ext cx="43891200" cy="3657600"/>
          </a:xfrm>
          <a:prstGeom prst="rect">
            <a:avLst/>
          </a:prstGeom>
          <a:solidFill>
            <a:srgbClr val="243E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Meta-Analysis of PFAS in New Hampshire Groundwater</a:t>
            </a:r>
            <a:endParaRPr lang="en-US" sz="6000" b="1">
              <a:solidFill>
                <a:schemeClr val="bg1"/>
              </a:solidFill>
              <a:latin typeface="MS Reference Sans Serif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  <a:latin typeface="MS Reference Sans Serif"/>
                <a:cs typeface="Times New Roman"/>
              </a:rPr>
              <a:t> Cassidy Yates (PM), Emma Thibodeau, Eli Sorensen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  <a:latin typeface="MS Reference Sans Serif"/>
                <a:cs typeface="Times New Roman"/>
              </a:rPr>
              <a:t>Faculty Advisor: Dr. Jim Malley Project Sponsor: Harrison </a:t>
            </a:r>
            <a:r>
              <a:rPr lang="en-US" sz="4000" dirty="0" err="1">
                <a:solidFill>
                  <a:schemeClr val="bg1"/>
                </a:solidFill>
                <a:latin typeface="MS Reference Sans Serif"/>
                <a:cs typeface="Times New Roman"/>
              </a:rPr>
              <a:t>Roakes</a:t>
            </a:r>
            <a:endParaRPr lang="en-US" sz="4000" dirty="0" err="1">
              <a:solidFill>
                <a:schemeClr val="bg1"/>
              </a:solidFill>
              <a:latin typeface="MS Reference Sans Serif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  <a:latin typeface="MS Reference Sans Serif" panose="020B0604030504040204" pitchFamily="34" charset="0"/>
                <a:cs typeface="Times New Roman" panose="02020603050405020304" pitchFamily="18" charset="0"/>
              </a:rPr>
              <a:t>Environmental Engineering Capstone</a:t>
            </a:r>
            <a:endParaRPr lang="en-US" sz="4000" dirty="0">
              <a:latin typeface="MS Reference Sans Serif" panose="020B0604030504040204" pitchFamily="34" charset="0"/>
            </a:endParaRPr>
          </a:p>
        </p:txBody>
      </p:sp>
      <p:pic>
        <p:nvPicPr>
          <p:cNvPr id="6" name="Picture 5" descr="A picture containing indoor&#10;&#10;Description generated with high confidence">
            <a:extLst>
              <a:ext uri="{FF2B5EF4-FFF2-40B4-BE49-F238E27FC236}">
                <a16:creationId xmlns:a16="http://schemas.microsoft.com/office/drawing/2014/main" id="{77C30AA9-FB5F-4233-A305-6DB36EE675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18" y="433668"/>
            <a:ext cx="9420225" cy="17145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8C70FED-2EED-46F4-8227-957021E2DEE2}"/>
              </a:ext>
            </a:extLst>
          </p:cNvPr>
          <p:cNvSpPr txBox="1"/>
          <p:nvPr/>
        </p:nvSpPr>
        <p:spPr>
          <a:xfrm>
            <a:off x="895418" y="20912191"/>
            <a:ext cx="13299203" cy="33239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4200" dirty="0">
                <a:ea typeface="+mn-lt"/>
                <a:cs typeface="Times New Roman"/>
              </a:rPr>
              <a:t>Conduct a meta-analysis, or analysis across multiple sites and studies, using statistical approaches to find correlations within the data set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4200" dirty="0">
                <a:ea typeface="+mn-lt"/>
                <a:cs typeface="Times New Roman"/>
              </a:rPr>
              <a:t>Assess the variables that could cause correlations such as physical and chemical properties</a:t>
            </a:r>
            <a:endParaRPr lang="en-US" sz="4200" dirty="0">
              <a:ea typeface="+mn-lt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4FF431-F4E0-49D9-A3E6-478954BFEB91}"/>
              </a:ext>
            </a:extLst>
          </p:cNvPr>
          <p:cNvSpPr/>
          <p:nvPr/>
        </p:nvSpPr>
        <p:spPr>
          <a:xfrm>
            <a:off x="396171" y="26410964"/>
            <a:ext cx="13642838" cy="590931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1028700" lvl="1" indent="-571500" fontAlgn="base">
              <a:buFont typeface="Arial" panose="020B0604020202020204" pitchFamily="34" charset="0"/>
              <a:buChar char="•"/>
            </a:pPr>
            <a:r>
              <a:rPr lang="en-US" sz="4200" dirty="0">
                <a:cs typeface="Times New Roman"/>
              </a:rPr>
              <a:t>Reviewed literature on PFAS fate and transport, chemistry, and regulations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cs typeface="Times New Roman"/>
              </a:rPr>
              <a:t>Worked with NHDES  to obtain data</a:t>
            </a:r>
            <a:endParaRPr lang="en-US" sz="4200" dirty="0">
              <a:cs typeface="Times New Roman" panose="02020603050405020304" pitchFamily="18" charset="0"/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cs typeface="Times New Roman"/>
              </a:rPr>
              <a:t>Tidied data into a useable form</a:t>
            </a:r>
            <a:endParaRPr lang="en-US" sz="4200" dirty="0">
              <a:cs typeface="Times New Roman" panose="02020603050405020304" pitchFamily="18" charset="0"/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cs typeface="Times New Roman"/>
              </a:rPr>
              <a:t>Numbers randomly generated for values below 5 ppt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cs typeface="Times New Roman"/>
              </a:rPr>
              <a:t>Applied a logarithmic transformation on data</a:t>
            </a:r>
            <a:endParaRPr lang="en-US" sz="4200" dirty="0">
              <a:cs typeface="Times New Roman" panose="02020603050405020304" pitchFamily="18" charset="0"/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cs typeface="Times New Roman"/>
              </a:rPr>
              <a:t>Interpreted findings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cs typeface="Times New Roman"/>
              </a:rPr>
              <a:t>Calculated summary statistics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cs typeface="Times New Roman"/>
              </a:rPr>
              <a:t>Visualized data with scatterplots </a:t>
            </a:r>
            <a:endParaRPr lang="en-US" sz="4200" dirty="0"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8D29BB2-685B-430B-82D0-5607EE556D70}"/>
              </a:ext>
            </a:extLst>
          </p:cNvPr>
          <p:cNvSpPr/>
          <p:nvPr/>
        </p:nvSpPr>
        <p:spPr>
          <a:xfrm>
            <a:off x="14043508" y="26238427"/>
            <a:ext cx="15474796" cy="849463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914400" lvl="1" indent="-457200">
              <a:buFont typeface="Arial"/>
              <a:buChar char="•"/>
            </a:pPr>
            <a:r>
              <a:rPr lang="en-US" sz="4200" dirty="0">
                <a:cs typeface="Times New Roman"/>
              </a:rPr>
              <a:t>Median values in Table 1 are low compared to proposed AGQS regulations, some even under the detection threshold of 5 ppt</a:t>
            </a:r>
          </a:p>
          <a:p>
            <a:pPr marL="914400" lvl="1" indent="-457200">
              <a:buFont typeface="Arial"/>
              <a:buChar char="•"/>
            </a:pPr>
            <a:r>
              <a:rPr lang="en-US" sz="4200" dirty="0">
                <a:cs typeface="Times New Roman"/>
              </a:rPr>
              <a:t>Maximum values are orders of magnitude higher and likely sampled from source areas</a:t>
            </a:r>
          </a:p>
          <a:p>
            <a:pPr marL="914400" lvl="1" indent="-457200">
              <a:buFont typeface="Arial"/>
              <a:buChar char="•"/>
            </a:pPr>
            <a:r>
              <a:rPr lang="en-US" sz="4200" dirty="0">
                <a:cs typeface="Times New Roman"/>
              </a:rPr>
              <a:t>Figure 2 is the most visually correlated, both </a:t>
            </a:r>
            <a:r>
              <a:rPr lang="en-US" sz="4200" dirty="0" err="1">
                <a:cs typeface="Times New Roman"/>
              </a:rPr>
              <a:t>PFHxA</a:t>
            </a:r>
            <a:r>
              <a:rPr lang="en-US" sz="4200" dirty="0">
                <a:cs typeface="Times New Roman"/>
              </a:rPr>
              <a:t> and </a:t>
            </a:r>
            <a:r>
              <a:rPr lang="en-US" sz="4200" dirty="0" err="1">
                <a:cs typeface="Times New Roman"/>
              </a:rPr>
              <a:t>PFPeA</a:t>
            </a:r>
            <a:r>
              <a:rPr lang="en-US" sz="4200" dirty="0">
                <a:cs typeface="Times New Roman"/>
              </a:rPr>
              <a:t> are longer chain compounds with similar fate and transport</a:t>
            </a:r>
            <a:endParaRPr lang="en-US" sz="4200" dirty="0">
              <a:cs typeface="Times New Roman" panose="02020603050405020304" pitchFamily="18" charset="0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4200" dirty="0">
                <a:cs typeface="Times New Roman"/>
              </a:rPr>
              <a:t>Figure 4 shows PFOS to be better correlated with </a:t>
            </a:r>
            <a:r>
              <a:rPr lang="en-US" sz="4200" dirty="0" err="1">
                <a:cs typeface="Times New Roman"/>
              </a:rPr>
              <a:t>PFHxS</a:t>
            </a:r>
            <a:r>
              <a:rPr lang="en-US" sz="4200" dirty="0">
                <a:cs typeface="Times New Roman"/>
              </a:rPr>
              <a:t> than with PFOA as in Figure 3</a:t>
            </a:r>
            <a:endParaRPr lang="en-US" sz="4200" dirty="0">
              <a:cs typeface="Times New Roman" panose="02020603050405020304" pitchFamily="18" charset="0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4200" dirty="0">
                <a:cs typeface="Times New Roman"/>
              </a:rPr>
              <a:t>Assessing PFAS data through meta-analyses can yield big picture observations    </a:t>
            </a:r>
            <a:endParaRPr lang="en-US" sz="4200" dirty="0">
              <a:cs typeface="Times New Roman" panose="02020603050405020304" pitchFamily="18" charset="0"/>
            </a:endParaRPr>
          </a:p>
          <a:p>
            <a:pPr marL="914400" lvl="1" indent="-457200">
              <a:buFont typeface="Arial"/>
              <a:buChar char="•"/>
            </a:pPr>
            <a:endParaRPr lang="en-US" sz="4200" dirty="0">
              <a:cs typeface="Times New Roman" panose="02020603050405020304" pitchFamily="18" charset="0"/>
            </a:endParaRPr>
          </a:p>
          <a:p>
            <a:pPr marL="914400" lvl="1" indent="-457200">
              <a:buFont typeface="Arial"/>
              <a:buChar char="•"/>
            </a:pPr>
            <a:endParaRPr lang="en-US" sz="4200" dirty="0">
              <a:cs typeface="Times New Roman" panose="02020603050405020304" pitchFamily="18" charset="0"/>
            </a:endParaRPr>
          </a:p>
          <a:p>
            <a:pPr marL="914400" lvl="1" indent="-457200">
              <a:buFont typeface="Arial"/>
              <a:buChar char="•"/>
            </a:pPr>
            <a:endParaRPr lang="en-US" sz="4200" dirty="0">
              <a:cs typeface="Times New Roman" panose="02020603050405020304" pitchFamily="18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FF63DFE-72FF-4F6E-9396-24E2B5314282}"/>
              </a:ext>
            </a:extLst>
          </p:cNvPr>
          <p:cNvSpPr/>
          <p:nvPr/>
        </p:nvSpPr>
        <p:spPr>
          <a:xfrm>
            <a:off x="656718" y="3781844"/>
            <a:ext cx="13213913" cy="1246797"/>
          </a:xfrm>
          <a:prstGeom prst="roundRect">
            <a:avLst/>
          </a:prstGeom>
          <a:solidFill>
            <a:srgbClr val="243E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Introduction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752E8E7-276A-4247-A7E8-7C1E457F516F}"/>
              </a:ext>
            </a:extLst>
          </p:cNvPr>
          <p:cNvSpPr/>
          <p:nvPr/>
        </p:nvSpPr>
        <p:spPr>
          <a:xfrm>
            <a:off x="952941" y="19308359"/>
            <a:ext cx="13202698" cy="1223823"/>
          </a:xfrm>
          <a:prstGeom prst="roundRect">
            <a:avLst/>
          </a:prstGeom>
          <a:solidFill>
            <a:srgbClr val="243E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Microsoft Sans Serif"/>
                <a:ea typeface="Microsoft Sans Serif"/>
                <a:cs typeface="Microsoft Sans Serif"/>
              </a:rPr>
              <a:t>Project Scope &amp; Objectives</a:t>
            </a:r>
            <a:endParaRPr lang="en-US" sz="60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0677E15-926D-4CB7-B581-3E8C2C4AFC5F}"/>
              </a:ext>
            </a:extLst>
          </p:cNvPr>
          <p:cNvSpPr/>
          <p:nvPr/>
        </p:nvSpPr>
        <p:spPr>
          <a:xfrm>
            <a:off x="14832134" y="24948166"/>
            <a:ext cx="14144204" cy="1203358"/>
          </a:xfrm>
          <a:prstGeom prst="roundRect">
            <a:avLst/>
          </a:prstGeom>
          <a:solidFill>
            <a:srgbClr val="243E89"/>
          </a:solidFill>
          <a:ln>
            <a:solidFill>
              <a:srgbClr val="243E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Discussion</a:t>
            </a:r>
          </a:p>
          <a:p>
            <a:pPr algn="ctr"/>
            <a:endParaRPr lang="en-US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1A5DD94-396E-40F3-A1EB-8FEE932FD7B3}"/>
              </a:ext>
            </a:extLst>
          </p:cNvPr>
          <p:cNvSpPr/>
          <p:nvPr/>
        </p:nvSpPr>
        <p:spPr>
          <a:xfrm>
            <a:off x="894220" y="24992274"/>
            <a:ext cx="13202698" cy="1240696"/>
          </a:xfrm>
          <a:prstGeom prst="roundRect">
            <a:avLst/>
          </a:prstGeom>
          <a:solidFill>
            <a:srgbClr val="243E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Methods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B8A0398D-E25F-4909-A6F1-98B0450F88C0}"/>
              </a:ext>
            </a:extLst>
          </p:cNvPr>
          <p:cNvSpPr/>
          <p:nvPr/>
        </p:nvSpPr>
        <p:spPr>
          <a:xfrm>
            <a:off x="29842544" y="25014318"/>
            <a:ext cx="13051674" cy="1203358"/>
          </a:xfrm>
          <a:prstGeom prst="roundRect">
            <a:avLst/>
          </a:prstGeom>
          <a:solidFill>
            <a:srgbClr val="243E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References &amp; Acknowledgements 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2A8C5979-ACB5-45CB-A47D-7630639372CD}"/>
              </a:ext>
            </a:extLst>
          </p:cNvPr>
          <p:cNvSpPr/>
          <p:nvPr/>
        </p:nvSpPr>
        <p:spPr>
          <a:xfrm>
            <a:off x="14686285" y="3777782"/>
            <a:ext cx="28266239" cy="1250859"/>
          </a:xfrm>
          <a:prstGeom prst="roundRect">
            <a:avLst/>
          </a:prstGeom>
          <a:solidFill>
            <a:srgbClr val="243E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Results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56E432-CF97-4520-83D6-BEE26F905C1D}"/>
              </a:ext>
            </a:extLst>
          </p:cNvPr>
          <p:cNvSpPr/>
          <p:nvPr/>
        </p:nvSpPr>
        <p:spPr>
          <a:xfrm>
            <a:off x="29834074" y="26414321"/>
            <a:ext cx="13060145" cy="600164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lvl="1"/>
            <a:r>
              <a:rPr lang="en-US" sz="3200" dirty="0">
                <a:ea typeface="+mn-lt"/>
                <a:cs typeface="+mn-lt"/>
              </a:rPr>
              <a:t>[1] The Agency for Toxic Substances and Disease Registry (ATSDR).  (2018). </a:t>
            </a:r>
            <a:r>
              <a:rPr lang="en-US" sz="3200" i="1" dirty="0">
                <a:ea typeface="+mn-lt"/>
                <a:cs typeface="+mn-lt"/>
              </a:rPr>
              <a:t>Toxicological Profile  for Perfluoroalkyls. </a:t>
            </a:r>
            <a:r>
              <a:rPr lang="en-US" sz="3200" dirty="0">
                <a:ea typeface="+mn-lt"/>
                <a:cs typeface="+mn-lt"/>
              </a:rPr>
              <a:t>Department of Health and Human Services, Public Health Service.</a:t>
            </a:r>
          </a:p>
          <a:p>
            <a:pPr lvl="1"/>
            <a:r>
              <a:rPr lang="en-US" sz="3200" dirty="0">
                <a:ea typeface="+mn-lt"/>
                <a:cs typeface="+mn-lt"/>
              </a:rPr>
              <a:t>[2] Interstate Technology Regulatory Council (ITRC). (November 2017). </a:t>
            </a:r>
            <a:r>
              <a:rPr lang="en-US" sz="3200" i="1" dirty="0">
                <a:ea typeface="+mn-lt"/>
                <a:cs typeface="+mn-lt"/>
              </a:rPr>
              <a:t>Naming Conventions and  Physical and Chemical Properties of Per- and Polyfluoroalkyl Substances (PFAS).</a:t>
            </a:r>
            <a:endParaRPr lang="en-US" sz="3200" dirty="0">
              <a:ea typeface="+mn-lt"/>
              <a:cs typeface="+mn-lt"/>
            </a:endParaRPr>
          </a:p>
          <a:p>
            <a:pPr lvl="1"/>
            <a:endParaRPr lang="en-US" sz="3200" i="1" dirty="0">
              <a:ea typeface="+mn-lt"/>
              <a:cs typeface="+mn-lt"/>
            </a:endParaRPr>
          </a:p>
          <a:p>
            <a:pPr lvl="1"/>
            <a:endParaRPr lang="en-US" sz="3200" i="1" dirty="0">
              <a:ea typeface="+mn-lt"/>
              <a:cs typeface="+mn-lt"/>
            </a:endParaRPr>
          </a:p>
          <a:p>
            <a:pPr lvl="1"/>
            <a:r>
              <a:rPr lang="en-US" sz="3200" i="1" dirty="0">
                <a:ea typeface="+mn-lt"/>
                <a:cs typeface="+mn-lt"/>
              </a:rPr>
              <a:t>Thank you to the New Hampshire Department of Environmental Services for providing data, Dr. Ernst Linder for statistical consulting, and  Dr. Jim Malley and Harrison Roakes for support and guidance. </a:t>
            </a:r>
          </a:p>
          <a:p>
            <a:pPr lvl="1"/>
            <a:endParaRPr lang="en-US" sz="3200" dirty="0">
              <a:ea typeface="+mn-lt"/>
              <a:cs typeface="+mn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C70FC8A-900C-4DC5-983B-D8D384C1B9DB}"/>
              </a:ext>
            </a:extLst>
          </p:cNvPr>
          <p:cNvSpPr/>
          <p:nvPr/>
        </p:nvSpPr>
        <p:spPr>
          <a:xfrm>
            <a:off x="14838218" y="7232073"/>
            <a:ext cx="1357746" cy="2493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0C3BEA7-0657-467B-91CA-7954774692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534401"/>
              </p:ext>
            </p:extLst>
          </p:nvPr>
        </p:nvGraphicFramePr>
        <p:xfrm>
          <a:off x="15010409" y="6555178"/>
          <a:ext cx="14958336" cy="795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0994">
                  <a:extLst>
                    <a:ext uri="{9D8B030D-6E8A-4147-A177-3AD203B41FA5}">
                      <a16:colId xmlns:a16="http://schemas.microsoft.com/office/drawing/2014/main" val="951346413"/>
                    </a:ext>
                  </a:extLst>
                </a:gridCol>
                <a:gridCol w="1440893">
                  <a:extLst>
                    <a:ext uri="{9D8B030D-6E8A-4147-A177-3AD203B41FA5}">
                      <a16:colId xmlns:a16="http://schemas.microsoft.com/office/drawing/2014/main" val="4007219922"/>
                    </a:ext>
                  </a:extLst>
                </a:gridCol>
                <a:gridCol w="1296549">
                  <a:extLst>
                    <a:ext uri="{9D8B030D-6E8A-4147-A177-3AD203B41FA5}">
                      <a16:colId xmlns:a16="http://schemas.microsoft.com/office/drawing/2014/main" val="71987188"/>
                    </a:ext>
                  </a:extLst>
                </a:gridCol>
                <a:gridCol w="1296549">
                  <a:extLst>
                    <a:ext uri="{9D8B030D-6E8A-4147-A177-3AD203B41FA5}">
                      <a16:colId xmlns:a16="http://schemas.microsoft.com/office/drawing/2014/main" val="2660496398"/>
                    </a:ext>
                  </a:extLst>
                </a:gridCol>
                <a:gridCol w="1440610">
                  <a:extLst>
                    <a:ext uri="{9D8B030D-6E8A-4147-A177-3AD203B41FA5}">
                      <a16:colId xmlns:a16="http://schemas.microsoft.com/office/drawing/2014/main" val="3299195845"/>
                    </a:ext>
                  </a:extLst>
                </a:gridCol>
                <a:gridCol w="1440610">
                  <a:extLst>
                    <a:ext uri="{9D8B030D-6E8A-4147-A177-3AD203B41FA5}">
                      <a16:colId xmlns:a16="http://schemas.microsoft.com/office/drawing/2014/main" val="1084940491"/>
                    </a:ext>
                  </a:extLst>
                </a:gridCol>
                <a:gridCol w="1152486">
                  <a:extLst>
                    <a:ext uri="{9D8B030D-6E8A-4147-A177-3AD203B41FA5}">
                      <a16:colId xmlns:a16="http://schemas.microsoft.com/office/drawing/2014/main" val="1065580072"/>
                    </a:ext>
                  </a:extLst>
                </a:gridCol>
                <a:gridCol w="1440610">
                  <a:extLst>
                    <a:ext uri="{9D8B030D-6E8A-4147-A177-3AD203B41FA5}">
                      <a16:colId xmlns:a16="http://schemas.microsoft.com/office/drawing/2014/main" val="2245811823"/>
                    </a:ext>
                  </a:extLst>
                </a:gridCol>
                <a:gridCol w="1296549">
                  <a:extLst>
                    <a:ext uri="{9D8B030D-6E8A-4147-A177-3AD203B41FA5}">
                      <a16:colId xmlns:a16="http://schemas.microsoft.com/office/drawing/2014/main" val="602479605"/>
                    </a:ext>
                  </a:extLst>
                </a:gridCol>
                <a:gridCol w="1152486">
                  <a:extLst>
                    <a:ext uri="{9D8B030D-6E8A-4147-A177-3AD203B41FA5}">
                      <a16:colId xmlns:a16="http://schemas.microsoft.com/office/drawing/2014/main" val="1945407096"/>
                    </a:ext>
                  </a:extLst>
                </a:gridCol>
              </a:tblGrid>
              <a:tr h="910443">
                <a:tc>
                  <a:txBody>
                    <a:bodyPr/>
                    <a:lstStyle/>
                    <a:p>
                      <a:pPr rtl="0" fontAlgn="base"/>
                      <a:endParaRPr lang="en-US" sz="3200" b="1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PFOS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PFOA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PFNA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PFHxS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 err="1">
                          <a:effectLst/>
                        </a:rPr>
                        <a:t>PFHxA</a:t>
                      </a:r>
                      <a:r>
                        <a:rPr lang="en-US" sz="3200" b="1" dirty="0">
                          <a:effectLst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PFBS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err="1">
                          <a:effectLst/>
                        </a:rPr>
                        <a:t>PFHpA</a:t>
                      </a:r>
                      <a:r>
                        <a:rPr lang="en-US" sz="3200" b="1" dirty="0">
                          <a:effectLst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 err="1">
                          <a:effectLst/>
                        </a:rPr>
                        <a:t>PFPeA</a:t>
                      </a:r>
                      <a:r>
                        <a:rPr lang="en-US" sz="3200" b="1" dirty="0">
                          <a:effectLst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PFBA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8356426"/>
                  </a:ext>
                </a:extLst>
              </a:tr>
              <a:tr h="910443"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Maximum</a:t>
                      </a:r>
                    </a:p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Concentration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11,000 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8,200 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4,700 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7,419 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5,170 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2,508 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1,940 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4,730 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1,200 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681860"/>
                  </a:ext>
                </a:extLst>
              </a:tr>
              <a:tr h="910443"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75</a:t>
                      </a:r>
                      <a:r>
                        <a:rPr lang="en-US" sz="3200" b="1" baseline="30000" dirty="0">
                          <a:effectLst/>
                        </a:rPr>
                        <a:t>th</a:t>
                      </a:r>
                      <a:r>
                        <a:rPr lang="en-US" sz="3200" b="1" dirty="0">
                          <a:effectLst/>
                        </a:rPr>
                        <a:t> Percentile Concentration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30.36 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63.98 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14.78 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29.28 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6.54 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18.15 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24.55 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16 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709737"/>
                  </a:ext>
                </a:extLst>
              </a:tr>
              <a:tr h="910443"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Median </a:t>
                      </a:r>
                    </a:p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Concentration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5.47 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13.45 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6.60 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5.58 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6.17 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315404"/>
                  </a:ext>
                </a:extLst>
              </a:tr>
              <a:tr h="554183"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Minimum </a:t>
                      </a:r>
                    </a:p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Concentration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&lt;5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4812020"/>
                  </a:ext>
                </a:extLst>
              </a:tr>
              <a:tr h="1029196"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Percent detections &gt; 5 ppt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52%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66%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21%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39%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54%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32%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48%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53%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56%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316166"/>
                  </a:ext>
                </a:extLst>
              </a:tr>
              <a:tr h="870855"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b="1" dirty="0">
                          <a:effectLst/>
                        </a:rPr>
                        <a:t>NH Proposed MCL and AGQS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15  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12 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11 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18 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N/A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N/A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N/A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N/A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3200" dirty="0">
                          <a:effectLst/>
                        </a:rPr>
                        <a:t>N/A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7243179"/>
                  </a:ext>
                </a:extLst>
              </a:tr>
            </a:tbl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AF90C2E5-8CA8-47A1-9F15-4DA135A37DEC}"/>
              </a:ext>
            </a:extLst>
          </p:cNvPr>
          <p:cNvSpPr/>
          <p:nvPr/>
        </p:nvSpPr>
        <p:spPr>
          <a:xfrm>
            <a:off x="14442106" y="5286911"/>
            <a:ext cx="15919518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lvl="1"/>
            <a:r>
              <a:rPr lang="en-US" sz="3600" dirty="0">
                <a:ea typeface="+mn-lt"/>
                <a:cs typeface="+mn-lt"/>
              </a:rPr>
              <a:t>Table 1: Percentiles in units of parts per trillion (ppt) and percent detections for nine PFAS analytes. Analytes with proposed regulations in NH are shown in blue.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CAB9E5B-8448-4A9E-81D7-84845D89DE83}"/>
              </a:ext>
            </a:extLst>
          </p:cNvPr>
          <p:cNvSpPr/>
          <p:nvPr/>
        </p:nvSpPr>
        <p:spPr>
          <a:xfrm>
            <a:off x="14686874" y="23392171"/>
            <a:ext cx="12119415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lvl="1"/>
            <a:r>
              <a:rPr lang="en-US" sz="3600" dirty="0">
                <a:ea typeface="+mn-lt"/>
                <a:cs typeface="+mn-lt"/>
              </a:rPr>
              <a:t>Figure 3: Scatterplot of log transformed PFOA vs log transformed PFOS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E841E10-7766-400E-8082-C34A4A499BBD}"/>
              </a:ext>
            </a:extLst>
          </p:cNvPr>
          <p:cNvSpPr/>
          <p:nvPr/>
        </p:nvSpPr>
        <p:spPr>
          <a:xfrm>
            <a:off x="30355038" y="23426259"/>
            <a:ext cx="12261919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lvl="1"/>
            <a:r>
              <a:rPr lang="en-US" sz="3600" dirty="0">
                <a:ea typeface="+mn-lt"/>
                <a:cs typeface="+mn-lt"/>
              </a:rPr>
              <a:t>Figure 4: Scatterplot of log transformed PFOS vs log transformed </a:t>
            </a:r>
            <a:r>
              <a:rPr lang="en-US" sz="3600" dirty="0" err="1">
                <a:ea typeface="+mn-lt"/>
                <a:cs typeface="+mn-lt"/>
              </a:rPr>
              <a:t>PFHxS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DB33732-2F4F-4946-8055-3C26889BDE66}"/>
              </a:ext>
            </a:extLst>
          </p:cNvPr>
          <p:cNvSpPr/>
          <p:nvPr/>
        </p:nvSpPr>
        <p:spPr>
          <a:xfrm>
            <a:off x="30307537" y="13504634"/>
            <a:ext cx="11881909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lvl="1"/>
            <a:r>
              <a:rPr lang="en-US" sz="3600" dirty="0">
                <a:ea typeface="+mn-lt"/>
                <a:cs typeface="+mn-lt"/>
              </a:rPr>
              <a:t>Figure 2: Scatterplot of log transformed </a:t>
            </a:r>
            <a:r>
              <a:rPr lang="en-US" sz="3600" dirty="0" err="1">
                <a:ea typeface="+mn-lt"/>
                <a:cs typeface="+mn-lt"/>
              </a:rPr>
              <a:t>PFHxA</a:t>
            </a:r>
            <a:r>
              <a:rPr lang="en-US" sz="3600" dirty="0">
                <a:ea typeface="+mn-lt"/>
                <a:cs typeface="+mn-lt"/>
              </a:rPr>
              <a:t> vs log transformed </a:t>
            </a:r>
            <a:r>
              <a:rPr lang="en-US" sz="3600" dirty="0" err="1">
                <a:ea typeface="+mn-lt"/>
                <a:cs typeface="+mn-lt"/>
              </a:rPr>
              <a:t>PFPeA</a:t>
            </a:r>
            <a:endParaRPr lang="en-US" sz="3600" dirty="0">
              <a:ea typeface="+mn-lt"/>
              <a:cs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C9191-14DA-4585-8FB5-2CD7C805BD0D}"/>
              </a:ext>
            </a:extLst>
          </p:cNvPr>
          <p:cNvSpPr txBox="1"/>
          <p:nvPr/>
        </p:nvSpPr>
        <p:spPr>
          <a:xfrm>
            <a:off x="26451082" y="14995565"/>
            <a:ext cx="388323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dirty="0">
                <a:ea typeface="+mn-lt"/>
                <a:cs typeface="+mn-lt"/>
              </a:rPr>
              <a:t>Figure Key: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C74E92-8A1C-497C-9188-DBF446825192}"/>
              </a:ext>
            </a:extLst>
          </p:cNvPr>
          <p:cNvSpPr txBox="1"/>
          <p:nvPr/>
        </p:nvSpPr>
        <p:spPr>
          <a:xfrm>
            <a:off x="26804587" y="15714342"/>
            <a:ext cx="3538330" cy="1323439"/>
          </a:xfrm>
          <a:prstGeom prst="rect">
            <a:avLst/>
          </a:prstGeom>
          <a:solidFill>
            <a:srgbClr val="FF0000">
              <a:alpha val="20000"/>
            </a:srgbClr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ea typeface="+mn-lt"/>
                <a:cs typeface="+mn-lt"/>
              </a:rPr>
              <a:t>Data below 5 ppt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432071F-8174-4010-8D2D-32BB6D873A07}"/>
              </a:ext>
            </a:extLst>
          </p:cNvPr>
          <p:cNvSpPr txBox="1"/>
          <p:nvPr/>
        </p:nvSpPr>
        <p:spPr>
          <a:xfrm>
            <a:off x="26804587" y="17930689"/>
            <a:ext cx="3538330" cy="1323439"/>
          </a:xfrm>
          <a:prstGeom prst="rect">
            <a:avLst/>
          </a:prstGeom>
          <a:solidFill>
            <a:schemeClr val="accent1">
              <a:alpha val="20000"/>
            </a:schemeClr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ea typeface="+mn-lt"/>
                <a:cs typeface="+mn-lt"/>
              </a:rPr>
              <a:t>True detect data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1A77509-1B00-4018-88FC-039B749BD3C1}"/>
              </a:ext>
            </a:extLst>
          </p:cNvPr>
          <p:cNvSpPr txBox="1"/>
          <p:nvPr/>
        </p:nvSpPr>
        <p:spPr>
          <a:xfrm>
            <a:off x="26804587" y="19920270"/>
            <a:ext cx="3538330" cy="2554545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ea typeface="+mn-lt"/>
                <a:cs typeface="+mn-lt"/>
              </a:rPr>
              <a:t>One detect analyte, one analyte below 5 ppt</a:t>
            </a:r>
          </a:p>
        </p:txBody>
      </p:sp>
      <p:pic>
        <p:nvPicPr>
          <p:cNvPr id="14" name="Picture 15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C9CF60B5-7E3D-49C3-8AFE-AD4C4C6411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11720" y="14990065"/>
            <a:ext cx="11330608" cy="8416468"/>
          </a:xfrm>
          <a:prstGeom prst="rect">
            <a:avLst/>
          </a:prstGeom>
        </p:spPr>
      </p:pic>
      <p:pic>
        <p:nvPicPr>
          <p:cNvPr id="18" name="Picture 19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FFB9CBDC-DD1F-4B72-9B6E-E6D9BA1172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51670" y="14961080"/>
            <a:ext cx="11171582" cy="8253455"/>
          </a:xfrm>
          <a:prstGeom prst="rect">
            <a:avLst/>
          </a:prstGeom>
        </p:spPr>
      </p:pic>
      <p:pic>
        <p:nvPicPr>
          <p:cNvPr id="1026" name="Picture 2" descr="Sanborn, Head &amp; Associates | Engineering &amp; Geoscience Consulting Firm">
            <a:extLst>
              <a:ext uri="{FF2B5EF4-FFF2-40B4-BE49-F238E27FC236}">
                <a16:creationId xmlns:a16="http://schemas.microsoft.com/office/drawing/2014/main" id="{58A15D8F-6681-4D03-B215-BCF33342F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0282" y="-109264"/>
            <a:ext cx="8534400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3CB454D-03E8-4980-856F-CB77027F6B7B}"/>
              </a:ext>
            </a:extLst>
          </p:cNvPr>
          <p:cNvSpPr txBox="1"/>
          <p:nvPr/>
        </p:nvSpPr>
        <p:spPr>
          <a:xfrm>
            <a:off x="216339" y="5298735"/>
            <a:ext cx="13726139" cy="33239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1" algn="just"/>
            <a:r>
              <a:rPr lang="en-US" sz="4200" dirty="0">
                <a:cs typeface="Times New Roman"/>
              </a:rPr>
              <a:t>Per- and polyfluoroalkyl substances (PFAS) are </a:t>
            </a:r>
            <a:r>
              <a:rPr lang="en-US" sz="4200" dirty="0">
                <a:ea typeface="+mn-lt"/>
                <a:cs typeface="+mn-lt"/>
              </a:rPr>
              <a:t>a group of man-made chemicals with thousands of types used worldwide. These compounds have been found in aqueous film firefighting foam, water resistant fabrics, food </a:t>
            </a:r>
          </a:p>
          <a:p>
            <a:pPr lvl="1" algn="just"/>
            <a:r>
              <a:rPr lang="en-US" sz="4200" dirty="0">
                <a:ea typeface="+mn-lt"/>
                <a:cs typeface="+mn-lt"/>
              </a:rPr>
              <a:t>packaging, </a:t>
            </a:r>
            <a:r>
              <a:rPr lang="en-US" sz="4200" dirty="0"/>
              <a:t>nonstick cookware, and many other products.</a:t>
            </a:r>
            <a:endParaRPr lang="en-US" sz="4200" dirty="0">
              <a:ea typeface="+mn-lt"/>
              <a:cs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BB6991B-F6A9-47B0-864F-8D918DAD802E}"/>
              </a:ext>
            </a:extLst>
          </p:cNvPr>
          <p:cNvSpPr/>
          <p:nvPr/>
        </p:nvSpPr>
        <p:spPr>
          <a:xfrm>
            <a:off x="8010677" y="8709625"/>
            <a:ext cx="8185287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lvl="1"/>
            <a:r>
              <a:rPr lang="en-US" sz="2800" dirty="0">
                <a:latin typeface="MS Reference Sans Serif"/>
                <a:ea typeface="+mn-lt"/>
                <a:cs typeface="+mn-lt"/>
              </a:rPr>
              <a:t>Figure 1: Four PFAS Structures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30EB408-B36B-453F-A585-E752C59BCE71}"/>
              </a:ext>
            </a:extLst>
          </p:cNvPr>
          <p:cNvSpPr txBox="1"/>
          <p:nvPr/>
        </p:nvSpPr>
        <p:spPr>
          <a:xfrm>
            <a:off x="642276" y="8839503"/>
            <a:ext cx="7950741" cy="97872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200" dirty="0"/>
              <a:t>Potential health effects include hepatic, cardiovascular, endocrine, immune, reproductive,</a:t>
            </a:r>
            <a:endParaRPr lang="en-US">
              <a:cs typeface="Calibri"/>
            </a:endParaRPr>
          </a:p>
          <a:p>
            <a:r>
              <a:rPr lang="en-US" sz="4200" dirty="0"/>
              <a:t> and  developmental [1]. The New Hampshire Department of Environmental Services (NHDES) proposed regulations for PFOS, PFOA, PFNA, and </a:t>
            </a:r>
            <a:r>
              <a:rPr lang="en-US" sz="4200" dirty="0" err="1"/>
              <a:t>PFHxS</a:t>
            </a:r>
            <a:r>
              <a:rPr lang="en-US" sz="4200" dirty="0"/>
              <a:t>, shown in Table 1. Strong fluorine bonds, create hydrophobic and lipophobic surfactant properties and allow these compounds to be thermally and chemically stable [2]. Figure 1 shows the structures of the fluorine chains and attached acids.</a:t>
            </a:r>
          </a:p>
        </p:txBody>
      </p:sp>
      <p:pic>
        <p:nvPicPr>
          <p:cNvPr id="38" name="Picture 39" descr="A close up of a logo&#10;&#10;Description generated with high confidence">
            <a:extLst>
              <a:ext uri="{FF2B5EF4-FFF2-40B4-BE49-F238E27FC236}">
                <a16:creationId xmlns:a16="http://schemas.microsoft.com/office/drawing/2014/main" id="{FFCA24ED-8109-4434-B866-431EBAC1C5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87663" y="9418983"/>
            <a:ext cx="5830446" cy="92036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95C1CC9-CB83-464F-A180-7103D63B3EB8}"/>
              </a:ext>
            </a:extLst>
          </p:cNvPr>
          <p:cNvSpPr txBox="1"/>
          <p:nvPr/>
        </p:nvSpPr>
        <p:spPr>
          <a:xfrm>
            <a:off x="15016719" y="14473422"/>
            <a:ext cx="1485602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cs typeface="Calibri"/>
              </a:rPr>
              <a:t>Maximum Contaminant Levels (MCL), Ambient Groundwater Quality Standards (AGQS)</a:t>
            </a:r>
          </a:p>
        </p:txBody>
      </p:sp>
    </p:spTree>
    <p:extLst>
      <p:ext uri="{BB962C8B-B14F-4D97-AF65-F5344CB8AC3E}">
        <p14:creationId xmlns:p14="http://schemas.microsoft.com/office/powerpoint/2010/main" val="8697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3359</TotalTime>
  <Words>463</Words>
  <Application>Microsoft Office PowerPoint</Application>
  <PresentationFormat>Custom</PresentationFormat>
  <Paragraphs>190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Burnett</dc:creator>
  <cp:lastModifiedBy>Yates, Cassidy R</cp:lastModifiedBy>
  <cp:revision>559</cp:revision>
  <dcterms:created xsi:type="dcterms:W3CDTF">2019-04-18T19:58:32Z</dcterms:created>
  <dcterms:modified xsi:type="dcterms:W3CDTF">2020-04-24T20:34:20Z</dcterms:modified>
</cp:coreProperties>
</file>