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56" r:id="rId3"/>
  </p:sldIdLst>
  <p:sldSz cx="43891200" cy="36576000"/>
  <p:notesSz cx="6858000" cy="9144000"/>
  <p:defaultTextStyle>
    <a:defPPr>
      <a:defRPr lang="en-US"/>
    </a:defPPr>
    <a:lvl1pPr marL="0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1pPr>
    <a:lvl2pPr marL="1655216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2pPr>
    <a:lvl3pPr marL="3310432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3pPr>
    <a:lvl4pPr marL="4965648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4pPr>
    <a:lvl5pPr marL="6620865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5pPr>
    <a:lvl6pPr marL="8276081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6pPr>
    <a:lvl7pPr marL="9931297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7pPr>
    <a:lvl8pPr marL="11586513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8pPr>
    <a:lvl9pPr marL="13241729" algn="l" defTabSz="3310432" rtl="0" eaLnBrk="1" latinLnBrk="0" hangingPunct="1">
      <a:defRPr sz="6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60" autoAdjust="0"/>
    <p:restoredTop sz="86432" autoAdjust="0"/>
  </p:normalViewPr>
  <p:slideViewPr>
    <p:cSldViewPr snapToGrid="0">
      <p:cViewPr varScale="1">
        <p:scale>
          <a:sx n="14" d="100"/>
          <a:sy n="14" d="100"/>
        </p:scale>
        <p:origin x="2256" y="156"/>
      </p:cViewPr>
      <p:guideLst>
        <p:guide orient="horz" pos="11520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520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1040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1560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2080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2599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3119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3639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4159" algn="l" defTabSz="821040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7975" y="1143000"/>
            <a:ext cx="370205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100668"/>
            <a:ext cx="31089600" cy="27939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6400800" y="3987340"/>
            <a:ext cx="31089600" cy="92333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057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6502401"/>
            <a:ext cx="12801600" cy="1354667"/>
          </a:xfrm>
          <a:prstGeom prst="round1Rect">
            <a:avLst/>
          </a:prstGeom>
          <a:solidFill>
            <a:schemeClr val="accent2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1143000" y="7857067"/>
            <a:ext cx="12801600" cy="7620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6703041"/>
            <a:ext cx="12801600" cy="1354667"/>
          </a:xfrm>
          <a:prstGeom prst="round1Rect">
            <a:avLst/>
          </a:prstGeom>
          <a:solidFill>
            <a:schemeClr val="accent3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8057710"/>
            <a:ext cx="12801600" cy="10097961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8702001"/>
            <a:ext cx="12801600" cy="1354667"/>
          </a:xfrm>
          <a:prstGeom prst="round1Rect">
            <a:avLst/>
          </a:prstGeom>
          <a:solidFill>
            <a:schemeClr val="accent4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30063440"/>
            <a:ext cx="12801600" cy="5080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6502401"/>
            <a:ext cx="12801600" cy="1354667"/>
          </a:xfrm>
          <a:prstGeom prst="round1Rect">
            <a:avLst/>
          </a:prstGeom>
          <a:solidFill>
            <a:schemeClr val="accent5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857067"/>
            <a:ext cx="12801600" cy="5080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3275733"/>
            <a:ext cx="12801600" cy="685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5544800" y="26077334"/>
            <a:ext cx="12801600" cy="1947333"/>
          </a:xfrm>
        </p:spPr>
        <p:txBody>
          <a:bodyPr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8702001"/>
            <a:ext cx="12801600" cy="1354667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30063440"/>
            <a:ext cx="12801600" cy="5080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6502401"/>
            <a:ext cx="12801600" cy="1354667"/>
          </a:xfrm>
          <a:prstGeom prst="round1Rect">
            <a:avLst/>
          </a:prstGeom>
          <a:solidFill>
            <a:schemeClr val="accent6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857067"/>
            <a:ext cx="12801600" cy="812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7597120"/>
            <a:ext cx="12801600" cy="8128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8702001"/>
            <a:ext cx="12801600" cy="1354667"/>
          </a:xfrm>
          <a:prstGeom prst="round1Rect">
            <a:avLst/>
          </a:prstGeom>
          <a:solidFill>
            <a:schemeClr val="accent1"/>
          </a:solidFill>
        </p:spPr>
        <p:txBody>
          <a:bodyPr lIns="365760" anchor="ctr">
            <a:noAutofit/>
          </a:bodyPr>
          <a:lstStyle>
            <a:lvl1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5143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30063440"/>
            <a:ext cx="12801600" cy="5080000"/>
          </a:xfrm>
        </p:spPr>
        <p:txBody>
          <a:bodyPr lIns="365760" tIns="182880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858" userDrawn="1">
          <p15:clr>
            <a:srgbClr val="A4A3A4"/>
          </p15:clr>
        </p15:guide>
        <p15:guide id="2" pos="1584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0" y="0"/>
            <a:ext cx="43891200" cy="55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586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0" y="1100668"/>
            <a:ext cx="31089600" cy="27939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688668"/>
            <a:ext cx="31089600" cy="2625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5682998"/>
            <a:ext cx="987552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5682998"/>
            <a:ext cx="2185416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5682998"/>
            <a:ext cx="987552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3761915" rtl="0" eaLnBrk="1" latinLnBrk="0" hangingPunct="1">
        <a:lnSpc>
          <a:spcPct val="90000"/>
        </a:lnSpc>
        <a:spcBef>
          <a:spcPct val="0"/>
        </a:spcBef>
        <a:buNone/>
        <a:defRPr sz="7542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1866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2pPr>
      <a:lvl3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3pPr>
      <a:lvl4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4pPr>
      <a:lvl5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5pPr>
      <a:lvl6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6pPr>
      <a:lvl7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7pPr>
      <a:lvl8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8pPr>
      <a:lvl9pPr marL="940479" indent="-391866" algn="l" defTabSz="3761915" rtl="0" eaLnBrk="1" latinLnBrk="0" hangingPunct="1">
        <a:lnSpc>
          <a:spcPct val="100000"/>
        </a:lnSpc>
        <a:spcBef>
          <a:spcPts val="1029"/>
        </a:spcBef>
        <a:buClr>
          <a:schemeClr val="accent2"/>
        </a:buClr>
        <a:buFont typeface="Arial" panose="020B0604020202020204" pitchFamily="34" charset="0"/>
        <a:buChar char="•"/>
        <a:defRPr sz="20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1pPr>
      <a:lvl2pPr marL="1880957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2pPr>
      <a:lvl3pPr marL="3761915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3pPr>
      <a:lvl4pPr marL="5642872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4pPr>
      <a:lvl5pPr marL="7523830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5pPr>
      <a:lvl6pPr marL="9404787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6pPr>
      <a:lvl7pPr marL="11285744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7pPr>
      <a:lvl8pPr marL="13166702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8pPr>
      <a:lvl9pPr marL="15047659" algn="l" defTabSz="3761915" rtl="0" eaLnBrk="1" latinLnBrk="0" hangingPunct="1">
        <a:defRPr sz="7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74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pos="23081" userDrawn="1">
          <p15:clr>
            <a:srgbClr val="A4A3A4"/>
          </p15:clr>
        </p15:guide>
        <p15:guide id="4" pos="1184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jp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5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66231833-98B8-47C9-8170-A1697A379A65}"/>
              </a:ext>
            </a:extLst>
          </p:cNvPr>
          <p:cNvSpPr/>
          <p:nvPr/>
        </p:nvSpPr>
        <p:spPr>
          <a:xfrm>
            <a:off x="22178917" y="35623397"/>
            <a:ext cx="7623939" cy="60618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BB7BE928-7A06-4483-8063-700FA7446CCA}"/>
              </a:ext>
            </a:extLst>
          </p:cNvPr>
          <p:cNvSpPr/>
          <p:nvPr/>
        </p:nvSpPr>
        <p:spPr>
          <a:xfrm>
            <a:off x="14050541" y="34970815"/>
            <a:ext cx="7407879" cy="145933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F9F43D4-1DA6-4869-9537-6F4772EAF52F}"/>
              </a:ext>
            </a:extLst>
          </p:cNvPr>
          <p:cNvSpPr/>
          <p:nvPr/>
        </p:nvSpPr>
        <p:spPr>
          <a:xfrm>
            <a:off x="14052937" y="20632179"/>
            <a:ext cx="11712985" cy="10504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8206D72-2EB9-4C2C-9D44-971EBC16C356}"/>
              </a:ext>
            </a:extLst>
          </p:cNvPr>
          <p:cNvSpPr/>
          <p:nvPr/>
        </p:nvSpPr>
        <p:spPr>
          <a:xfrm>
            <a:off x="26058243" y="25962110"/>
            <a:ext cx="3936567" cy="19991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9B86C80-69F0-4BCF-A38A-41EBA878FA36}"/>
              </a:ext>
            </a:extLst>
          </p:cNvPr>
          <p:cNvSpPr/>
          <p:nvPr/>
        </p:nvSpPr>
        <p:spPr>
          <a:xfrm>
            <a:off x="26084218" y="23576074"/>
            <a:ext cx="3868936" cy="184728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DE3A83BD-1FDC-4B3D-B839-CFC522C82569}"/>
              </a:ext>
            </a:extLst>
          </p:cNvPr>
          <p:cNvSpPr/>
          <p:nvPr/>
        </p:nvSpPr>
        <p:spPr>
          <a:xfrm>
            <a:off x="14002947" y="28803577"/>
            <a:ext cx="5846713" cy="10143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E48C93D-3FD0-4F5D-8E0F-D7DAB4836FA1}"/>
              </a:ext>
            </a:extLst>
          </p:cNvPr>
          <p:cNvSpPr/>
          <p:nvPr/>
        </p:nvSpPr>
        <p:spPr>
          <a:xfrm>
            <a:off x="14002946" y="28766559"/>
            <a:ext cx="5846712" cy="1125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 of dee plate from inside vacuum chamber with power feedthroughs.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9462" y="735410"/>
            <a:ext cx="31089600" cy="2514540"/>
          </a:xfrm>
        </p:spPr>
        <p:txBody>
          <a:bodyPr>
            <a:normAutofit/>
          </a:bodyPr>
          <a:lstStyle/>
          <a:p>
            <a:pPr algn="ctr"/>
            <a:r>
              <a:rPr lang="en-US" sz="9600" b="0" dirty="0"/>
              <a:t>CYCLOTRON ELECTRODE COOLING TEST</a:t>
            </a:r>
            <a:br>
              <a:rPr lang="en-US" sz="8228" b="0" dirty="0"/>
            </a:br>
            <a:r>
              <a:rPr lang="en-US" sz="6000" b="0" dirty="0"/>
              <a:t>Christen Gallant </a:t>
            </a:r>
            <a:endParaRPr lang="en-US" sz="8228" b="0" dirty="0"/>
          </a:p>
        </p:txBody>
      </p:sp>
      <p:sp>
        <p:nvSpPr>
          <p:cNvPr id="45" name="TextBox 44"/>
          <p:cNvSpPr txBox="1"/>
          <p:nvPr/>
        </p:nvSpPr>
        <p:spPr>
          <a:xfrm>
            <a:off x="6466557" y="3348514"/>
            <a:ext cx="3108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Advised by Ivaylo Nedyalkov &amp; Andre Chouinard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Mechanical Engineering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New Hampshire, Durham NH &amp; Antaya Science and Technology, Hampton, 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48" y="1172674"/>
            <a:ext cx="2770325" cy="33359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A1BC2DA-C64B-4219-997C-2A2CDE7FF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39" b="88321" l="4009" r="95991">
                        <a14:foregroundMark x1="4009" y1="60584" x2="10468" y2="16058"/>
                        <a14:foregroundMark x1="10468" y1="16058" x2="11804" y2="12409"/>
                        <a14:foregroundMark x1="11804" y1="12409" x2="13808" y2="14599"/>
                        <a14:foregroundMark x1="13808" y1="14599" x2="14922" y2="21898"/>
                        <a14:foregroundMark x1="14922" y1="21898" x2="15590" y2="29927"/>
                        <a14:foregroundMark x1="13808" y1="10949" x2="12695" y2="6569"/>
                        <a14:foregroundMark x1="12695" y1="6569" x2="9800" y2="7299"/>
                        <a14:foregroundMark x1="52339" y1="64234" x2="57238" y2="34307"/>
                        <a14:foregroundMark x1="57238" y1="34307" x2="60579" y2="10219"/>
                        <a14:foregroundMark x1="60579" y1="10219" x2="62361" y2="7299"/>
                        <a14:foregroundMark x1="62361" y1="7299" x2="64143" y2="12409"/>
                        <a14:foregroundMark x1="64143" y1="12409" x2="68374" y2="51825"/>
                        <a14:foregroundMark x1="68374" y1="51825" x2="69042" y2="63504"/>
                        <a14:foregroundMark x1="66147" y1="7299" x2="71047" y2="32847"/>
                        <a14:foregroundMark x1="71047" y1="32847" x2="75947" y2="49635"/>
                        <a14:foregroundMark x1="75947" y1="49635" x2="77060" y2="55474"/>
                        <a14:foregroundMark x1="77060" y1="55474" x2="77951" y2="51095"/>
                        <a14:foregroundMark x1="79936" y1="19659" x2="80624" y2="8759"/>
                        <a14:foregroundMark x1="79564" y1="25547" x2="79625" y2="24581"/>
                        <a14:foregroundMark x1="79109" y1="32748" x2="79333" y2="29197"/>
                        <a14:foregroundMark x1="78504" y1="42336" x2="78923" y2="35697"/>
                        <a14:foregroundMark x1="77951" y1="51095" x2="78458" y2="43066"/>
                        <a14:foregroundMark x1="80624" y1="8759" x2="80624" y2="8759"/>
                        <a14:foregroundMark x1="79065" y1="20438" x2="77951" y2="25547"/>
                        <a14:foregroundMark x1="77951" y1="25547" x2="77283" y2="31387"/>
                        <a14:foregroundMark x1="77283" y1="31387" x2="77060" y2="45255"/>
                        <a14:foregroundMark x1="77060" y1="45255" x2="78619" y2="50365"/>
                        <a14:foregroundMark x1="78619" y1="50365" x2="79733" y2="46715"/>
                        <a14:foregroundMark x1="77728" y1="24818" x2="75501" y2="46715"/>
                        <a14:foregroundMark x1="84504" y1="37079" x2="84974" y2="32710"/>
                        <a14:foregroundMark x1="83938" y1="42336" x2="84075" y2="41062"/>
                        <a14:foregroundMark x1="81737" y1="62774" x2="83859" y2="43066"/>
                        <a14:foregroundMark x1="85746" y1="25547" x2="86637" y2="20438"/>
                        <a14:foregroundMark x1="86637" y1="20438" x2="87973" y2="17518"/>
                        <a14:foregroundMark x1="87973" y1="17518" x2="90200" y2="18248"/>
                        <a14:foregroundMark x1="90200" y1="18248" x2="92650" y2="27007"/>
                        <a14:foregroundMark x1="92650" y1="27007" x2="95991" y2="61314"/>
                        <a14:foregroundMark x1="95991" y1="61314" x2="95991" y2="62774"/>
                        <a14:foregroundMark x1="79955" y1="45255" x2="82405" y2="50365"/>
                        <a14:foregroundMark x1="80088" y1="37769" x2="83073" y2="42336"/>
                        <a14:foregroundMark x1="82299" y1="32070" x2="82851" y2="33577"/>
                        <a14:foregroundMark x1="81514" y1="29927" x2="81649" y2="30294"/>
                        <a14:foregroundMark x1="82851" y1="33577" x2="83073" y2="34307"/>
                        <a14:backgroundMark x1="89087" y1="31387" x2="88641" y2="36496"/>
                        <a14:backgroundMark x1="88641" y1="36496" x2="89087" y2="31387"/>
                        <a14:backgroundMark x1="81757" y1="37696" x2="81737" y2="37956"/>
                        <a14:backgroundMark x1="81514" y1="42336" x2="81514" y2="43066"/>
                        <a14:backgroundMark x1="82628" y1="26692" x2="82628" y2="29197"/>
                        <a14:backgroundMark x1="82851" y1="30657" x2="82405" y2="29927"/>
                        <a14:backgroundMark x1="82851" y1="24088" x2="82183" y2="28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72185" y="1992680"/>
            <a:ext cx="6613575" cy="20179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AC97E14-4086-4B3B-AA32-DA106D1A6BAE}"/>
              </a:ext>
            </a:extLst>
          </p:cNvPr>
          <p:cNvGrpSpPr/>
          <p:nvPr/>
        </p:nvGrpSpPr>
        <p:grpSpPr>
          <a:xfrm>
            <a:off x="222086" y="28766559"/>
            <a:ext cx="6628070" cy="7329983"/>
            <a:chOff x="5398444" y="27640832"/>
            <a:chExt cx="7029161" cy="7329983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28B09DE-13A9-446D-AF46-E647777C832A}"/>
                </a:ext>
              </a:extLst>
            </p:cNvPr>
            <p:cNvSpPr/>
            <p:nvPr/>
          </p:nvSpPr>
          <p:spPr>
            <a:xfrm>
              <a:off x="5398444" y="27746517"/>
              <a:ext cx="6586331" cy="72242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FC6C67F-6FB9-4E42-89CB-D939FBE23E97}"/>
                </a:ext>
              </a:extLst>
            </p:cNvPr>
            <p:cNvSpPr/>
            <p:nvPr/>
          </p:nvSpPr>
          <p:spPr>
            <a:xfrm>
              <a:off x="5757240" y="28749062"/>
              <a:ext cx="6670365" cy="62217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   Dee Plate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   Kapton Heater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   Foot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   Stem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   Nichrome Wire Heater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6.    Plug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    Cooling Lines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8.    Retaining Clips</a:t>
              </a:r>
            </a:p>
            <a:p>
              <a:r>
                <a: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9.    Temperature Sensors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B4BAFDC-88A9-4408-BF4F-90871DD03EF6}"/>
                </a:ext>
              </a:extLst>
            </p:cNvPr>
            <p:cNvSpPr/>
            <p:nvPr/>
          </p:nvSpPr>
          <p:spPr>
            <a:xfrm>
              <a:off x="7097490" y="27640832"/>
              <a:ext cx="3239697" cy="1722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Legend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A6577D-13AD-4155-BE39-9C0DC8486207}"/>
              </a:ext>
            </a:extLst>
          </p:cNvPr>
          <p:cNvGrpSpPr/>
          <p:nvPr/>
        </p:nvGrpSpPr>
        <p:grpSpPr>
          <a:xfrm>
            <a:off x="171222" y="20714566"/>
            <a:ext cx="13398808" cy="6387177"/>
            <a:chOff x="429683" y="14769873"/>
            <a:chExt cx="12951731" cy="7886928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174808F-6B8B-420F-8EBF-2F837FB1884C}"/>
                </a:ext>
              </a:extLst>
            </p:cNvPr>
            <p:cNvSpPr/>
            <p:nvPr/>
          </p:nvSpPr>
          <p:spPr>
            <a:xfrm>
              <a:off x="429683" y="14769873"/>
              <a:ext cx="12917735" cy="722429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9B5C007-FB23-47A4-B954-49EFFF6D199D}"/>
                </a:ext>
              </a:extLst>
            </p:cNvPr>
            <p:cNvSpPr/>
            <p:nvPr/>
          </p:nvSpPr>
          <p:spPr>
            <a:xfrm>
              <a:off x="500814" y="15432504"/>
              <a:ext cx="12880600" cy="72242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Requirements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 &amp; mass properties held relatively constant with cyclotron build design.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fixture component geometry replicated for thermal distribution accuracy.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 distribution consistent with projected model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Testing under vacuum pressure ≤ 5 * 10</a:t>
              </a:r>
              <a:r>
                <a:rPr lang="en-US" sz="48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-4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bar.</a:t>
              </a:r>
            </a:p>
            <a:p>
              <a:pPr marL="685800" indent="-685800" algn="ctr">
                <a:buFont typeface="Wingdings" panose="05000000000000000000" pitchFamily="2" charset="2"/>
                <a:buChar char="§"/>
              </a:pP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9" name="Picture 78" descr="A picture containing toy&#10;&#10;Description automatically generated">
            <a:extLst>
              <a:ext uri="{FF2B5EF4-FFF2-40B4-BE49-F238E27FC236}">
                <a16:creationId xmlns:a16="http://schemas.microsoft.com/office/drawing/2014/main" id="{549AC43E-1BC6-465E-A84F-28107B11FC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898" y="28693693"/>
            <a:ext cx="6586331" cy="7002399"/>
          </a:xfrm>
          <a:prstGeom prst="rect">
            <a:avLst/>
          </a:prstGeom>
          <a:ln>
            <a:noFill/>
          </a:ln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F41644BA-59C1-4133-8D09-3856C72197BD}"/>
              </a:ext>
            </a:extLst>
          </p:cNvPr>
          <p:cNvSpPr/>
          <p:nvPr/>
        </p:nvSpPr>
        <p:spPr>
          <a:xfrm>
            <a:off x="18751276" y="15682520"/>
            <a:ext cx="7061625" cy="160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Assembly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5BF9C6B-00DB-49DC-8A6A-BA02B4638FD5}"/>
              </a:ext>
            </a:extLst>
          </p:cNvPr>
          <p:cNvGrpSpPr/>
          <p:nvPr/>
        </p:nvGrpSpPr>
        <p:grpSpPr>
          <a:xfrm>
            <a:off x="14002946" y="16985634"/>
            <a:ext cx="11884759" cy="3561096"/>
            <a:chOff x="14010569" y="17026480"/>
            <a:chExt cx="13611905" cy="4044208"/>
          </a:xfrm>
          <a:effectLst/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FDA45AD-1FDC-4806-9BE3-E6EDAC8BD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10569" y="17043797"/>
              <a:ext cx="6696385" cy="39851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accent5">
                  <a:lumMod val="75000"/>
                </a:schemeClr>
              </a:solidFill>
            </a:ln>
            <a:effectLst/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174B543-D202-4187-BB05-990C50E51A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5314" b="5290"/>
            <a:stretch/>
          </p:blipFill>
          <p:spPr bwMode="auto">
            <a:xfrm>
              <a:off x="20926089" y="17026480"/>
              <a:ext cx="6696385" cy="40442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accent5">
                  <a:lumMod val="75000"/>
                </a:schemeClr>
              </a:solidFill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7397630D-28E0-4600-84AB-5BD2C10417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5266" b="3255"/>
          <a:stretch/>
        </p:blipFill>
        <p:spPr>
          <a:xfrm>
            <a:off x="14215409" y="21865682"/>
            <a:ext cx="5453353" cy="680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5">
                <a:lumMod val="75000"/>
              </a:schemeClr>
            </a:solidFill>
          </a:ln>
          <a:effectLst/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9FBD61F-7A61-40D9-AD76-F7CAB05BE1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7303" t="4519" r="14446" b="14098"/>
          <a:stretch/>
        </p:blipFill>
        <p:spPr bwMode="auto">
          <a:xfrm>
            <a:off x="26058244" y="17000882"/>
            <a:ext cx="3868938" cy="633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5">
                <a:lumMod val="75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A7BF202-B0C6-403A-B7B1-A7E8E3A61BE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608" t="7144" r="22142" b="12423"/>
          <a:stretch/>
        </p:blipFill>
        <p:spPr>
          <a:xfrm rot="5400000">
            <a:off x="15284836" y="29022816"/>
            <a:ext cx="4909394" cy="6865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5">
                <a:lumMod val="75000"/>
              </a:schemeClr>
            </a:solidFill>
          </a:ln>
          <a:effectLst/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C6DA51AF-4419-4849-860B-8D6A079784FC}"/>
              </a:ext>
            </a:extLst>
          </p:cNvPr>
          <p:cNvSpPr/>
          <p:nvPr/>
        </p:nvSpPr>
        <p:spPr>
          <a:xfrm>
            <a:off x="14052936" y="20576824"/>
            <a:ext cx="11712985" cy="1093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Nichrome wire heater mounted to test fixture using varnish &amp; cigarette paper (above left) and then wrapped with braided fiberglass insulation (above right). 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A22AB34-7180-492C-A6CF-0A368DCF7FAE}"/>
              </a:ext>
            </a:extLst>
          </p:cNvPr>
          <p:cNvSpPr/>
          <p:nvPr/>
        </p:nvSpPr>
        <p:spPr>
          <a:xfrm>
            <a:off x="26125874" y="23424233"/>
            <a:ext cx="3868937" cy="1999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and out-flow cooling lines exiting the test fixture through the plug, mounted in CF flange.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672ED338-6F88-4B05-8028-0301233B7C7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583"/>
          <a:stretch/>
        </p:blipFill>
        <p:spPr>
          <a:xfrm>
            <a:off x="20406818" y="21877457"/>
            <a:ext cx="5154626" cy="6755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5">
                <a:lumMod val="75000"/>
              </a:schemeClr>
            </a:solidFill>
          </a:ln>
          <a:effectLst/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5EAC21CD-1BBB-430C-9FBE-3C772D894476}"/>
              </a:ext>
            </a:extLst>
          </p:cNvPr>
          <p:cNvSpPr/>
          <p:nvPr/>
        </p:nvSpPr>
        <p:spPr>
          <a:xfrm>
            <a:off x="26124078" y="26126187"/>
            <a:ext cx="3830514" cy="1671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(Left) Turbo pump backed by mechanical pump to maintain vacuum pressure.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CA66E1F-ED20-4E63-84BC-86E597D9D8F1}"/>
              </a:ext>
            </a:extLst>
          </p:cNvPr>
          <p:cNvSpPr/>
          <p:nvPr/>
        </p:nvSpPr>
        <p:spPr>
          <a:xfrm>
            <a:off x="13927565" y="34862233"/>
            <a:ext cx="7623939" cy="1814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 on left used to control power to Kapton heater on dee plate, Variac on right used to control power to nichrome wire heater on stem. 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2329016-2790-460E-AD88-1A0A456857B2}"/>
              </a:ext>
            </a:extLst>
          </p:cNvPr>
          <p:cNvSpPr/>
          <p:nvPr/>
        </p:nvSpPr>
        <p:spPr>
          <a:xfrm>
            <a:off x="22178917" y="34970815"/>
            <a:ext cx="7623939" cy="1814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of test fixture mounted in vacuum chamber.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397C71-7A21-47F9-B0CF-477EF9B4EB94}"/>
              </a:ext>
            </a:extLst>
          </p:cNvPr>
          <p:cNvGrpSpPr/>
          <p:nvPr/>
        </p:nvGrpSpPr>
        <p:grpSpPr>
          <a:xfrm>
            <a:off x="174068" y="5094654"/>
            <a:ext cx="13251277" cy="10881717"/>
            <a:chOff x="307598" y="5324252"/>
            <a:chExt cx="13135478" cy="978899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F4755E4-CBDA-4E0F-989E-6A02C0BFBD22}"/>
                </a:ext>
              </a:extLst>
            </p:cNvPr>
            <p:cNvSpPr/>
            <p:nvPr/>
          </p:nvSpPr>
          <p:spPr>
            <a:xfrm>
              <a:off x="307598" y="5948041"/>
              <a:ext cx="13135478" cy="863506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FD0FCEE-CB73-4B05-953B-263CD630DD1B}"/>
                </a:ext>
              </a:extLst>
            </p:cNvPr>
            <p:cNvSpPr/>
            <p:nvPr/>
          </p:nvSpPr>
          <p:spPr>
            <a:xfrm>
              <a:off x="469230" y="5324252"/>
              <a:ext cx="12917734" cy="9788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Cyclotron – particle accelerator that produces a charged particle beam. Operates under vacuum at cryogenic temperatures (125 K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0 K)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Cyclotron use ranges from industrial to nuclear medicinal. Antaya specializes in the design of 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compact cyclotrons for on-demand radiopharmaceutical production (PET Scans). 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Antaya’s newest build, the electrode &amp; stem assembly see combined power input of 350 W.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Proper cooling of multiple electrodes is necessary for functionality and efficiency.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F0169C1-F6E5-4720-BA0C-92A977AC47D9}"/>
              </a:ext>
            </a:extLst>
          </p:cNvPr>
          <p:cNvGrpSpPr/>
          <p:nvPr/>
        </p:nvGrpSpPr>
        <p:grpSpPr>
          <a:xfrm>
            <a:off x="13830749" y="5754926"/>
            <a:ext cx="16229699" cy="9954328"/>
            <a:chOff x="13830750" y="5854141"/>
            <a:chExt cx="16229699" cy="9954328"/>
          </a:xfrm>
          <a:solidFill>
            <a:schemeClr val="bg1"/>
          </a:solidFill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B3CA487-1F41-4F7F-9420-CDE221B7413D}"/>
                </a:ext>
              </a:extLst>
            </p:cNvPr>
            <p:cNvSpPr/>
            <p:nvPr/>
          </p:nvSpPr>
          <p:spPr>
            <a:xfrm>
              <a:off x="13830750" y="5854141"/>
              <a:ext cx="16229699" cy="9954328"/>
            </a:xfrm>
            <a:prstGeom prst="roundRect">
              <a:avLst/>
            </a:prstGeom>
            <a:grpFill/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77C1EAE-F62D-4FA2-B179-489FB7115B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-602" b="-3180"/>
            <a:stretch/>
          </p:blipFill>
          <p:spPr>
            <a:xfrm>
              <a:off x="13999395" y="6610962"/>
              <a:ext cx="16001929" cy="9184295"/>
            </a:xfrm>
            <a:prstGeom prst="roundRect">
              <a:avLst/>
            </a:prstGeom>
            <a:grpFill/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E7F8C6D-68E4-4A2A-A381-C910E53046E7}"/>
              </a:ext>
            </a:extLst>
          </p:cNvPr>
          <p:cNvGrpSpPr/>
          <p:nvPr/>
        </p:nvGrpSpPr>
        <p:grpSpPr>
          <a:xfrm>
            <a:off x="30521304" y="5580762"/>
            <a:ext cx="13424133" cy="23406397"/>
            <a:chOff x="1512006" y="13247795"/>
            <a:chExt cx="12015551" cy="7787168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950D4672-FD39-4D65-9E0C-BAE5F3667820}"/>
                </a:ext>
              </a:extLst>
            </p:cNvPr>
            <p:cNvSpPr/>
            <p:nvPr/>
          </p:nvSpPr>
          <p:spPr>
            <a:xfrm>
              <a:off x="1512006" y="13304992"/>
              <a:ext cx="11780718" cy="772997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9B41BF1-AFB6-4668-B31B-950125F4DB82}"/>
                </a:ext>
              </a:extLst>
            </p:cNvPr>
            <p:cNvSpPr/>
            <p:nvPr/>
          </p:nvSpPr>
          <p:spPr>
            <a:xfrm>
              <a:off x="1780705" y="13247795"/>
              <a:ext cx="11746852" cy="12648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</a:t>
              </a:r>
            </a:p>
            <a:p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§"/>
              </a:pP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76740D-3B91-4111-A3A3-D6D68AAC5C6E}"/>
              </a:ext>
            </a:extLst>
          </p:cNvPr>
          <p:cNvGrpSpPr/>
          <p:nvPr/>
        </p:nvGrpSpPr>
        <p:grpSpPr>
          <a:xfrm>
            <a:off x="32683102" y="7177910"/>
            <a:ext cx="9203896" cy="21420474"/>
            <a:chOff x="32395749" y="7389434"/>
            <a:chExt cx="9161828" cy="21420474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E8588C91-C209-44CC-B54E-98473AF3F657}"/>
                </a:ext>
              </a:extLst>
            </p:cNvPr>
            <p:cNvGrpSpPr/>
            <p:nvPr/>
          </p:nvGrpSpPr>
          <p:grpSpPr>
            <a:xfrm>
              <a:off x="32395749" y="7389434"/>
              <a:ext cx="9144000" cy="6858001"/>
              <a:chOff x="31890882" y="7745237"/>
              <a:chExt cx="9144000" cy="6858001"/>
            </a:xfrm>
          </p:grpSpPr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A112EA3-8653-4EEC-958F-3DE75C3131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0882" y="7745237"/>
                <a:ext cx="9144000" cy="685800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1BCFBA1-39AD-4F8C-885A-82D2A1C58A1A}"/>
                  </a:ext>
                </a:extLst>
              </p:cNvPr>
              <p:cNvSpPr/>
              <p:nvPr/>
            </p:nvSpPr>
            <p:spPr>
              <a:xfrm>
                <a:off x="33989238" y="7755577"/>
                <a:ext cx="4943408" cy="779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Correction Curve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F9B8599-5DC5-46D9-8D8E-9267D7B107A3}"/>
                </a:ext>
              </a:extLst>
            </p:cNvPr>
            <p:cNvGrpSpPr/>
            <p:nvPr/>
          </p:nvGrpSpPr>
          <p:grpSpPr>
            <a:xfrm>
              <a:off x="32413577" y="14672850"/>
              <a:ext cx="9144000" cy="6858000"/>
              <a:chOff x="31873726" y="15682520"/>
              <a:chExt cx="9144000" cy="6858000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E591B32-4B4C-4036-87DC-F4300BF01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73726" y="15682520"/>
                <a:ext cx="9144000" cy="685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C625E9FA-3C5E-43FE-8C1E-5964051A820B}"/>
                  </a:ext>
                </a:extLst>
              </p:cNvPr>
              <p:cNvSpPr/>
              <p:nvPr/>
            </p:nvSpPr>
            <p:spPr>
              <a:xfrm>
                <a:off x="33186480" y="15721974"/>
                <a:ext cx="6571714" cy="779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Temperature &amp; Power vs Time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ED63CEC-7C5B-4318-98AC-023C6B321CE4}"/>
                </a:ext>
              </a:extLst>
            </p:cNvPr>
            <p:cNvGrpSpPr/>
            <p:nvPr/>
          </p:nvGrpSpPr>
          <p:grpSpPr>
            <a:xfrm>
              <a:off x="32413577" y="21644585"/>
              <a:ext cx="9144000" cy="7165323"/>
              <a:chOff x="31891408" y="23198341"/>
              <a:chExt cx="9144000" cy="7165323"/>
            </a:xfrm>
          </p:grpSpPr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6F47DB7-4ED5-46CA-9AE6-A5B4EB190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91408" y="23505664"/>
                <a:ext cx="9144000" cy="685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701B25E-1C64-4F38-A847-E8BBAFE4E20B}"/>
                  </a:ext>
                </a:extLst>
              </p:cNvPr>
              <p:cNvSpPr/>
              <p:nvPr/>
            </p:nvSpPr>
            <p:spPr>
              <a:xfrm>
                <a:off x="32413577" y="23198341"/>
                <a:ext cx="8430094" cy="7791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Input &amp; Heat Removal Comparison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E51BB758-3E0B-4BA1-8EA1-92252D59223D}"/>
              </a:ext>
            </a:extLst>
          </p:cNvPr>
          <p:cNvSpPr/>
          <p:nvPr/>
        </p:nvSpPr>
        <p:spPr>
          <a:xfrm>
            <a:off x="30494493" y="29267669"/>
            <a:ext cx="13174621" cy="694459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 err="1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DBB1E78-14FB-4D09-8D38-4FFB34E56663}"/>
              </a:ext>
            </a:extLst>
          </p:cNvPr>
          <p:cNvSpPr/>
          <p:nvPr/>
        </p:nvSpPr>
        <p:spPr>
          <a:xfrm>
            <a:off x="30494493" y="30642753"/>
            <a:ext cx="13174621" cy="5424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at each sensor location was recorded and plotted with corresponding power input.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power input plotted with calculated heat removal to confirm cooling.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uncertainty from measurement devices accounted for, it was confirmed that the cooling method successfully removes all heat added into the system.</a:t>
            </a:r>
          </a:p>
          <a:p>
            <a:pPr marL="685800" indent="-685800" algn="ctr">
              <a:buFont typeface="Wingdings" panose="05000000000000000000" pitchFamily="2" charset="2"/>
              <a:buChar char="§"/>
            </a:pP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5CF339B-3A3B-4520-92DD-5D8A76D3D4BF}"/>
              </a:ext>
            </a:extLst>
          </p:cNvPr>
          <p:cNvSpPr/>
          <p:nvPr/>
        </p:nvSpPr>
        <p:spPr>
          <a:xfrm>
            <a:off x="19931014" y="5537211"/>
            <a:ext cx="4029170" cy="1608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Setup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7F1BE6-285B-4A2E-AC7A-A735718FB0B7}"/>
              </a:ext>
            </a:extLst>
          </p:cNvPr>
          <p:cNvGrpSpPr/>
          <p:nvPr/>
        </p:nvGrpSpPr>
        <p:grpSpPr>
          <a:xfrm>
            <a:off x="158259" y="15133956"/>
            <a:ext cx="13376602" cy="5435017"/>
            <a:chOff x="158259" y="14289897"/>
            <a:chExt cx="13259708" cy="5435017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EBE7D138-AB22-42A0-8D2B-2FD7D2519408}"/>
                </a:ext>
              </a:extLst>
            </p:cNvPr>
            <p:cNvSpPr/>
            <p:nvPr/>
          </p:nvSpPr>
          <p:spPr>
            <a:xfrm>
              <a:off x="158259" y="14718114"/>
              <a:ext cx="13135478" cy="497665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dirty="0" err="1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8C487DD-4687-48C6-89E6-0FCCC682DF32}"/>
                </a:ext>
              </a:extLst>
            </p:cNvPr>
            <p:cNvSpPr/>
            <p:nvPr/>
          </p:nvSpPr>
          <p:spPr>
            <a:xfrm>
              <a:off x="500233" y="14289897"/>
              <a:ext cx="12917734" cy="5435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  <a:endPara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Design a test to confirm the proposed cooling method will effectively cool the electrode &amp; stem.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Analyze the steady state temperature distribution under maximum power conditions.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38B19-0E14-4DF0-9835-BF25800EA178}"/>
              </a:ext>
            </a:extLst>
          </p:cNvPr>
          <p:cNvGrpSpPr/>
          <p:nvPr/>
        </p:nvGrpSpPr>
        <p:grpSpPr>
          <a:xfrm>
            <a:off x="4925871" y="26465433"/>
            <a:ext cx="8958042" cy="10023714"/>
            <a:chOff x="4840146" y="26406439"/>
            <a:chExt cx="8958042" cy="10023714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25046F2-9078-4BCC-99E9-6FD2684654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40146" y="26406439"/>
              <a:ext cx="5585406" cy="10023714"/>
              <a:chOff x="0" y="0"/>
              <a:chExt cx="3639185" cy="6530975"/>
            </a:xfrm>
          </p:grpSpPr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F425DEC-C9BC-4E75-A666-6AAC6E726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3639185" cy="6530975"/>
              </a:xfrm>
              <a:prstGeom prst="rect">
                <a:avLst/>
              </a:prstGeom>
            </p:spPr>
          </p:pic>
          <p:cxnSp>
            <p:nvCxnSpPr>
              <p:cNvPr id="152" name="Connector: Elbow 151">
                <a:extLst>
                  <a:ext uri="{FF2B5EF4-FFF2-40B4-BE49-F238E27FC236}">
                    <a16:creationId xmlns:a16="http://schemas.microsoft.com/office/drawing/2014/main" id="{7FFA9274-FF83-4F6B-8FA9-2543615B9A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3743" y="3209027"/>
                <a:ext cx="281354" cy="237418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or: Elbow 152">
                <a:extLst>
                  <a:ext uri="{FF2B5EF4-FFF2-40B4-BE49-F238E27FC236}">
                    <a16:creationId xmlns:a16="http://schemas.microsoft.com/office/drawing/2014/main" id="{75D5A80E-4A3C-41BA-AA8D-00D96C3FE76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117066" y="2639683"/>
                <a:ext cx="320361" cy="11258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or: Elbow 153">
                <a:extLst>
                  <a:ext uri="{FF2B5EF4-FFF2-40B4-BE49-F238E27FC236}">
                    <a16:creationId xmlns:a16="http://schemas.microsoft.com/office/drawing/2014/main" id="{24586386-4E36-49C0-A3B8-616EB071252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285863" y="248231"/>
                <a:ext cx="318431" cy="221424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or: Elbow 154">
                <a:extLst>
                  <a:ext uri="{FF2B5EF4-FFF2-40B4-BE49-F238E27FC236}">
                    <a16:creationId xmlns:a16="http://schemas.microsoft.com/office/drawing/2014/main" id="{2F2ACA20-67E8-41F8-B0B3-468A977C314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900273" y="1059612"/>
                <a:ext cx="441102" cy="125603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or: Elbow 155">
                <a:extLst>
                  <a:ext uri="{FF2B5EF4-FFF2-40B4-BE49-F238E27FC236}">
                    <a16:creationId xmlns:a16="http://schemas.microsoft.com/office/drawing/2014/main" id="{1C6CAB4C-5956-4F26-804A-AC4EB8EC9E6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90771" y="1229127"/>
                <a:ext cx="428809" cy="342940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or: Elbow 156">
                <a:extLst>
                  <a:ext uri="{FF2B5EF4-FFF2-40B4-BE49-F238E27FC236}">
                    <a16:creationId xmlns:a16="http://schemas.microsoft.com/office/drawing/2014/main" id="{02B0D906-6200-4FD4-9409-55214ABFFF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07698" y="1603076"/>
                <a:ext cx="436616" cy="131059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Connector: Elbow 157">
                <a:extLst>
                  <a:ext uri="{FF2B5EF4-FFF2-40B4-BE49-F238E27FC236}">
                    <a16:creationId xmlns:a16="http://schemas.microsoft.com/office/drawing/2014/main" id="{0020E00E-E130-4B67-9C16-6DCA071BB1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6106" y="5434642"/>
                <a:ext cx="236745" cy="80216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or: Elbow 158">
                <a:extLst>
                  <a:ext uri="{FF2B5EF4-FFF2-40B4-BE49-F238E27FC236}">
                    <a16:creationId xmlns:a16="http://schemas.microsoft.com/office/drawing/2014/main" id="{D346058D-56A4-46B0-A513-429ABB76CC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6106" y="5848710"/>
                <a:ext cx="362897" cy="251896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Connector: Elbow 159">
                <a:extLst>
                  <a:ext uri="{FF2B5EF4-FFF2-40B4-BE49-F238E27FC236}">
                    <a16:creationId xmlns:a16="http://schemas.microsoft.com/office/drawing/2014/main" id="{60508FB1-96A1-4FE0-9262-DAC778DF4C3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099813" y="5943600"/>
                <a:ext cx="314288" cy="197902"/>
              </a:xfrm>
              <a:prstGeom prst="bentConnector3">
                <a:avLst>
                  <a:gd name="adj1" fmla="val 54137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or: Elbow 160">
                <a:extLst>
                  <a:ext uri="{FF2B5EF4-FFF2-40B4-BE49-F238E27FC236}">
                    <a16:creationId xmlns:a16="http://schemas.microsoft.com/office/drawing/2014/main" id="{E5744680-2864-49F7-97AE-90DE919F027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117066" y="5778261"/>
                <a:ext cx="256508" cy="141893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 Box 2">
                <a:extLst>
                  <a:ext uri="{FF2B5EF4-FFF2-40B4-BE49-F238E27FC236}">
                    <a16:creationId xmlns:a16="http://schemas.microsoft.com/office/drawing/2014/main" id="{6F545D2D-1AAC-430E-8A9F-4AFD74740F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3419" y="138023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3" name="Text Box 2">
                <a:extLst>
                  <a:ext uri="{FF2B5EF4-FFF2-40B4-BE49-F238E27FC236}">
                    <a16:creationId xmlns:a16="http://schemas.microsoft.com/office/drawing/2014/main" id="{3C641AF1-168E-41BE-B1BC-135DBE3A7A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9361" y="1608954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" name="Text Box 2">
                <a:extLst>
                  <a:ext uri="{FF2B5EF4-FFF2-40B4-BE49-F238E27FC236}">
                    <a16:creationId xmlns:a16="http://schemas.microsoft.com/office/drawing/2014/main" id="{A7B86B52-B272-467C-B1E1-E4E074C5B2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95291" y="1086929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5" name="Text Box 2">
                <a:extLst>
                  <a:ext uri="{FF2B5EF4-FFF2-40B4-BE49-F238E27FC236}">
                    <a16:creationId xmlns:a16="http://schemas.microsoft.com/office/drawing/2014/main" id="{D6D12114-3D9F-47F9-8DBD-33CEED18CE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2264" y="5779699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Text Box 2">
                <a:extLst>
                  <a:ext uri="{FF2B5EF4-FFF2-40B4-BE49-F238E27FC236}">
                    <a16:creationId xmlns:a16="http://schemas.microsoft.com/office/drawing/2014/main" id="{0D648E00-138C-4F1D-930B-A7A4C10885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072" y="5305246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7" name="Text Box 2">
                <a:extLst>
                  <a:ext uri="{FF2B5EF4-FFF2-40B4-BE49-F238E27FC236}">
                    <a16:creationId xmlns:a16="http://schemas.microsoft.com/office/drawing/2014/main" id="{85F106ED-84BC-45E8-AF9F-3E1A914F69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2204" y="3079631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8" name="Text Box 2">
                <a:extLst>
                  <a:ext uri="{FF2B5EF4-FFF2-40B4-BE49-F238E27FC236}">
                    <a16:creationId xmlns:a16="http://schemas.microsoft.com/office/drawing/2014/main" id="{7B71CF29-7ED9-4078-99E5-500B54BD14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2649" y="2501661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Text Box 2">
                <a:extLst>
                  <a:ext uri="{FF2B5EF4-FFF2-40B4-BE49-F238E27FC236}">
                    <a16:creationId xmlns:a16="http://schemas.microsoft.com/office/drawing/2014/main" id="{20876815-A4EC-4AEB-9BF2-9504C49D53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9072" y="5676182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2534B5C-9B78-4B19-A45D-7CDD8A2CC0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70744" y="27319636"/>
              <a:ext cx="3627444" cy="9110517"/>
              <a:chOff x="0" y="0"/>
              <a:chExt cx="2363470" cy="5935980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433C09BC-371E-4343-992F-EF5E4E0EAE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63470" cy="5935980"/>
              </a:xfrm>
              <a:prstGeom prst="rect">
                <a:avLst/>
              </a:prstGeom>
            </p:spPr>
          </p:pic>
          <p:cxnSp>
            <p:nvCxnSpPr>
              <p:cNvPr id="147" name="Connector: Elbow 146">
                <a:extLst>
                  <a:ext uri="{FF2B5EF4-FFF2-40B4-BE49-F238E27FC236}">
                    <a16:creationId xmlns:a16="http://schemas.microsoft.com/office/drawing/2014/main" id="{44C844E0-F7FE-43C1-AEC2-073E37318E0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49315" y="4106174"/>
                <a:ext cx="344712" cy="208874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or: Elbow 147">
                <a:extLst>
                  <a:ext uri="{FF2B5EF4-FFF2-40B4-BE49-F238E27FC236}">
                    <a16:creationId xmlns:a16="http://schemas.microsoft.com/office/drawing/2014/main" id="{FF343053-DC36-407A-BCE3-6CABC87409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83821" y="448574"/>
                <a:ext cx="412750" cy="104437"/>
              </a:xfrm>
              <a:prstGeom prst="bentConnector3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Text Box 2">
                <a:extLst>
                  <a:ext uri="{FF2B5EF4-FFF2-40B4-BE49-F238E27FC236}">
                    <a16:creationId xmlns:a16="http://schemas.microsoft.com/office/drawing/2014/main" id="{C8BD9A57-9604-4214-A609-060394D21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7645" y="3950899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Text Box 2">
                <a:extLst>
                  <a:ext uri="{FF2B5EF4-FFF2-40B4-BE49-F238E27FC236}">
                    <a16:creationId xmlns:a16="http://schemas.microsoft.com/office/drawing/2014/main" id="{9CFC71F5-ED4F-440C-9E61-DBB38A668E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162" y="370936"/>
                <a:ext cx="232410" cy="2927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 Poster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5A68E73-61CB-4542-8C48-DCBB2482A3D5}" vid="{6A3CA63D-1E3C-4681-8668-89277FEB3FEB}"/>
    </a:ext>
  </a:extLst>
</a:theme>
</file>

<file path=ppt/theme/theme2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4C5A6A"/>
      </a:hlink>
      <a:folHlink>
        <a:srgbClr val="808DA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10015-E380-4C53-980C-698226C61C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(blue and brown design)</Template>
  <TotalTime>0</TotalTime>
  <Words>406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Times New Roman</vt:lpstr>
      <vt:lpstr>Wingdings</vt:lpstr>
      <vt:lpstr>Medical Poster</vt:lpstr>
      <vt:lpstr>CYCLOTRON ELECTRODE COOLING TEST Christen Gallant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2015-04-29T17:08:18Z</dcterms:created>
  <dcterms:modified xsi:type="dcterms:W3CDTF">2020-04-24T19:58:06Z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TC040015519991</vt:lpwstr>
  </property>
</Properties>
</file>