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3"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24" d="100"/>
          <a:sy n="24" d="100"/>
        </p:scale>
        <p:origin x="5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 y="-3"/>
            <a:ext cx="43891210" cy="3291840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2" y="2"/>
            <a:ext cx="11064245" cy="32918405"/>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9121145" y="5387342"/>
            <a:ext cx="31649669" cy="11460480"/>
          </a:xfrm>
        </p:spPr>
        <p:txBody>
          <a:bodyPr anchor="b">
            <a:normAutofit/>
          </a:bodyPr>
          <a:lstStyle>
            <a:lvl1pPr algn="l">
              <a:defRPr sz="23040"/>
            </a:lvl1pPr>
          </a:lstStyle>
          <a:p>
            <a:r>
              <a:rPr lang="en-US"/>
              <a:t>Click to edit Master title style</a:t>
            </a:r>
            <a:endParaRPr lang="en-US" dirty="0"/>
          </a:p>
        </p:txBody>
      </p:sp>
      <p:sp>
        <p:nvSpPr>
          <p:cNvPr id="3" name="Subtitle 2"/>
          <p:cNvSpPr>
            <a:spLocks noGrp="1"/>
          </p:cNvSpPr>
          <p:nvPr>
            <p:ph type="subTitle" idx="1"/>
          </p:nvPr>
        </p:nvSpPr>
        <p:spPr>
          <a:xfrm>
            <a:off x="9121145" y="17289782"/>
            <a:ext cx="31649669" cy="7947658"/>
          </a:xfrm>
        </p:spPr>
        <p:txBody>
          <a:bodyPr>
            <a:normAutofit/>
          </a:bodyPr>
          <a:lstStyle>
            <a:lvl1pPr marL="0" indent="0" algn="l">
              <a:buNone/>
              <a:defRPr sz="9600" cap="all" baseline="0">
                <a:solidFill>
                  <a:schemeClr val="tx2"/>
                </a:solidFill>
              </a:defRPr>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a:xfrm>
            <a:off x="27845050" y="25968972"/>
            <a:ext cx="9875520" cy="1752600"/>
          </a:xfrm>
        </p:spPr>
        <p:txBody>
          <a:bodyPr/>
          <a:lstStyle/>
          <a:p>
            <a:fld id="{C764DE79-268F-4C1A-8933-263129D2AF90}" type="datetimeFigureOut">
              <a:rPr lang="en-US" smtClean="0"/>
              <a:t>4/24/2020</a:t>
            </a:fld>
            <a:endParaRPr lang="en-US"/>
          </a:p>
        </p:txBody>
      </p:sp>
      <p:sp>
        <p:nvSpPr>
          <p:cNvPr id="5" name="Footer Placeholder 4"/>
          <p:cNvSpPr>
            <a:spLocks noGrp="1"/>
          </p:cNvSpPr>
          <p:nvPr>
            <p:ph type="ftr" sz="quarter" idx="11"/>
          </p:nvPr>
        </p:nvSpPr>
        <p:spPr>
          <a:xfrm>
            <a:off x="9121140" y="25968972"/>
            <a:ext cx="18449592" cy="1752600"/>
          </a:xfrm>
        </p:spPr>
        <p:txBody>
          <a:bodyPr/>
          <a:lstStyle/>
          <a:p>
            <a:endParaRPr lang="en-US"/>
          </a:p>
        </p:txBody>
      </p:sp>
      <p:sp>
        <p:nvSpPr>
          <p:cNvPr id="6" name="Slide Number Placeholder 5"/>
          <p:cNvSpPr>
            <a:spLocks noGrp="1"/>
          </p:cNvSpPr>
          <p:nvPr>
            <p:ph type="sldNum" sz="quarter" idx="12"/>
          </p:nvPr>
        </p:nvSpPr>
        <p:spPr>
          <a:xfrm>
            <a:off x="37994897" y="25968962"/>
            <a:ext cx="2775922" cy="1752600"/>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82262515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9078" y="20662394"/>
            <a:ext cx="35684477" cy="3932904"/>
          </a:xfrm>
        </p:spPr>
        <p:txBody>
          <a:bodyPr anchor="b">
            <a:normAutofit/>
          </a:bodyPr>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09078" y="2910845"/>
            <a:ext cx="35684477" cy="15838934"/>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36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4108915" y="24595296"/>
            <a:ext cx="35679091" cy="3275866"/>
          </a:xfrm>
        </p:spPr>
        <p:txBody>
          <a:bodyPr>
            <a:normAutofit/>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001960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4109246" y="2926080"/>
            <a:ext cx="35661437" cy="16459200"/>
          </a:xfrm>
        </p:spPr>
        <p:txBody>
          <a:bodyPr anchor="ctr">
            <a:normAutofit/>
          </a:bodyPr>
          <a:lstStyle>
            <a:lvl1pPr>
              <a:defRPr sz="17280"/>
            </a:lvl1pPr>
          </a:lstStyle>
          <a:p>
            <a:r>
              <a:rPr lang="en-US"/>
              <a:t>Click to edit Master title style</a:t>
            </a:r>
            <a:endParaRPr lang="en-US" dirty="0"/>
          </a:p>
        </p:txBody>
      </p:sp>
      <p:sp>
        <p:nvSpPr>
          <p:cNvPr id="4" name="Text Placeholder 3"/>
          <p:cNvSpPr>
            <a:spLocks noGrp="1"/>
          </p:cNvSpPr>
          <p:nvPr>
            <p:ph type="body" sz="half" idx="2"/>
          </p:nvPr>
        </p:nvSpPr>
        <p:spPr>
          <a:xfrm>
            <a:off x="4109079" y="21214083"/>
            <a:ext cx="35656051" cy="6583675"/>
          </a:xfrm>
        </p:spPr>
        <p:txBody>
          <a:bodyPr anchor="ctr">
            <a:normAutofit/>
          </a:bodyPr>
          <a:lstStyle>
            <a:lvl1pPr marL="0" indent="0">
              <a:buNone/>
              <a:defRPr sz="864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746300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6363" y="2926083"/>
            <a:ext cx="33489907" cy="13192459"/>
          </a:xfrm>
        </p:spPr>
        <p:txBody>
          <a:bodyPr anchor="ctr">
            <a:normAutofit/>
          </a:bodyPr>
          <a:lstStyle>
            <a:lvl1pPr>
              <a:defRPr sz="17280"/>
            </a:lvl1pPr>
          </a:lstStyle>
          <a:p>
            <a:r>
              <a:rPr lang="en-US"/>
              <a:t>Click to edit Master title style</a:t>
            </a:r>
            <a:endParaRPr lang="en-US" dirty="0"/>
          </a:p>
        </p:txBody>
      </p:sp>
      <p:sp>
        <p:nvSpPr>
          <p:cNvPr id="12" name="Text Placeholder 3"/>
          <p:cNvSpPr>
            <a:spLocks noGrp="1"/>
          </p:cNvSpPr>
          <p:nvPr>
            <p:ph type="body" sz="half" idx="13"/>
          </p:nvPr>
        </p:nvSpPr>
        <p:spPr>
          <a:xfrm>
            <a:off x="6194323" y="16154674"/>
            <a:ext cx="31508275" cy="2635046"/>
          </a:xfrm>
        </p:spPr>
        <p:txBody>
          <a:bodyPr anchor="t">
            <a:normAutofit/>
          </a:bodyPr>
          <a:lstStyle>
            <a:lvl1pPr marL="0" indent="0">
              <a:buNone/>
              <a:defRPr sz="672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4" name="Text Placeholder 3"/>
          <p:cNvSpPr>
            <a:spLocks noGrp="1"/>
          </p:cNvSpPr>
          <p:nvPr>
            <p:ph type="body" sz="half" idx="2"/>
          </p:nvPr>
        </p:nvSpPr>
        <p:spPr>
          <a:xfrm>
            <a:off x="4109078" y="20687611"/>
            <a:ext cx="35661610" cy="7149581"/>
          </a:xfrm>
        </p:spPr>
        <p:txBody>
          <a:bodyPr anchor="ctr">
            <a:normAutofit/>
          </a:bodyPr>
          <a:lstStyle>
            <a:lvl1pPr marL="0" indent="0">
              <a:buNone/>
              <a:defRPr sz="864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
        <p:nvSpPr>
          <p:cNvPr id="52" name="TextBox 51"/>
          <p:cNvSpPr txBox="1"/>
          <p:nvPr/>
        </p:nvSpPr>
        <p:spPr>
          <a:xfrm>
            <a:off x="3343579" y="3448598"/>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8400" dirty="0">
                <a:solidFill>
                  <a:schemeClr val="tx1"/>
                </a:solidFill>
                <a:effectLst/>
              </a:rPr>
              <a:t>“</a:t>
            </a:r>
          </a:p>
        </p:txBody>
      </p:sp>
      <p:sp>
        <p:nvSpPr>
          <p:cNvPr id="53" name="TextBox 52"/>
          <p:cNvSpPr txBox="1"/>
          <p:nvPr/>
        </p:nvSpPr>
        <p:spPr>
          <a:xfrm>
            <a:off x="37523870" y="13271866"/>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8400" dirty="0">
                <a:solidFill>
                  <a:schemeClr val="tx1"/>
                </a:solidFill>
                <a:effectLst/>
              </a:rPr>
              <a:t>”</a:t>
            </a:r>
          </a:p>
        </p:txBody>
      </p:sp>
    </p:spTree>
    <p:extLst>
      <p:ext uri="{BB962C8B-B14F-4D97-AF65-F5344CB8AC3E}">
        <p14:creationId xmlns:p14="http://schemas.microsoft.com/office/powerpoint/2010/main" val="3967208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4109081" y="10243404"/>
            <a:ext cx="35661605" cy="12056808"/>
          </a:xfrm>
        </p:spPr>
        <p:txBody>
          <a:bodyPr anchor="b">
            <a:normAutofit/>
          </a:bodyPr>
          <a:lstStyle>
            <a:lvl1pPr>
              <a:defRPr sz="17280"/>
            </a:lvl1pPr>
          </a:lstStyle>
          <a:p>
            <a:r>
              <a:rPr lang="en-US"/>
              <a:t>Click to edit Master title style</a:t>
            </a:r>
            <a:endParaRPr lang="en-US" dirty="0"/>
          </a:p>
        </p:txBody>
      </p:sp>
      <p:sp>
        <p:nvSpPr>
          <p:cNvPr id="4" name="Text Placeholder 3"/>
          <p:cNvSpPr>
            <a:spLocks noGrp="1"/>
          </p:cNvSpPr>
          <p:nvPr>
            <p:ph type="body" sz="half" idx="2"/>
          </p:nvPr>
        </p:nvSpPr>
        <p:spPr>
          <a:xfrm>
            <a:off x="4108913" y="22356744"/>
            <a:ext cx="35656219" cy="5475091"/>
          </a:xfrm>
        </p:spPr>
        <p:txBody>
          <a:bodyPr anchor="t">
            <a:normAutofit/>
          </a:bodyPr>
          <a:lstStyle>
            <a:lvl1pPr marL="0" indent="0">
              <a:buNone/>
              <a:defRPr sz="864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007993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4109091" y="2926080"/>
            <a:ext cx="35661595" cy="9144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4109079" y="12837422"/>
            <a:ext cx="11508835" cy="3291840"/>
          </a:xfrm>
        </p:spPr>
        <p:txBody>
          <a:bodyPr anchor="b">
            <a:noAutofit/>
          </a:bodyPr>
          <a:lstStyle>
            <a:lvl1pPr marL="0" indent="0">
              <a:lnSpc>
                <a:spcPct val="90000"/>
              </a:lnSpc>
              <a:buNone/>
              <a:defRPr sz="9600" b="0" cap="all" baseline="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8" name="Text Placeholder 3"/>
          <p:cNvSpPr>
            <a:spLocks noGrp="1"/>
          </p:cNvSpPr>
          <p:nvPr>
            <p:ph type="body" sz="half" idx="15"/>
          </p:nvPr>
        </p:nvSpPr>
        <p:spPr>
          <a:xfrm>
            <a:off x="4109083" y="16129262"/>
            <a:ext cx="11502874" cy="11668493"/>
          </a:xfrm>
        </p:spPr>
        <p:txBody>
          <a:bodyPr anchor="t">
            <a:normAutofit/>
          </a:bodyPr>
          <a:lstStyle>
            <a:lvl1pPr marL="0" indent="0">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9" name="Text Placeholder 4"/>
          <p:cNvSpPr>
            <a:spLocks noGrp="1"/>
          </p:cNvSpPr>
          <p:nvPr>
            <p:ph type="body" sz="quarter" idx="3"/>
          </p:nvPr>
        </p:nvSpPr>
        <p:spPr>
          <a:xfrm>
            <a:off x="16253163" y="12852648"/>
            <a:ext cx="11463787" cy="3291840"/>
          </a:xfrm>
        </p:spPr>
        <p:txBody>
          <a:bodyPr anchor="b">
            <a:noAutofit/>
          </a:bodyPr>
          <a:lstStyle>
            <a:lvl1pPr marL="0" indent="0">
              <a:lnSpc>
                <a:spcPct val="90000"/>
              </a:lnSpc>
              <a:buNone/>
              <a:defRPr sz="9600" b="0" cap="all" baseline="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10" name="Text Placeholder 3"/>
          <p:cNvSpPr>
            <a:spLocks noGrp="1"/>
          </p:cNvSpPr>
          <p:nvPr>
            <p:ph type="body" sz="half" idx="16"/>
          </p:nvPr>
        </p:nvSpPr>
        <p:spPr>
          <a:xfrm>
            <a:off x="16253160" y="16144488"/>
            <a:ext cx="11466998" cy="11668493"/>
          </a:xfrm>
        </p:spPr>
        <p:txBody>
          <a:bodyPr anchor="t">
            <a:normAutofit/>
          </a:bodyPr>
          <a:lstStyle>
            <a:lvl1pPr marL="0" indent="0">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11" name="Text Placeholder 4"/>
          <p:cNvSpPr>
            <a:spLocks noGrp="1"/>
          </p:cNvSpPr>
          <p:nvPr>
            <p:ph type="body" sz="quarter" idx="13"/>
          </p:nvPr>
        </p:nvSpPr>
        <p:spPr>
          <a:xfrm>
            <a:off x="28268794" y="12837422"/>
            <a:ext cx="11501885" cy="3291840"/>
          </a:xfrm>
        </p:spPr>
        <p:txBody>
          <a:bodyPr anchor="b">
            <a:noAutofit/>
          </a:bodyPr>
          <a:lstStyle>
            <a:lvl1pPr marL="0" indent="0">
              <a:lnSpc>
                <a:spcPct val="90000"/>
              </a:lnSpc>
              <a:buNone/>
              <a:defRPr sz="9600" b="0" cap="all" baseline="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12" name="Text Placeholder 3"/>
          <p:cNvSpPr>
            <a:spLocks noGrp="1"/>
          </p:cNvSpPr>
          <p:nvPr>
            <p:ph type="body" sz="half" idx="17"/>
          </p:nvPr>
        </p:nvSpPr>
        <p:spPr>
          <a:xfrm>
            <a:off x="28268794" y="16129262"/>
            <a:ext cx="11501885" cy="11668493"/>
          </a:xfrm>
        </p:spPr>
        <p:txBody>
          <a:bodyPr anchor="t">
            <a:normAutofit/>
          </a:bodyPr>
          <a:lstStyle>
            <a:lvl1pPr marL="0" indent="0">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3" name="Date Placeholder 2"/>
          <p:cNvSpPr>
            <a:spLocks noGrp="1"/>
          </p:cNvSpPr>
          <p:nvPr>
            <p:ph type="dt" sz="half" idx="10"/>
          </p:nvPr>
        </p:nvSpPr>
        <p:spPr/>
        <p:txBody>
          <a:bodyPr/>
          <a:lstStyle/>
          <a:p>
            <a:fld id="{C764DE79-268F-4C1A-8933-263129D2AF90}" type="datetimeFigureOut">
              <a:rPr lang="en-US" smtClean="0"/>
              <a:t>4/24/2020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586607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4109086" y="2926080"/>
            <a:ext cx="35661595" cy="9144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4109088" y="21142061"/>
            <a:ext cx="11502864" cy="2766058"/>
          </a:xfrm>
        </p:spPr>
        <p:txBody>
          <a:bodyPr anchor="b">
            <a:noAutofit/>
          </a:bodyPr>
          <a:lstStyle>
            <a:lvl1pPr marL="0" indent="0">
              <a:lnSpc>
                <a:spcPct val="90000"/>
              </a:lnSpc>
              <a:buNone/>
              <a:defRPr sz="9600" b="0" cap="all" baseline="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0" name="Picture Placeholder 2"/>
          <p:cNvSpPr>
            <a:spLocks noGrp="1" noChangeAspect="1"/>
          </p:cNvSpPr>
          <p:nvPr>
            <p:ph type="pic" idx="15"/>
          </p:nvPr>
        </p:nvSpPr>
        <p:spPr>
          <a:xfrm>
            <a:off x="4109088" y="12801590"/>
            <a:ext cx="11502864" cy="73152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864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4109088" y="23908126"/>
            <a:ext cx="11502864" cy="3925646"/>
          </a:xfrm>
        </p:spPr>
        <p:txBody>
          <a:bodyPr anchor="t">
            <a:normAutofit/>
          </a:bodyPr>
          <a:lstStyle>
            <a:lvl1pPr marL="0" indent="0">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22" name="Text Placeholder 4"/>
          <p:cNvSpPr>
            <a:spLocks noGrp="1"/>
          </p:cNvSpPr>
          <p:nvPr>
            <p:ph type="body" sz="quarter" idx="3"/>
          </p:nvPr>
        </p:nvSpPr>
        <p:spPr>
          <a:xfrm>
            <a:off x="16160592" y="21142061"/>
            <a:ext cx="11521440" cy="2766058"/>
          </a:xfrm>
        </p:spPr>
        <p:txBody>
          <a:bodyPr anchor="b">
            <a:noAutofit/>
          </a:bodyPr>
          <a:lstStyle>
            <a:lvl1pPr marL="0" indent="0">
              <a:lnSpc>
                <a:spcPct val="90000"/>
              </a:lnSpc>
              <a:buNone/>
              <a:defRPr sz="9600" b="0" cap="all" baseline="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3" name="Picture Placeholder 2"/>
          <p:cNvSpPr>
            <a:spLocks noGrp="1" noChangeAspect="1"/>
          </p:cNvSpPr>
          <p:nvPr>
            <p:ph type="pic" idx="21"/>
          </p:nvPr>
        </p:nvSpPr>
        <p:spPr>
          <a:xfrm>
            <a:off x="16160594" y="12801590"/>
            <a:ext cx="11516184" cy="73152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864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16155336" y="23908113"/>
            <a:ext cx="11521440" cy="3889642"/>
          </a:xfrm>
        </p:spPr>
        <p:txBody>
          <a:bodyPr anchor="t">
            <a:normAutofit/>
          </a:bodyPr>
          <a:lstStyle>
            <a:lvl1pPr marL="0" indent="0">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25" name="Text Placeholder 4"/>
          <p:cNvSpPr>
            <a:spLocks noGrp="1"/>
          </p:cNvSpPr>
          <p:nvPr>
            <p:ph type="body" sz="quarter" idx="13"/>
          </p:nvPr>
        </p:nvSpPr>
        <p:spPr>
          <a:xfrm>
            <a:off x="28269245" y="21142056"/>
            <a:ext cx="11486669" cy="2766058"/>
          </a:xfrm>
        </p:spPr>
        <p:txBody>
          <a:bodyPr anchor="b">
            <a:noAutofit/>
          </a:bodyPr>
          <a:lstStyle>
            <a:lvl1pPr marL="0" indent="0">
              <a:lnSpc>
                <a:spcPct val="90000"/>
              </a:lnSpc>
              <a:buNone/>
              <a:defRPr sz="9600" b="0" cap="all" baseline="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6" name="Picture Placeholder 2"/>
          <p:cNvSpPr>
            <a:spLocks noGrp="1" noChangeAspect="1"/>
          </p:cNvSpPr>
          <p:nvPr>
            <p:ph type="pic" idx="22"/>
          </p:nvPr>
        </p:nvSpPr>
        <p:spPr>
          <a:xfrm>
            <a:off x="28268796" y="12801590"/>
            <a:ext cx="11501890" cy="73152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864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28268794" y="23908106"/>
            <a:ext cx="11501885" cy="3889656"/>
          </a:xfrm>
        </p:spPr>
        <p:txBody>
          <a:bodyPr anchor="t">
            <a:normAutofit/>
          </a:bodyPr>
          <a:lstStyle>
            <a:lvl1pPr marL="0" indent="0">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3" name="Date Placeholder 2"/>
          <p:cNvSpPr>
            <a:spLocks noGrp="1"/>
          </p:cNvSpPr>
          <p:nvPr>
            <p:ph type="dt" sz="half" idx="10"/>
          </p:nvPr>
        </p:nvSpPr>
        <p:spPr/>
        <p:txBody>
          <a:bodyPr/>
          <a:lstStyle/>
          <a:p>
            <a:fld id="{C764DE79-268F-4C1A-8933-263129D2AF90}" type="datetimeFigureOut">
              <a:rPr lang="en-US" smtClean="0"/>
              <a:t>4/24/2020</a:t>
            </a:fld>
            <a:endParaRPr lang="en-US"/>
          </a:p>
        </p:txBody>
      </p:sp>
      <p:sp>
        <p:nvSpPr>
          <p:cNvPr id="4" name="Footer Placeholder 3"/>
          <p:cNvSpPr>
            <a:spLocks noGrp="1"/>
          </p:cNvSpPr>
          <p:nvPr>
            <p:ph type="ftr" sz="quarter" idx="11"/>
          </p:nvPr>
        </p:nvSpPr>
        <p:spPr/>
        <p:txBody>
          <a:bodyPr/>
          <a:lstStyle>
            <a:lvl1pPr>
              <a:defRPr cap="all" baseline="0"/>
            </a:lvl1p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274364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720778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552645" y="2926082"/>
            <a:ext cx="7218038" cy="2487168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109076" y="2926082"/>
            <a:ext cx="27894926" cy="248716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711217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4109091" y="2968886"/>
            <a:ext cx="35661595" cy="7097136"/>
          </a:xfrm>
        </p:spPr>
        <p:txBody>
          <a:bodyPr/>
          <a:lstStyle/>
          <a:p>
            <a:r>
              <a:rPr lang="en-US"/>
              <a:t>Click to edit Master title style</a:t>
            </a:r>
            <a:endParaRPr lang="en-US" dirty="0"/>
          </a:p>
        </p:txBody>
      </p:sp>
      <p:sp>
        <p:nvSpPr>
          <p:cNvPr id="48" name="Content Placeholder 2"/>
          <p:cNvSpPr>
            <a:spLocks noGrp="1"/>
          </p:cNvSpPr>
          <p:nvPr>
            <p:ph idx="1"/>
          </p:nvPr>
        </p:nvSpPr>
        <p:spPr>
          <a:xfrm>
            <a:off x="4109091" y="10797538"/>
            <a:ext cx="35661595" cy="1700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Date Placeholder 3"/>
          <p:cNvSpPr>
            <a:spLocks noGrp="1"/>
          </p:cNvSpPr>
          <p:nvPr>
            <p:ph type="dt" sz="half" idx="10"/>
          </p:nvPr>
        </p:nvSpPr>
        <p:spPr>
          <a:xfrm>
            <a:off x="26844917" y="28239732"/>
            <a:ext cx="9875520" cy="1752600"/>
          </a:xfrm>
        </p:spPr>
        <p:txBody>
          <a:bodyPr/>
          <a:lstStyle/>
          <a:p>
            <a:fld id="{C764DE79-268F-4C1A-8933-263129D2AF90}" type="datetimeFigureOut">
              <a:rPr lang="en-US" smtClean="0"/>
              <a:t>4/24/2020</a:t>
            </a:fld>
            <a:endParaRPr lang="en-US"/>
          </a:p>
        </p:txBody>
      </p:sp>
      <p:sp>
        <p:nvSpPr>
          <p:cNvPr id="50" name="Footer Placeholder 4"/>
          <p:cNvSpPr>
            <a:spLocks noGrp="1"/>
          </p:cNvSpPr>
          <p:nvPr>
            <p:ph type="ftr" sz="quarter" idx="11"/>
          </p:nvPr>
        </p:nvSpPr>
        <p:spPr>
          <a:xfrm>
            <a:off x="4109083" y="28239727"/>
            <a:ext cx="22461514" cy="1752600"/>
          </a:xfrm>
        </p:spPr>
        <p:txBody>
          <a:bodyPr/>
          <a:lstStyle/>
          <a:p>
            <a:endParaRPr lang="en-US"/>
          </a:p>
        </p:txBody>
      </p:sp>
      <p:sp>
        <p:nvSpPr>
          <p:cNvPr id="51" name="Slide Number Placeholder 5"/>
          <p:cNvSpPr>
            <a:spLocks noGrp="1"/>
          </p:cNvSpPr>
          <p:nvPr>
            <p:ph type="sldNum" sz="quarter" idx="12"/>
          </p:nvPr>
        </p:nvSpPr>
        <p:spPr>
          <a:xfrm>
            <a:off x="36994759" y="28239722"/>
            <a:ext cx="2775922" cy="1752600"/>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095815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109078" y="6812292"/>
            <a:ext cx="35661600" cy="13693138"/>
          </a:xfrm>
        </p:spPr>
        <p:txBody>
          <a:bodyPr anchor="b">
            <a:normAutofit/>
          </a:bodyPr>
          <a:lstStyle>
            <a:lvl1pPr>
              <a:defRPr sz="17280"/>
            </a:lvl1pPr>
          </a:lstStyle>
          <a:p>
            <a:r>
              <a:rPr lang="en-US"/>
              <a:t>Click to edit Master title style</a:t>
            </a:r>
            <a:endParaRPr lang="en-US" dirty="0"/>
          </a:p>
        </p:txBody>
      </p:sp>
      <p:sp>
        <p:nvSpPr>
          <p:cNvPr id="3" name="Text Placeholder 2"/>
          <p:cNvSpPr>
            <a:spLocks noGrp="1"/>
          </p:cNvSpPr>
          <p:nvPr>
            <p:ph type="body" idx="1"/>
          </p:nvPr>
        </p:nvSpPr>
        <p:spPr>
          <a:xfrm>
            <a:off x="4109078" y="21236938"/>
            <a:ext cx="35661600" cy="6598925"/>
          </a:xfrm>
        </p:spPr>
        <p:txBody>
          <a:bodyPr>
            <a:normAutofit/>
          </a:bodyPr>
          <a:lstStyle>
            <a:lvl1pPr marL="0" indent="0">
              <a:buNone/>
              <a:defRPr sz="8640" cap="all" baseline="0">
                <a:solidFill>
                  <a:schemeClr val="tx1">
                    <a:tint val="75000"/>
                  </a:schemeClr>
                </a:solidFill>
              </a:defRPr>
            </a:lvl1pPr>
            <a:lvl2pPr marL="2194560" indent="0">
              <a:buNone/>
              <a:defRPr sz="864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8096843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109078" y="10797533"/>
            <a:ext cx="17562202" cy="1700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5" y="10797533"/>
            <a:ext cx="17550758" cy="1700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78856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09078" y="2971812"/>
            <a:ext cx="35661600" cy="7094213"/>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78732" y="10797533"/>
            <a:ext cx="16492555" cy="3954778"/>
          </a:xfrm>
        </p:spPr>
        <p:txBody>
          <a:bodyPr anchor="b"/>
          <a:lstStyle>
            <a:lvl1pPr marL="0" indent="0">
              <a:lnSpc>
                <a:spcPct val="90000"/>
              </a:lnSpc>
              <a:buNone/>
              <a:defRPr sz="11520" b="0" cap="all" baseline="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4109081" y="14752313"/>
            <a:ext cx="17562206" cy="130454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3289564" y="10797528"/>
            <a:ext cx="16481112" cy="3954778"/>
          </a:xfrm>
        </p:spPr>
        <p:txBody>
          <a:bodyPr anchor="b"/>
          <a:lstStyle>
            <a:lvl1pPr marL="0" indent="0">
              <a:lnSpc>
                <a:spcPct val="90000"/>
              </a:lnSpc>
              <a:buNone/>
              <a:defRPr sz="11520" b="0" cap="all" baseline="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0" y="14752313"/>
            <a:ext cx="17550758" cy="130454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4/24/2020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86908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4/24/2020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690259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4/24/2020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686093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28139" y="2926085"/>
            <a:ext cx="13881734" cy="7871443"/>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562322" y="2844797"/>
            <a:ext cx="21208354" cy="24952963"/>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128139" y="10797533"/>
            <a:ext cx="13881734" cy="17000227"/>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614238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9093" y="2926080"/>
            <a:ext cx="18019018" cy="7871453"/>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197759" y="2926080"/>
            <a:ext cx="16572926" cy="24871690"/>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1536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4109083" y="10797533"/>
            <a:ext cx="18019027" cy="17000227"/>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082020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 y="-3"/>
            <a:ext cx="43891210" cy="3291840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68582" y="2"/>
            <a:ext cx="43400515" cy="32918405"/>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4109091" y="2968886"/>
            <a:ext cx="35661595" cy="7097136"/>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109091" y="10797538"/>
            <a:ext cx="35661595" cy="17000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844917" y="28239732"/>
            <a:ext cx="9875520" cy="1752600"/>
          </a:xfrm>
          <a:prstGeom prst="rect">
            <a:avLst/>
          </a:prstGeom>
        </p:spPr>
        <p:txBody>
          <a:bodyPr vert="horz" lIns="91440" tIns="45720" rIns="91440" bIns="45720" rtlCol="0" anchor="ctr"/>
          <a:lstStyle>
            <a:lvl1pPr algn="r">
              <a:defRPr sz="5040">
                <a:solidFill>
                  <a:schemeClr val="tx1">
                    <a:tint val="75000"/>
                  </a:schemeClr>
                </a:solidFill>
              </a:defRPr>
            </a:lvl1pPr>
          </a:lstStyle>
          <a:p>
            <a:fld id="{C764DE79-268F-4C1A-8933-263129D2AF90}" type="datetimeFigureOut">
              <a:rPr lang="en-US" smtClean="0"/>
              <a:t>4/24/2020</a:t>
            </a:fld>
            <a:endParaRPr lang="en-US"/>
          </a:p>
        </p:txBody>
      </p:sp>
      <p:sp>
        <p:nvSpPr>
          <p:cNvPr id="5" name="Footer Placeholder 4"/>
          <p:cNvSpPr>
            <a:spLocks noGrp="1"/>
          </p:cNvSpPr>
          <p:nvPr>
            <p:ph type="ftr" sz="quarter" idx="3"/>
          </p:nvPr>
        </p:nvSpPr>
        <p:spPr>
          <a:xfrm>
            <a:off x="4109083" y="28239727"/>
            <a:ext cx="22461514" cy="1752600"/>
          </a:xfrm>
          <a:prstGeom prst="rect">
            <a:avLst/>
          </a:prstGeom>
        </p:spPr>
        <p:txBody>
          <a:bodyPr vert="horz" lIns="91440" tIns="45720" rIns="91440" bIns="45720" rtlCol="0" anchor="ctr"/>
          <a:lstStyle>
            <a:lvl1pPr algn="l">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994759" y="28239722"/>
            <a:ext cx="2775922" cy="1752600"/>
          </a:xfrm>
          <a:prstGeom prst="rect">
            <a:avLst/>
          </a:prstGeom>
        </p:spPr>
        <p:txBody>
          <a:bodyPr vert="horz" lIns="91440" tIns="45720" rIns="91440" bIns="45720" rtlCol="0" anchor="ctr"/>
          <a:lstStyle>
            <a:lvl1pPr algn="r">
              <a:defRPr sz="504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331632709"/>
      </p:ext>
    </p:extLst>
  </p:cSld>
  <p:clrMap bg1="dk1" tx1="lt1" bg2="dk2" tx2="lt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 id="2147483997" r:id="rId14"/>
    <p:sldLayoutId id="2147483998" r:id="rId15"/>
    <p:sldLayoutId id="2147483999" r:id="rId16"/>
    <p:sldLayoutId id="2147484000" r:id="rId17"/>
  </p:sldLayoutIdLst>
  <p:txStyles>
    <p:titleStyle>
      <a:lvl1pPr algn="l" defTabSz="4389120" rtl="0" eaLnBrk="1" latinLnBrk="0" hangingPunct="1">
        <a:lnSpc>
          <a:spcPct val="90000"/>
        </a:lnSpc>
        <a:spcBef>
          <a:spcPct val="0"/>
        </a:spcBef>
        <a:buNone/>
        <a:defRPr sz="17280" kern="1200" cap="all" baseline="0">
          <a:solidFill>
            <a:schemeClr val="tx1"/>
          </a:solidFill>
          <a:latin typeface="+mj-lt"/>
          <a:ea typeface="+mj-ea"/>
          <a:cs typeface="+mj-cs"/>
        </a:defRPr>
      </a:lvl1pPr>
    </p:titleStyle>
    <p:bodyStyle>
      <a:lvl1pPr marL="1097280" indent="-1097280" algn="l" defTabSz="4389120" rtl="0" eaLnBrk="1" latinLnBrk="0" hangingPunct="1">
        <a:lnSpc>
          <a:spcPct val="120000"/>
        </a:lnSpc>
        <a:spcBef>
          <a:spcPts val="4800"/>
        </a:spcBef>
        <a:buSzPct val="125000"/>
        <a:buFont typeface="Arial" panose="020B0604020202020204" pitchFamily="34" charset="0"/>
        <a:buChar char="•"/>
        <a:defRPr sz="11520" kern="1200">
          <a:solidFill>
            <a:schemeClr val="tx1"/>
          </a:solidFill>
          <a:latin typeface="+mn-lt"/>
          <a:ea typeface="+mn-ea"/>
          <a:cs typeface="+mn-cs"/>
        </a:defRPr>
      </a:lvl1pPr>
      <a:lvl2pPr marL="3291840" indent="-1097280" algn="l" defTabSz="4389120" rtl="0" eaLnBrk="1" latinLnBrk="0" hangingPunct="1">
        <a:lnSpc>
          <a:spcPct val="120000"/>
        </a:lnSpc>
        <a:spcBef>
          <a:spcPts val="2400"/>
        </a:spcBef>
        <a:buSzPct val="125000"/>
        <a:buFont typeface="Arial" panose="020B0604020202020204" pitchFamily="34" charset="0"/>
        <a:buChar char="•"/>
        <a:defRPr sz="9600" kern="1200">
          <a:solidFill>
            <a:schemeClr val="tx1"/>
          </a:solidFill>
          <a:latin typeface="+mn-lt"/>
          <a:ea typeface="+mn-ea"/>
          <a:cs typeface="+mn-cs"/>
        </a:defRPr>
      </a:lvl2pPr>
      <a:lvl3pPr marL="5486400" indent="-1097280" algn="l" defTabSz="4389120" rtl="0" eaLnBrk="1" latinLnBrk="0" hangingPunct="1">
        <a:lnSpc>
          <a:spcPct val="120000"/>
        </a:lnSpc>
        <a:spcBef>
          <a:spcPts val="2400"/>
        </a:spcBef>
        <a:buSzPct val="125000"/>
        <a:buFont typeface="Arial" panose="020B0604020202020204" pitchFamily="34" charset="0"/>
        <a:buChar char="•"/>
        <a:defRPr sz="8640" kern="1200">
          <a:solidFill>
            <a:schemeClr val="tx1"/>
          </a:solidFill>
          <a:latin typeface="+mn-lt"/>
          <a:ea typeface="+mn-ea"/>
          <a:cs typeface="+mn-cs"/>
        </a:defRPr>
      </a:lvl3pPr>
      <a:lvl4pPr marL="7680960" indent="-1097280" algn="l" defTabSz="4389120" rtl="0" eaLnBrk="1" latinLnBrk="0" hangingPunct="1">
        <a:lnSpc>
          <a:spcPct val="120000"/>
        </a:lnSpc>
        <a:spcBef>
          <a:spcPts val="2400"/>
        </a:spcBef>
        <a:buSzPct val="125000"/>
        <a:buFont typeface="Arial" panose="020B0604020202020204" pitchFamily="34" charset="0"/>
        <a:buChar char="•"/>
        <a:defRPr sz="7680" kern="1200">
          <a:solidFill>
            <a:schemeClr val="tx1"/>
          </a:solidFill>
          <a:latin typeface="+mn-lt"/>
          <a:ea typeface="+mn-ea"/>
          <a:cs typeface="+mn-cs"/>
        </a:defRPr>
      </a:lvl4pPr>
      <a:lvl5pPr marL="9875520" indent="-1097280" algn="l" defTabSz="4389120" rtl="0" eaLnBrk="1" latinLnBrk="0" hangingPunct="1">
        <a:lnSpc>
          <a:spcPct val="120000"/>
        </a:lnSpc>
        <a:spcBef>
          <a:spcPts val="2400"/>
        </a:spcBef>
        <a:buSzPct val="125000"/>
        <a:buFont typeface="Arial" panose="020B0604020202020204" pitchFamily="34" charset="0"/>
        <a:buChar char="•"/>
        <a:defRPr sz="7680" kern="1200">
          <a:solidFill>
            <a:schemeClr val="tx1"/>
          </a:solidFill>
          <a:latin typeface="+mn-lt"/>
          <a:ea typeface="+mn-ea"/>
          <a:cs typeface="+mn-cs"/>
        </a:defRPr>
      </a:lvl5pPr>
      <a:lvl6pPr marL="12070080" indent="-1097280" algn="l" defTabSz="4389120" rtl="0" eaLnBrk="1" latinLnBrk="0" hangingPunct="1">
        <a:lnSpc>
          <a:spcPct val="120000"/>
        </a:lnSpc>
        <a:spcBef>
          <a:spcPts val="2400"/>
        </a:spcBef>
        <a:buSzPct val="125000"/>
        <a:buFont typeface="Arial" panose="020B0604020202020204" pitchFamily="34" charset="0"/>
        <a:buChar char="•"/>
        <a:defRPr sz="6720" kern="1200">
          <a:solidFill>
            <a:schemeClr val="tx1"/>
          </a:solidFill>
          <a:latin typeface="+mn-lt"/>
          <a:ea typeface="+mn-ea"/>
          <a:cs typeface="+mn-cs"/>
        </a:defRPr>
      </a:lvl6pPr>
      <a:lvl7pPr marL="14264640" indent="-1097280" algn="l" defTabSz="4389120" rtl="0" eaLnBrk="1" latinLnBrk="0" hangingPunct="1">
        <a:lnSpc>
          <a:spcPct val="120000"/>
        </a:lnSpc>
        <a:spcBef>
          <a:spcPts val="2400"/>
        </a:spcBef>
        <a:buSzPct val="125000"/>
        <a:buFont typeface="Arial" panose="020B0604020202020204" pitchFamily="34" charset="0"/>
        <a:buChar char="•"/>
        <a:defRPr sz="6720" kern="1200">
          <a:solidFill>
            <a:schemeClr val="tx1"/>
          </a:solidFill>
          <a:latin typeface="+mn-lt"/>
          <a:ea typeface="+mn-ea"/>
          <a:cs typeface="+mn-cs"/>
        </a:defRPr>
      </a:lvl7pPr>
      <a:lvl8pPr marL="16459200" indent="-1097280" algn="l" defTabSz="4389120" rtl="0" eaLnBrk="1" latinLnBrk="0" hangingPunct="1">
        <a:lnSpc>
          <a:spcPct val="120000"/>
        </a:lnSpc>
        <a:spcBef>
          <a:spcPts val="2400"/>
        </a:spcBef>
        <a:buSzPct val="125000"/>
        <a:buFont typeface="Arial" panose="020B0604020202020204" pitchFamily="34" charset="0"/>
        <a:buChar char="•"/>
        <a:defRPr sz="6720" kern="1200">
          <a:solidFill>
            <a:schemeClr val="tx1"/>
          </a:solidFill>
          <a:latin typeface="+mn-lt"/>
          <a:ea typeface="+mn-ea"/>
          <a:cs typeface="+mn-cs"/>
        </a:defRPr>
      </a:lvl8pPr>
      <a:lvl9pPr marL="18653760" indent="-1097280" algn="l" defTabSz="4389120" rtl="0" eaLnBrk="1" latinLnBrk="0" hangingPunct="1">
        <a:lnSpc>
          <a:spcPct val="120000"/>
        </a:lnSpc>
        <a:spcBef>
          <a:spcPts val="2400"/>
        </a:spcBef>
        <a:buSzPct val="125000"/>
        <a:buFont typeface="Arial" panose="020B0604020202020204" pitchFamily="34" charset="0"/>
        <a:buChar char="•"/>
        <a:defRPr sz="672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0354F4-59D5-4E2F-9FF5-0BC1DDE7D06C}"/>
              </a:ext>
            </a:extLst>
          </p:cNvPr>
          <p:cNvSpPr txBox="1"/>
          <p:nvPr/>
        </p:nvSpPr>
        <p:spPr>
          <a:xfrm>
            <a:off x="1828800" y="1510749"/>
            <a:ext cx="40233600" cy="5478423"/>
          </a:xfrm>
          <a:prstGeom prst="rect">
            <a:avLst/>
          </a:prstGeom>
          <a:gradFill flip="none" rotWithShape="1">
            <a:gsLst>
              <a:gs pos="0">
                <a:schemeClr val="bg2"/>
              </a:gs>
              <a:gs pos="100000">
                <a:schemeClr val="bg2">
                  <a:lumMod val="47000"/>
                  <a:lumOff val="53000"/>
                </a:schemeClr>
              </a:gs>
            </a:gsLst>
            <a:lin ang="0" scaled="1"/>
            <a:tileRect/>
          </a:gradFill>
          <a:ln w="98425">
            <a:solidFill>
              <a:schemeClr val="bg1"/>
            </a:solidFill>
          </a:ln>
        </p:spPr>
        <p:txBody>
          <a:bodyPr wrap="square" rtlCol="0">
            <a:spAutoFit/>
          </a:bodyPr>
          <a:lstStyle/>
          <a:p>
            <a:r>
              <a:rPr lang="en-US" sz="17000" dirty="0">
                <a:latin typeface="Bahnschrift SemiCondensed" panose="020B0502040204020203" pitchFamily="34" charset="0"/>
              </a:rPr>
              <a:t>Pratt &amp; Whitney </a:t>
            </a:r>
          </a:p>
          <a:p>
            <a:r>
              <a:rPr lang="en-US" sz="17000" dirty="0">
                <a:latin typeface="Bahnschrift SemiCondensed" panose="020B0502040204020203" pitchFamily="34" charset="0"/>
              </a:rPr>
              <a:t>Grinding Cell Automation</a:t>
            </a:r>
          </a:p>
        </p:txBody>
      </p:sp>
      <p:sp>
        <p:nvSpPr>
          <p:cNvPr id="3" name="TextBox 2">
            <a:extLst>
              <a:ext uri="{FF2B5EF4-FFF2-40B4-BE49-F238E27FC236}">
                <a16:creationId xmlns:a16="http://schemas.microsoft.com/office/drawing/2014/main" id="{636D8F5B-3BE4-4753-A6A0-DED2501002EE}"/>
              </a:ext>
            </a:extLst>
          </p:cNvPr>
          <p:cNvSpPr txBox="1"/>
          <p:nvPr/>
        </p:nvSpPr>
        <p:spPr>
          <a:xfrm>
            <a:off x="23376836" y="1982047"/>
            <a:ext cx="16657982" cy="5247590"/>
          </a:xfrm>
          <a:prstGeom prst="rect">
            <a:avLst/>
          </a:prstGeom>
          <a:noFill/>
        </p:spPr>
        <p:txBody>
          <a:bodyPr wrap="square" rtlCol="0" anchor="ctr">
            <a:spAutoFit/>
          </a:bodyPr>
          <a:lstStyle/>
          <a:p>
            <a:pPr algn="ctr"/>
            <a:r>
              <a:rPr lang="en-US" sz="10000" dirty="0"/>
              <a:t>Derick Boisvert and Dan Coburn</a:t>
            </a:r>
          </a:p>
          <a:p>
            <a:pPr algn="ctr"/>
            <a:r>
              <a:rPr lang="en-US" sz="7500" dirty="0"/>
              <a:t>University of New Hampshire</a:t>
            </a:r>
          </a:p>
          <a:p>
            <a:pPr algn="ctr"/>
            <a:r>
              <a:rPr lang="en-US" sz="6000" dirty="0"/>
              <a:t>Mechanical Engineering</a:t>
            </a:r>
          </a:p>
          <a:p>
            <a:endParaRPr lang="en-US" sz="10000" dirty="0"/>
          </a:p>
        </p:txBody>
      </p:sp>
      <p:sp>
        <p:nvSpPr>
          <p:cNvPr id="5" name="TextBox 4">
            <a:extLst>
              <a:ext uri="{FF2B5EF4-FFF2-40B4-BE49-F238E27FC236}">
                <a16:creationId xmlns:a16="http://schemas.microsoft.com/office/drawing/2014/main" id="{E606041C-B0D5-4FB7-95EC-5D61B1DBBA3F}"/>
              </a:ext>
            </a:extLst>
          </p:cNvPr>
          <p:cNvSpPr txBox="1"/>
          <p:nvPr/>
        </p:nvSpPr>
        <p:spPr>
          <a:xfrm>
            <a:off x="22859999" y="7470101"/>
            <a:ext cx="19202400" cy="11887200"/>
          </a:xfrm>
          <a:prstGeom prst="rect">
            <a:avLst/>
          </a:prstGeom>
          <a:gradFill flip="none" rotWithShape="1">
            <a:gsLst>
              <a:gs pos="0">
                <a:schemeClr val="bg2"/>
              </a:gs>
              <a:gs pos="100000">
                <a:schemeClr val="bg2">
                  <a:lumMod val="47000"/>
                  <a:lumOff val="53000"/>
                </a:schemeClr>
              </a:gs>
            </a:gsLst>
            <a:lin ang="8100000" scaled="1"/>
            <a:tileRect/>
          </a:gradFill>
          <a:ln w="98425">
            <a:solidFill>
              <a:schemeClr val="bg1"/>
            </a:solidFill>
          </a:ln>
        </p:spPr>
        <p:txBody>
          <a:bodyPr wrap="square" rtlCol="0">
            <a:spAutoFit/>
          </a:bodyPr>
          <a:lstStyle/>
          <a:p>
            <a:endParaRPr lang="en-US" dirty="0"/>
          </a:p>
        </p:txBody>
      </p:sp>
      <p:sp>
        <p:nvSpPr>
          <p:cNvPr id="6" name="TextBox 5">
            <a:extLst>
              <a:ext uri="{FF2B5EF4-FFF2-40B4-BE49-F238E27FC236}">
                <a16:creationId xmlns:a16="http://schemas.microsoft.com/office/drawing/2014/main" id="{7EA748EB-D8E2-453E-9E62-6A01B2339CCD}"/>
              </a:ext>
            </a:extLst>
          </p:cNvPr>
          <p:cNvSpPr txBox="1"/>
          <p:nvPr/>
        </p:nvSpPr>
        <p:spPr>
          <a:xfrm>
            <a:off x="1828800" y="7470101"/>
            <a:ext cx="19202400" cy="11887200"/>
          </a:xfrm>
          <a:prstGeom prst="rect">
            <a:avLst/>
          </a:prstGeom>
          <a:gradFill flip="none" rotWithShape="1">
            <a:gsLst>
              <a:gs pos="0">
                <a:schemeClr val="bg2"/>
              </a:gs>
              <a:gs pos="100000">
                <a:schemeClr val="bg2">
                  <a:lumMod val="47000"/>
                  <a:lumOff val="53000"/>
                </a:schemeClr>
              </a:gs>
            </a:gsLst>
            <a:lin ang="2700000" scaled="1"/>
            <a:tileRect/>
          </a:gradFill>
          <a:ln w="98425">
            <a:solidFill>
              <a:schemeClr val="bg1"/>
            </a:solid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635CC89E-9479-4394-962B-E38824B07959}"/>
              </a:ext>
            </a:extLst>
          </p:cNvPr>
          <p:cNvSpPr txBox="1"/>
          <p:nvPr/>
        </p:nvSpPr>
        <p:spPr>
          <a:xfrm>
            <a:off x="22860000" y="19838230"/>
            <a:ext cx="19202400" cy="11887200"/>
          </a:xfrm>
          <a:prstGeom prst="rect">
            <a:avLst/>
          </a:prstGeom>
          <a:gradFill flip="none" rotWithShape="1">
            <a:gsLst>
              <a:gs pos="0">
                <a:schemeClr val="bg2"/>
              </a:gs>
              <a:gs pos="100000">
                <a:schemeClr val="bg2">
                  <a:lumMod val="47000"/>
                  <a:lumOff val="53000"/>
                </a:schemeClr>
              </a:gs>
            </a:gsLst>
            <a:lin ang="13500000" scaled="1"/>
            <a:tileRect/>
          </a:gradFill>
          <a:ln w="98425">
            <a:solidFill>
              <a:schemeClr val="bg1"/>
            </a:solidFill>
          </a:ln>
        </p:spPr>
        <p:txBody>
          <a:bodyPr wrap="square" rtlCol="0">
            <a:spAutoFit/>
          </a:bodyPr>
          <a:lstStyle/>
          <a:p>
            <a:endParaRPr lang="en-US" dirty="0"/>
          </a:p>
        </p:txBody>
      </p:sp>
      <p:sp>
        <p:nvSpPr>
          <p:cNvPr id="8" name="TextBox 7">
            <a:extLst>
              <a:ext uri="{FF2B5EF4-FFF2-40B4-BE49-F238E27FC236}">
                <a16:creationId xmlns:a16="http://schemas.microsoft.com/office/drawing/2014/main" id="{165DE39C-88B1-438E-AE2E-D33932A442CC}"/>
              </a:ext>
            </a:extLst>
          </p:cNvPr>
          <p:cNvSpPr txBox="1"/>
          <p:nvPr/>
        </p:nvSpPr>
        <p:spPr>
          <a:xfrm>
            <a:off x="1806629" y="19882487"/>
            <a:ext cx="19202400" cy="11887200"/>
          </a:xfrm>
          <a:prstGeom prst="rect">
            <a:avLst/>
          </a:prstGeom>
          <a:gradFill flip="none" rotWithShape="1">
            <a:gsLst>
              <a:gs pos="0">
                <a:schemeClr val="bg2"/>
              </a:gs>
              <a:gs pos="100000">
                <a:schemeClr val="bg2">
                  <a:lumMod val="47000"/>
                  <a:lumOff val="53000"/>
                </a:schemeClr>
              </a:gs>
            </a:gsLst>
            <a:lin ang="18900000" scaled="1"/>
            <a:tileRect/>
          </a:gradFill>
          <a:ln w="98425">
            <a:solidFill>
              <a:schemeClr val="bg1"/>
            </a:solidFill>
          </a:ln>
        </p:spPr>
        <p:txBody>
          <a:bodyPr wrap="square" rtlCol="0">
            <a:spAutoFit/>
          </a:bodyPr>
          <a:lstStyle/>
          <a:p>
            <a:endParaRPr lang="en-US" dirty="0"/>
          </a:p>
        </p:txBody>
      </p:sp>
      <p:sp>
        <p:nvSpPr>
          <p:cNvPr id="9" name="TextBox 8">
            <a:extLst>
              <a:ext uri="{FF2B5EF4-FFF2-40B4-BE49-F238E27FC236}">
                <a16:creationId xmlns:a16="http://schemas.microsoft.com/office/drawing/2014/main" id="{ABFBBC30-6D25-4F59-A1AA-3ED15546AFAB}"/>
              </a:ext>
            </a:extLst>
          </p:cNvPr>
          <p:cNvSpPr txBox="1"/>
          <p:nvPr/>
        </p:nvSpPr>
        <p:spPr>
          <a:xfrm>
            <a:off x="2266121" y="8030817"/>
            <a:ext cx="12165495" cy="1246495"/>
          </a:xfrm>
          <a:prstGeom prst="rect">
            <a:avLst/>
          </a:prstGeom>
          <a:noFill/>
        </p:spPr>
        <p:txBody>
          <a:bodyPr wrap="square" rtlCol="0">
            <a:spAutoFit/>
          </a:bodyPr>
          <a:lstStyle/>
          <a:p>
            <a:r>
              <a:rPr lang="en-US" sz="7500" dirty="0"/>
              <a:t>Introduction</a:t>
            </a:r>
          </a:p>
        </p:txBody>
      </p:sp>
      <p:sp>
        <p:nvSpPr>
          <p:cNvPr id="10" name="TextBox 9">
            <a:extLst>
              <a:ext uri="{FF2B5EF4-FFF2-40B4-BE49-F238E27FC236}">
                <a16:creationId xmlns:a16="http://schemas.microsoft.com/office/drawing/2014/main" id="{E95B3E68-EA49-484A-86A3-80A36665FB34}"/>
              </a:ext>
            </a:extLst>
          </p:cNvPr>
          <p:cNvSpPr txBox="1"/>
          <p:nvPr/>
        </p:nvSpPr>
        <p:spPr>
          <a:xfrm>
            <a:off x="2266121" y="9277312"/>
            <a:ext cx="18168731" cy="3477875"/>
          </a:xfrm>
          <a:prstGeom prst="rect">
            <a:avLst/>
          </a:prstGeom>
          <a:noFill/>
        </p:spPr>
        <p:txBody>
          <a:bodyPr wrap="square" rtlCol="0">
            <a:spAutoFit/>
          </a:bodyPr>
          <a:lstStyle/>
          <a:p>
            <a:pPr algn="just"/>
            <a:r>
              <a:rPr lang="en-US" sz="4400" dirty="0"/>
              <a:t>Pratt and Whitney is a local commercial and military aerospace engineering firm. They focus on producing engine components at a high quality and quantity. The high quantity demand from customers has led their production line to look into robotic automation. This project aims to develop at least three concepts laying out the automated process of a specific engine seal.    </a:t>
            </a:r>
            <a:endParaRPr lang="en-US" sz="5000" dirty="0"/>
          </a:p>
        </p:txBody>
      </p:sp>
      <p:sp>
        <p:nvSpPr>
          <p:cNvPr id="11" name="TextBox 10">
            <a:extLst>
              <a:ext uri="{FF2B5EF4-FFF2-40B4-BE49-F238E27FC236}">
                <a16:creationId xmlns:a16="http://schemas.microsoft.com/office/drawing/2014/main" id="{2BB201B3-D768-4018-9842-104E9921DEA0}"/>
              </a:ext>
            </a:extLst>
          </p:cNvPr>
          <p:cNvSpPr txBox="1"/>
          <p:nvPr/>
        </p:nvSpPr>
        <p:spPr>
          <a:xfrm>
            <a:off x="8150087" y="12906017"/>
            <a:ext cx="12563061" cy="7817525"/>
          </a:xfrm>
          <a:prstGeom prst="rect">
            <a:avLst/>
          </a:prstGeom>
          <a:noFill/>
        </p:spPr>
        <p:txBody>
          <a:bodyPr wrap="square" rtlCol="0">
            <a:spAutoFit/>
          </a:bodyPr>
          <a:lstStyle/>
          <a:p>
            <a:r>
              <a:rPr lang="en-US" sz="7500" dirty="0"/>
              <a:t>Design Criteria</a:t>
            </a:r>
          </a:p>
          <a:p>
            <a:pPr marL="571500" indent="-571500" algn="just">
              <a:buFont typeface="Arial" panose="020B0604020202020204" pitchFamily="34" charset="0"/>
              <a:buChar char="•"/>
            </a:pPr>
            <a:r>
              <a:rPr lang="en-US" sz="4400" dirty="0"/>
              <a:t>Conceptualize at least 3 automated fixturing solutions</a:t>
            </a:r>
          </a:p>
          <a:p>
            <a:pPr marL="571500" indent="-571500" algn="just">
              <a:buFont typeface="Arial" panose="020B0604020202020204" pitchFamily="34" charset="0"/>
              <a:buChar char="•"/>
            </a:pPr>
            <a:r>
              <a:rPr lang="en-US" sz="4400" dirty="0"/>
              <a:t>Automated fixturing, in tandem with robotic operation, must maintain or decrease current part takt time</a:t>
            </a:r>
          </a:p>
          <a:p>
            <a:pPr marL="571500" indent="-571500" algn="just">
              <a:buFont typeface="Arial" panose="020B0604020202020204" pitchFamily="34" charset="0"/>
              <a:buChar char="•"/>
            </a:pPr>
            <a:r>
              <a:rPr lang="en-US" sz="4400" dirty="0"/>
              <a:t>Fixtures must be able to locate the part in the same position each cycle with a tolerance of </a:t>
            </a:r>
            <a:r>
              <a:rPr lang="en-US" sz="4400" dirty="0">
                <a:latin typeface="Times New Roman" panose="02020603050405020304" pitchFamily="18" charset="0"/>
                <a:cs typeface="Times New Roman" panose="02020603050405020304" pitchFamily="18" charset="0"/>
              </a:rPr>
              <a:t>±0.003 inches</a:t>
            </a:r>
            <a:endParaRPr lang="en-US" sz="4400" dirty="0"/>
          </a:p>
          <a:p>
            <a:pPr marL="571500" indent="-571500">
              <a:buFont typeface="Arial" panose="020B0604020202020204" pitchFamily="34" charset="0"/>
              <a:buChar char="•"/>
            </a:pPr>
            <a:endParaRPr lang="en-US" sz="4400" dirty="0"/>
          </a:p>
          <a:p>
            <a:endParaRPr lang="en-US" sz="7500" dirty="0"/>
          </a:p>
        </p:txBody>
      </p:sp>
      <p:pic>
        <p:nvPicPr>
          <p:cNvPr id="12" name="Google Shape;159;p16">
            <a:extLst>
              <a:ext uri="{FF2B5EF4-FFF2-40B4-BE49-F238E27FC236}">
                <a16:creationId xmlns:a16="http://schemas.microsoft.com/office/drawing/2014/main" id="{46381A38-449C-4A8B-A98A-F99D2211A0CB}"/>
              </a:ext>
            </a:extLst>
          </p:cNvPr>
          <p:cNvPicPr preferRelativeResize="0"/>
          <p:nvPr/>
        </p:nvPicPr>
        <p:blipFill rotWithShape="1">
          <a:blip r:embed="rId2">
            <a:alphaModFix/>
          </a:blip>
          <a:srcRect l="42818" t="43424" r="43208" b="40707"/>
          <a:stretch/>
        </p:blipFill>
        <p:spPr>
          <a:xfrm>
            <a:off x="2081015" y="13930136"/>
            <a:ext cx="5816857" cy="4777402"/>
          </a:xfrm>
          <a:prstGeom prst="rect">
            <a:avLst/>
          </a:prstGeom>
          <a:noFill/>
          <a:ln>
            <a:noFill/>
          </a:ln>
        </p:spPr>
      </p:pic>
      <p:cxnSp>
        <p:nvCxnSpPr>
          <p:cNvPr id="16" name="Straight Connector 15">
            <a:extLst>
              <a:ext uri="{FF2B5EF4-FFF2-40B4-BE49-F238E27FC236}">
                <a16:creationId xmlns:a16="http://schemas.microsoft.com/office/drawing/2014/main" id="{6E16033E-E0DE-424E-8DE2-851699E9DB78}"/>
              </a:ext>
            </a:extLst>
          </p:cNvPr>
          <p:cNvCxnSpPr>
            <a:cxnSpLocks/>
          </p:cNvCxnSpPr>
          <p:nvPr/>
        </p:nvCxnSpPr>
        <p:spPr>
          <a:xfrm flipH="1">
            <a:off x="1828801" y="19967692"/>
            <a:ext cx="19180228" cy="11757738"/>
          </a:xfrm>
          <a:prstGeom prst="line">
            <a:avLst/>
          </a:prstGeom>
          <a:ln w="98425"/>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57A0EB6B-DFB1-4BA2-AAEA-F99CD63A600C}"/>
              </a:ext>
            </a:extLst>
          </p:cNvPr>
          <p:cNvSpPr txBox="1"/>
          <p:nvPr/>
        </p:nvSpPr>
        <p:spPr>
          <a:xfrm>
            <a:off x="1928191" y="19967692"/>
            <a:ext cx="9501809" cy="1272208"/>
          </a:xfrm>
          <a:prstGeom prst="rect">
            <a:avLst/>
          </a:prstGeom>
          <a:noFill/>
        </p:spPr>
        <p:txBody>
          <a:bodyPr wrap="square" rtlCol="0">
            <a:spAutoFit/>
          </a:bodyPr>
          <a:lstStyle/>
          <a:p>
            <a:r>
              <a:rPr lang="en-US" sz="7500" dirty="0"/>
              <a:t>Current Process</a:t>
            </a:r>
          </a:p>
        </p:txBody>
      </p:sp>
      <p:sp>
        <p:nvSpPr>
          <p:cNvPr id="19" name="TextBox 18">
            <a:extLst>
              <a:ext uri="{FF2B5EF4-FFF2-40B4-BE49-F238E27FC236}">
                <a16:creationId xmlns:a16="http://schemas.microsoft.com/office/drawing/2014/main" id="{0FE59C4C-022C-468E-A42A-96C4DA050B5C}"/>
              </a:ext>
            </a:extLst>
          </p:cNvPr>
          <p:cNvSpPr txBox="1"/>
          <p:nvPr/>
        </p:nvSpPr>
        <p:spPr>
          <a:xfrm>
            <a:off x="15624313" y="30453222"/>
            <a:ext cx="5406887" cy="1272208"/>
          </a:xfrm>
          <a:prstGeom prst="rect">
            <a:avLst/>
          </a:prstGeom>
          <a:noFill/>
        </p:spPr>
        <p:txBody>
          <a:bodyPr wrap="square" rtlCol="0">
            <a:spAutoFit/>
          </a:bodyPr>
          <a:lstStyle/>
          <a:p>
            <a:pPr algn="r"/>
            <a:r>
              <a:rPr lang="en-US" sz="7500" dirty="0"/>
              <a:t>Ideal Process</a:t>
            </a:r>
          </a:p>
        </p:txBody>
      </p:sp>
      <p:sp>
        <p:nvSpPr>
          <p:cNvPr id="20" name="Google Shape;172;p18">
            <a:extLst>
              <a:ext uri="{FF2B5EF4-FFF2-40B4-BE49-F238E27FC236}">
                <a16:creationId xmlns:a16="http://schemas.microsoft.com/office/drawing/2014/main" id="{F37085AB-B05D-45C4-80EB-56ACCCDC383A}"/>
              </a:ext>
            </a:extLst>
          </p:cNvPr>
          <p:cNvSpPr txBox="1"/>
          <p:nvPr/>
        </p:nvSpPr>
        <p:spPr>
          <a:xfrm>
            <a:off x="4122274" y="21213073"/>
            <a:ext cx="1789044" cy="1272208"/>
          </a:xfrm>
          <a:prstGeom prst="rect">
            <a:avLst/>
          </a:prstGeom>
          <a:solidFill>
            <a:srgbClr val="1C458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rgbClr val="FFFFFF"/>
                </a:solidFill>
                <a:latin typeface="Lato"/>
                <a:ea typeface="Lato"/>
                <a:cs typeface="Lato"/>
                <a:sym typeface="Lato"/>
              </a:rPr>
              <a:t>Run</a:t>
            </a:r>
            <a:r>
              <a:rPr lang="en" sz="2400" dirty="0">
                <a:solidFill>
                  <a:srgbClr val="FFFFFF"/>
                </a:solidFill>
                <a:latin typeface="Lato"/>
                <a:ea typeface="Lato"/>
                <a:cs typeface="Lato"/>
                <a:sym typeface="Lato"/>
              </a:rPr>
              <a:t> Grinder</a:t>
            </a:r>
            <a:endParaRPr sz="2400" dirty="0">
              <a:solidFill>
                <a:srgbClr val="FFFFFF"/>
              </a:solidFill>
              <a:latin typeface="Lato"/>
              <a:ea typeface="Lato"/>
              <a:cs typeface="Lato"/>
              <a:sym typeface="Lato"/>
            </a:endParaRPr>
          </a:p>
        </p:txBody>
      </p:sp>
      <p:sp>
        <p:nvSpPr>
          <p:cNvPr id="21" name="Google Shape;172;p18">
            <a:extLst>
              <a:ext uri="{FF2B5EF4-FFF2-40B4-BE49-F238E27FC236}">
                <a16:creationId xmlns:a16="http://schemas.microsoft.com/office/drawing/2014/main" id="{C49A0F9D-4550-477B-9D8B-4C04999C86E8}"/>
              </a:ext>
            </a:extLst>
          </p:cNvPr>
          <p:cNvSpPr txBox="1"/>
          <p:nvPr/>
        </p:nvSpPr>
        <p:spPr>
          <a:xfrm>
            <a:off x="2081015" y="21213073"/>
            <a:ext cx="1789044" cy="1272208"/>
          </a:xfrm>
          <a:prstGeom prst="rect">
            <a:avLst/>
          </a:prstGeom>
          <a:solidFill>
            <a:srgbClr val="1C458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rgbClr val="FFFFFF"/>
                </a:solidFill>
                <a:latin typeface="Lato"/>
                <a:ea typeface="Lato"/>
                <a:cs typeface="Lato"/>
                <a:sym typeface="Lato"/>
              </a:rPr>
              <a:t>Load/Shim Grinder</a:t>
            </a:r>
            <a:endParaRPr sz="2400" dirty="0">
              <a:solidFill>
                <a:srgbClr val="FFFFFF"/>
              </a:solidFill>
              <a:latin typeface="Lato"/>
              <a:ea typeface="Lato"/>
              <a:cs typeface="Lato"/>
              <a:sym typeface="Lato"/>
            </a:endParaRPr>
          </a:p>
        </p:txBody>
      </p:sp>
      <p:sp>
        <p:nvSpPr>
          <p:cNvPr id="22" name="Google Shape;172;p18">
            <a:extLst>
              <a:ext uri="{FF2B5EF4-FFF2-40B4-BE49-F238E27FC236}">
                <a16:creationId xmlns:a16="http://schemas.microsoft.com/office/drawing/2014/main" id="{96C71D0B-D413-44CA-A44D-1D47DB3AE243}"/>
              </a:ext>
            </a:extLst>
          </p:cNvPr>
          <p:cNvSpPr txBox="1"/>
          <p:nvPr/>
        </p:nvSpPr>
        <p:spPr>
          <a:xfrm>
            <a:off x="6163533" y="21213073"/>
            <a:ext cx="1789044" cy="1272208"/>
          </a:xfrm>
          <a:prstGeom prst="rect">
            <a:avLst/>
          </a:prstGeom>
          <a:solidFill>
            <a:srgbClr val="1C458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rgbClr val="FFFFFF"/>
                </a:solidFill>
                <a:latin typeface="Lato"/>
                <a:ea typeface="Lato"/>
                <a:cs typeface="Lato"/>
                <a:sym typeface="Lato"/>
              </a:rPr>
              <a:t>Unload and Clean</a:t>
            </a:r>
            <a:endParaRPr sz="2400" dirty="0">
              <a:solidFill>
                <a:srgbClr val="FFFFFF"/>
              </a:solidFill>
              <a:latin typeface="Lato"/>
              <a:ea typeface="Lato"/>
              <a:cs typeface="Lato"/>
              <a:sym typeface="Lato"/>
            </a:endParaRPr>
          </a:p>
        </p:txBody>
      </p:sp>
      <p:sp>
        <p:nvSpPr>
          <p:cNvPr id="23" name="Google Shape;172;p18">
            <a:extLst>
              <a:ext uri="{FF2B5EF4-FFF2-40B4-BE49-F238E27FC236}">
                <a16:creationId xmlns:a16="http://schemas.microsoft.com/office/drawing/2014/main" id="{7F70DEEA-99D3-4194-8994-306162AA1F77}"/>
              </a:ext>
            </a:extLst>
          </p:cNvPr>
          <p:cNvSpPr txBox="1"/>
          <p:nvPr/>
        </p:nvSpPr>
        <p:spPr>
          <a:xfrm>
            <a:off x="8204792" y="21213073"/>
            <a:ext cx="1789044" cy="1272208"/>
          </a:xfrm>
          <a:prstGeom prst="rect">
            <a:avLst/>
          </a:prstGeom>
          <a:solidFill>
            <a:srgbClr val="1C4587"/>
          </a:solidFill>
          <a:ln>
            <a:noFill/>
          </a:ln>
        </p:spPr>
        <p:txBody>
          <a:bodyPr spcFirstLastPara="1" wrap="square" lIns="91425" tIns="91425" rIns="91425" bIns="91425" anchor="ctr" anchorCtr="0">
            <a:noAutofit/>
          </a:bodyPr>
          <a:lstStyle/>
          <a:p>
            <a:pPr lvl="0" algn="ctr"/>
            <a:r>
              <a:rPr lang="en-US" sz="2400" dirty="0">
                <a:solidFill>
                  <a:srgbClr val="FFFFFF"/>
                </a:solidFill>
                <a:latin typeface="Lato"/>
                <a:ea typeface="Lato"/>
                <a:cs typeface="Lato"/>
                <a:sym typeface="Lato"/>
              </a:rPr>
              <a:t>Load/Shim CMM</a:t>
            </a:r>
          </a:p>
        </p:txBody>
      </p:sp>
      <p:sp>
        <p:nvSpPr>
          <p:cNvPr id="24" name="Google Shape;172;p18">
            <a:extLst>
              <a:ext uri="{FF2B5EF4-FFF2-40B4-BE49-F238E27FC236}">
                <a16:creationId xmlns:a16="http://schemas.microsoft.com/office/drawing/2014/main" id="{CD559B81-9775-4D29-BFF6-0EDE5C1C45C2}"/>
              </a:ext>
            </a:extLst>
          </p:cNvPr>
          <p:cNvSpPr txBox="1"/>
          <p:nvPr/>
        </p:nvSpPr>
        <p:spPr>
          <a:xfrm>
            <a:off x="12287310" y="21204471"/>
            <a:ext cx="1789044" cy="1272208"/>
          </a:xfrm>
          <a:prstGeom prst="rect">
            <a:avLst/>
          </a:prstGeom>
          <a:solidFill>
            <a:srgbClr val="1C4587"/>
          </a:solidFill>
          <a:ln>
            <a:noFill/>
          </a:ln>
        </p:spPr>
        <p:txBody>
          <a:bodyPr spcFirstLastPara="1" wrap="square" lIns="91425" tIns="91425" rIns="91425" bIns="91425" anchor="ctr" anchorCtr="0">
            <a:noAutofit/>
          </a:bodyPr>
          <a:lstStyle/>
          <a:p>
            <a:pPr lvl="0" algn="ctr"/>
            <a:r>
              <a:rPr lang="en-US" sz="2400" dirty="0">
                <a:solidFill>
                  <a:srgbClr val="FFFFFF"/>
                </a:solidFill>
                <a:latin typeface="Lato"/>
                <a:ea typeface="Lato"/>
                <a:cs typeface="Lato"/>
                <a:sym typeface="Lato"/>
              </a:rPr>
              <a:t>Unload CMM</a:t>
            </a:r>
          </a:p>
        </p:txBody>
      </p:sp>
      <p:sp>
        <p:nvSpPr>
          <p:cNvPr id="25" name="Google Shape;172;p18">
            <a:extLst>
              <a:ext uri="{FF2B5EF4-FFF2-40B4-BE49-F238E27FC236}">
                <a16:creationId xmlns:a16="http://schemas.microsoft.com/office/drawing/2014/main" id="{9DFAC82F-D06E-409F-B774-5F84B835E434}"/>
              </a:ext>
            </a:extLst>
          </p:cNvPr>
          <p:cNvSpPr txBox="1"/>
          <p:nvPr/>
        </p:nvSpPr>
        <p:spPr>
          <a:xfrm>
            <a:off x="14328569" y="21204471"/>
            <a:ext cx="1789044" cy="1272208"/>
          </a:xfrm>
          <a:prstGeom prst="rect">
            <a:avLst/>
          </a:prstGeom>
          <a:solidFill>
            <a:srgbClr val="1C4587"/>
          </a:solidFill>
          <a:ln>
            <a:noFill/>
          </a:ln>
        </p:spPr>
        <p:txBody>
          <a:bodyPr spcFirstLastPara="1" wrap="square" lIns="91425" tIns="91425" rIns="91425" bIns="91425" anchor="ctr" anchorCtr="0">
            <a:noAutofit/>
          </a:bodyPr>
          <a:lstStyle/>
          <a:p>
            <a:pPr lvl="0" algn="ctr"/>
            <a:r>
              <a:rPr lang="en-US" sz="2400" dirty="0">
                <a:solidFill>
                  <a:srgbClr val="FFFFFF"/>
                </a:solidFill>
                <a:latin typeface="Lato"/>
                <a:ea typeface="Lato"/>
                <a:cs typeface="Lato"/>
                <a:sym typeface="Lato"/>
              </a:rPr>
              <a:t>Verify Tolerances</a:t>
            </a:r>
          </a:p>
        </p:txBody>
      </p:sp>
      <p:sp>
        <p:nvSpPr>
          <p:cNvPr id="26" name="Google Shape;172;p18">
            <a:extLst>
              <a:ext uri="{FF2B5EF4-FFF2-40B4-BE49-F238E27FC236}">
                <a16:creationId xmlns:a16="http://schemas.microsoft.com/office/drawing/2014/main" id="{55D9ACAE-F209-4453-82AF-E6421561ACFD}"/>
              </a:ext>
            </a:extLst>
          </p:cNvPr>
          <p:cNvSpPr txBox="1"/>
          <p:nvPr/>
        </p:nvSpPr>
        <p:spPr>
          <a:xfrm>
            <a:off x="2081015" y="22785229"/>
            <a:ext cx="1789044" cy="1272208"/>
          </a:xfrm>
          <a:prstGeom prst="rect">
            <a:avLst/>
          </a:prstGeom>
          <a:solidFill>
            <a:srgbClr val="1C4587"/>
          </a:solidFill>
          <a:ln>
            <a:noFill/>
          </a:ln>
        </p:spPr>
        <p:txBody>
          <a:bodyPr spcFirstLastPara="1" wrap="square" lIns="91425" tIns="91425" rIns="91425" bIns="91425" anchor="ctr" anchorCtr="0">
            <a:noAutofit/>
          </a:bodyPr>
          <a:lstStyle/>
          <a:p>
            <a:pPr lvl="0" algn="ctr"/>
            <a:r>
              <a:rPr lang="en-US" sz="2400" dirty="0">
                <a:solidFill>
                  <a:srgbClr val="FFFFFF"/>
                </a:solidFill>
                <a:latin typeface="Lato"/>
                <a:ea typeface="Lato"/>
                <a:cs typeface="Lato"/>
                <a:sym typeface="Lato"/>
              </a:rPr>
              <a:t>Update Offsets</a:t>
            </a:r>
          </a:p>
        </p:txBody>
      </p:sp>
      <p:sp>
        <p:nvSpPr>
          <p:cNvPr id="29" name="Google Shape;172;p18">
            <a:extLst>
              <a:ext uri="{FF2B5EF4-FFF2-40B4-BE49-F238E27FC236}">
                <a16:creationId xmlns:a16="http://schemas.microsoft.com/office/drawing/2014/main" id="{6D427229-3B63-44FB-9022-E4CB57FB8C92}"/>
              </a:ext>
            </a:extLst>
          </p:cNvPr>
          <p:cNvSpPr txBox="1"/>
          <p:nvPr/>
        </p:nvSpPr>
        <p:spPr>
          <a:xfrm>
            <a:off x="4122274" y="22785229"/>
            <a:ext cx="1789044" cy="1272208"/>
          </a:xfrm>
          <a:prstGeom prst="rect">
            <a:avLst/>
          </a:prstGeom>
          <a:solidFill>
            <a:srgbClr val="1C4587"/>
          </a:solidFill>
          <a:ln>
            <a:noFill/>
          </a:ln>
        </p:spPr>
        <p:txBody>
          <a:bodyPr spcFirstLastPara="1" wrap="square" lIns="91425" tIns="91425" rIns="91425" bIns="91425" anchor="ctr" anchorCtr="0">
            <a:noAutofit/>
          </a:bodyPr>
          <a:lstStyle/>
          <a:p>
            <a:pPr lvl="0" algn="ctr"/>
            <a:r>
              <a:rPr lang="en-US" sz="2400" dirty="0">
                <a:solidFill>
                  <a:srgbClr val="FFFFFF"/>
                </a:solidFill>
                <a:latin typeface="Lato"/>
                <a:ea typeface="Lato"/>
                <a:cs typeface="Lato"/>
                <a:sym typeface="Lato"/>
              </a:rPr>
              <a:t>Stage   Part</a:t>
            </a:r>
          </a:p>
        </p:txBody>
      </p:sp>
      <p:sp>
        <p:nvSpPr>
          <p:cNvPr id="30" name="Google Shape;172;p18">
            <a:extLst>
              <a:ext uri="{FF2B5EF4-FFF2-40B4-BE49-F238E27FC236}">
                <a16:creationId xmlns:a16="http://schemas.microsoft.com/office/drawing/2014/main" id="{3182559A-056B-4CB6-B219-DD518941B845}"/>
              </a:ext>
            </a:extLst>
          </p:cNvPr>
          <p:cNvSpPr txBox="1"/>
          <p:nvPr/>
        </p:nvSpPr>
        <p:spPr>
          <a:xfrm>
            <a:off x="6163533" y="22785229"/>
            <a:ext cx="1789044" cy="1272208"/>
          </a:xfrm>
          <a:prstGeom prst="rect">
            <a:avLst/>
          </a:prstGeom>
          <a:solidFill>
            <a:srgbClr val="1C4587"/>
          </a:solidFill>
          <a:ln>
            <a:noFill/>
          </a:ln>
        </p:spPr>
        <p:txBody>
          <a:bodyPr spcFirstLastPara="1" wrap="square" lIns="91425" tIns="91425" rIns="91425" bIns="91425" anchor="ctr" anchorCtr="0">
            <a:noAutofit/>
          </a:bodyPr>
          <a:lstStyle/>
          <a:p>
            <a:pPr lvl="0" algn="ctr"/>
            <a:r>
              <a:rPr lang="en-US" sz="2400" dirty="0">
                <a:solidFill>
                  <a:srgbClr val="FFFFFF"/>
                </a:solidFill>
                <a:latin typeface="Lato"/>
                <a:ea typeface="Lato"/>
                <a:cs typeface="Lato"/>
                <a:sym typeface="Lato"/>
              </a:rPr>
              <a:t>Repeat</a:t>
            </a:r>
          </a:p>
        </p:txBody>
      </p:sp>
      <p:sp>
        <p:nvSpPr>
          <p:cNvPr id="31" name="Google Shape;172;p18">
            <a:extLst>
              <a:ext uri="{FF2B5EF4-FFF2-40B4-BE49-F238E27FC236}">
                <a16:creationId xmlns:a16="http://schemas.microsoft.com/office/drawing/2014/main" id="{318129C6-7848-424A-A6F5-52DEEC43597A}"/>
              </a:ext>
            </a:extLst>
          </p:cNvPr>
          <p:cNvSpPr txBox="1"/>
          <p:nvPr/>
        </p:nvSpPr>
        <p:spPr>
          <a:xfrm>
            <a:off x="10780566" y="29361014"/>
            <a:ext cx="1789044" cy="1272208"/>
          </a:xfrm>
          <a:prstGeom prst="rect">
            <a:avLst/>
          </a:prstGeom>
          <a:solidFill>
            <a:srgbClr val="1C458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rgbClr val="FFFFFF"/>
                </a:solidFill>
                <a:latin typeface="Lato"/>
                <a:ea typeface="Lato"/>
                <a:cs typeface="Lato"/>
                <a:sym typeface="Lato"/>
              </a:rPr>
              <a:t>Robot Unloads CMM</a:t>
            </a:r>
            <a:endParaRPr sz="2400" dirty="0">
              <a:solidFill>
                <a:srgbClr val="FFFFFF"/>
              </a:solidFill>
              <a:latin typeface="Lato"/>
              <a:ea typeface="Lato"/>
              <a:cs typeface="Lato"/>
              <a:sym typeface="Lato"/>
            </a:endParaRPr>
          </a:p>
        </p:txBody>
      </p:sp>
      <p:sp>
        <p:nvSpPr>
          <p:cNvPr id="32" name="Google Shape;172;p18">
            <a:extLst>
              <a:ext uri="{FF2B5EF4-FFF2-40B4-BE49-F238E27FC236}">
                <a16:creationId xmlns:a16="http://schemas.microsoft.com/office/drawing/2014/main" id="{034EA697-DAE9-4E44-9A47-307B2CAF4436}"/>
              </a:ext>
            </a:extLst>
          </p:cNvPr>
          <p:cNvSpPr txBox="1"/>
          <p:nvPr/>
        </p:nvSpPr>
        <p:spPr>
          <a:xfrm>
            <a:off x="14863084" y="29361014"/>
            <a:ext cx="1789044" cy="1272208"/>
          </a:xfrm>
          <a:prstGeom prst="rect">
            <a:avLst/>
          </a:prstGeom>
          <a:solidFill>
            <a:srgbClr val="1C458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rgbClr val="FFFFFF"/>
                </a:solidFill>
                <a:latin typeface="Lato"/>
                <a:ea typeface="Lato"/>
                <a:cs typeface="Lato"/>
                <a:sym typeface="Lato"/>
              </a:rPr>
              <a:t>Auto-Comp Updates Offsets</a:t>
            </a:r>
            <a:endParaRPr sz="2400" dirty="0">
              <a:solidFill>
                <a:srgbClr val="FFFFFF"/>
              </a:solidFill>
              <a:latin typeface="Lato"/>
              <a:ea typeface="Lato"/>
              <a:cs typeface="Lato"/>
              <a:sym typeface="Lato"/>
            </a:endParaRPr>
          </a:p>
        </p:txBody>
      </p:sp>
      <p:sp>
        <p:nvSpPr>
          <p:cNvPr id="33" name="Google Shape;172;p18">
            <a:extLst>
              <a:ext uri="{FF2B5EF4-FFF2-40B4-BE49-F238E27FC236}">
                <a16:creationId xmlns:a16="http://schemas.microsoft.com/office/drawing/2014/main" id="{FD537B6B-515C-4276-91E7-9E834E882BB1}"/>
              </a:ext>
            </a:extLst>
          </p:cNvPr>
          <p:cNvSpPr txBox="1"/>
          <p:nvPr/>
        </p:nvSpPr>
        <p:spPr>
          <a:xfrm>
            <a:off x="18945602" y="29361014"/>
            <a:ext cx="1789044" cy="1272208"/>
          </a:xfrm>
          <a:prstGeom prst="rect">
            <a:avLst/>
          </a:prstGeom>
          <a:solidFill>
            <a:srgbClr val="1C458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rgbClr val="FFFFFF"/>
                </a:solidFill>
                <a:latin typeface="Lato"/>
                <a:ea typeface="Lato"/>
                <a:cs typeface="Lato"/>
                <a:sym typeface="Lato"/>
              </a:rPr>
              <a:t>Repeat Until Stopped</a:t>
            </a:r>
            <a:endParaRPr sz="2400" dirty="0">
              <a:solidFill>
                <a:srgbClr val="FFFFFF"/>
              </a:solidFill>
              <a:latin typeface="Lato"/>
              <a:ea typeface="Lato"/>
              <a:cs typeface="Lato"/>
              <a:sym typeface="Lato"/>
            </a:endParaRPr>
          </a:p>
        </p:txBody>
      </p:sp>
      <p:sp>
        <p:nvSpPr>
          <p:cNvPr id="34" name="Google Shape;172;p18">
            <a:extLst>
              <a:ext uri="{FF2B5EF4-FFF2-40B4-BE49-F238E27FC236}">
                <a16:creationId xmlns:a16="http://schemas.microsoft.com/office/drawing/2014/main" id="{58635273-6B3B-4D74-9AD1-272BFD5D736F}"/>
              </a:ext>
            </a:extLst>
          </p:cNvPr>
          <p:cNvSpPr txBox="1"/>
          <p:nvPr/>
        </p:nvSpPr>
        <p:spPr>
          <a:xfrm>
            <a:off x="14863084" y="27848342"/>
            <a:ext cx="1789044" cy="1272208"/>
          </a:xfrm>
          <a:prstGeom prst="rect">
            <a:avLst/>
          </a:prstGeom>
          <a:solidFill>
            <a:srgbClr val="1C4587"/>
          </a:solidFill>
          <a:ln>
            <a:noFill/>
          </a:ln>
        </p:spPr>
        <p:txBody>
          <a:bodyPr spcFirstLastPara="1" wrap="square" lIns="91425" tIns="91425" rIns="91425" bIns="91425" anchor="ctr" anchorCtr="0">
            <a:noAutofit/>
          </a:bodyPr>
          <a:lstStyle/>
          <a:p>
            <a:pPr lvl="0" algn="ctr"/>
            <a:r>
              <a:rPr lang="en-US" sz="2400" dirty="0">
                <a:solidFill>
                  <a:srgbClr val="FFFFFF"/>
                </a:solidFill>
                <a:latin typeface="Lato"/>
                <a:ea typeface="Lato"/>
                <a:cs typeface="Lato"/>
                <a:sym typeface="Lato"/>
              </a:rPr>
              <a:t>Robot Loads Grinder</a:t>
            </a:r>
          </a:p>
        </p:txBody>
      </p:sp>
      <p:sp>
        <p:nvSpPr>
          <p:cNvPr id="35" name="Google Shape;172;p18">
            <a:extLst>
              <a:ext uri="{FF2B5EF4-FFF2-40B4-BE49-F238E27FC236}">
                <a16:creationId xmlns:a16="http://schemas.microsoft.com/office/drawing/2014/main" id="{CC75138E-6461-4A27-B882-42C646523456}"/>
              </a:ext>
            </a:extLst>
          </p:cNvPr>
          <p:cNvSpPr txBox="1"/>
          <p:nvPr/>
        </p:nvSpPr>
        <p:spPr>
          <a:xfrm>
            <a:off x="16904343" y="27848342"/>
            <a:ext cx="1789044" cy="1272208"/>
          </a:xfrm>
          <a:prstGeom prst="rect">
            <a:avLst/>
          </a:prstGeom>
          <a:solidFill>
            <a:srgbClr val="1C4587"/>
          </a:solidFill>
          <a:ln>
            <a:noFill/>
          </a:ln>
        </p:spPr>
        <p:txBody>
          <a:bodyPr spcFirstLastPara="1" wrap="square" lIns="91425" tIns="91425" rIns="91425" bIns="91425" anchor="ctr" anchorCtr="0">
            <a:noAutofit/>
          </a:bodyPr>
          <a:lstStyle/>
          <a:p>
            <a:pPr lvl="0" algn="ctr"/>
            <a:r>
              <a:rPr lang="en-US" sz="2400" dirty="0">
                <a:solidFill>
                  <a:srgbClr val="FFFFFF"/>
                </a:solidFill>
                <a:latin typeface="Lato"/>
                <a:ea typeface="Lato"/>
                <a:cs typeface="Lato"/>
                <a:sym typeface="Lato"/>
              </a:rPr>
              <a:t>Automatic Grinder Start</a:t>
            </a:r>
          </a:p>
        </p:txBody>
      </p:sp>
      <p:sp>
        <p:nvSpPr>
          <p:cNvPr id="36" name="Google Shape;172;p18">
            <a:extLst>
              <a:ext uri="{FF2B5EF4-FFF2-40B4-BE49-F238E27FC236}">
                <a16:creationId xmlns:a16="http://schemas.microsoft.com/office/drawing/2014/main" id="{DAC45A89-CC9C-4FAA-A854-8B9FD970E36F}"/>
              </a:ext>
            </a:extLst>
          </p:cNvPr>
          <p:cNvSpPr txBox="1"/>
          <p:nvPr/>
        </p:nvSpPr>
        <p:spPr>
          <a:xfrm>
            <a:off x="18924104" y="27848342"/>
            <a:ext cx="1789044" cy="1272208"/>
          </a:xfrm>
          <a:prstGeom prst="rect">
            <a:avLst/>
          </a:prstGeom>
          <a:solidFill>
            <a:srgbClr val="1C4587"/>
          </a:solidFill>
          <a:ln>
            <a:noFill/>
          </a:ln>
        </p:spPr>
        <p:txBody>
          <a:bodyPr spcFirstLastPara="1" wrap="square" lIns="91425" tIns="91425" rIns="91425" bIns="91425" anchor="ctr" anchorCtr="0">
            <a:noAutofit/>
          </a:bodyPr>
          <a:lstStyle/>
          <a:p>
            <a:pPr lvl="0" algn="ctr"/>
            <a:r>
              <a:rPr lang="en-US" sz="2400" dirty="0">
                <a:solidFill>
                  <a:srgbClr val="FFFFFF"/>
                </a:solidFill>
                <a:latin typeface="Lato"/>
                <a:ea typeface="Lato"/>
                <a:cs typeface="Lato"/>
                <a:sym typeface="Lato"/>
              </a:rPr>
              <a:t>Robot Unloads Grinder</a:t>
            </a:r>
          </a:p>
        </p:txBody>
      </p:sp>
      <p:sp>
        <p:nvSpPr>
          <p:cNvPr id="37" name="Google Shape;172;p18">
            <a:extLst>
              <a:ext uri="{FF2B5EF4-FFF2-40B4-BE49-F238E27FC236}">
                <a16:creationId xmlns:a16="http://schemas.microsoft.com/office/drawing/2014/main" id="{FA7965CC-E4E2-4F77-88BF-9FFB13D13701}"/>
              </a:ext>
            </a:extLst>
          </p:cNvPr>
          <p:cNvSpPr txBox="1"/>
          <p:nvPr/>
        </p:nvSpPr>
        <p:spPr>
          <a:xfrm>
            <a:off x="6698048" y="29385899"/>
            <a:ext cx="1789044" cy="1272208"/>
          </a:xfrm>
          <a:prstGeom prst="rect">
            <a:avLst/>
          </a:prstGeom>
          <a:solidFill>
            <a:srgbClr val="1C4587"/>
          </a:solidFill>
          <a:ln>
            <a:noFill/>
          </a:ln>
        </p:spPr>
        <p:txBody>
          <a:bodyPr spcFirstLastPara="1" wrap="square" lIns="91425" tIns="91425" rIns="91425" bIns="91425" anchor="ctr" anchorCtr="0">
            <a:noAutofit/>
          </a:bodyPr>
          <a:lstStyle/>
          <a:p>
            <a:pPr lvl="0" algn="ctr"/>
            <a:r>
              <a:rPr lang="en-US" sz="2400" dirty="0">
                <a:solidFill>
                  <a:srgbClr val="FFFFFF"/>
                </a:solidFill>
                <a:latin typeface="Lato"/>
                <a:ea typeface="Lato"/>
                <a:cs typeface="Lato"/>
                <a:sym typeface="Lato"/>
              </a:rPr>
              <a:t>Robot Loads CMM</a:t>
            </a:r>
          </a:p>
        </p:txBody>
      </p:sp>
      <p:sp>
        <p:nvSpPr>
          <p:cNvPr id="38" name="Google Shape;172;p18">
            <a:extLst>
              <a:ext uri="{FF2B5EF4-FFF2-40B4-BE49-F238E27FC236}">
                <a16:creationId xmlns:a16="http://schemas.microsoft.com/office/drawing/2014/main" id="{46E1C4D3-B3E3-4227-B5EE-5CE6345F789D}"/>
              </a:ext>
            </a:extLst>
          </p:cNvPr>
          <p:cNvSpPr txBox="1"/>
          <p:nvPr/>
        </p:nvSpPr>
        <p:spPr>
          <a:xfrm>
            <a:off x="8739307" y="29361014"/>
            <a:ext cx="1789044" cy="1272208"/>
          </a:xfrm>
          <a:prstGeom prst="rect">
            <a:avLst/>
          </a:prstGeom>
          <a:solidFill>
            <a:srgbClr val="1C4587"/>
          </a:solidFill>
          <a:ln>
            <a:noFill/>
          </a:ln>
        </p:spPr>
        <p:txBody>
          <a:bodyPr spcFirstLastPara="1" wrap="square" lIns="91425" tIns="91425" rIns="91425" bIns="91425" anchor="ctr" anchorCtr="0">
            <a:noAutofit/>
          </a:bodyPr>
          <a:lstStyle/>
          <a:p>
            <a:pPr lvl="0" algn="ctr"/>
            <a:r>
              <a:rPr lang="en-US" sz="2400" dirty="0">
                <a:solidFill>
                  <a:srgbClr val="FFFFFF"/>
                </a:solidFill>
                <a:latin typeface="Lato"/>
                <a:ea typeface="Lato"/>
                <a:cs typeface="Lato"/>
                <a:sym typeface="Lato"/>
              </a:rPr>
              <a:t>Automatic CMM Start</a:t>
            </a:r>
          </a:p>
        </p:txBody>
      </p:sp>
      <p:sp>
        <p:nvSpPr>
          <p:cNvPr id="39" name="Google Shape;172;p18">
            <a:extLst>
              <a:ext uri="{FF2B5EF4-FFF2-40B4-BE49-F238E27FC236}">
                <a16:creationId xmlns:a16="http://schemas.microsoft.com/office/drawing/2014/main" id="{ABBA89EC-D726-4DB1-BC97-AB4727EF7408}"/>
              </a:ext>
            </a:extLst>
          </p:cNvPr>
          <p:cNvSpPr txBox="1"/>
          <p:nvPr/>
        </p:nvSpPr>
        <p:spPr>
          <a:xfrm>
            <a:off x="12821825" y="29361014"/>
            <a:ext cx="1789044" cy="1272208"/>
          </a:xfrm>
          <a:prstGeom prst="rect">
            <a:avLst/>
          </a:prstGeom>
          <a:solidFill>
            <a:srgbClr val="1C4587"/>
          </a:solidFill>
          <a:ln>
            <a:noFill/>
          </a:ln>
        </p:spPr>
        <p:txBody>
          <a:bodyPr spcFirstLastPara="1" wrap="square" lIns="91425" tIns="91425" rIns="91425" bIns="91425" anchor="ctr" anchorCtr="0">
            <a:noAutofit/>
          </a:bodyPr>
          <a:lstStyle/>
          <a:p>
            <a:pPr lvl="0" algn="ctr"/>
            <a:r>
              <a:rPr lang="en-US" sz="2400" dirty="0">
                <a:solidFill>
                  <a:srgbClr val="FFFFFF"/>
                </a:solidFill>
                <a:latin typeface="Lato"/>
                <a:ea typeface="Lato"/>
                <a:cs typeface="Lato"/>
                <a:sym typeface="Lato"/>
              </a:rPr>
              <a:t>Tolerance Data Sent to Grinder</a:t>
            </a:r>
          </a:p>
        </p:txBody>
      </p:sp>
      <p:sp>
        <p:nvSpPr>
          <p:cNvPr id="40" name="Google Shape;172;p18">
            <a:extLst>
              <a:ext uri="{FF2B5EF4-FFF2-40B4-BE49-F238E27FC236}">
                <a16:creationId xmlns:a16="http://schemas.microsoft.com/office/drawing/2014/main" id="{8D1DE4AD-B0E5-445B-AA55-5F2DC98E91C4}"/>
              </a:ext>
            </a:extLst>
          </p:cNvPr>
          <p:cNvSpPr txBox="1"/>
          <p:nvPr/>
        </p:nvSpPr>
        <p:spPr>
          <a:xfrm>
            <a:off x="10246051" y="21204471"/>
            <a:ext cx="1789044" cy="1272208"/>
          </a:xfrm>
          <a:prstGeom prst="rect">
            <a:avLst/>
          </a:prstGeom>
          <a:solidFill>
            <a:srgbClr val="1C4587"/>
          </a:solidFill>
          <a:ln>
            <a:noFill/>
          </a:ln>
        </p:spPr>
        <p:txBody>
          <a:bodyPr spcFirstLastPara="1" wrap="square" lIns="91425" tIns="91425" rIns="91425" bIns="91425" anchor="ctr" anchorCtr="0">
            <a:noAutofit/>
          </a:bodyPr>
          <a:lstStyle/>
          <a:p>
            <a:pPr lvl="0" algn="ctr"/>
            <a:r>
              <a:rPr lang="en-US" sz="2400" dirty="0">
                <a:solidFill>
                  <a:srgbClr val="FFFFFF"/>
                </a:solidFill>
                <a:latin typeface="Lato"/>
                <a:ea typeface="Lato"/>
                <a:cs typeface="Lato"/>
                <a:sym typeface="Lato"/>
              </a:rPr>
              <a:t>Run    CMM</a:t>
            </a:r>
          </a:p>
        </p:txBody>
      </p:sp>
      <p:sp>
        <p:nvSpPr>
          <p:cNvPr id="41" name="Google Shape;172;p18">
            <a:extLst>
              <a:ext uri="{FF2B5EF4-FFF2-40B4-BE49-F238E27FC236}">
                <a16:creationId xmlns:a16="http://schemas.microsoft.com/office/drawing/2014/main" id="{32CD033C-0407-4135-9527-FEE1F94879E8}"/>
              </a:ext>
            </a:extLst>
          </p:cNvPr>
          <p:cNvSpPr txBox="1"/>
          <p:nvPr/>
        </p:nvSpPr>
        <p:spPr>
          <a:xfrm>
            <a:off x="16904343" y="29385899"/>
            <a:ext cx="1789044" cy="1272208"/>
          </a:xfrm>
          <a:prstGeom prst="rect">
            <a:avLst/>
          </a:prstGeom>
          <a:solidFill>
            <a:srgbClr val="1C458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rgbClr val="FFFFFF"/>
                </a:solidFill>
                <a:latin typeface="Lato"/>
                <a:ea typeface="Lato"/>
                <a:cs typeface="Lato"/>
                <a:sym typeface="Lato"/>
              </a:rPr>
              <a:t>Robot Stages Part</a:t>
            </a:r>
            <a:endParaRPr sz="2400" dirty="0">
              <a:solidFill>
                <a:srgbClr val="FFFFFF"/>
              </a:solidFill>
              <a:latin typeface="Lato"/>
              <a:ea typeface="Lato"/>
              <a:cs typeface="Lato"/>
              <a:sym typeface="Lato"/>
            </a:endParaRPr>
          </a:p>
        </p:txBody>
      </p:sp>
      <p:sp>
        <p:nvSpPr>
          <p:cNvPr id="43" name="Google Shape;172;p18">
            <a:extLst>
              <a:ext uri="{FF2B5EF4-FFF2-40B4-BE49-F238E27FC236}">
                <a16:creationId xmlns:a16="http://schemas.microsoft.com/office/drawing/2014/main" id="{5C65164F-3BFE-4B84-A143-DA0E81C16261}"/>
              </a:ext>
            </a:extLst>
          </p:cNvPr>
          <p:cNvSpPr txBox="1"/>
          <p:nvPr/>
        </p:nvSpPr>
        <p:spPr>
          <a:xfrm>
            <a:off x="8204791" y="22785228"/>
            <a:ext cx="6406077" cy="6335321"/>
          </a:xfrm>
          <a:prstGeom prst="rect">
            <a:avLst/>
          </a:prstGeom>
          <a:solidFill>
            <a:srgbClr val="1C4587"/>
          </a:solidFill>
          <a:ln w="50800">
            <a:solidFill>
              <a:schemeClr val="dk1"/>
            </a:solidFill>
          </a:ln>
        </p:spPr>
        <p:txBody>
          <a:bodyPr spcFirstLastPara="1" wrap="square" lIns="91425" tIns="91425" rIns="91425" bIns="91425" anchor="ctr" anchorCtr="0">
            <a:noAutofit/>
          </a:bodyPr>
          <a:lstStyle/>
          <a:p>
            <a:pPr lvl="0" algn="just"/>
            <a:r>
              <a:rPr lang="en-US" sz="2800" dirty="0">
                <a:solidFill>
                  <a:srgbClr val="FFFFFF"/>
                </a:solidFill>
                <a:latin typeface="Lato"/>
                <a:ea typeface="Lato"/>
                <a:cs typeface="Lato"/>
                <a:sym typeface="Lato"/>
              </a:rPr>
              <a:t>The process detailed to the top left represents the current amount of manual work needed to impart a single feature on the part. The process detailed in the bottom right is the ideal automated operation. This will be accomplished with the help of a FANUC Industrial robot, automated self-locating fixtures, and robot to CNC communication in the form of Auto-Comp. The robot will load the part where the fixture can accurately and correctly position it in the CNC and CMM.    </a:t>
            </a:r>
          </a:p>
        </p:txBody>
      </p:sp>
      <p:pic>
        <p:nvPicPr>
          <p:cNvPr id="44" name="Picture 43">
            <a:extLst>
              <a:ext uri="{FF2B5EF4-FFF2-40B4-BE49-F238E27FC236}">
                <a16:creationId xmlns:a16="http://schemas.microsoft.com/office/drawing/2014/main" id="{B5FFA70F-C1DF-4322-BEDB-EFAE46BA452E}"/>
              </a:ext>
            </a:extLst>
          </p:cNvPr>
          <p:cNvPicPr>
            <a:picLocks noChangeAspect="1"/>
          </p:cNvPicPr>
          <p:nvPr/>
        </p:nvPicPr>
        <p:blipFill>
          <a:blip r:embed="rId3"/>
          <a:stretch>
            <a:fillRect/>
          </a:stretch>
        </p:blipFill>
        <p:spPr>
          <a:xfrm>
            <a:off x="14868189" y="23019085"/>
            <a:ext cx="5866457" cy="4310758"/>
          </a:xfrm>
          <a:prstGeom prst="rect">
            <a:avLst/>
          </a:prstGeom>
        </p:spPr>
      </p:pic>
      <p:pic>
        <p:nvPicPr>
          <p:cNvPr id="1026" name="Picture 2" descr="BLOHM | UNITED GRINDING">
            <a:extLst>
              <a:ext uri="{FF2B5EF4-FFF2-40B4-BE49-F238E27FC236}">
                <a16:creationId xmlns:a16="http://schemas.microsoft.com/office/drawing/2014/main" id="{8D725C00-775D-42C4-A4FA-231AB1CFF6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255" y="24530223"/>
            <a:ext cx="7763052" cy="43828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 Downloads | Communications and Public Affairs Site">
            <a:extLst>
              <a:ext uri="{FF2B5EF4-FFF2-40B4-BE49-F238E27FC236}">
                <a16:creationId xmlns:a16="http://schemas.microsoft.com/office/drawing/2014/main" id="{8CE6948B-C8EE-4798-8A41-ECD2FA7CF78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955402" y="3910158"/>
            <a:ext cx="2238443" cy="3079014"/>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a:extLst>
              <a:ext uri="{FF2B5EF4-FFF2-40B4-BE49-F238E27FC236}">
                <a16:creationId xmlns:a16="http://schemas.microsoft.com/office/drawing/2014/main" id="{108614E6-B9C5-43D4-85E1-374C6F847D41}"/>
              </a:ext>
            </a:extLst>
          </p:cNvPr>
          <p:cNvSpPr/>
          <p:nvPr/>
        </p:nvSpPr>
        <p:spPr>
          <a:xfrm>
            <a:off x="39637252" y="6376934"/>
            <a:ext cx="556593" cy="437322"/>
          </a:xfrm>
          <a:prstGeom prst="rect">
            <a:avLst/>
          </a:prstGeom>
          <a:gradFill>
            <a:gsLst>
              <a:gs pos="0">
                <a:schemeClr val="bg2"/>
              </a:gs>
              <a:gs pos="0">
                <a:schemeClr val="bg2">
                  <a:lumMod val="47000"/>
                  <a:lumOff val="53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2000F9EC-5655-4BDD-AF52-622E20DA568A}"/>
              </a:ext>
            </a:extLst>
          </p:cNvPr>
          <p:cNvSpPr txBox="1"/>
          <p:nvPr/>
        </p:nvSpPr>
        <p:spPr>
          <a:xfrm>
            <a:off x="23337078" y="7710566"/>
            <a:ext cx="18248243" cy="1246495"/>
          </a:xfrm>
          <a:prstGeom prst="rect">
            <a:avLst/>
          </a:prstGeom>
          <a:noFill/>
        </p:spPr>
        <p:txBody>
          <a:bodyPr wrap="square" rtlCol="0">
            <a:spAutoFit/>
          </a:bodyPr>
          <a:lstStyle/>
          <a:p>
            <a:pPr algn="ctr"/>
            <a:r>
              <a:rPr lang="en-US" sz="7500" dirty="0"/>
              <a:t>Fixturing Concepts</a:t>
            </a:r>
          </a:p>
        </p:txBody>
      </p:sp>
      <p:grpSp>
        <p:nvGrpSpPr>
          <p:cNvPr id="13" name="Group 12">
            <a:extLst>
              <a:ext uri="{FF2B5EF4-FFF2-40B4-BE49-F238E27FC236}">
                <a16:creationId xmlns:a16="http://schemas.microsoft.com/office/drawing/2014/main" id="{97AD3C34-09E3-4E79-AD08-747911B9D8AD}"/>
              </a:ext>
            </a:extLst>
          </p:cNvPr>
          <p:cNvGrpSpPr/>
          <p:nvPr/>
        </p:nvGrpSpPr>
        <p:grpSpPr>
          <a:xfrm>
            <a:off x="22985125" y="8091533"/>
            <a:ext cx="6679095" cy="7670822"/>
            <a:chOff x="23032867" y="8957061"/>
            <a:chExt cx="6679095" cy="7670822"/>
          </a:xfrm>
        </p:grpSpPr>
        <p:sp>
          <p:nvSpPr>
            <p:cNvPr id="46" name="TextBox 45">
              <a:extLst>
                <a:ext uri="{FF2B5EF4-FFF2-40B4-BE49-F238E27FC236}">
                  <a16:creationId xmlns:a16="http://schemas.microsoft.com/office/drawing/2014/main" id="{F7768F2D-A18A-4C68-852B-8A72B509DCA0}"/>
                </a:ext>
              </a:extLst>
            </p:cNvPr>
            <p:cNvSpPr txBox="1"/>
            <p:nvPr/>
          </p:nvSpPr>
          <p:spPr>
            <a:xfrm>
              <a:off x="23376836" y="8957061"/>
              <a:ext cx="4890051" cy="1938992"/>
            </a:xfrm>
            <a:prstGeom prst="rect">
              <a:avLst/>
            </a:prstGeom>
            <a:noFill/>
          </p:spPr>
          <p:txBody>
            <a:bodyPr wrap="square" rtlCol="0">
              <a:spAutoFit/>
            </a:bodyPr>
            <a:lstStyle/>
            <a:p>
              <a:pPr algn="ctr"/>
              <a:r>
                <a:rPr lang="en-US" sz="6000" dirty="0"/>
                <a:t>X-Axis </a:t>
              </a:r>
            </a:p>
            <a:p>
              <a:pPr algn="ctr"/>
              <a:r>
                <a:rPr lang="en-US" sz="6000" u="sng" dirty="0"/>
                <a:t>Workholding</a:t>
              </a:r>
            </a:p>
          </p:txBody>
        </p:sp>
        <p:sp>
          <p:nvSpPr>
            <p:cNvPr id="49" name="TextBox 48">
              <a:extLst>
                <a:ext uri="{FF2B5EF4-FFF2-40B4-BE49-F238E27FC236}">
                  <a16:creationId xmlns:a16="http://schemas.microsoft.com/office/drawing/2014/main" id="{7EAE8A08-7DA4-4776-A1C1-62D07D8BEE3D}"/>
                </a:ext>
              </a:extLst>
            </p:cNvPr>
            <p:cNvSpPr txBox="1"/>
            <p:nvPr/>
          </p:nvSpPr>
          <p:spPr>
            <a:xfrm>
              <a:off x="23032867" y="10810906"/>
              <a:ext cx="6679095" cy="5816977"/>
            </a:xfrm>
            <a:prstGeom prst="rect">
              <a:avLst/>
            </a:prstGeom>
            <a:noFill/>
          </p:spPr>
          <p:txBody>
            <a:bodyPr wrap="square" rtlCol="0">
              <a:spAutoFit/>
            </a:bodyPr>
            <a:lstStyle/>
            <a:p>
              <a:r>
                <a:rPr lang="en-US" sz="5400" dirty="0"/>
                <a:t>Pneumatic Piston</a:t>
              </a:r>
            </a:p>
            <a:p>
              <a:pPr marL="571500" indent="-571500">
                <a:buFont typeface="Arial" panose="020B0604020202020204" pitchFamily="34" charset="0"/>
                <a:buChar char="•"/>
              </a:pPr>
              <a:r>
                <a:rPr lang="en-US" sz="4400" dirty="0"/>
                <a:t>Solenoid controlled</a:t>
              </a:r>
            </a:p>
            <a:p>
              <a:pPr marL="571500" indent="-571500">
                <a:buFont typeface="Arial" panose="020B0604020202020204" pitchFamily="34" charset="0"/>
                <a:buChar char="•"/>
              </a:pPr>
              <a:r>
                <a:rPr lang="en-US" sz="4400" dirty="0"/>
                <a:t>In-line mounting</a:t>
              </a:r>
            </a:p>
            <a:p>
              <a:pPr marL="571500" indent="-571500">
                <a:buFont typeface="Arial" panose="020B0604020202020204" pitchFamily="34" charset="0"/>
                <a:buChar char="•"/>
              </a:pPr>
              <a:r>
                <a:rPr lang="en-US" sz="4400" dirty="0"/>
                <a:t>Bulky</a:t>
              </a:r>
            </a:p>
            <a:p>
              <a:r>
                <a:rPr lang="en-US" sz="5400" dirty="0"/>
                <a:t>Motor</a:t>
              </a:r>
            </a:p>
            <a:p>
              <a:pPr marL="571500" indent="-571500">
                <a:buFont typeface="Arial" panose="020B0604020202020204" pitchFamily="34" charset="0"/>
                <a:buChar char="•"/>
              </a:pPr>
              <a:r>
                <a:rPr lang="en-US" sz="4400" dirty="0"/>
                <a:t>Rotations controlled by encoder</a:t>
              </a:r>
            </a:p>
            <a:p>
              <a:pPr marL="571500" indent="-571500">
                <a:buFont typeface="Arial" panose="020B0604020202020204" pitchFamily="34" charset="0"/>
                <a:buChar char="•"/>
              </a:pPr>
              <a:r>
                <a:rPr lang="en-US" sz="4400" dirty="0"/>
                <a:t>Waterproof concerns</a:t>
              </a:r>
            </a:p>
          </p:txBody>
        </p:sp>
      </p:grpSp>
      <p:grpSp>
        <p:nvGrpSpPr>
          <p:cNvPr id="14" name="Group 13">
            <a:extLst>
              <a:ext uri="{FF2B5EF4-FFF2-40B4-BE49-F238E27FC236}">
                <a16:creationId xmlns:a16="http://schemas.microsoft.com/office/drawing/2014/main" id="{95EF0662-0470-44D5-8C6B-36AAD8AC9261}"/>
              </a:ext>
            </a:extLst>
          </p:cNvPr>
          <p:cNvGrpSpPr/>
          <p:nvPr/>
        </p:nvGrpSpPr>
        <p:grpSpPr>
          <a:xfrm>
            <a:off x="29115615" y="9085768"/>
            <a:ext cx="6679095" cy="9178927"/>
            <a:chOff x="29121650" y="8957061"/>
            <a:chExt cx="6679095" cy="9178927"/>
          </a:xfrm>
        </p:grpSpPr>
        <p:sp>
          <p:nvSpPr>
            <p:cNvPr id="47" name="TextBox 46">
              <a:extLst>
                <a:ext uri="{FF2B5EF4-FFF2-40B4-BE49-F238E27FC236}">
                  <a16:creationId xmlns:a16="http://schemas.microsoft.com/office/drawing/2014/main" id="{32799564-8603-441D-9EF4-CCBC8A54A39A}"/>
                </a:ext>
              </a:extLst>
            </p:cNvPr>
            <p:cNvSpPr txBox="1"/>
            <p:nvPr/>
          </p:nvSpPr>
          <p:spPr>
            <a:xfrm>
              <a:off x="30016173" y="8957061"/>
              <a:ext cx="4890051" cy="1938992"/>
            </a:xfrm>
            <a:prstGeom prst="rect">
              <a:avLst/>
            </a:prstGeom>
            <a:noFill/>
          </p:spPr>
          <p:txBody>
            <a:bodyPr wrap="square" rtlCol="0">
              <a:spAutoFit/>
            </a:bodyPr>
            <a:lstStyle/>
            <a:p>
              <a:pPr algn="ctr"/>
              <a:r>
                <a:rPr lang="en-US" sz="6000" dirty="0"/>
                <a:t>Y-Axis </a:t>
              </a:r>
            </a:p>
            <a:p>
              <a:pPr algn="ctr"/>
              <a:r>
                <a:rPr lang="en-US" sz="6000" u="sng" dirty="0"/>
                <a:t>Workholding</a:t>
              </a:r>
            </a:p>
          </p:txBody>
        </p:sp>
        <p:sp>
          <p:nvSpPr>
            <p:cNvPr id="50" name="TextBox 49">
              <a:extLst>
                <a:ext uri="{FF2B5EF4-FFF2-40B4-BE49-F238E27FC236}">
                  <a16:creationId xmlns:a16="http://schemas.microsoft.com/office/drawing/2014/main" id="{18C937DE-8F34-4322-AEDF-122AD9C5A37E}"/>
                </a:ext>
              </a:extLst>
            </p:cNvPr>
            <p:cNvSpPr txBox="1"/>
            <p:nvPr/>
          </p:nvSpPr>
          <p:spPr>
            <a:xfrm>
              <a:off x="29121650" y="10810906"/>
              <a:ext cx="6679095" cy="7325082"/>
            </a:xfrm>
            <a:prstGeom prst="rect">
              <a:avLst/>
            </a:prstGeom>
            <a:noFill/>
          </p:spPr>
          <p:txBody>
            <a:bodyPr wrap="square" rtlCol="0">
              <a:spAutoFit/>
            </a:bodyPr>
            <a:lstStyle/>
            <a:p>
              <a:r>
                <a:rPr lang="en-US" sz="5400" dirty="0"/>
                <a:t>Pneumatic Swing Clamp</a:t>
              </a:r>
            </a:p>
            <a:p>
              <a:pPr marL="571500" indent="-571500">
                <a:buFont typeface="Arial" panose="020B0604020202020204" pitchFamily="34" charset="0"/>
                <a:buChar char="•"/>
              </a:pPr>
              <a:r>
                <a:rPr lang="en-US" sz="4400" dirty="0"/>
                <a:t>Solenoid controlled</a:t>
              </a:r>
            </a:p>
            <a:p>
              <a:pPr marL="571500" indent="-571500">
                <a:buFont typeface="Arial" panose="020B0604020202020204" pitchFamily="34" charset="0"/>
                <a:buChar char="•"/>
              </a:pPr>
              <a:r>
                <a:rPr lang="en-US" sz="4400" dirty="0"/>
                <a:t>Swivels into and out of position</a:t>
              </a:r>
            </a:p>
            <a:p>
              <a:pPr marL="571500" indent="-571500">
                <a:buFont typeface="Arial" panose="020B0604020202020204" pitchFamily="34" charset="0"/>
                <a:buChar char="•"/>
              </a:pPr>
              <a:r>
                <a:rPr lang="en-US" sz="4400" dirty="0"/>
                <a:t>Low profile</a:t>
              </a:r>
            </a:p>
            <a:p>
              <a:r>
                <a:rPr lang="en-US" sz="5400" dirty="0"/>
                <a:t>Motor</a:t>
              </a:r>
            </a:p>
            <a:p>
              <a:pPr marL="571500" indent="-571500">
                <a:buFont typeface="Arial" panose="020B0604020202020204" pitchFamily="34" charset="0"/>
                <a:buChar char="•"/>
              </a:pPr>
              <a:r>
                <a:rPr lang="en-US" sz="4400" dirty="0"/>
                <a:t>Rotations controlled by encoder</a:t>
              </a:r>
            </a:p>
            <a:p>
              <a:pPr marL="571500" indent="-571500">
                <a:buFont typeface="Arial" panose="020B0604020202020204" pitchFamily="34" charset="0"/>
                <a:buChar char="•"/>
              </a:pPr>
              <a:r>
                <a:rPr lang="en-US" sz="4400" dirty="0"/>
                <a:t>Waterproofing concerns</a:t>
              </a:r>
            </a:p>
          </p:txBody>
        </p:sp>
      </p:grpSp>
      <p:grpSp>
        <p:nvGrpSpPr>
          <p:cNvPr id="15" name="Group 14">
            <a:extLst>
              <a:ext uri="{FF2B5EF4-FFF2-40B4-BE49-F238E27FC236}">
                <a16:creationId xmlns:a16="http://schemas.microsoft.com/office/drawing/2014/main" id="{EE5F1FEC-C976-47A3-A643-236F6E016C5D}"/>
              </a:ext>
            </a:extLst>
          </p:cNvPr>
          <p:cNvGrpSpPr/>
          <p:nvPr/>
        </p:nvGrpSpPr>
        <p:grpSpPr>
          <a:xfrm>
            <a:off x="35437964" y="8030817"/>
            <a:ext cx="6679095" cy="9025038"/>
            <a:chOff x="35592025" y="8957061"/>
            <a:chExt cx="6679095" cy="9025038"/>
          </a:xfrm>
        </p:grpSpPr>
        <p:sp>
          <p:nvSpPr>
            <p:cNvPr id="48" name="TextBox 47">
              <a:extLst>
                <a:ext uri="{FF2B5EF4-FFF2-40B4-BE49-F238E27FC236}">
                  <a16:creationId xmlns:a16="http://schemas.microsoft.com/office/drawing/2014/main" id="{575345C5-F0A2-424F-911C-F474313BAA78}"/>
                </a:ext>
              </a:extLst>
            </p:cNvPr>
            <p:cNvSpPr txBox="1"/>
            <p:nvPr/>
          </p:nvSpPr>
          <p:spPr>
            <a:xfrm>
              <a:off x="36629597" y="8957061"/>
              <a:ext cx="4890051" cy="1938992"/>
            </a:xfrm>
            <a:prstGeom prst="rect">
              <a:avLst/>
            </a:prstGeom>
            <a:noFill/>
          </p:spPr>
          <p:txBody>
            <a:bodyPr wrap="square" rtlCol="0">
              <a:spAutoFit/>
            </a:bodyPr>
            <a:lstStyle/>
            <a:p>
              <a:pPr algn="ctr"/>
              <a:r>
                <a:rPr lang="en-US" sz="6000" dirty="0"/>
                <a:t>Z-Axis </a:t>
              </a:r>
            </a:p>
            <a:p>
              <a:pPr algn="ctr"/>
              <a:r>
                <a:rPr lang="en-US" sz="6000" u="sng" dirty="0"/>
                <a:t>Workholding</a:t>
              </a:r>
            </a:p>
          </p:txBody>
        </p:sp>
        <p:sp>
          <p:nvSpPr>
            <p:cNvPr id="51" name="TextBox 50">
              <a:extLst>
                <a:ext uri="{FF2B5EF4-FFF2-40B4-BE49-F238E27FC236}">
                  <a16:creationId xmlns:a16="http://schemas.microsoft.com/office/drawing/2014/main" id="{8A8CCA66-8F8C-4DAF-89F0-0212A2CD5418}"/>
                </a:ext>
              </a:extLst>
            </p:cNvPr>
            <p:cNvSpPr txBox="1"/>
            <p:nvPr/>
          </p:nvSpPr>
          <p:spPr>
            <a:xfrm>
              <a:off x="35592025" y="10810905"/>
              <a:ext cx="6679095" cy="7171194"/>
            </a:xfrm>
            <a:prstGeom prst="rect">
              <a:avLst/>
            </a:prstGeom>
            <a:noFill/>
          </p:spPr>
          <p:txBody>
            <a:bodyPr wrap="square" rtlCol="0">
              <a:spAutoFit/>
            </a:bodyPr>
            <a:lstStyle/>
            <a:p>
              <a:r>
                <a:rPr lang="en-US" sz="5400" dirty="0"/>
                <a:t>Piston Activated Lever</a:t>
              </a:r>
            </a:p>
            <a:p>
              <a:pPr marL="571500" indent="-571500">
                <a:buFont typeface="Arial" panose="020B0604020202020204" pitchFamily="34" charset="0"/>
                <a:buChar char="•"/>
              </a:pPr>
              <a:r>
                <a:rPr lang="en-US" sz="4400" dirty="0"/>
                <a:t>Solenoid activated</a:t>
              </a:r>
            </a:p>
            <a:p>
              <a:pPr marL="571500" indent="-571500">
                <a:buFont typeface="Arial" panose="020B0604020202020204" pitchFamily="34" charset="0"/>
                <a:buChar char="•"/>
              </a:pPr>
              <a:r>
                <a:rPr lang="en-US" sz="4400" dirty="0"/>
                <a:t>Easy implementation</a:t>
              </a:r>
            </a:p>
            <a:p>
              <a:pPr marL="571500" indent="-571500">
                <a:buFont typeface="Arial" panose="020B0604020202020204" pitchFamily="34" charset="0"/>
                <a:buChar char="•"/>
              </a:pPr>
              <a:r>
                <a:rPr lang="en-US" sz="4400" dirty="0"/>
                <a:t>Remote mounting</a:t>
              </a:r>
            </a:p>
            <a:p>
              <a:r>
                <a:rPr lang="en-US" sz="5400" dirty="0"/>
                <a:t>Direct Piston Lock</a:t>
              </a:r>
            </a:p>
            <a:p>
              <a:pPr marL="571500" indent="-571500">
                <a:buFont typeface="Arial" panose="020B0604020202020204" pitchFamily="34" charset="0"/>
                <a:buChar char="•"/>
              </a:pPr>
              <a:r>
                <a:rPr lang="en-US" sz="4400" dirty="0"/>
                <a:t>Take the place of current fixture features</a:t>
              </a:r>
            </a:p>
            <a:p>
              <a:pPr marL="571500" indent="-571500">
                <a:buFont typeface="Arial" panose="020B0604020202020204" pitchFamily="34" charset="0"/>
                <a:buChar char="•"/>
              </a:pPr>
              <a:r>
                <a:rPr lang="en-US" sz="4400" dirty="0"/>
                <a:t>Mounts directly inside of the fixture</a:t>
              </a:r>
            </a:p>
            <a:p>
              <a:pPr marL="1028700" lvl="1" indent="-571500">
                <a:buFont typeface="Arial" panose="020B0604020202020204" pitchFamily="34" charset="0"/>
                <a:buChar char="•"/>
              </a:pPr>
              <a:r>
                <a:rPr lang="en-US" sz="4400" dirty="0"/>
                <a:t>Low profile</a:t>
              </a:r>
            </a:p>
          </p:txBody>
        </p:sp>
      </p:grpSp>
      <p:pic>
        <p:nvPicPr>
          <p:cNvPr id="55" name="Picture 54">
            <a:extLst>
              <a:ext uri="{FF2B5EF4-FFF2-40B4-BE49-F238E27FC236}">
                <a16:creationId xmlns:a16="http://schemas.microsoft.com/office/drawing/2014/main" id="{F0DAAD4C-F1E0-483A-8868-456CB0FC7820}"/>
              </a:ext>
            </a:extLst>
          </p:cNvPr>
          <p:cNvPicPr/>
          <p:nvPr/>
        </p:nvPicPr>
        <p:blipFill rotWithShape="1">
          <a:blip r:embed="rId6">
            <a:extLst>
              <a:ext uri="{28A0092B-C50C-407E-A947-70E740481C1C}">
                <a14:useLocalDpi xmlns:a14="http://schemas.microsoft.com/office/drawing/2010/main" val="0"/>
              </a:ext>
            </a:extLst>
          </a:blip>
          <a:srcRect l="28450" t="22905" r="31657" b="14093"/>
          <a:stretch/>
        </p:blipFill>
        <p:spPr bwMode="auto">
          <a:xfrm>
            <a:off x="23767251" y="15687794"/>
            <a:ext cx="4005140" cy="3558097"/>
          </a:xfrm>
          <a:prstGeom prst="rect">
            <a:avLst/>
          </a:prstGeom>
          <a:ln>
            <a:noFill/>
          </a:ln>
          <a:extLst>
            <a:ext uri="{53640926-AAD7-44D8-BBD7-CCE9431645EC}">
              <a14:shadowObscured xmlns:a14="http://schemas.microsoft.com/office/drawing/2010/main"/>
            </a:ext>
          </a:extLst>
        </p:spPr>
      </p:pic>
      <p:pic>
        <p:nvPicPr>
          <p:cNvPr id="1034" name="Picture 10" descr="Safwa - Hydraulic &amp; Pneumatic Piston">
            <a:extLst>
              <a:ext uri="{FF2B5EF4-FFF2-40B4-BE49-F238E27FC236}">
                <a16:creationId xmlns:a16="http://schemas.microsoft.com/office/drawing/2014/main" id="{1DA90F90-E999-4842-9A0B-0E91CE7DBB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48661" y="16956021"/>
            <a:ext cx="4457700" cy="2295525"/>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C0187B6F-DC36-492D-A697-DDE765959676}"/>
              </a:ext>
            </a:extLst>
          </p:cNvPr>
          <p:cNvSpPr txBox="1"/>
          <p:nvPr/>
        </p:nvSpPr>
        <p:spPr>
          <a:xfrm>
            <a:off x="23376836" y="20117605"/>
            <a:ext cx="18248243" cy="1246495"/>
          </a:xfrm>
          <a:prstGeom prst="rect">
            <a:avLst/>
          </a:prstGeom>
          <a:noFill/>
        </p:spPr>
        <p:txBody>
          <a:bodyPr wrap="square" rtlCol="0">
            <a:spAutoFit/>
          </a:bodyPr>
          <a:lstStyle/>
          <a:p>
            <a:pPr algn="ctr"/>
            <a:r>
              <a:rPr lang="en-US" sz="7500" dirty="0"/>
              <a:t>Recommendations</a:t>
            </a:r>
          </a:p>
        </p:txBody>
      </p:sp>
      <p:sp>
        <p:nvSpPr>
          <p:cNvPr id="62" name="TextBox 61">
            <a:extLst>
              <a:ext uri="{FF2B5EF4-FFF2-40B4-BE49-F238E27FC236}">
                <a16:creationId xmlns:a16="http://schemas.microsoft.com/office/drawing/2014/main" id="{9EBB2A17-FF89-491D-B9AC-5710C84B3222}"/>
              </a:ext>
            </a:extLst>
          </p:cNvPr>
          <p:cNvSpPr txBox="1"/>
          <p:nvPr/>
        </p:nvSpPr>
        <p:spPr>
          <a:xfrm>
            <a:off x="23271243" y="21239900"/>
            <a:ext cx="18248243" cy="5262979"/>
          </a:xfrm>
          <a:prstGeom prst="rect">
            <a:avLst/>
          </a:prstGeom>
          <a:noFill/>
        </p:spPr>
        <p:txBody>
          <a:bodyPr wrap="square" rtlCol="0">
            <a:spAutoFit/>
          </a:bodyPr>
          <a:lstStyle/>
          <a:p>
            <a:pPr algn="ctr"/>
            <a:r>
              <a:rPr lang="en-US" sz="4800" dirty="0"/>
              <a:t>After working independently and with Pratt &amp; Whitney staff over the past year, a final plan was mapped out. A FANUC M10 or M20 series robot will be utilized in tandem with our automated fixture. The automated fixture will employ a piston activated lever (Z-axis), pneumatic swing clamp (Y-axis), and a pneumatic piston (X-axis). An air knife for part cleaning as well automatic offset compensation from the CMM will ensure the process consistently runs independent of an operator. </a:t>
            </a:r>
          </a:p>
        </p:txBody>
      </p:sp>
      <p:pic>
        <p:nvPicPr>
          <p:cNvPr id="63" name="Google Shape;213;p22">
            <a:extLst>
              <a:ext uri="{FF2B5EF4-FFF2-40B4-BE49-F238E27FC236}">
                <a16:creationId xmlns:a16="http://schemas.microsoft.com/office/drawing/2014/main" id="{BBEB6A31-5279-4D35-B22E-FD24FAA5AC56}"/>
              </a:ext>
            </a:extLst>
          </p:cNvPr>
          <p:cNvPicPr preferRelativeResize="0"/>
          <p:nvPr/>
        </p:nvPicPr>
        <p:blipFill>
          <a:blip r:embed="rId8">
            <a:alphaModFix/>
          </a:blip>
          <a:stretch>
            <a:fillRect/>
          </a:stretch>
        </p:blipFill>
        <p:spPr>
          <a:xfrm>
            <a:off x="28914383" y="26909149"/>
            <a:ext cx="5925925" cy="3952545"/>
          </a:xfrm>
          <a:prstGeom prst="rect">
            <a:avLst/>
          </a:prstGeom>
          <a:noFill/>
          <a:ln>
            <a:noFill/>
          </a:ln>
        </p:spPr>
      </p:pic>
      <p:pic>
        <p:nvPicPr>
          <p:cNvPr id="64" name="Google Shape;204;p21">
            <a:extLst>
              <a:ext uri="{FF2B5EF4-FFF2-40B4-BE49-F238E27FC236}">
                <a16:creationId xmlns:a16="http://schemas.microsoft.com/office/drawing/2014/main" id="{83C1968A-297F-4E68-B622-D3751FB5115D}"/>
              </a:ext>
            </a:extLst>
          </p:cNvPr>
          <p:cNvPicPr preferRelativeResize="0"/>
          <p:nvPr/>
        </p:nvPicPr>
        <p:blipFill>
          <a:blip r:embed="rId9">
            <a:alphaModFix/>
          </a:blip>
          <a:stretch>
            <a:fillRect/>
          </a:stretch>
        </p:blipFill>
        <p:spPr>
          <a:xfrm>
            <a:off x="23767251" y="26936840"/>
            <a:ext cx="3937900" cy="3950208"/>
          </a:xfrm>
          <a:prstGeom prst="rect">
            <a:avLst/>
          </a:prstGeom>
          <a:noFill/>
          <a:ln>
            <a:noFill/>
          </a:ln>
        </p:spPr>
      </p:pic>
      <p:pic>
        <p:nvPicPr>
          <p:cNvPr id="65" name="Google Shape;263;p29">
            <a:extLst>
              <a:ext uri="{FF2B5EF4-FFF2-40B4-BE49-F238E27FC236}">
                <a16:creationId xmlns:a16="http://schemas.microsoft.com/office/drawing/2014/main" id="{FD0D63AB-326C-4313-B1DC-426ADEF6F189}"/>
              </a:ext>
            </a:extLst>
          </p:cNvPr>
          <p:cNvPicPr preferRelativeResize="0"/>
          <p:nvPr/>
        </p:nvPicPr>
        <p:blipFill>
          <a:blip r:embed="rId10">
            <a:alphaModFix/>
          </a:blip>
          <a:stretch>
            <a:fillRect/>
          </a:stretch>
        </p:blipFill>
        <p:spPr>
          <a:xfrm>
            <a:off x="36049540" y="27253062"/>
            <a:ext cx="5372751" cy="3264721"/>
          </a:xfrm>
          <a:prstGeom prst="rect">
            <a:avLst/>
          </a:prstGeom>
          <a:noFill/>
          <a:ln>
            <a:noFill/>
          </a:ln>
        </p:spPr>
      </p:pic>
      <p:pic>
        <p:nvPicPr>
          <p:cNvPr id="17" name="Picture 2" descr="Pratt &amp; Whitney - Wikipedia">
            <a:extLst>
              <a:ext uri="{FF2B5EF4-FFF2-40B4-BE49-F238E27FC236}">
                <a16:creationId xmlns:a16="http://schemas.microsoft.com/office/drawing/2014/main" id="{A8CBDD06-5A21-4412-BAAA-5A23172F9F21}"/>
              </a:ext>
            </a:extLst>
          </p:cNvPr>
          <p:cNvPicPr>
            <a:picLocks noChangeAspect="1" noChangeArrowheads="1"/>
          </p:cNvPicPr>
          <p:nvPr/>
        </p:nvPicPr>
        <p:blipFill>
          <a:blip r:embed="rId11">
            <a:alphaModFix amt="6000"/>
            <a:extLst>
              <a:ext uri="{28A0092B-C50C-407E-A947-70E740481C1C}">
                <a14:useLocalDpi xmlns:a14="http://schemas.microsoft.com/office/drawing/2010/main" val="0"/>
              </a:ext>
            </a:extLst>
          </a:blip>
          <a:srcRect/>
          <a:stretch>
            <a:fillRect/>
          </a:stretch>
        </p:blipFill>
        <p:spPr bwMode="auto">
          <a:xfrm>
            <a:off x="1927579" y="808747"/>
            <a:ext cx="40036043" cy="31300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8371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188</TotalTime>
  <Words>432</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Bahnschrift SemiCondensed</vt:lpstr>
      <vt:lpstr>Lato</vt:lpstr>
      <vt:lpstr>Times New Roman</vt:lpstr>
      <vt:lpstr>Tw Cen MT</vt:lpstr>
      <vt:lpstr>Circuit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Derick Boisvert</dc:creator>
  <cp:lastModifiedBy>Derick Boisvert</cp:lastModifiedBy>
  <cp:revision>15</cp:revision>
  <dcterms:created xsi:type="dcterms:W3CDTF">2020-04-23T19:53:38Z</dcterms:created>
  <dcterms:modified xsi:type="dcterms:W3CDTF">2020-04-24T18:40:35Z</dcterms:modified>
</cp:coreProperties>
</file>