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08" r:id="rId1"/>
  </p:sldMasterIdLst>
  <p:notesMasterIdLst>
    <p:notesMasterId r:id="rId23"/>
  </p:notesMasterIdLst>
  <p:sldIdLst>
    <p:sldId id="256" r:id="rId2"/>
    <p:sldId id="257" r:id="rId3"/>
    <p:sldId id="287" r:id="rId4"/>
    <p:sldId id="262" r:id="rId5"/>
    <p:sldId id="268" r:id="rId6"/>
    <p:sldId id="290" r:id="rId7"/>
    <p:sldId id="269" r:id="rId8"/>
    <p:sldId id="291" r:id="rId9"/>
    <p:sldId id="293" r:id="rId10"/>
    <p:sldId id="294" r:id="rId11"/>
    <p:sldId id="295" r:id="rId12"/>
    <p:sldId id="296" r:id="rId13"/>
    <p:sldId id="297" r:id="rId14"/>
    <p:sldId id="273" r:id="rId15"/>
    <p:sldId id="274" r:id="rId16"/>
    <p:sldId id="298" r:id="rId17"/>
    <p:sldId id="276" r:id="rId18"/>
    <p:sldId id="288" r:id="rId19"/>
    <p:sldId id="286" r:id="rId20"/>
    <p:sldId id="263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2CC052-3AE7-4CDD-BF65-AA21C8B7552C}" v="61" dt="2019-11-22T15:47:04.625"/>
    <p1510:client id="{54D520C4-0A6C-4E6B-9F02-F95F7599E02D}" v="830" dt="2019-11-18T20:05:59.876"/>
    <p1510:client id="{32C1CA7B-546F-46D8-B988-AE60553FD4D7}" v="117" dt="2020-04-23T03:59:01.328"/>
    <p1510:client id="{068DB237-53F7-4B06-A7C3-22712E7F34D0}" v="5" dt="2020-04-22T21:07:05.567"/>
    <p1510:client id="{6BEEC8F3-7638-4E39-8E06-4191DC5951E1}" v="558" dt="2019-11-22T19:47:57.057"/>
    <p1510:client id="{12E8AF37-FECF-4B26-9CBB-9C6A546A0035}" v="113" dt="2020-04-22T16:39:54.831"/>
    <p1510:client id="{19BCCC96-9BAA-4E71-99A1-3B1A70F24112}" v="1023" dt="2019-11-18T18:46:09.270"/>
    <p1510:client id="{B3829031-7B4E-480C-9B77-8068646FAF54}" v="22" dt="2020-04-23T20:15:38.380"/>
    <p1510:client id="{31FF0DBC-27F6-4711-B231-66D6615E31B4}" v="116" dt="2020-04-20T19:57:57.704"/>
    <p1510:client id="{1F3F705C-0787-450E-9344-AA2EF4E19135}" v="2" dt="2019-11-21T19:53:53.185"/>
    <p1510:client id="{70123B2F-D865-4E5A-91AC-5F841B7B9183}" v="6" dt="2020-04-22T23:04:55.959"/>
    <p1510:client id="{240E30F0-B41F-4C48-A81B-09087C7D562B}" v="233" dt="2019-11-21T21:38:15.801"/>
    <p1510:client id="{B4B8D0F5-82FA-47D9-97EF-5DC7C168AC03}" v="326" dt="2020-04-23T19:37:34.630"/>
    <p1510:client id="{458A4DC6-CD3C-4501-8C92-E5A0910B4CA2}" v="62" dt="2019-11-22T20:14:10.603"/>
    <p1510:client id="{FC09FEEC-F876-40CF-A5B2-F0BB06458E75}" v="2802" dt="2019-11-21T19:18:19.580"/>
    <p1510:client id="{9BD5E549-775B-4CF9-BC27-D9B9F85AF7E1}" v="16" dt="2019-11-17T17:56:18.306"/>
    <p1510:client id="{383813F1-B195-47A5-A91A-9DCFF717EB4D}" v="57" dt="2020-04-22T21:46:18.177"/>
    <p1510:client id="{FCE1CCF3-B674-4603-8091-A9E2BB854303}" v="82" dt="2020-04-20T18:46:39.484"/>
    <p1510:client id="{49675914-8C0A-47B8-B3F8-9E957DBC7B82}" v="196" dt="2020-04-23T15:21:39.121"/>
    <p1510:client id="{55022DD3-0AFE-4AEC-A01F-E332C1C86646}" v="8" dt="2019-11-22T18:31:27.014"/>
    <p1510:client id="{59B9987B-662C-40F4-9CBE-35CA31751E33}" v="3" dt="2020-04-20T16:24:58.431"/>
    <p1510:client id="{FD0F3F88-8E54-46BA-A377-FE488740E7D1}" v="513" dt="2019-11-17T19:06:37.573"/>
    <p1510:client id="{7CA8AA89-9BC8-4809-AAF3-1B55C87877A7}" v="1" dt="2019-11-21T20:44:00.561"/>
    <p1510:client id="{5A830AF5-1E8E-4042-A005-B090A66297CB}" v="1" dt="2020-04-20T01:33:00.074"/>
    <p1510:client id="{D0214902-066A-4C4D-A31F-F0EAA34DDB58}" v="798" dt="2020-04-22T22:53:34.780"/>
    <p1510:client id="{5D3EDD9E-9146-49BD-83FB-7FB4FBFFAA79}" v="6" dt="2020-04-15T16:36:43.831"/>
    <p1510:client id="{64B7085E-D28B-49A2-BB2D-B2708F0E0946}" v="2" dt="2020-04-23T01:35:30.498"/>
    <p1510:client id="{6D2F320C-FF8B-40E1-9859-7D0377D70E66}" v="266" dt="2019-11-22T17:23:23.477"/>
    <p1510:client id="{F4722D21-B6BD-4D39-931E-1F4855D2057A}" v="12" dt="2020-04-23T16:08:59.149"/>
    <p1510:client id="{83590153-9BFA-4687-B281-217E0710CB62}" v="40" dt="2020-04-22T15:38:17.158"/>
    <p1510:client id="{925F3FE0-AA07-4530-BFC0-093872E1FA40}" v="4" dt="2020-04-22T23:10:28.260"/>
    <p1510:client id="{BD2FB737-4610-49EA-A5F3-5910BCEF4B47}" v="1" dt="2020-04-20T01:35:57.012"/>
    <p1510:client id="{C821E31A-18EB-4B9D-8327-437DDA83C984}" v="47" dt="2020-04-23T01:34:18.732"/>
    <p1510:client id="{F5C5427E-B971-4D76-8199-360FFD40ED6E}" v="1" dt="2020-04-24T13:07:51.113"/>
    <p1510:client id="{F99B7042-2670-4A76-8447-6C4BD017EF32}" v="258" dt="2020-04-23T13:35:16.927"/>
    <p1510:client id="{FABB3C41-DAB5-4BBD-95AB-0CC863E03102}" v="267" dt="2019-11-11T18:45:41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2"/>
  </p:normalViewPr>
  <p:slideViewPr>
    <p:cSldViewPr>
      <p:cViewPr varScale="1">
        <p:scale>
          <a:sx n="73" d="100"/>
          <a:sy n="73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Jamie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5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5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0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35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2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5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69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17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Oliver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6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01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7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Oliver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2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Oliver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1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0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42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1F52DEF3-26C0-0D48-AF49-6683DB21C488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06266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A3A7-FC23-A14E-AD47-A6D5F9B1DC04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6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8EC4-F282-E042-8550-39989E15A743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7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B2D8-3D62-5F40-9B46-452B914ADAA0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43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7E64-4DF0-504C-AA39-40D627D61BC4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0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E65-7941-704A-AA6A-B8C724CF5164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79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7A60-88C9-6443-AE9A-422F98B137FC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19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366F-68D6-ED48-A704-1E92F1C803B2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47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75DB-B1BC-6E42-9FDD-8E0132B005F1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0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0962669-89F7-844F-9F74-D15298801840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5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DDF9-C4BA-F24D-A402-6C0FEADB65B9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2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9BA80-1576-C04B-AF7F-68B21A4F4C10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5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0E5E-8872-114E-894A-F49A891353F6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2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5255-2B38-3543-99F6-36A6AC209367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9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25C3-337C-A34E-97DD-101467B980E6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6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31A8-6670-EC42-8474-F0C7FEC756B8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8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7BB9-E404-0948-9BE0-BB3890BCE9CF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9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478890-BB4E-C74D-9239-B7C5F300DBA6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Jjs1036@wildcats.unh.edu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gc1036@wildcats.unh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rg1038@wildcats.unh.edu" TargetMode="External"/><Relationship Id="rId5" Type="http://schemas.openxmlformats.org/officeDocument/2006/relationships/hyperlink" Target="mailto:Met1019@wildcats.unh.edu" TargetMode="External"/><Relationship Id="rId4" Type="http://schemas.openxmlformats.org/officeDocument/2006/relationships/hyperlink" Target="mailto:Jmf1037@wildcats.unh.edu" TargetMode="External"/><Relationship Id="rId9" Type="http://schemas.openxmlformats.org/officeDocument/2006/relationships/hyperlink" Target="mailto:or1008@wildcats.unh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920" y="2232212"/>
            <a:ext cx="6947127" cy="969185"/>
          </a:xfrm>
        </p:spPr>
        <p:txBody>
          <a:bodyPr/>
          <a:lstStyle/>
          <a:p>
            <a:r>
              <a:rPr lang="en-US" dirty="0">
                <a:latin typeface="Arial"/>
                <a:cs typeface="Calibri"/>
              </a:rPr>
              <a:t>Riverwalk Pavilion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186" y="3366312"/>
            <a:ext cx="6703862" cy="1378908"/>
          </a:xfrm>
        </p:spPr>
        <p:txBody>
          <a:bodyPr/>
          <a:lstStyle/>
          <a:p>
            <a:pPr algn="l"/>
            <a:r>
              <a:rPr lang="en-US" b="1" dirty="0">
                <a:latin typeface="Arial"/>
                <a:cs typeface="Arial"/>
              </a:rPr>
              <a:t>Team 22 – </a:t>
            </a:r>
            <a:r>
              <a:rPr lang="en-US" dirty="0">
                <a:latin typeface="Arial"/>
                <a:cs typeface="Arial"/>
              </a:rPr>
              <a:t> Jamie Fitzpatrick (PM), Griffin Curley, Jared Grondin, Oliver Roy, Jack Sargent, and Michelle Thibault</a:t>
            </a:r>
            <a:endParaRPr lang="en-US" dirty="0"/>
          </a:p>
        </p:txBody>
      </p:sp>
      <p:pic>
        <p:nvPicPr>
          <p:cNvPr id="10" name="Picture 1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119E8C9-6A25-4426-8427-010148E80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8" y="5258921"/>
            <a:ext cx="2284319" cy="1378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269D5-D03B-4E4B-9EC9-8E14D2170F5D}"/>
              </a:ext>
            </a:extLst>
          </p:cNvPr>
          <p:cNvSpPr txBox="1"/>
          <p:nvPr/>
        </p:nvSpPr>
        <p:spPr>
          <a:xfrm>
            <a:off x="1918447" y="3962399"/>
            <a:ext cx="481404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Project Sponsor – </a:t>
            </a:r>
            <a:r>
              <a:rPr lang="en-US" dirty="0">
                <a:latin typeface="Arial"/>
                <a:cs typeface="Arial"/>
              </a:rPr>
              <a:t>The Engineering Corp</a:t>
            </a:r>
          </a:p>
          <a:p>
            <a:r>
              <a:rPr lang="en-US" b="1" dirty="0">
                <a:latin typeface="Arial"/>
                <a:cs typeface="Arial"/>
              </a:rPr>
              <a:t>Sponsor Contact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– </a:t>
            </a:r>
            <a:r>
              <a:rPr lang="en-US" dirty="0">
                <a:latin typeface="Arial"/>
                <a:cs typeface="Arial"/>
              </a:rPr>
              <a:t>Chris Raymond</a:t>
            </a:r>
          </a:p>
          <a:p>
            <a:r>
              <a:rPr lang="en-US" b="1" dirty="0">
                <a:latin typeface="Arial"/>
                <a:cs typeface="Arial"/>
              </a:rPr>
              <a:t>Project Advisor – </a:t>
            </a:r>
            <a:r>
              <a:rPr lang="en-US" dirty="0">
                <a:latin typeface="Arial"/>
                <a:cs typeface="Arial"/>
              </a:rPr>
              <a:t> Anthony </a:t>
            </a:r>
            <a:r>
              <a:rPr lang="en-US" dirty="0" err="1">
                <a:latin typeface="Arial"/>
                <a:cs typeface="Arial"/>
              </a:rPr>
              <a:t>Puntin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1C2F9D2-A260-4AFC-9FFA-410B190F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82" y="5816132"/>
            <a:ext cx="1241612" cy="9093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5F61E-1E4F-465A-9634-DFD48698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199" y="-483057"/>
            <a:ext cx="7704667" cy="19812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3</a:t>
            </a:r>
            <a:r>
              <a:rPr lang="en-US" dirty="0"/>
              <a:t>D Modeling</a:t>
            </a:r>
          </a:p>
        </p:txBody>
      </p:sp>
      <p:pic>
        <p:nvPicPr>
          <p:cNvPr id="3" name="Content Placeholder 3" descr="A picture containing table, game, computer&#10;&#10;Description generated with very high confidence">
            <a:extLst>
              <a:ext uri="{FF2B5EF4-FFF2-40B4-BE49-F238E27FC236}">
                <a16:creationId xmlns:a16="http://schemas.microsoft.com/office/drawing/2014/main" id="{AFBB88CA-8D1D-4D1F-821E-0D13D209C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5" b="99124" l="4734" r="98173">
                        <a14:foregroundMark x1="10299" y1="56204" x2="4900" y2="74307"/>
                        <a14:foregroundMark x1="4900" y1="74307" x2="4900" y2="76788"/>
                        <a14:foregroundMark x1="12375" y1="78102" x2="85299" y2="95620"/>
                        <a14:foregroundMark x1="85299" y1="95620" x2="96927" y2="92701"/>
                        <a14:foregroundMark x1="96927" y1="92701" x2="98173" y2="89489"/>
                        <a14:foregroundMark x1="90365" y1="79416" x2="66944" y2="95766"/>
                        <a14:foregroundMark x1="66944" y1="95766" x2="19684" y2="99124"/>
                        <a14:foregroundMark x1="19684" y1="99124" x2="11379" y2="89927"/>
                        <a14:foregroundMark x1="97924" y1="42044" x2="97924" y2="42044"/>
                        <a14:foregroundMark x1="97591" y1="41606" x2="97924" y2="44818"/>
                        <a14:foregroundMark x1="97924" y1="42482" x2="98173" y2="39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9" y="102894"/>
            <a:ext cx="5648661" cy="3340394"/>
          </a:xfrm>
          <a:prstGeom prst="rect">
            <a:avLst/>
          </a:prstGeom>
        </p:spPr>
      </p:pic>
      <p:pic>
        <p:nvPicPr>
          <p:cNvPr id="4" name="Picture 3" descr="A picture containing room, table&#10;&#10;Description generated with very high confidence">
            <a:extLst>
              <a:ext uri="{FF2B5EF4-FFF2-40B4-BE49-F238E27FC236}">
                <a16:creationId xmlns:a16="http://schemas.microsoft.com/office/drawing/2014/main" id="{CB8C9760-F06E-43B8-A463-6185032C9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10" b="91185" l="18474" r="90349">
                        <a14:foregroundMark x1="21507" y1="38295" x2="21232" y2="54191"/>
                        <a14:foregroundMark x1="20221" y1="58382" x2="20221" y2="60116"/>
                        <a14:foregroundMark x1="23621" y1="65607" x2="29963" y2="72399"/>
                        <a14:foregroundMark x1="29963" y1="72399" x2="31893" y2="72977"/>
                        <a14:foregroundMark x1="89154" y1="57370" x2="90441" y2="55058"/>
                        <a14:foregroundMark x1="18566" y1="40462" x2="18474" y2="44220"/>
                        <a14:foregroundMark x1="41452" y1="46676" x2="48438" y2="46821"/>
                        <a14:foregroundMark x1="48438" y1="46821" x2="48713" y2="46676"/>
                        <a14:foregroundMark x1="48162" y1="45520" x2="51746" y2="47543"/>
                        <a14:foregroundMark x1="38879" y1="44509" x2="61305" y2="41618"/>
                        <a14:foregroundMark x1="32996" y1="37717" x2="60202" y2="41329"/>
                        <a14:foregroundMark x1="33732" y1="39451" x2="51011" y2="36561"/>
                        <a14:foregroundMark x1="51011" y1="36561" x2="67004" y2="36561"/>
                      </a14:backgroundRemoval>
                    </a14:imgEffect>
                  </a14:imgLayer>
                </a14:imgProps>
              </a:ext>
            </a:extLst>
          </a:blip>
          <a:srcRect l="12621" t="13477" r="2912"/>
          <a:stretch/>
        </p:blipFill>
        <p:spPr>
          <a:xfrm>
            <a:off x="3009899" y="2666999"/>
            <a:ext cx="6298722" cy="416103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4083C88-1813-4139-8B30-CA44A069D8D9}"/>
              </a:ext>
            </a:extLst>
          </p:cNvPr>
          <p:cNvSpPr txBox="1">
            <a:spLocks/>
          </p:cNvSpPr>
          <p:nvPr/>
        </p:nvSpPr>
        <p:spPr>
          <a:xfrm>
            <a:off x="6324599" y="1081049"/>
            <a:ext cx="3739896" cy="372187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942BB3B-EAF4-4820-B33F-86AD0F5CF94C}"/>
              </a:ext>
            </a:extLst>
          </p:cNvPr>
          <p:cNvSpPr txBox="1">
            <a:spLocks/>
          </p:cNvSpPr>
          <p:nvPr/>
        </p:nvSpPr>
        <p:spPr>
          <a:xfrm>
            <a:off x="5686246" y="1081049"/>
            <a:ext cx="3236343" cy="237039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latin typeface="Arial"/>
                <a:cs typeface="Arial"/>
              </a:rPr>
              <a:t>Features: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Fourth floor curtain walls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Optimum roof for  solar panels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3B0045-B383-46CD-B08B-398898C7C840}"/>
              </a:ext>
            </a:extLst>
          </p:cNvPr>
          <p:cNvSpPr txBox="1">
            <a:spLocks/>
          </p:cNvSpPr>
          <p:nvPr/>
        </p:nvSpPr>
        <p:spPr>
          <a:xfrm>
            <a:off x="155640" y="4175212"/>
            <a:ext cx="3063816" cy="152213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Rooftop Deck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Walking path along river</a:t>
            </a:r>
          </a:p>
        </p:txBody>
      </p:sp>
    </p:spTree>
    <p:extLst>
      <p:ext uri="{BB962C8B-B14F-4D97-AF65-F5344CB8AC3E}">
        <p14:creationId xmlns:p14="http://schemas.microsoft.com/office/powerpoint/2010/main" val="25759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9CF1E-C2AD-4B4E-9EDE-A432EAD1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5" y="0"/>
            <a:ext cx="7704667" cy="1600200"/>
          </a:xfrm>
        </p:spPr>
        <p:txBody>
          <a:bodyPr/>
          <a:lstStyle/>
          <a:p>
            <a:r>
              <a:rPr lang="en-US" dirty="0">
                <a:latin typeface="Abadi" panose="020B0604020202020204" pitchFamily="34" charset="0"/>
              </a:rPr>
              <a:t>360</a:t>
            </a:r>
            <a:r>
              <a:rPr lang="en-US" dirty="0"/>
              <a:t>° View of model (Video)</a:t>
            </a:r>
          </a:p>
        </p:txBody>
      </p:sp>
      <p:pic>
        <p:nvPicPr>
          <p:cNvPr id="3" name="REVIT model video riverwalk">
            <a:hlinkClick r:id="" action="ppaction://media"/>
            <a:extLst>
              <a:ext uri="{FF2B5EF4-FFF2-40B4-BE49-F238E27FC236}">
                <a16:creationId xmlns:a16="http://schemas.microsoft.com/office/drawing/2014/main" id="{9ACBD5CB-D650-423E-9261-CE6C6432D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47800"/>
            <a:ext cx="9144000" cy="42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picture containing building, sitting, table, green&#10;&#10;Description generated with very high confidence">
            <a:extLst>
              <a:ext uri="{FF2B5EF4-FFF2-40B4-BE49-F238E27FC236}">
                <a16:creationId xmlns:a16="http://schemas.microsoft.com/office/drawing/2014/main" id="{2BD2F25D-B590-4A3F-A444-E1166C797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09" y="1339969"/>
            <a:ext cx="7951904" cy="43056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4F65821-CAD5-405C-A77B-F6C565DA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9" y="465826"/>
            <a:ext cx="4614531" cy="866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Rendering + Satellite</a:t>
            </a:r>
          </a:p>
        </p:txBody>
      </p:sp>
    </p:spTree>
    <p:extLst>
      <p:ext uri="{BB962C8B-B14F-4D97-AF65-F5344CB8AC3E}">
        <p14:creationId xmlns:p14="http://schemas.microsoft.com/office/powerpoint/2010/main" val="208531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883520" y="242049"/>
            <a:ext cx="7704667" cy="73037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Column Layout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24A8E-CE5C-4439-B40B-754905CB5BE4}"/>
              </a:ext>
            </a:extLst>
          </p:cNvPr>
          <p:cNvSpPr txBox="1"/>
          <p:nvPr/>
        </p:nvSpPr>
        <p:spPr>
          <a:xfrm>
            <a:off x="8088702" y="1230701"/>
            <a:ext cx="672861" cy="196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9" name="Picture 9" descr="A picture containing sitting, white, large, train&#10;&#10;Description generated with very high confidence">
            <a:extLst>
              <a:ext uri="{FF2B5EF4-FFF2-40B4-BE49-F238E27FC236}">
                <a16:creationId xmlns:a16="http://schemas.microsoft.com/office/drawing/2014/main" id="{C8EE5A16-4BC0-4C99-ABFB-326CC2ED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41" y="915101"/>
            <a:ext cx="7904670" cy="5358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8CB884-5354-4D33-8536-ACEFD8C62890}"/>
              </a:ext>
            </a:extLst>
          </p:cNvPr>
          <p:cNvSpPr txBox="1"/>
          <p:nvPr/>
        </p:nvSpPr>
        <p:spPr>
          <a:xfrm>
            <a:off x="1144438" y="3459192"/>
            <a:ext cx="471578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6E6DC-317C-440C-944D-5BB4BB854E65}"/>
              </a:ext>
            </a:extLst>
          </p:cNvPr>
          <p:cNvSpPr txBox="1"/>
          <p:nvPr/>
        </p:nvSpPr>
        <p:spPr>
          <a:xfrm>
            <a:off x="6765984" y="3904889"/>
            <a:ext cx="1046672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Entrance/Exit</a:t>
            </a:r>
          </a:p>
        </p:txBody>
      </p:sp>
    </p:spTree>
    <p:extLst>
      <p:ext uri="{BB962C8B-B14F-4D97-AF65-F5344CB8AC3E}">
        <p14:creationId xmlns:p14="http://schemas.microsoft.com/office/powerpoint/2010/main" val="153208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883520" y="242049"/>
            <a:ext cx="7704667" cy="19812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Structural Design Process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BE659D-BC30-4C17-B381-B5557A1F592A}"/>
              </a:ext>
            </a:extLst>
          </p:cNvPr>
          <p:cNvSpPr txBox="1">
            <a:spLocks/>
          </p:cNvSpPr>
          <p:nvPr/>
        </p:nvSpPr>
        <p:spPr>
          <a:xfrm>
            <a:off x="666400" y="3668902"/>
            <a:ext cx="4725528" cy="1837502"/>
          </a:xfrm>
          <a:prstGeom prst="rect">
            <a:avLst/>
          </a:prstGeom>
        </p:spPr>
        <p:txBody>
          <a:bodyPr anchor="t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Assumed a typical floor system</a:t>
            </a:r>
          </a:p>
          <a:p>
            <a:pPr lvl="1"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Inverted T-beam spanning 36 feet E/W</a:t>
            </a:r>
          </a:p>
          <a:p>
            <a:pPr lvl="1"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Joist spanning 60 feet N/S</a:t>
            </a:r>
          </a:p>
          <a:p>
            <a:pPr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Calculated column loads based on ASCE 7-10</a:t>
            </a:r>
          </a:p>
        </p:txBody>
      </p:sp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82F93-DD57-4777-A794-64CC1BAC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780" y="3869098"/>
            <a:ext cx="3335360" cy="2298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97DDF-CFB6-41A3-B20C-771BB24B18C2}"/>
              </a:ext>
            </a:extLst>
          </p:cNvPr>
          <p:cNvSpPr txBox="1"/>
          <p:nvPr/>
        </p:nvSpPr>
        <p:spPr>
          <a:xfrm>
            <a:off x="1572133" y="5336613"/>
            <a:ext cx="399275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Final design: </a:t>
            </a:r>
            <a:endParaRPr lang="en-US" sz="1600">
              <a:solidFill>
                <a:srgbClr val="0070C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30in by 30in RC column (10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ksi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160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 #10 Main Bars and #4 Tie Bars (75 ksi)</a:t>
            </a:r>
            <a:endParaRPr lang="en-US" sz="1600">
              <a:solidFill>
                <a:srgbClr val="000000"/>
              </a:solidFill>
              <a:latin typeface="Corbe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6" descr="The inside of a building&#10;&#10;Description generated with very high confidence">
            <a:extLst>
              <a:ext uri="{FF2B5EF4-FFF2-40B4-BE49-F238E27FC236}">
                <a16:creationId xmlns:a16="http://schemas.microsoft.com/office/drawing/2014/main" id="{C88C3560-3D60-496B-824F-EF8303F3C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963" y="995784"/>
            <a:ext cx="7175678" cy="26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883520" y="242049"/>
            <a:ext cx="7704667" cy="19812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Geotechnical Design Process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BE659D-BC30-4C17-B381-B5557A1F592A}"/>
              </a:ext>
            </a:extLst>
          </p:cNvPr>
          <p:cNvSpPr txBox="1">
            <a:spLocks/>
          </p:cNvSpPr>
          <p:nvPr/>
        </p:nvSpPr>
        <p:spPr>
          <a:xfrm>
            <a:off x="838895" y="961045"/>
            <a:ext cx="5499286" cy="3567951"/>
          </a:xfrm>
          <a:prstGeom prst="rect">
            <a:avLst/>
          </a:prstGeom>
        </p:spPr>
        <p:txBody>
          <a:bodyPr anchor="t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Used column loads based on ASCE 7-10 and self weight of the column designed</a:t>
            </a:r>
          </a:p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Reviewed geotechnical report to evaluate soil conditions</a:t>
            </a:r>
          </a:p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Used toe bearing and side friction equations to design a driven pile in the drained condition</a:t>
            </a:r>
          </a:p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Calculated a required cross sectional area for a concrete driven pile </a:t>
            </a:r>
          </a:p>
        </p:txBody>
      </p:sp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004FAAF-0B52-4724-A6BD-4EB6047C9F18}"/>
              </a:ext>
            </a:extLst>
          </p:cNvPr>
          <p:cNvSpPr txBox="1">
            <a:spLocks/>
          </p:cNvSpPr>
          <p:nvPr/>
        </p:nvSpPr>
        <p:spPr>
          <a:xfrm>
            <a:off x="4467886" y="5074467"/>
            <a:ext cx="3899026" cy="1524000"/>
          </a:xfrm>
          <a:prstGeom prst="rect">
            <a:avLst/>
          </a:prstGeom>
        </p:spPr>
        <p:txBody>
          <a:bodyPr anchor="t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87C3"/>
              </a:buClr>
              <a:buNone/>
            </a:pPr>
            <a:r>
              <a:rPr lang="en-US" sz="2000" dirty="0">
                <a:latin typeface="Arial"/>
                <a:cs typeface="Arial"/>
              </a:rPr>
              <a:t>Final Design:</a:t>
            </a:r>
          </a:p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30 inch diameter concrete pile</a:t>
            </a:r>
          </a:p>
          <a:p>
            <a:pPr>
              <a:buClr>
                <a:srgbClr val="1287C3"/>
              </a:buClr>
            </a:pPr>
            <a:r>
              <a:rPr lang="en-US" sz="2000" dirty="0">
                <a:latin typeface="Arial"/>
                <a:cs typeface="Arial"/>
              </a:rPr>
              <a:t>1 pile per interior column</a:t>
            </a:r>
          </a:p>
          <a:p>
            <a:pPr>
              <a:buClr>
                <a:srgbClr val="1287C3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6C56804-0E45-4DB4-8DC5-CC793CAE9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56" y="964195"/>
            <a:ext cx="2560887" cy="4114798"/>
          </a:xfrm>
          <a:prstGeom prst="rect">
            <a:avLst/>
          </a:prstGeom>
        </p:spPr>
      </p:pic>
      <p:pic>
        <p:nvPicPr>
          <p:cNvPr id="7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7B3D8E-B175-4643-88CF-637712F61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898" y="4248810"/>
            <a:ext cx="2514600" cy="241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24A8E-CE5C-4439-B40B-754905CB5BE4}"/>
              </a:ext>
            </a:extLst>
          </p:cNvPr>
          <p:cNvSpPr txBox="1"/>
          <p:nvPr/>
        </p:nvSpPr>
        <p:spPr>
          <a:xfrm>
            <a:off x="8088702" y="1230701"/>
            <a:ext cx="672861" cy="196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7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610351" y="242049"/>
            <a:ext cx="7977836" cy="83101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Locus Map of Project Site</a:t>
            </a:r>
          </a:p>
        </p:txBody>
      </p:sp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4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39490F50-3C76-4556-B999-06AD94C3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3" y="1285553"/>
            <a:ext cx="8278481" cy="4215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89950-77BB-42C4-AB7B-4A9A3CAD6678}"/>
              </a:ext>
            </a:extLst>
          </p:cNvPr>
          <p:cNvSpPr txBox="1"/>
          <p:nvPr/>
        </p:nvSpPr>
        <p:spPr>
          <a:xfrm>
            <a:off x="6909758" y="4293079"/>
            <a:ext cx="615353" cy="24622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EXIT 44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83700CF-424C-42D9-941E-168D51C3ADC5}"/>
              </a:ext>
            </a:extLst>
          </p:cNvPr>
          <p:cNvSpPr/>
          <p:nvPr/>
        </p:nvSpPr>
        <p:spPr>
          <a:xfrm rot="21000000">
            <a:off x="4947907" y="3370931"/>
            <a:ext cx="153953" cy="432068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B38BA-21F3-4630-8078-A8766D39DF0C}"/>
              </a:ext>
            </a:extLst>
          </p:cNvPr>
          <p:cNvSpPr txBox="1"/>
          <p:nvPr/>
        </p:nvSpPr>
        <p:spPr>
          <a:xfrm rot="-540000">
            <a:off x="5011947" y="2999117"/>
            <a:ext cx="4715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7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883520" y="242049"/>
            <a:ext cx="7704667" cy="748551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Transportation Design Plan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BE659D-BC30-4C17-B381-B5557A1F592A}"/>
              </a:ext>
            </a:extLst>
          </p:cNvPr>
          <p:cNvSpPr txBox="1">
            <a:spLocks/>
          </p:cNvSpPr>
          <p:nvPr/>
        </p:nvSpPr>
        <p:spPr>
          <a:xfrm>
            <a:off x="755904" y="1232649"/>
            <a:ext cx="7702296" cy="3339351"/>
          </a:xfrm>
          <a:prstGeom prst="rect">
            <a:avLst/>
          </a:prstGeom>
        </p:spPr>
        <p:txBody>
          <a:bodyPr anchor="t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287C3"/>
              </a:buClr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" y="920151"/>
            <a:ext cx="8367623" cy="424563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BE8D57C-6CD3-4EBB-A16B-6F24D757609A}"/>
              </a:ext>
            </a:extLst>
          </p:cNvPr>
          <p:cNvSpPr/>
          <p:nvPr/>
        </p:nvSpPr>
        <p:spPr>
          <a:xfrm rot="21000000">
            <a:off x="7360833" y="3646758"/>
            <a:ext cx="834635" cy="36961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E5BB0DB-4169-48A5-8FBC-FEB6B16DABD2}"/>
              </a:ext>
            </a:extLst>
          </p:cNvPr>
          <p:cNvSpPr/>
          <p:nvPr/>
        </p:nvSpPr>
        <p:spPr>
          <a:xfrm rot="10080000">
            <a:off x="6282531" y="2769740"/>
            <a:ext cx="834635" cy="36961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76F44D5-6BFF-4186-B451-3F9AD1141486}"/>
              </a:ext>
            </a:extLst>
          </p:cNvPr>
          <p:cNvSpPr/>
          <p:nvPr/>
        </p:nvSpPr>
        <p:spPr>
          <a:xfrm rot="10260000">
            <a:off x="1033053" y="4082884"/>
            <a:ext cx="1352220" cy="38399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7371D6D-A756-4DB2-9DD9-F7EE8C87D145}"/>
              </a:ext>
            </a:extLst>
          </p:cNvPr>
          <p:cNvSpPr/>
          <p:nvPr/>
        </p:nvSpPr>
        <p:spPr>
          <a:xfrm rot="21000000">
            <a:off x="3133890" y="4495021"/>
            <a:ext cx="834635" cy="36961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6511F06-4693-4768-95FC-DED9D81EA40D}"/>
              </a:ext>
            </a:extLst>
          </p:cNvPr>
          <p:cNvSpPr/>
          <p:nvPr/>
        </p:nvSpPr>
        <p:spPr>
          <a:xfrm rot="10140000">
            <a:off x="2184983" y="4495021"/>
            <a:ext cx="834635" cy="36961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15B83B0-4D67-45BD-8E4B-EC585A823AD3}"/>
              </a:ext>
            </a:extLst>
          </p:cNvPr>
          <p:cNvSpPr/>
          <p:nvPr/>
        </p:nvSpPr>
        <p:spPr>
          <a:xfrm rot="10080000">
            <a:off x="6469436" y="3661135"/>
            <a:ext cx="834635" cy="36961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28F270D-FB77-40C7-9E71-6878DD74A2D4}"/>
              </a:ext>
            </a:extLst>
          </p:cNvPr>
          <p:cNvSpPr/>
          <p:nvPr/>
        </p:nvSpPr>
        <p:spPr>
          <a:xfrm rot="60000">
            <a:off x="1768041" y="5673965"/>
            <a:ext cx="834635" cy="36961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8AF7078-FE23-4946-B04E-F51573FB6804}"/>
              </a:ext>
            </a:extLst>
          </p:cNvPr>
          <p:cNvSpPr/>
          <p:nvPr/>
        </p:nvSpPr>
        <p:spPr>
          <a:xfrm rot="21540000">
            <a:off x="1768040" y="6220304"/>
            <a:ext cx="834635" cy="36961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F7D94-7633-46F7-A751-D0F689FBAEA5}"/>
              </a:ext>
            </a:extLst>
          </p:cNvPr>
          <p:cNvSpPr txBox="1"/>
          <p:nvPr/>
        </p:nvSpPr>
        <p:spPr>
          <a:xfrm>
            <a:off x="2826589" y="56876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Traffic Flow into Site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9A1B-C0FE-46F7-A9DE-CD89DF53827B}"/>
              </a:ext>
            </a:extLst>
          </p:cNvPr>
          <p:cNvSpPr txBox="1"/>
          <p:nvPr/>
        </p:nvSpPr>
        <p:spPr>
          <a:xfrm>
            <a:off x="2740324" y="6162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Traffic Flow out of 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8A858-6D10-49C7-B2A8-FF5FB9EF4004}"/>
              </a:ext>
            </a:extLst>
          </p:cNvPr>
          <p:cNvSpPr txBox="1"/>
          <p:nvPr/>
        </p:nvSpPr>
        <p:spPr>
          <a:xfrm rot="21540000">
            <a:off x="8392638" y="3784071"/>
            <a:ext cx="38531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AA907-79D8-4EFD-801E-FEF30333E1BB}"/>
              </a:ext>
            </a:extLst>
          </p:cNvPr>
          <p:cNvSpPr txBox="1"/>
          <p:nvPr/>
        </p:nvSpPr>
        <p:spPr>
          <a:xfrm rot="120000">
            <a:off x="5702061" y="4258041"/>
            <a:ext cx="4572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8F772-FDF3-4B6B-B292-83478AF45D96}"/>
              </a:ext>
            </a:extLst>
          </p:cNvPr>
          <p:cNvSpPr txBox="1"/>
          <p:nvPr/>
        </p:nvSpPr>
        <p:spPr>
          <a:xfrm rot="180000">
            <a:off x="4756057" y="4474925"/>
            <a:ext cx="4284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AA991-15C4-4E1B-9339-2D3B56BDF17B}"/>
              </a:ext>
            </a:extLst>
          </p:cNvPr>
          <p:cNvSpPr txBox="1"/>
          <p:nvPr/>
        </p:nvSpPr>
        <p:spPr>
          <a:xfrm rot="120000">
            <a:off x="4221192" y="4473699"/>
            <a:ext cx="44282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CCA89E-C5EE-4047-A7B8-7EF4ADBA7359}"/>
              </a:ext>
            </a:extLst>
          </p:cNvPr>
          <p:cNvSpPr txBox="1"/>
          <p:nvPr/>
        </p:nvSpPr>
        <p:spPr>
          <a:xfrm>
            <a:off x="756248" y="3647002"/>
            <a:ext cx="37093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86579F-EC51-41AF-BCEF-CC4C8022714C}"/>
              </a:ext>
            </a:extLst>
          </p:cNvPr>
          <p:cNvSpPr txBox="1"/>
          <p:nvPr/>
        </p:nvSpPr>
        <p:spPr>
          <a:xfrm>
            <a:off x="2668438" y="5155721"/>
            <a:ext cx="9028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u="sng" dirty="0"/>
              <a:t>KEY: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415C45FD-905C-406A-923A-CB43ACE11344}"/>
              </a:ext>
            </a:extLst>
          </p:cNvPr>
          <p:cNvSpPr/>
          <p:nvPr/>
        </p:nvSpPr>
        <p:spPr>
          <a:xfrm rot="21000000">
            <a:off x="4890399" y="2508289"/>
            <a:ext cx="153953" cy="432068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4A7E57-2CCE-43E6-BB62-60E82CB0C82D}"/>
              </a:ext>
            </a:extLst>
          </p:cNvPr>
          <p:cNvSpPr txBox="1"/>
          <p:nvPr/>
        </p:nvSpPr>
        <p:spPr>
          <a:xfrm rot="-720000">
            <a:off x="4792692" y="2017862"/>
            <a:ext cx="457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05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1689-D640-450A-AB94-05B5C245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95" y="-2087"/>
            <a:ext cx="7704667" cy="1135694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FEMA Flood Map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0CF5F-39E0-4EB1-932F-410A4C6C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18</a:t>
            </a:fld>
            <a:endParaRPr lang="en-US" dirty="0"/>
          </a:p>
        </p:txBody>
      </p:sp>
      <p:pic>
        <p:nvPicPr>
          <p:cNvPr id="4" name="Picture 4" descr="A large map&#10;&#10;Description generated with high confidence">
            <a:extLst>
              <a:ext uri="{FF2B5EF4-FFF2-40B4-BE49-F238E27FC236}">
                <a16:creationId xmlns:a16="http://schemas.microsoft.com/office/drawing/2014/main" id="{A87D3DEB-9856-47DA-95DC-12926407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55" y="985795"/>
            <a:ext cx="7915107" cy="4680991"/>
          </a:xfrm>
          <a:prstGeom prst="rect">
            <a:avLst/>
          </a:prstGeom>
        </p:spPr>
      </p:pic>
      <p:pic>
        <p:nvPicPr>
          <p:cNvPr id="7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C5F8984-54FB-4ABD-A040-0FFE200F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0" y="5816132"/>
            <a:ext cx="1241612" cy="9093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FAAC96-9623-4CD6-B8DF-7BF931B3366E}"/>
              </a:ext>
            </a:extLst>
          </p:cNvPr>
          <p:cNvCxnSpPr/>
          <p:nvPr/>
        </p:nvCxnSpPr>
        <p:spPr>
          <a:xfrm>
            <a:off x="5064248" y="3174016"/>
            <a:ext cx="92738" cy="839970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BA5264-5B9C-440D-BC45-7D8EDAE5B037}"/>
              </a:ext>
            </a:extLst>
          </p:cNvPr>
          <p:cNvCxnSpPr/>
          <p:nvPr/>
        </p:nvCxnSpPr>
        <p:spPr>
          <a:xfrm flipV="1">
            <a:off x="4524234" y="3160980"/>
            <a:ext cx="535201" cy="66547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3A019B-53DB-43DD-8A24-E454C3A6A9F9}"/>
              </a:ext>
            </a:extLst>
          </p:cNvPr>
          <p:cNvCxnSpPr/>
          <p:nvPr/>
        </p:nvCxnSpPr>
        <p:spPr>
          <a:xfrm flipH="1">
            <a:off x="3527667" y="3227897"/>
            <a:ext cx="987003" cy="32133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E3EE1C-7AAC-49B9-A05B-EA592ABD79E6}"/>
              </a:ext>
            </a:extLst>
          </p:cNvPr>
          <p:cNvCxnSpPr/>
          <p:nvPr/>
        </p:nvCxnSpPr>
        <p:spPr>
          <a:xfrm flipV="1">
            <a:off x="2989772" y="4022785"/>
            <a:ext cx="2158041" cy="232194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43C517-5D93-4072-8A81-76C186BEC81C}"/>
              </a:ext>
            </a:extLst>
          </p:cNvPr>
          <p:cNvCxnSpPr/>
          <p:nvPr/>
        </p:nvCxnSpPr>
        <p:spPr>
          <a:xfrm>
            <a:off x="2960118" y="3693363"/>
            <a:ext cx="26599" cy="562156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2DF5CE-BB9E-4104-A634-DDB58C790B77}"/>
              </a:ext>
            </a:extLst>
          </p:cNvPr>
          <p:cNvCxnSpPr/>
          <p:nvPr/>
        </p:nvCxnSpPr>
        <p:spPr>
          <a:xfrm flipH="1">
            <a:off x="2967847" y="3545097"/>
            <a:ext cx="584439" cy="148806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7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7C10-291B-40B4-A499-E9E694E5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99999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Floodplain Considerations</a:t>
            </a:r>
            <a:endParaRPr lang="en-US" dirty="0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8531F-9D2D-4A3D-905D-31875B803E90}"/>
              </a:ext>
            </a:extLst>
          </p:cNvPr>
          <p:cNvSpPr txBox="1"/>
          <p:nvPr/>
        </p:nvSpPr>
        <p:spPr>
          <a:xfrm>
            <a:off x="1151528" y="1581864"/>
            <a:ext cx="5278539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Found the 100-year flood elevation and the elevation of the site​</a:t>
            </a:r>
            <a:endParaRPr lang="en-US" dirty="0"/>
          </a:p>
          <a:p>
            <a:pPr>
              <a:buClr>
                <a:srgbClr val="1287C3"/>
              </a:buClr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Calculated volume displaced</a:t>
            </a:r>
          </a:p>
          <a:p>
            <a:pPr>
              <a:buClr>
                <a:srgbClr val="1287C3"/>
              </a:buClr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Clr>
                <a:srgbClr val="1287C3"/>
              </a:buCl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Options for compensatory storage:</a:t>
            </a:r>
            <a:endParaRPr lang="en-US"/>
          </a:p>
          <a:p>
            <a:pPr marL="1714500" lvl="3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Depressing the parking garage</a:t>
            </a:r>
          </a:p>
          <a:p>
            <a:pPr marL="1714500" lvl="3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Excavating a large hole to compensate</a:t>
            </a:r>
          </a:p>
          <a:p>
            <a:pPr marL="1714500" lvl="3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A continuous catch basin around the perimeter of the building</a:t>
            </a:r>
          </a:p>
          <a:p>
            <a:pPr marL="1714500" lvl="3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50695A5A-2AE9-424A-AFFD-DBA8EDF4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0" y="5816132"/>
            <a:ext cx="1241612" cy="909358"/>
          </a:xfrm>
          <a:prstGeom prst="rect">
            <a:avLst/>
          </a:prstGeom>
        </p:spPr>
      </p:pic>
      <p:pic>
        <p:nvPicPr>
          <p:cNvPr id="3" name="Graphic 3" descr="Water">
            <a:extLst>
              <a:ext uri="{FF2B5EF4-FFF2-40B4-BE49-F238E27FC236}">
                <a16:creationId xmlns:a16="http://schemas.microsoft.com/office/drawing/2014/main" id="{AEE034F3-9F68-4DAB-9F51-50657ACC0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3404" y="3776932"/>
            <a:ext cx="526212" cy="526212"/>
          </a:xfrm>
          <a:prstGeom prst="rect">
            <a:avLst/>
          </a:prstGeom>
        </p:spPr>
      </p:pic>
      <p:pic>
        <p:nvPicPr>
          <p:cNvPr id="5" name="Graphic 6" descr="Cloud">
            <a:extLst>
              <a:ext uri="{FF2B5EF4-FFF2-40B4-BE49-F238E27FC236}">
                <a16:creationId xmlns:a16="http://schemas.microsoft.com/office/drawing/2014/main" id="{56E4DDA3-10E1-41EC-A4FE-CDEC348FB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1442" y="1720970"/>
            <a:ext cx="2122098" cy="2093343"/>
          </a:xfrm>
          <a:prstGeom prst="rect">
            <a:avLst/>
          </a:prstGeom>
        </p:spPr>
      </p:pic>
      <p:pic>
        <p:nvPicPr>
          <p:cNvPr id="9" name="Graphic 3" descr="Water">
            <a:extLst>
              <a:ext uri="{FF2B5EF4-FFF2-40B4-BE49-F238E27FC236}">
                <a16:creationId xmlns:a16="http://schemas.microsoft.com/office/drawing/2014/main" id="{29E1DA1E-A1FD-4145-A33A-57A4AD570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4724" y="4193875"/>
            <a:ext cx="526212" cy="526212"/>
          </a:xfrm>
          <a:prstGeom prst="rect">
            <a:avLst/>
          </a:prstGeom>
        </p:spPr>
      </p:pic>
      <p:pic>
        <p:nvPicPr>
          <p:cNvPr id="11" name="Graphic 3" descr="Water">
            <a:extLst>
              <a:ext uri="{FF2B5EF4-FFF2-40B4-BE49-F238E27FC236}">
                <a16:creationId xmlns:a16="http://schemas.microsoft.com/office/drawing/2014/main" id="{F0D964C4-5920-4F09-B6C2-3D9FAD58E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7857" y="3546894"/>
            <a:ext cx="526212" cy="5262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748A-57F5-4912-A4E6-1450563A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92" y="-195437"/>
            <a:ext cx="7704667" cy="1029884"/>
          </a:xfrm>
        </p:spPr>
        <p:txBody>
          <a:bodyPr/>
          <a:lstStyle/>
          <a:p>
            <a:r>
              <a:rPr lang="en-US" dirty="0"/>
              <a:t>Introduction and Background</a:t>
            </a:r>
          </a:p>
        </p:txBody>
      </p:sp>
      <p:pic>
        <p:nvPicPr>
          <p:cNvPr id="5" name="Picture 5" descr="A view of a city&#10;&#10;Description generated with very high confidence">
            <a:extLst>
              <a:ext uri="{FF2B5EF4-FFF2-40B4-BE49-F238E27FC236}">
                <a16:creationId xmlns:a16="http://schemas.microsoft.com/office/drawing/2014/main" id="{72B085BC-7CA5-402B-95BE-E3D95C7F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" y="773267"/>
            <a:ext cx="4477871" cy="29447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A352CF-1F10-4404-B837-35E549B7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239" y="1053352"/>
            <a:ext cx="2594785" cy="1647452"/>
          </a:xfrm>
        </p:spPr>
        <p:txBody>
          <a:bodyPr/>
          <a:lstStyle/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Existing Lot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4.67 acres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Lawrence, MA</a:t>
            </a:r>
          </a:p>
          <a:p>
            <a:pPr>
              <a:buClr>
                <a:srgbClr val="1287C3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A282AF-6C1C-4733-89E2-15F432FA3171}"/>
              </a:ext>
            </a:extLst>
          </p:cNvPr>
          <p:cNvSpPr txBox="1">
            <a:spLocks/>
          </p:cNvSpPr>
          <p:nvPr/>
        </p:nvSpPr>
        <p:spPr>
          <a:xfrm>
            <a:off x="1017992" y="3975846"/>
            <a:ext cx="3083615" cy="1647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Riverwalk Engineers proposed design</a:t>
            </a:r>
          </a:p>
          <a:p>
            <a:pPr>
              <a:buClr>
                <a:srgbClr val="1287C3"/>
              </a:buClr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8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AD3483B-1B34-4C7D-8D0D-B2476EEB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4" name="Picture 5" descr="A large building&#10;&#10;Description generated with high confidence">
            <a:extLst>
              <a:ext uri="{FF2B5EF4-FFF2-40B4-BE49-F238E27FC236}">
                <a16:creationId xmlns:a16="http://schemas.microsoft.com/office/drawing/2014/main" id="{0E0136D7-FA7A-4652-890F-18A4CF29E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590800"/>
            <a:ext cx="4572000" cy="33148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6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7369-27B1-46D3-8021-3CAE2B1B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32509"/>
            <a:ext cx="7704667" cy="781891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Challenges Encountered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9157-7B8B-446F-83FC-428E7CCF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816" y="0"/>
            <a:ext cx="4602880" cy="647700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/>
                <a:cs typeface="Arial"/>
              </a:rPr>
              <a:t>Site Design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Existing utilities relocation</a:t>
            </a:r>
          </a:p>
          <a:p>
            <a:pPr lvl="1">
              <a:buClr>
                <a:srgbClr val="1287C3"/>
              </a:buClr>
            </a:pPr>
            <a:r>
              <a:rPr lang="en-US" sz="1200" dirty="0">
                <a:latin typeface="Arial"/>
                <a:cs typeface="Arial"/>
              </a:rPr>
              <a:t>Setbacks and space constraints</a:t>
            </a:r>
            <a:endParaRPr lang="en-US" sz="1200" dirty="0">
              <a:ea typeface="+mn-lt"/>
              <a:cs typeface="+mn-lt"/>
            </a:endParaRPr>
          </a:p>
          <a:p>
            <a:pPr lvl="1">
              <a:buClr>
                <a:srgbClr val="1287C3"/>
              </a:buClr>
            </a:pPr>
            <a:r>
              <a:rPr lang="en-US" sz="1200" dirty="0">
                <a:latin typeface="Arial"/>
                <a:cs typeface="Arial"/>
              </a:rPr>
              <a:t>Pedestrian/vehicle transportation around the structure</a:t>
            </a:r>
            <a:endParaRPr lang="en-US" dirty="0"/>
          </a:p>
          <a:p>
            <a:pPr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Floodplain location</a:t>
            </a:r>
          </a:p>
          <a:p>
            <a:pPr lvl="1">
              <a:buClr>
                <a:srgbClr val="1287C3"/>
              </a:buClr>
            </a:pPr>
            <a:r>
              <a:rPr lang="en-US" sz="1200" dirty="0">
                <a:latin typeface="Arial"/>
                <a:cs typeface="Arial"/>
              </a:rPr>
              <a:t>1,222 cubic yard of water is displaced  for a 100-year flood</a:t>
            </a:r>
          </a:p>
          <a:p>
            <a:pPr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Structural</a:t>
            </a:r>
          </a:p>
          <a:p>
            <a:pPr lvl="1">
              <a:buClr>
                <a:srgbClr val="1287C3"/>
              </a:buClr>
            </a:pPr>
            <a:r>
              <a:rPr lang="en-US" sz="1200" dirty="0">
                <a:latin typeface="Arial"/>
                <a:cs typeface="Arial"/>
              </a:rPr>
              <a:t>Calculating the moment at the top and bottom of the column</a:t>
            </a:r>
          </a:p>
          <a:p>
            <a:pPr>
              <a:buClr>
                <a:srgbClr val="1287C3"/>
              </a:buClr>
            </a:pPr>
            <a:r>
              <a:rPr lang="en-US" sz="1600" dirty="0">
                <a:latin typeface="Arial"/>
                <a:cs typeface="Arial"/>
              </a:rPr>
              <a:t>Geotechnical</a:t>
            </a:r>
          </a:p>
          <a:p>
            <a:pPr lvl="1">
              <a:buClr>
                <a:srgbClr val="1287C3"/>
              </a:buClr>
            </a:pPr>
            <a:r>
              <a:rPr lang="en-US" sz="1200" dirty="0">
                <a:latin typeface="Arial"/>
                <a:cs typeface="Arial"/>
              </a:rPr>
              <a:t>Determining soil properties</a:t>
            </a:r>
          </a:p>
        </p:txBody>
      </p:sp>
      <p:pic>
        <p:nvPicPr>
          <p:cNvPr id="4" name="Picture 4" descr="A building with a metal fence&#10;&#10;Description generated with very high confidence">
            <a:extLst>
              <a:ext uri="{FF2B5EF4-FFF2-40B4-BE49-F238E27FC236}">
                <a16:creationId xmlns:a16="http://schemas.microsoft.com/office/drawing/2014/main" id="{813F4160-56BF-4763-AC66-7B4707D6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694" y="3760540"/>
            <a:ext cx="3182469" cy="2366683"/>
          </a:xfrm>
          <a:prstGeom prst="rect">
            <a:avLst/>
          </a:prstGeom>
        </p:spPr>
      </p:pic>
      <p:pic>
        <p:nvPicPr>
          <p:cNvPr id="6" name="Picture 6" descr="A car parked on the side of the street&#10;&#10;Description generated with very high confidence">
            <a:extLst>
              <a:ext uri="{FF2B5EF4-FFF2-40B4-BE49-F238E27FC236}">
                <a16:creationId xmlns:a16="http://schemas.microsoft.com/office/drawing/2014/main" id="{2413E371-C016-4831-B404-017BB6C3E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695" y="1084088"/>
            <a:ext cx="3182469" cy="2366683"/>
          </a:xfrm>
          <a:prstGeom prst="rect">
            <a:avLst/>
          </a:prstGeom>
        </p:spPr>
      </p:pic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1DE9B38-4D75-4590-80DF-02C03947A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1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FC02-AC87-474A-B208-7D313FC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24" y="-2029"/>
            <a:ext cx="7704667" cy="13054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Thank you!</a:t>
            </a:r>
          </a:p>
        </p:txBody>
      </p:sp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437B784-AA4D-4CCA-9F4F-0CC34BED7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C2C3F-EF90-42B2-A86F-8AC4528DC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24" y="2365077"/>
            <a:ext cx="7704667" cy="35340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Please contact us with any questions involving the Riverwalk Pavilion at:</a:t>
            </a:r>
            <a:endParaRPr lang="en-US"/>
          </a:p>
          <a:p>
            <a:pPr marL="0" indent="0">
              <a:buNone/>
            </a:pPr>
            <a:r>
              <a:rPr lang="en-US" sz="2000" b="1" dirty="0">
                <a:hlinkClick r:id="rId4"/>
              </a:rPr>
              <a:t>jmf1037@wildcats.unh.edu</a:t>
            </a:r>
            <a:r>
              <a:rPr lang="en-US" sz="2000" b="1" dirty="0"/>
              <a:t> , Jamie Fitzpatrick (Project Manager)</a:t>
            </a:r>
          </a:p>
          <a:p>
            <a:pPr marL="0" indent="0">
              <a:buNone/>
            </a:pPr>
            <a:r>
              <a:rPr lang="en-US" sz="2000" b="1" dirty="0">
                <a:hlinkClick r:id="rId5"/>
              </a:rPr>
              <a:t>met1019@wildcats.unh.edu</a:t>
            </a:r>
            <a:r>
              <a:rPr lang="en-US" sz="2000" b="1" dirty="0"/>
              <a:t> , Michelle Thibault</a:t>
            </a:r>
          </a:p>
          <a:p>
            <a:pPr marL="0" indent="0">
              <a:buNone/>
            </a:pPr>
            <a:r>
              <a:rPr lang="en-US" sz="2000" b="1" dirty="0">
                <a:hlinkClick r:id="rId6"/>
              </a:rPr>
              <a:t>jrg1038@wildcats.unh.edu</a:t>
            </a:r>
            <a:r>
              <a:rPr lang="en-US" sz="2000" b="1" dirty="0"/>
              <a:t> , Jared Grondin</a:t>
            </a:r>
          </a:p>
          <a:p>
            <a:pPr marL="0" indent="0">
              <a:buNone/>
            </a:pPr>
            <a:r>
              <a:rPr lang="en-US" sz="2000" b="1" dirty="0">
                <a:hlinkClick r:id="rId7"/>
              </a:rPr>
              <a:t>gc1036@wildcats.unh.edu</a:t>
            </a:r>
            <a:r>
              <a:rPr lang="en-US" sz="2000" b="1" dirty="0"/>
              <a:t> , Griffin Curley</a:t>
            </a:r>
          </a:p>
          <a:p>
            <a:pPr marL="0" indent="0">
              <a:buNone/>
            </a:pPr>
            <a:r>
              <a:rPr lang="en-US" sz="2000" b="1" dirty="0">
                <a:hlinkClick r:id="rId8"/>
              </a:rPr>
              <a:t>jjs1036@wildcats.unh.edu</a:t>
            </a:r>
            <a:r>
              <a:rPr lang="en-US" sz="2000" b="1" dirty="0"/>
              <a:t> , Jack Sargent</a:t>
            </a:r>
          </a:p>
          <a:p>
            <a:pPr marL="0" indent="0">
              <a:buNone/>
            </a:pPr>
            <a:r>
              <a:rPr lang="en-US" sz="2000" b="1" dirty="0">
                <a:hlinkClick r:id="rId9"/>
              </a:rPr>
              <a:t>or1008@wildcats.unh.edu</a:t>
            </a:r>
            <a:r>
              <a:rPr lang="en-US" sz="2000" b="1" dirty="0"/>
              <a:t> , Oliver Roy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1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7E5120-A418-41EC-AE1C-451B0B54E844}"/>
              </a:ext>
            </a:extLst>
          </p:cNvPr>
          <p:cNvSpPr txBox="1">
            <a:spLocks/>
          </p:cNvSpPr>
          <p:nvPr/>
        </p:nvSpPr>
        <p:spPr>
          <a:xfrm>
            <a:off x="610351" y="242049"/>
            <a:ext cx="7977836" cy="83101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Locus Map of Project Site</a:t>
            </a:r>
          </a:p>
        </p:txBody>
      </p:sp>
      <p:pic>
        <p:nvPicPr>
          <p:cNvPr id="14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6A8A8DA-8D8F-40DF-99B6-700EFCF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4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39490F50-3C76-4556-B999-06AD94C3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3" y="1285553"/>
            <a:ext cx="8278481" cy="4215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89950-77BB-42C4-AB7B-4A9A3CAD6678}"/>
              </a:ext>
            </a:extLst>
          </p:cNvPr>
          <p:cNvSpPr txBox="1"/>
          <p:nvPr/>
        </p:nvSpPr>
        <p:spPr>
          <a:xfrm>
            <a:off x="6909758" y="4293079"/>
            <a:ext cx="615353" cy="24622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EXIT 44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83700CF-424C-42D9-941E-168D51C3ADC5}"/>
              </a:ext>
            </a:extLst>
          </p:cNvPr>
          <p:cNvSpPr/>
          <p:nvPr/>
        </p:nvSpPr>
        <p:spPr>
          <a:xfrm rot="21000000">
            <a:off x="4947907" y="3370931"/>
            <a:ext cx="153953" cy="432068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B38BA-21F3-4630-8078-A8766D39DF0C}"/>
              </a:ext>
            </a:extLst>
          </p:cNvPr>
          <p:cNvSpPr txBox="1"/>
          <p:nvPr/>
        </p:nvSpPr>
        <p:spPr>
          <a:xfrm rot="-540000">
            <a:off x="5011947" y="2999117"/>
            <a:ext cx="4715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9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8299-7E6E-4122-B459-DDAB81F5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2841"/>
            <a:ext cx="7704667" cy="83819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C832-E9EB-41F0-B000-58ED4D2E3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187823"/>
            <a:ext cx="4979397" cy="4453405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Develop a site concept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Perform structural and geotechnical calculations </a:t>
            </a:r>
          </a:p>
          <a:p>
            <a:r>
              <a:rPr lang="en-US" dirty="0">
                <a:latin typeface="Arial"/>
                <a:cs typeface="Arial"/>
              </a:rPr>
              <a:t>Provide architectural renderings</a:t>
            </a:r>
          </a:p>
          <a:p>
            <a:r>
              <a:rPr lang="en-US" dirty="0">
                <a:latin typeface="Arial"/>
                <a:cs typeface="Arial"/>
              </a:rPr>
              <a:t>Develop a transportation plan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cs typeface="Arial"/>
              </a:rPr>
              <a:t>Address floodplain issue</a:t>
            </a:r>
          </a:p>
        </p:txBody>
      </p:sp>
      <p:pic>
        <p:nvPicPr>
          <p:cNvPr id="11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E3B72CD-7851-47C9-BB6E-90019082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4" name="Graphic 4" descr="List">
            <a:extLst>
              <a:ext uri="{FF2B5EF4-FFF2-40B4-BE49-F238E27FC236}">
                <a16:creationId xmlns:a16="http://schemas.microsoft.com/office/drawing/2014/main" id="{723DB3B3-8E23-41EB-AC0B-1C85BD376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1530" y="1636059"/>
            <a:ext cx="2850776" cy="28597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3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DE12-D73E-4487-98C4-017E1FB1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-535402"/>
            <a:ext cx="7704667" cy="19812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0ECE5-1A59-4C6E-BA01-9BF950707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030506"/>
            <a:ext cx="7704667" cy="33328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>
              <a:latin typeface="Arial"/>
              <a:ea typeface="+mn-lt"/>
              <a:cs typeface="Arial"/>
            </a:endParaRPr>
          </a:p>
          <a:p>
            <a:pPr marL="342900" indent="-342900"/>
            <a:r>
              <a:rPr lang="en-US" b="1" dirty="0">
                <a:latin typeface="Arial"/>
                <a:ea typeface="+mn-lt"/>
                <a:cs typeface="+mn-lt"/>
              </a:rPr>
              <a:t>4-Story Multi-Use Building with 60,000 SF Total Floor Area comprised of:</a:t>
            </a:r>
            <a:endParaRPr lang="en-US" b="1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ea typeface="+mn-lt"/>
                <a:cs typeface="+mn-lt"/>
              </a:rPr>
              <a:t>7,500 SF Retail Space</a:t>
            </a:r>
            <a:endParaRPr lang="en-US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ea typeface="+mn-lt"/>
                <a:cs typeface="+mn-lt"/>
              </a:rPr>
              <a:t>7,500 SF Restaurant Space</a:t>
            </a:r>
          </a:p>
          <a:p>
            <a:pPr lvl="1"/>
            <a:r>
              <a:rPr lang="en-US" dirty="0">
                <a:latin typeface="Arial"/>
                <a:ea typeface="+mn-lt"/>
                <a:cs typeface="+mn-lt"/>
              </a:rPr>
              <a:t>30,000 SF Office Space</a:t>
            </a:r>
            <a:endParaRPr lang="en-US">
              <a:latin typeface="Arial"/>
              <a:cs typeface="Arial"/>
            </a:endParaRPr>
          </a:p>
          <a:p>
            <a:pPr lvl="1"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15,000 SF Function Space</a:t>
            </a:r>
          </a:p>
          <a:p>
            <a:pPr marL="342900" indent="-342900">
              <a:buClr>
                <a:srgbClr val="1287C3"/>
              </a:buClr>
            </a:pPr>
            <a:r>
              <a:rPr lang="en-US" b="1" dirty="0">
                <a:latin typeface="Arial"/>
                <a:cs typeface="Arial"/>
              </a:rPr>
              <a:t>Parking Garage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Clr>
                <a:srgbClr val="1287C3"/>
              </a:buClr>
            </a:pPr>
            <a:r>
              <a:rPr lang="en-US" b="1" dirty="0">
                <a:latin typeface="Arial"/>
                <a:cs typeface="Arial"/>
              </a:rPr>
              <a:t>Multipurpose Athletic Field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Clr>
                <a:srgbClr val="1287C3"/>
              </a:buClr>
            </a:pPr>
            <a:endParaRPr lang="en-US" b="1" dirty="0">
              <a:latin typeface="Arial"/>
              <a:cs typeface="Arial"/>
            </a:endParaRPr>
          </a:p>
          <a:p>
            <a:pPr>
              <a:buClr>
                <a:srgbClr val="1287C3"/>
              </a:buClr>
            </a:pPr>
            <a:endParaRPr lang="en-US" dirty="0">
              <a:cs typeface="Arial"/>
            </a:endParaRPr>
          </a:p>
          <a:p>
            <a:pPr>
              <a:buClr>
                <a:srgbClr val="1287C3"/>
              </a:buClr>
            </a:pPr>
            <a:endParaRPr lang="en-US" dirty="0"/>
          </a:p>
        </p:txBody>
      </p:sp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D2585488-0A09-43EF-952D-904DCAA9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1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56A4D2-5E3C-4A4D-BBB2-AF0626614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4B96B3-E457-4D1D-96D3-781EBCD6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206190"/>
            <a:ext cx="7704667" cy="111162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 Visit</a:t>
            </a:r>
          </a:p>
        </p:txBody>
      </p:sp>
      <p:pic>
        <p:nvPicPr>
          <p:cNvPr id="14" name="Picture 14" descr="A close up of a bridge&#10;&#10;Description generated with high confidence">
            <a:extLst>
              <a:ext uri="{FF2B5EF4-FFF2-40B4-BE49-F238E27FC236}">
                <a16:creationId xmlns:a16="http://schemas.microsoft.com/office/drawing/2014/main" id="{239DFE43-6F1F-4ADD-8933-E7F1B24CF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1447800"/>
            <a:ext cx="3999513" cy="3392423"/>
          </a:xfrm>
          <a:prstGeom prst="rect">
            <a:avLst/>
          </a:prstGeom>
        </p:spPr>
      </p:pic>
      <p:pic>
        <p:nvPicPr>
          <p:cNvPr id="16" name="Picture 18" descr="A building with a metal fence&#10;&#10;Description generated with very high confidence">
            <a:extLst>
              <a:ext uri="{FF2B5EF4-FFF2-40B4-BE49-F238E27FC236}">
                <a16:creationId xmlns:a16="http://schemas.microsoft.com/office/drawing/2014/main" id="{D2A1F041-C1C8-47C9-8FE0-60C06223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692" y="2666999"/>
            <a:ext cx="3417274" cy="3937534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29B7B1FF-6D9E-4FED-B83C-830EACBB2E01}"/>
              </a:ext>
            </a:extLst>
          </p:cNvPr>
          <p:cNvSpPr/>
          <p:nvPr/>
        </p:nvSpPr>
        <p:spPr>
          <a:xfrm rot="14160000">
            <a:off x="5757774" y="3386730"/>
            <a:ext cx="1140765" cy="4846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6D98-B00D-47D1-A5DA-16260BAF14AA}"/>
              </a:ext>
            </a:extLst>
          </p:cNvPr>
          <p:cNvSpPr txBox="1"/>
          <p:nvPr/>
        </p:nvSpPr>
        <p:spPr>
          <a:xfrm>
            <a:off x="5057775" y="2706832"/>
            <a:ext cx="3477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Transformer – cannot be moved</a:t>
            </a:r>
          </a:p>
        </p:txBody>
      </p:sp>
    </p:spTree>
    <p:extLst>
      <p:ext uri="{BB962C8B-B14F-4D97-AF65-F5344CB8AC3E}">
        <p14:creationId xmlns:p14="http://schemas.microsoft.com/office/powerpoint/2010/main" val="118950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95E2-AED8-46B5-B0C4-5C083F4A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-654423"/>
            <a:ext cx="7704667" cy="19812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Parking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1A2F3-71C7-48D8-A053-E0D72936A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0" y="1935616"/>
            <a:ext cx="7704667" cy="4037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ea typeface="+mn-lt"/>
                <a:cs typeface="+mn-lt"/>
              </a:rPr>
              <a:t>Required Parking from Lawrence, MA zoning regulations:</a:t>
            </a:r>
            <a:endParaRPr lang="en-US" b="1">
              <a:latin typeface="Arial"/>
              <a:cs typeface="Arial"/>
            </a:endParaRP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Function Hall: 75 spaces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Retail: 30 spaces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Restaurant: 25 spaces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Office: 90 spaces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Existing Lot: 500 spaces</a:t>
            </a:r>
          </a:p>
          <a:p>
            <a:pPr>
              <a:buClr>
                <a:srgbClr val="1287C3"/>
              </a:buClr>
            </a:pPr>
            <a:r>
              <a:rPr lang="en-US" dirty="0">
                <a:latin typeface="Arial"/>
                <a:ea typeface="+mn-lt"/>
                <a:cs typeface="+mn-lt"/>
              </a:rPr>
              <a:t>Field: 120 spaces</a:t>
            </a:r>
          </a:p>
          <a:p>
            <a:pPr>
              <a:buClr>
                <a:srgbClr val="1287C3"/>
              </a:buClr>
            </a:pPr>
            <a:r>
              <a:rPr lang="en-US" b="1" dirty="0">
                <a:latin typeface="Arial"/>
                <a:ea typeface="+mn-lt"/>
                <a:cs typeface="+mn-lt"/>
              </a:rPr>
              <a:t>Total: 840 spaces</a:t>
            </a:r>
          </a:p>
          <a:p>
            <a:pPr>
              <a:buClr>
                <a:srgbClr val="1287C3"/>
              </a:buClr>
            </a:pPr>
            <a:endParaRPr lang="en-US" dirty="0"/>
          </a:p>
        </p:txBody>
      </p:sp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pic>
        <p:nvPicPr>
          <p:cNvPr id="4" name="Graphic 4" descr="Car">
            <a:extLst>
              <a:ext uri="{FF2B5EF4-FFF2-40B4-BE49-F238E27FC236}">
                <a16:creationId xmlns:a16="http://schemas.microsoft.com/office/drawing/2014/main" id="{606B9ACE-C3E4-4C56-93CF-66F66C1E3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5412" y="2532530"/>
            <a:ext cx="3281082" cy="32810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7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2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81EC0A1-E9D5-4401-9A75-13079F59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486" y="1025774"/>
            <a:ext cx="7464127" cy="4752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775D27-3E76-4417-9F4B-2C87632E19E9}"/>
              </a:ext>
            </a:extLst>
          </p:cNvPr>
          <p:cNvSpPr txBox="1"/>
          <p:nvPr/>
        </p:nvSpPr>
        <p:spPr>
          <a:xfrm>
            <a:off x="2437355" y="308974"/>
            <a:ext cx="386161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Parking Layout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2CACF-18C0-4DD0-A474-D238CB2FB895}"/>
              </a:ext>
            </a:extLst>
          </p:cNvPr>
          <p:cNvSpPr txBox="1"/>
          <p:nvPr/>
        </p:nvSpPr>
        <p:spPr>
          <a:xfrm>
            <a:off x="7373470" y="5142160"/>
            <a:ext cx="14248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Location of Transformer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33650-6045-4E5B-BEB8-0EC525AC9D48}"/>
              </a:ext>
            </a:extLst>
          </p:cNvPr>
          <p:cNvSpPr/>
          <p:nvPr/>
        </p:nvSpPr>
        <p:spPr>
          <a:xfrm rot="-480000">
            <a:off x="7264545" y="4062845"/>
            <a:ext cx="206519" cy="1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66026061-9D49-4897-A32E-8EB45C65BFD6}"/>
              </a:ext>
            </a:extLst>
          </p:cNvPr>
          <p:cNvSpPr/>
          <p:nvPr/>
        </p:nvSpPr>
        <p:spPr>
          <a:xfrm rot="3780000">
            <a:off x="7208609" y="4440774"/>
            <a:ext cx="935235" cy="4637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20585-1542-4861-9147-D492F24CC6E1}"/>
              </a:ext>
            </a:extLst>
          </p:cNvPr>
          <p:cNvSpPr txBox="1"/>
          <p:nvPr/>
        </p:nvSpPr>
        <p:spPr>
          <a:xfrm rot="-360000">
            <a:off x="1647646" y="4005532"/>
            <a:ext cx="471578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Exit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A4CF1-B453-4759-8AB1-E6835C6041F8}"/>
              </a:ext>
            </a:extLst>
          </p:cNvPr>
          <p:cNvSpPr txBox="1"/>
          <p:nvPr/>
        </p:nvSpPr>
        <p:spPr>
          <a:xfrm rot="-540000">
            <a:off x="6550324" y="3689229"/>
            <a:ext cx="1089805" cy="27699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Entrance/Exit</a:t>
            </a:r>
          </a:p>
        </p:txBody>
      </p:sp>
    </p:spTree>
    <p:extLst>
      <p:ext uri="{BB962C8B-B14F-4D97-AF65-F5344CB8AC3E}">
        <p14:creationId xmlns:p14="http://schemas.microsoft.com/office/powerpoint/2010/main" val="157279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526A1CA-C985-4FF3-B571-6F43016EC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1" y="5816132"/>
            <a:ext cx="1241612" cy="9093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7D5BE40-1B01-4669-B047-6B98E35358B2}"/>
              </a:ext>
            </a:extLst>
          </p:cNvPr>
          <p:cNvSpPr txBox="1"/>
          <p:nvPr/>
        </p:nvSpPr>
        <p:spPr>
          <a:xfrm>
            <a:off x="1155940" y="66136"/>
            <a:ext cx="86686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Arial"/>
                <a:cs typeface="Arial"/>
              </a:rPr>
              <a:t>Plan View of Proposed 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D5365-642D-4D34-BF3D-A8A0D05E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9"/>
          <a:stretch/>
        </p:blipFill>
        <p:spPr>
          <a:xfrm>
            <a:off x="1000673" y="990600"/>
            <a:ext cx="7686127" cy="4743762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56135DE8-7C2A-46DE-AA55-3A56968F494C}"/>
              </a:ext>
            </a:extLst>
          </p:cNvPr>
          <p:cNvSpPr/>
          <p:nvPr/>
        </p:nvSpPr>
        <p:spPr>
          <a:xfrm>
            <a:off x="1443125" y="1331847"/>
            <a:ext cx="755852" cy="10074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D343C-0E1E-4F4C-84BE-E445F3478636}"/>
              </a:ext>
            </a:extLst>
          </p:cNvPr>
          <p:cNvSpPr txBox="1"/>
          <p:nvPr/>
        </p:nvSpPr>
        <p:spPr>
          <a:xfrm rot="-120000">
            <a:off x="4215054" y="41569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A9E51-20FA-475F-BBB6-3944C832B842}"/>
              </a:ext>
            </a:extLst>
          </p:cNvPr>
          <p:cNvSpPr txBox="1"/>
          <p:nvPr/>
        </p:nvSpPr>
        <p:spPr>
          <a:xfrm rot="20520000">
            <a:off x="2626477" y="23261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Riverfront pathway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73128-764B-4F72-A853-80BFF77BD1B0}"/>
              </a:ext>
            </a:extLst>
          </p:cNvPr>
          <p:cNvSpPr txBox="1"/>
          <p:nvPr/>
        </p:nvSpPr>
        <p:spPr>
          <a:xfrm rot="-120000">
            <a:off x="5503351" y="17256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Multi-purpose building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C9AD4-C37A-49BE-B7D1-7E5651E759BF}"/>
              </a:ext>
            </a:extLst>
          </p:cNvPr>
          <p:cNvSpPr txBox="1"/>
          <p:nvPr/>
        </p:nvSpPr>
        <p:spPr>
          <a:xfrm rot="21540000">
            <a:off x="6966196" y="5919452"/>
            <a:ext cx="33728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Lot Entrance and Exit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4785CD86-8125-4029-BA20-CDE2E353994F}"/>
              </a:ext>
            </a:extLst>
          </p:cNvPr>
          <p:cNvSpPr/>
          <p:nvPr/>
        </p:nvSpPr>
        <p:spPr>
          <a:xfrm>
            <a:off x="7957255" y="5511545"/>
            <a:ext cx="378082" cy="4456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A772A-F6C5-4212-B88C-A78590166843}"/>
              </a:ext>
            </a:extLst>
          </p:cNvPr>
          <p:cNvSpPr txBox="1"/>
          <p:nvPr/>
        </p:nvSpPr>
        <p:spPr>
          <a:xfrm rot="-120000">
            <a:off x="3914774" y="33529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Athletic Field</a:t>
            </a:r>
          </a:p>
        </p:txBody>
      </p:sp>
    </p:spTree>
    <p:extLst>
      <p:ext uri="{BB962C8B-B14F-4D97-AF65-F5344CB8AC3E}">
        <p14:creationId xmlns:p14="http://schemas.microsoft.com/office/powerpoint/2010/main" val="4128180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On-screen Show (4:3)</PresentationFormat>
  <Paragraphs>186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Abadi</vt:lpstr>
      <vt:lpstr>Arial</vt:lpstr>
      <vt:lpstr>Calibri</vt:lpstr>
      <vt:lpstr>Corbel</vt:lpstr>
      <vt:lpstr>Parallax</vt:lpstr>
      <vt:lpstr>Riverwalk Pavilion</vt:lpstr>
      <vt:lpstr>Introduction and Background</vt:lpstr>
      <vt:lpstr>PowerPoint Presentation</vt:lpstr>
      <vt:lpstr>Scope</vt:lpstr>
      <vt:lpstr>Program</vt:lpstr>
      <vt:lpstr>Site Visit</vt:lpstr>
      <vt:lpstr>Parking Requirements</vt:lpstr>
      <vt:lpstr>PowerPoint Presentation</vt:lpstr>
      <vt:lpstr>PowerPoint Presentation</vt:lpstr>
      <vt:lpstr>3D Modeling</vt:lpstr>
      <vt:lpstr>360° View of model (Video)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FEMA Flood Map</vt:lpstr>
      <vt:lpstr>Floodplain Considerations </vt:lpstr>
      <vt:lpstr>Challenges Encountered</vt:lpstr>
      <vt:lpstr>Thank 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1402</cp:revision>
  <dcterms:created xsi:type="dcterms:W3CDTF">2012-08-24T00:53:15Z</dcterms:created>
  <dcterms:modified xsi:type="dcterms:W3CDTF">2020-04-24T18:37:53Z</dcterms:modified>
</cp:coreProperties>
</file>