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>
  <p:sldMasterIdLst>
    <p:sldMasterId id="2147483708" r:id="rId1"/>
  </p:sldMasterIdLst>
  <p:notesMasterIdLst>
    <p:notesMasterId r:id="rId23"/>
  </p:notesMasterIdLst>
  <p:sldIdLst>
    <p:sldId id="256" r:id="rId2"/>
    <p:sldId id="257" r:id="rId3"/>
    <p:sldId id="287" r:id="rId4"/>
    <p:sldId id="262" r:id="rId5"/>
    <p:sldId id="268" r:id="rId6"/>
    <p:sldId id="290" r:id="rId7"/>
    <p:sldId id="269" r:id="rId8"/>
    <p:sldId id="291" r:id="rId9"/>
    <p:sldId id="293" r:id="rId10"/>
    <p:sldId id="294" r:id="rId11"/>
    <p:sldId id="295" r:id="rId12"/>
    <p:sldId id="296" r:id="rId13"/>
    <p:sldId id="297" r:id="rId14"/>
    <p:sldId id="273" r:id="rId15"/>
    <p:sldId id="274" r:id="rId16"/>
    <p:sldId id="298" r:id="rId17"/>
    <p:sldId id="276" r:id="rId18"/>
    <p:sldId id="288" r:id="rId19"/>
    <p:sldId id="286" r:id="rId20"/>
    <p:sldId id="263" r:id="rId21"/>
    <p:sldId id="264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22CC052-3AE7-4CDD-BF65-AA21C8B7552C}" v="61" dt="2019-11-22T15:47:04.625"/>
    <p1510:client id="{54D520C4-0A6C-4E6B-9F02-F95F7599E02D}" v="830" dt="2019-11-18T20:05:59.876"/>
    <p1510:client id="{32C1CA7B-546F-46D8-B988-AE60553FD4D7}" v="117" dt="2020-04-23T03:59:01.328"/>
    <p1510:client id="{068DB237-53F7-4B06-A7C3-22712E7F34D0}" v="5" dt="2020-04-22T21:07:05.567"/>
    <p1510:client id="{6BEEC8F3-7638-4E39-8E06-4191DC5951E1}" v="558" dt="2019-11-22T19:47:57.057"/>
    <p1510:client id="{12E8AF37-FECF-4B26-9CBB-9C6A546A0035}" v="113" dt="2020-04-22T16:39:54.831"/>
    <p1510:client id="{19BCCC96-9BAA-4E71-99A1-3B1A70F24112}" v="1023" dt="2019-11-18T18:46:09.270"/>
    <p1510:client id="{B3829031-7B4E-480C-9B77-8068646FAF54}" v="22" dt="2020-04-23T20:15:38.380"/>
    <p1510:client id="{31FF0DBC-27F6-4711-B231-66D6615E31B4}" v="116" dt="2020-04-20T19:57:57.704"/>
    <p1510:client id="{1F3F705C-0787-450E-9344-AA2EF4E19135}" v="2" dt="2019-11-21T19:53:53.185"/>
    <p1510:client id="{70123B2F-D865-4E5A-91AC-5F841B7B9183}" v="6" dt="2020-04-22T23:04:55.959"/>
    <p1510:client id="{240E30F0-B41F-4C48-A81B-09087C7D562B}" v="233" dt="2019-11-21T21:38:15.801"/>
    <p1510:client id="{B4B8D0F5-82FA-47D9-97EF-5DC7C168AC03}" v="326" dt="2020-04-23T19:37:34.630"/>
    <p1510:client id="{458A4DC6-CD3C-4501-8C92-E5A0910B4CA2}" v="62" dt="2019-11-22T20:14:10.603"/>
    <p1510:client id="{FC09FEEC-F876-40CF-A5B2-F0BB06458E75}" v="2802" dt="2019-11-21T19:18:19.580"/>
    <p1510:client id="{9BD5E549-775B-4CF9-BC27-D9B9F85AF7E1}" v="16" dt="2019-11-17T17:56:18.306"/>
    <p1510:client id="{383813F1-B195-47A5-A91A-9DCFF717EB4D}" v="57" dt="2020-04-22T21:46:18.177"/>
    <p1510:client id="{FCE1CCF3-B674-4603-8091-A9E2BB854303}" v="82" dt="2020-04-20T18:46:39.484"/>
    <p1510:client id="{49675914-8C0A-47B8-B3F8-9E957DBC7B82}" v="196" dt="2020-04-23T15:21:39.121"/>
    <p1510:client id="{55022DD3-0AFE-4AEC-A01F-E332C1C86646}" v="8" dt="2019-11-22T18:31:27.014"/>
    <p1510:client id="{59B9987B-662C-40F4-9CBE-35CA31751E33}" v="3" dt="2020-04-20T16:24:58.431"/>
    <p1510:client id="{FD0F3F88-8E54-46BA-A377-FE488740E7D1}" v="513" dt="2019-11-17T19:06:37.573"/>
    <p1510:client id="{7CA8AA89-9BC8-4809-AAF3-1B55C87877A7}" v="1" dt="2019-11-21T20:44:00.561"/>
    <p1510:client id="{5A830AF5-1E8E-4042-A005-B090A66297CB}" v="1" dt="2020-04-20T01:33:00.074"/>
    <p1510:client id="{D0214902-066A-4C4D-A31F-F0EAA34DDB58}" v="798" dt="2020-04-22T22:53:34.780"/>
    <p1510:client id="{5D3EDD9E-9146-49BD-83FB-7FB4FBFFAA79}" v="6" dt="2020-04-15T16:36:43.831"/>
    <p1510:client id="{64B7085E-D28B-49A2-BB2D-B2708F0E0946}" v="2" dt="2020-04-23T01:35:30.498"/>
    <p1510:client id="{6D2F320C-FF8B-40E1-9859-7D0377D70E66}" v="266" dt="2019-11-22T17:23:23.477"/>
    <p1510:client id="{F4722D21-B6BD-4D39-931E-1F4855D2057A}" v="12" dt="2020-04-23T16:08:59.149"/>
    <p1510:client id="{83590153-9BFA-4687-B281-217E0710CB62}" v="40" dt="2020-04-22T15:38:17.158"/>
    <p1510:client id="{925F3FE0-AA07-4530-BFC0-093872E1FA40}" v="4" dt="2020-04-22T23:10:28.260"/>
    <p1510:client id="{BD2FB737-4610-49EA-A5F3-5910BCEF4B47}" v="1" dt="2020-04-20T01:35:57.012"/>
    <p1510:client id="{C821E31A-18EB-4B9D-8327-437DDA83C984}" v="47" dt="2020-04-23T01:34:18.732"/>
    <p1510:client id="{F5C5427E-B971-4D76-8199-360FFD40ED6E}" v="1" dt="2020-04-24T13:07:51.113"/>
    <p1510:client id="{F99B7042-2670-4A76-8447-6C4BD017EF32}" v="258" dt="2020-04-23T13:35:16.927"/>
    <p1510:client id="{FABB3C41-DAB5-4BBD-95AB-0CC863E03102}" v="267" dt="2019-11-11T18:45:41.02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52"/>
  </p:normalViewPr>
  <p:slideViewPr>
    <p:cSldViewPr>
      <p:cViewPr varScale="1">
        <p:scale>
          <a:sx n="73" d="100"/>
          <a:sy n="73" d="100"/>
        </p:scale>
        <p:origin x="1074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FE861C-486B-4E18-A0E9-A790238A915C}" type="datetimeFigureOut">
              <a:rPr lang="en-US" smtClean="0"/>
              <a:t>4/24/2020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811066-0135-4CAA-8AD4-89A97190AC00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cs typeface="Calibri"/>
              </a:rPr>
              <a:t>Jamie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811066-0135-4CAA-8AD4-89A97190AC00}" type="slidenum">
              <a:rPr lang="en-US" smtClean="0"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cs typeface="Calibri"/>
              </a:rPr>
              <a:t>Jack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811066-0135-4CAA-8AD4-89A97190AC00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604038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cs typeface="Calibri"/>
              </a:rPr>
              <a:t>Jack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811066-0135-4CAA-8AD4-89A97190AC00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358567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cs typeface="Calibri"/>
              </a:rPr>
              <a:t>Jack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811066-0135-4CAA-8AD4-89A97190AC00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275230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cs typeface="Calibri"/>
              </a:rPr>
              <a:t>Michelle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811066-0135-4CAA-8AD4-89A97190AC00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239069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cs typeface="Calibri"/>
              </a:rPr>
              <a:t>Jamie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811066-0135-4CAA-8AD4-89A97190AC00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883583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cs typeface="Calibri"/>
              </a:rPr>
              <a:t>Michelle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811066-0135-4CAA-8AD4-89A97190AC00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172269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cs typeface="Calibri"/>
              </a:rPr>
              <a:t>Michelle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811066-0135-4CAA-8AD4-89A97190AC00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365490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cs typeface="Calibri"/>
              </a:rPr>
              <a:t>Jared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811066-0135-4CAA-8AD4-89A97190AC00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956917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cs typeface="Calibri"/>
              </a:rPr>
              <a:t>Jack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811066-0135-4CAA-8AD4-89A97190AC00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761755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cs typeface="Calibri"/>
              </a:rPr>
              <a:t>Oliver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811066-0135-4CAA-8AD4-89A97190AC00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80665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cs typeface="Calibri"/>
              </a:rPr>
              <a:t>Jamie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811066-0135-4CAA-8AD4-89A97190AC00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340148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cs typeface="Calibri"/>
              </a:rPr>
              <a:t>Jamie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811066-0135-4CAA-8AD4-89A97190AC00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64758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cs typeface="Calibri"/>
              </a:rPr>
              <a:t>Michelle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811066-0135-4CAA-8AD4-89A97190AC00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34010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cs typeface="Calibri"/>
              </a:rPr>
              <a:t>Michelle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811066-0135-4CAA-8AD4-89A97190AC00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04543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cs typeface="Calibri"/>
              </a:rPr>
              <a:t>Oliver</a:t>
            </a:r>
          </a:p>
          <a:p>
            <a:endParaRPr lang="en-US" dirty="0">
              <a:cs typeface="Calibri"/>
            </a:endParaRPr>
          </a:p>
          <a:p>
            <a:endParaRPr lang="en-US" dirty="0">
              <a:cs typeface="Calibri"/>
            </a:endParaRPr>
          </a:p>
          <a:p>
            <a:endParaRPr lang="en-US" dirty="0">
              <a:cs typeface="Calibri"/>
            </a:endParaRPr>
          </a:p>
          <a:p>
            <a:endParaRPr lang="en-US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811066-0135-4CAA-8AD4-89A97190AC00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252155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cs typeface="Calibri"/>
              </a:rPr>
              <a:t>Oliver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811066-0135-4CAA-8AD4-89A97190AC00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151242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cs typeface="Calibri"/>
              </a:rPr>
              <a:t>Jack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811066-0135-4CAA-8AD4-89A97190AC00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810468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cs typeface="Calibri"/>
              </a:rPr>
              <a:t>Jack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811066-0135-4CAA-8AD4-89A97190AC00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82425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cs typeface="Calibri"/>
              </a:rPr>
              <a:t>Jack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811066-0135-4CAA-8AD4-89A97190AC00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4136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/>
          <p:cNvGrpSpPr/>
          <p:nvPr/>
        </p:nvGrpSpPr>
        <p:grpSpPr>
          <a:xfrm>
            <a:off x="203200" y="0"/>
            <a:ext cx="3778250" cy="6858001"/>
            <a:chOff x="203200" y="0"/>
            <a:chExt cx="3778250" cy="6858001"/>
          </a:xfrm>
        </p:grpSpPr>
        <p:sp>
          <p:nvSpPr>
            <p:cNvPr id="14" name="Freeform 6"/>
            <p:cNvSpPr/>
            <p:nvPr/>
          </p:nvSpPr>
          <p:spPr bwMode="auto">
            <a:xfrm>
              <a:off x="641350" y="0"/>
              <a:ext cx="1365250" cy="3971925"/>
            </a:xfrm>
            <a:custGeom>
              <a:avLst/>
              <a:gdLst/>
              <a:ahLst/>
              <a:cxnLst/>
              <a:rect l="0" t="0" r="r" b="b"/>
              <a:pathLst>
                <a:path w="860" h="2502">
                  <a:moveTo>
                    <a:pt x="0" y="2445"/>
                  </a:moveTo>
                  <a:lnTo>
                    <a:pt x="228" y="2502"/>
                  </a:lnTo>
                  <a:lnTo>
                    <a:pt x="860" y="0"/>
                  </a:lnTo>
                  <a:lnTo>
                    <a:pt x="620" y="0"/>
                  </a:lnTo>
                  <a:lnTo>
                    <a:pt x="0" y="244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15" name="Freeform 7"/>
            <p:cNvSpPr/>
            <p:nvPr/>
          </p:nvSpPr>
          <p:spPr bwMode="auto">
            <a:xfrm>
              <a:off x="203200" y="0"/>
              <a:ext cx="1336675" cy="3862388"/>
            </a:xfrm>
            <a:custGeom>
              <a:avLst/>
              <a:gdLst/>
              <a:ahLst/>
              <a:cxnLst/>
              <a:rect l="0" t="0" r="r" b="b"/>
              <a:pathLst>
                <a:path w="842" h="2433">
                  <a:moveTo>
                    <a:pt x="842" y="0"/>
                  </a:moveTo>
                  <a:lnTo>
                    <a:pt x="602" y="0"/>
                  </a:lnTo>
                  <a:lnTo>
                    <a:pt x="0" y="2376"/>
                  </a:lnTo>
                  <a:lnTo>
                    <a:pt x="228" y="2433"/>
                  </a:lnTo>
                  <a:lnTo>
                    <a:pt x="842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6" name="Freeform 8"/>
            <p:cNvSpPr/>
            <p:nvPr/>
          </p:nvSpPr>
          <p:spPr bwMode="auto">
            <a:xfrm>
              <a:off x="207963" y="3776663"/>
              <a:ext cx="1936750" cy="3081338"/>
            </a:xfrm>
            <a:custGeom>
              <a:avLst/>
              <a:gdLst/>
              <a:ahLst/>
              <a:cxnLst/>
              <a:rect l="0" t="0" r="r" b="b"/>
              <a:pathLst>
                <a:path w="1220" h="1941">
                  <a:moveTo>
                    <a:pt x="0" y="0"/>
                  </a:moveTo>
                  <a:lnTo>
                    <a:pt x="1166" y="1941"/>
                  </a:lnTo>
                  <a:lnTo>
                    <a:pt x="1220" y="19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0" name="Freeform 9"/>
            <p:cNvSpPr/>
            <p:nvPr/>
          </p:nvSpPr>
          <p:spPr bwMode="auto">
            <a:xfrm>
              <a:off x="646113" y="3886200"/>
              <a:ext cx="2373313" cy="2971800"/>
            </a:xfrm>
            <a:custGeom>
              <a:avLst/>
              <a:gdLst/>
              <a:ahLst/>
              <a:cxnLst/>
              <a:rect l="0" t="0" r="r" b="b"/>
              <a:pathLst>
                <a:path w="1495" h="1872">
                  <a:moveTo>
                    <a:pt x="1495" y="1872"/>
                  </a:moveTo>
                  <a:lnTo>
                    <a:pt x="0" y="0"/>
                  </a:lnTo>
                  <a:lnTo>
                    <a:pt x="1442" y="1872"/>
                  </a:lnTo>
                  <a:lnTo>
                    <a:pt x="1495" y="1872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1" name="Freeform 10"/>
            <p:cNvSpPr/>
            <p:nvPr/>
          </p:nvSpPr>
          <p:spPr bwMode="auto">
            <a:xfrm>
              <a:off x="641350" y="3881438"/>
              <a:ext cx="3340100" cy="2976563"/>
            </a:xfrm>
            <a:custGeom>
              <a:avLst/>
              <a:gdLst/>
              <a:ahLst/>
              <a:cxnLst/>
              <a:rect l="0" t="0" r="r" b="b"/>
              <a:pathLst>
                <a:path w="2104" h="1875">
                  <a:moveTo>
                    <a:pt x="0" y="0"/>
                  </a:moveTo>
                  <a:lnTo>
                    <a:pt x="3" y="3"/>
                  </a:lnTo>
                  <a:lnTo>
                    <a:pt x="1498" y="1875"/>
                  </a:lnTo>
                  <a:lnTo>
                    <a:pt x="2104" y="1875"/>
                  </a:lnTo>
                  <a:lnTo>
                    <a:pt x="228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2" name="Freeform 11"/>
            <p:cNvSpPr/>
            <p:nvPr/>
          </p:nvSpPr>
          <p:spPr bwMode="auto">
            <a:xfrm>
              <a:off x="203200" y="3771900"/>
              <a:ext cx="2660650" cy="3086100"/>
            </a:xfrm>
            <a:custGeom>
              <a:avLst/>
              <a:gdLst/>
              <a:ahLst/>
              <a:cxnLst/>
              <a:rect l="0" t="0" r="r" b="b"/>
              <a:pathLst>
                <a:path w="1676" h="1944">
                  <a:moveTo>
                    <a:pt x="1676" y="1944"/>
                  </a:moveTo>
                  <a:lnTo>
                    <a:pt x="264" y="111"/>
                  </a:lnTo>
                  <a:lnTo>
                    <a:pt x="225" y="60"/>
                  </a:lnTo>
                  <a:lnTo>
                    <a:pt x="228" y="60"/>
                  </a:lnTo>
                  <a:lnTo>
                    <a:pt x="264" y="111"/>
                  </a:lnTo>
                  <a:lnTo>
                    <a:pt x="234" y="69"/>
                  </a:lnTo>
                  <a:lnTo>
                    <a:pt x="228" y="57"/>
                  </a:lnTo>
                  <a:lnTo>
                    <a:pt x="222" y="54"/>
                  </a:lnTo>
                  <a:lnTo>
                    <a:pt x="0" y="0"/>
                  </a:lnTo>
                  <a:lnTo>
                    <a:pt x="3" y="3"/>
                  </a:lnTo>
                  <a:lnTo>
                    <a:pt x="1223" y="1944"/>
                  </a:lnTo>
                  <a:lnTo>
                    <a:pt x="1676" y="19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39673" y="914401"/>
            <a:ext cx="6947127" cy="3488266"/>
          </a:xfrm>
        </p:spPr>
        <p:txBody>
          <a:bodyPr anchor="b">
            <a:normAutofit/>
          </a:bodyPr>
          <a:lstStyle>
            <a:lvl1pPr algn="r">
              <a:defRPr sz="5400">
                <a:effectLst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924238" y="4402666"/>
            <a:ext cx="5762563" cy="1364531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25773" y="6117336"/>
            <a:ext cx="857473" cy="365125"/>
          </a:xfrm>
        </p:spPr>
        <p:txBody>
          <a:bodyPr/>
          <a:lstStyle/>
          <a:p>
            <a:fld id="{1F52DEF3-26C0-0D48-AF49-6683DB21C488}" type="datetime1">
              <a:rPr lang="en-US" smtClean="0"/>
              <a:t>4/24/2020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23733" y="6117336"/>
            <a:ext cx="3609438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75320" y="6117336"/>
            <a:ext cx="411480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3" name="Freeform 12"/>
          <p:cNvSpPr/>
          <p:nvPr/>
        </p:nvSpPr>
        <p:spPr bwMode="auto">
          <a:xfrm>
            <a:off x="203200" y="3771900"/>
            <a:ext cx="361950" cy="90488"/>
          </a:xfrm>
          <a:custGeom>
            <a:avLst/>
            <a:gdLst/>
            <a:ahLst/>
            <a:cxnLst/>
            <a:rect l="0" t="0" r="r" b="b"/>
            <a:pathLst>
              <a:path w="228" h="57">
                <a:moveTo>
                  <a:pt x="228" y="57"/>
                </a:moveTo>
                <a:lnTo>
                  <a:pt x="0" y="0"/>
                </a:lnTo>
                <a:lnTo>
                  <a:pt x="222" y="54"/>
                </a:lnTo>
                <a:lnTo>
                  <a:pt x="228" y="57"/>
                </a:lnTo>
                <a:close/>
              </a:path>
            </a:pathLst>
          </a:custGeom>
          <a:solidFill>
            <a:srgbClr val="29ABE2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sp>
      <p:sp>
        <p:nvSpPr>
          <p:cNvPr id="24" name="Freeform 13"/>
          <p:cNvSpPr/>
          <p:nvPr/>
        </p:nvSpPr>
        <p:spPr bwMode="auto">
          <a:xfrm>
            <a:off x="560388" y="3867150"/>
            <a:ext cx="61913" cy="80963"/>
          </a:xfrm>
          <a:custGeom>
            <a:avLst/>
            <a:gdLst/>
            <a:ahLst/>
            <a:cxnLst/>
            <a:rect l="0" t="0" r="r" b="b"/>
            <a:pathLst>
              <a:path w="39" h="51">
                <a:moveTo>
                  <a:pt x="0" y="0"/>
                </a:moveTo>
                <a:lnTo>
                  <a:pt x="39" y="51"/>
                </a:lnTo>
                <a:lnTo>
                  <a:pt x="3" y="0"/>
                </a:lnTo>
                <a:lnTo>
                  <a:pt x="0" y="0"/>
                </a:lnTo>
                <a:close/>
              </a:path>
            </a:pathLst>
          </a:custGeom>
          <a:solidFill>
            <a:srgbClr val="29ABE2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sp>
    </p:spTree>
    <p:extLst>
      <p:ext uri="{BB962C8B-B14F-4D97-AF65-F5344CB8AC3E}">
        <p14:creationId xmlns:p14="http://schemas.microsoft.com/office/powerpoint/2010/main" val="40626662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3" y="4732865"/>
            <a:ext cx="751599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789975" y="932112"/>
            <a:ext cx="6171065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3523" y="5299603"/>
            <a:ext cx="751599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34A3A7-FC23-A14E-AD47-A6D5F9B1DC04}" type="datetime1">
              <a:rPr lang="en-US" smtClean="0"/>
              <a:t>4/24/2020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00631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4" y="685800"/>
            <a:ext cx="751599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4" y="4343400"/>
            <a:ext cx="7515992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D8EC4-F282-E042-8550-39989E15A743}" type="datetime1">
              <a:rPr lang="en-US" smtClean="0"/>
              <a:t>4/24/2020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04766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969421" y="863023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72197" y="2819399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26741" y="685801"/>
            <a:ext cx="6974115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598235" y="3428999"/>
            <a:ext cx="6631128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3" y="4343400"/>
            <a:ext cx="751599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18B2D8-3D62-5F40-9B46-452B914ADAA0}" type="datetime1">
              <a:rPr lang="en-US" smtClean="0"/>
              <a:t>4/24/2020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58431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5" y="3308581"/>
            <a:ext cx="751598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4" y="4777381"/>
            <a:ext cx="751599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A7E64-4DF0-504C-AA39-40D627D61BC4}" type="datetime1">
              <a:rPr lang="en-US" smtClean="0"/>
              <a:t>4/24/2020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010352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969421" y="863023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72197" y="2819399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26741" y="685801"/>
            <a:ext cx="6974115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13525" y="3886200"/>
            <a:ext cx="751599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4" y="4775200"/>
            <a:ext cx="751599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6C7E65-7941-704A-AA6A-B8C724CF5164}" type="datetime1">
              <a:rPr lang="en-US" smtClean="0"/>
              <a:t>4/24/2020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367914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5" y="685801"/>
            <a:ext cx="7515991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dirty="0"/>
              <a:t>Click to edit Master title style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13524" y="3505200"/>
            <a:ext cx="7515992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4" y="4343400"/>
            <a:ext cx="7515992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327A60-88C9-6443-AE9A-422F98B137FC}" type="datetime1">
              <a:rPr lang="en-US" smtClean="0"/>
              <a:t>4/24/2020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38192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B3366F-68D6-ED48-A704-1E92F1C803B2}" type="datetime1">
              <a:rPr lang="en-US" smtClean="0"/>
              <a:t>4/24/2020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644745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01393" y="685800"/>
            <a:ext cx="1328123" cy="5105400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13524" y="685800"/>
            <a:ext cx="6016373" cy="5105400"/>
          </a:xfrm>
        </p:spPr>
        <p:txBody>
          <a:bodyPr vert="eaVert" anchor="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875DB-B1BC-6E42-9FDD-8E0132B005F1}" type="datetime1">
              <a:rPr lang="en-US" smtClean="0"/>
              <a:t>4/24/2020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92069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2133" y="457201"/>
            <a:ext cx="7704667" cy="19812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82133" y="2667000"/>
            <a:ext cx="7704667" cy="3332816"/>
          </a:xfrm>
        </p:spPr>
        <p:txBody>
          <a:bodyPr anchor="ctr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44329" y="6108173"/>
            <a:ext cx="857473" cy="365125"/>
          </a:xfrm>
        </p:spPr>
        <p:txBody>
          <a:bodyPr/>
          <a:lstStyle/>
          <a:p>
            <a:fld id="{50962669-89F7-844F-9F74-D15298801840}" type="datetime1">
              <a:rPr lang="en-US" smtClean="0"/>
              <a:t>4/24/2020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72647" y="6108173"/>
            <a:ext cx="5314517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58967" y="6108173"/>
            <a:ext cx="427833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67553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6995" y="2666998"/>
            <a:ext cx="6699805" cy="2360071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86998" y="5027070"/>
            <a:ext cx="6699802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5DDF9-C4BA-F24D-A402-6C0FEADB65B9}" type="datetime1">
              <a:rPr lang="en-US" smtClean="0"/>
              <a:t>4/24/2020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73317" y="6116070"/>
            <a:ext cx="413483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09258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2133" y="685801"/>
            <a:ext cx="7704667" cy="1752599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82133" y="2667000"/>
            <a:ext cx="3739896" cy="3368674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46904" y="2667000"/>
            <a:ext cx="3739896" cy="3346824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39BA80-1576-C04B-AF7F-68B21A4F4C10}" type="datetime1">
              <a:rPr lang="en-US" smtClean="0"/>
              <a:t>4/24/2020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33531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29481" y="2658533"/>
            <a:ext cx="3456291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13523" y="3335336"/>
            <a:ext cx="3672248" cy="2665259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61710" y="2667000"/>
            <a:ext cx="3467806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957266" y="3335336"/>
            <a:ext cx="3672248" cy="2665259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7F0E5E-8872-114E-894A-F49A891353F6}" type="datetime1">
              <a:rPr lang="en-US" smtClean="0"/>
              <a:t>4/24/2020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55250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A5255-2B38-3543-99F6-36A6AC209367}" type="datetime1">
              <a:rPr lang="en-US" smtClean="0"/>
              <a:t>4/24/2020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43963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D25C3-337C-A34E-97DD-101467B980E6}" type="datetime1">
              <a:rPr lang="en-US" smtClean="0"/>
              <a:t>4/24/2020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36658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4" y="1600200"/>
            <a:ext cx="2662534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47553" y="685800"/>
            <a:ext cx="4681962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3524" y="2971800"/>
            <a:ext cx="2662534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9E31A8-6670-EC42-8474-F0C7FEC756B8}" type="datetime1">
              <a:rPr lang="en-US" smtClean="0"/>
              <a:t>4/24/2020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98825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2332" y="1752599"/>
            <a:ext cx="4070679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697495" y="914400"/>
            <a:ext cx="2461371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2332" y="3124199"/>
            <a:ext cx="4070679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2E7BB9-E404-0948-9BE0-BB3890BCE9CF}" type="datetime1">
              <a:rPr lang="en-US" smtClean="0"/>
              <a:t>4/24/2020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05937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0" y="0"/>
            <a:ext cx="2132013" cy="6858001"/>
            <a:chOff x="0" y="0"/>
            <a:chExt cx="2132013" cy="6858001"/>
          </a:xfrm>
        </p:grpSpPr>
        <p:sp>
          <p:nvSpPr>
            <p:cNvPr id="15" name="Freeform 6"/>
            <p:cNvSpPr/>
            <p:nvPr/>
          </p:nvSpPr>
          <p:spPr bwMode="auto">
            <a:xfrm>
              <a:off x="0" y="0"/>
              <a:ext cx="1073150" cy="5291138"/>
            </a:xfrm>
            <a:custGeom>
              <a:avLst/>
              <a:gdLst/>
              <a:ahLst/>
              <a:cxnLst/>
              <a:rect l="0" t="0" r="r" b="b"/>
              <a:pathLst>
                <a:path w="676" h="3333">
                  <a:moveTo>
                    <a:pt x="0" y="3132"/>
                  </a:moveTo>
                  <a:lnTo>
                    <a:pt x="0" y="3312"/>
                  </a:lnTo>
                  <a:lnTo>
                    <a:pt x="126" y="3333"/>
                  </a:lnTo>
                  <a:lnTo>
                    <a:pt x="676" y="0"/>
                  </a:lnTo>
                  <a:lnTo>
                    <a:pt x="514" y="0"/>
                  </a:lnTo>
                  <a:lnTo>
                    <a:pt x="0" y="313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16" name="Freeform 7"/>
            <p:cNvSpPr/>
            <p:nvPr/>
          </p:nvSpPr>
          <p:spPr bwMode="auto">
            <a:xfrm>
              <a:off x="0" y="0"/>
              <a:ext cx="758825" cy="4624388"/>
            </a:xfrm>
            <a:custGeom>
              <a:avLst/>
              <a:gdLst/>
              <a:ahLst/>
              <a:cxnLst/>
              <a:rect l="0" t="0" r="r" b="b"/>
              <a:pathLst>
                <a:path w="478" h="2913">
                  <a:moveTo>
                    <a:pt x="478" y="0"/>
                  </a:moveTo>
                  <a:lnTo>
                    <a:pt x="318" y="0"/>
                  </a:lnTo>
                  <a:lnTo>
                    <a:pt x="0" y="1938"/>
                  </a:lnTo>
                  <a:lnTo>
                    <a:pt x="0" y="2913"/>
                  </a:lnTo>
                  <a:lnTo>
                    <a:pt x="478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7" name="Freeform 8"/>
            <p:cNvSpPr/>
            <p:nvPr/>
          </p:nvSpPr>
          <p:spPr bwMode="auto">
            <a:xfrm>
              <a:off x="0" y="5662613"/>
              <a:ext cx="906463" cy="1195388"/>
            </a:xfrm>
            <a:custGeom>
              <a:avLst/>
              <a:gdLst/>
              <a:ahLst/>
              <a:cxnLst/>
              <a:rect l="0" t="0" r="r" b="b"/>
              <a:pathLst>
                <a:path w="571" h="753">
                  <a:moveTo>
                    <a:pt x="0" y="0"/>
                  </a:moveTo>
                  <a:lnTo>
                    <a:pt x="0" y="12"/>
                  </a:lnTo>
                  <a:lnTo>
                    <a:pt x="538" y="753"/>
                  </a:lnTo>
                  <a:lnTo>
                    <a:pt x="571" y="7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8" name="Freeform 9"/>
            <p:cNvSpPr/>
            <p:nvPr/>
          </p:nvSpPr>
          <p:spPr bwMode="auto">
            <a:xfrm>
              <a:off x="0" y="5295900"/>
              <a:ext cx="1487488" cy="1562100"/>
            </a:xfrm>
            <a:custGeom>
              <a:avLst/>
              <a:gdLst/>
              <a:ahLst/>
              <a:cxnLst/>
              <a:rect l="0" t="0" r="r" b="b"/>
              <a:pathLst>
                <a:path w="937" h="984">
                  <a:moveTo>
                    <a:pt x="0" y="0"/>
                  </a:moveTo>
                  <a:lnTo>
                    <a:pt x="0" y="3"/>
                  </a:lnTo>
                  <a:lnTo>
                    <a:pt x="901" y="984"/>
                  </a:lnTo>
                  <a:lnTo>
                    <a:pt x="937" y="9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9" name="Freeform 10"/>
            <p:cNvSpPr/>
            <p:nvPr/>
          </p:nvSpPr>
          <p:spPr bwMode="auto">
            <a:xfrm>
              <a:off x="0" y="5257800"/>
              <a:ext cx="2132013" cy="1600200"/>
            </a:xfrm>
            <a:custGeom>
              <a:avLst/>
              <a:gdLst/>
              <a:ahLst/>
              <a:cxnLst/>
              <a:rect l="0" t="0" r="r" b="b"/>
              <a:pathLst>
                <a:path w="1343" h="1008">
                  <a:moveTo>
                    <a:pt x="0" y="24"/>
                  </a:moveTo>
                  <a:lnTo>
                    <a:pt x="937" y="1008"/>
                  </a:lnTo>
                  <a:lnTo>
                    <a:pt x="1343" y="1008"/>
                  </a:lnTo>
                  <a:lnTo>
                    <a:pt x="126" y="21"/>
                  </a:lnTo>
                  <a:lnTo>
                    <a:pt x="0" y="0"/>
                  </a:lnTo>
                  <a:lnTo>
                    <a:pt x="0" y="24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0" name="Freeform 11"/>
            <p:cNvSpPr/>
            <p:nvPr/>
          </p:nvSpPr>
          <p:spPr bwMode="auto">
            <a:xfrm>
              <a:off x="0" y="5357813"/>
              <a:ext cx="1377950" cy="1500188"/>
            </a:xfrm>
            <a:custGeom>
              <a:avLst/>
              <a:gdLst/>
              <a:ahLst/>
              <a:cxnLst/>
              <a:rect l="0" t="0" r="r" b="b"/>
              <a:pathLst>
                <a:path w="868" h="945">
                  <a:moveTo>
                    <a:pt x="0" y="192"/>
                  </a:moveTo>
                  <a:lnTo>
                    <a:pt x="571" y="945"/>
                  </a:lnTo>
                  <a:lnTo>
                    <a:pt x="868" y="945"/>
                  </a:lnTo>
                  <a:lnTo>
                    <a:pt x="0" y="0"/>
                  </a:lnTo>
                  <a:lnTo>
                    <a:pt x="0" y="192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82133" y="457201"/>
            <a:ext cx="7704667" cy="198120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82134" y="2667000"/>
            <a:ext cx="7704666" cy="33569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8679" y="6116070"/>
            <a:ext cx="8574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47478890-BB4E-C74D-9239-B7C5F300DBA6}" type="datetime1">
              <a:rPr lang="en-US" smtClean="0"/>
              <a:t>4/24/2020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86997" y="6116070"/>
            <a:ext cx="5314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73317" y="6116070"/>
            <a:ext cx="41348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00922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720" r:id="rId12"/>
    <p:sldLayoutId id="2147483721" r:id="rId13"/>
    <p:sldLayoutId id="2147483722" r:id="rId14"/>
    <p:sldLayoutId id="2147483723" r:id="rId15"/>
    <p:sldLayoutId id="2147483724" r:id="rId16"/>
    <p:sldLayoutId id="2147483725" r:id="rId17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microsoft.com/office/2007/relationships/hdphoto" Target="../media/hdphoto2.wdp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microsoft.com/office/2007/relationships/hdphoto" Target="../media/hdphoto1.wdp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7.png"/><Relationship Id="rId5" Type="http://schemas.openxmlformats.org/officeDocument/2006/relationships/image" Target="../media/image3.jpeg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gif"/><Relationship Id="rId4" Type="http://schemas.openxmlformats.org/officeDocument/2006/relationships/image" Target="../media/image2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29.sv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eg"/><Relationship Id="rId4" Type="http://schemas.openxmlformats.org/officeDocument/2006/relationships/image" Target="../media/image31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hyperlink" Target="mailto:Jjs1036@wildcats.unh.edu" TargetMode="External"/><Relationship Id="rId3" Type="http://schemas.openxmlformats.org/officeDocument/2006/relationships/image" Target="../media/image3.jpeg"/><Relationship Id="rId7" Type="http://schemas.openxmlformats.org/officeDocument/2006/relationships/hyperlink" Target="mailto:gc1036@wildcats.unh.edu" TargetMode="Externa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Jrg1038@wildcats.unh.edu" TargetMode="External"/><Relationship Id="rId5" Type="http://schemas.openxmlformats.org/officeDocument/2006/relationships/hyperlink" Target="mailto:Met1019@wildcats.unh.edu" TargetMode="External"/><Relationship Id="rId4" Type="http://schemas.openxmlformats.org/officeDocument/2006/relationships/hyperlink" Target="mailto:Jmf1037@wildcats.unh.edu" TargetMode="External"/><Relationship Id="rId9" Type="http://schemas.openxmlformats.org/officeDocument/2006/relationships/hyperlink" Target="mailto:or1008@wildcats.unh.edu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76920" y="2232212"/>
            <a:ext cx="6947127" cy="969185"/>
          </a:xfrm>
        </p:spPr>
        <p:txBody>
          <a:bodyPr/>
          <a:lstStyle/>
          <a:p>
            <a:r>
              <a:rPr lang="en-US" dirty="0">
                <a:latin typeface="Arial"/>
                <a:cs typeface="Calibri"/>
              </a:rPr>
              <a:t>Riverwalk Pavilion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0186" y="3366312"/>
            <a:ext cx="6703862" cy="1378908"/>
          </a:xfrm>
        </p:spPr>
        <p:txBody>
          <a:bodyPr/>
          <a:lstStyle/>
          <a:p>
            <a:pPr algn="l"/>
            <a:r>
              <a:rPr lang="en-US" b="1" dirty="0">
                <a:latin typeface="Arial"/>
                <a:cs typeface="Arial"/>
              </a:rPr>
              <a:t>Team 22 – </a:t>
            </a:r>
            <a:r>
              <a:rPr lang="en-US" dirty="0">
                <a:latin typeface="Arial"/>
                <a:cs typeface="Arial"/>
              </a:rPr>
              <a:t> Jamie Fitzpatrick (PM), Griffin Curley, Jared Grondin, Oliver Roy, Jack Sargent, and Michelle Thibault</a:t>
            </a:r>
            <a:endParaRPr lang="en-US" dirty="0"/>
          </a:p>
        </p:txBody>
      </p:sp>
      <p:pic>
        <p:nvPicPr>
          <p:cNvPr id="10" name="Picture 10" descr="A picture containing drawing&#10;&#10;Description generated with very high confidence">
            <a:extLst>
              <a:ext uri="{FF2B5EF4-FFF2-40B4-BE49-F238E27FC236}">
                <a16:creationId xmlns:a16="http://schemas.microsoft.com/office/drawing/2014/main" id="{F119E8C9-6A25-4426-8427-010148E80D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38888" y="5258921"/>
            <a:ext cx="2284319" cy="1378323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33C269D5-D03B-4E4B-9EC9-8E14D2170F5D}"/>
              </a:ext>
            </a:extLst>
          </p:cNvPr>
          <p:cNvSpPr txBox="1"/>
          <p:nvPr/>
        </p:nvSpPr>
        <p:spPr>
          <a:xfrm>
            <a:off x="1918447" y="3962399"/>
            <a:ext cx="4814045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b="1" dirty="0">
                <a:latin typeface="Arial"/>
                <a:cs typeface="Arial"/>
              </a:rPr>
              <a:t>Project Sponsor – </a:t>
            </a:r>
            <a:r>
              <a:rPr lang="en-US" dirty="0">
                <a:latin typeface="Arial"/>
                <a:cs typeface="Arial"/>
              </a:rPr>
              <a:t>The Engineering Corp</a:t>
            </a:r>
          </a:p>
          <a:p>
            <a:r>
              <a:rPr lang="en-US" b="1" dirty="0">
                <a:latin typeface="Arial"/>
                <a:cs typeface="Arial"/>
              </a:rPr>
              <a:t>Sponsor Contact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b="1" dirty="0">
                <a:latin typeface="Arial"/>
                <a:cs typeface="Arial"/>
              </a:rPr>
              <a:t>– </a:t>
            </a:r>
            <a:r>
              <a:rPr lang="en-US" dirty="0">
                <a:latin typeface="Arial"/>
                <a:cs typeface="Arial"/>
              </a:rPr>
              <a:t>Chris Raymond</a:t>
            </a:r>
          </a:p>
          <a:p>
            <a:r>
              <a:rPr lang="en-US" b="1" dirty="0">
                <a:latin typeface="Arial"/>
                <a:cs typeface="Arial"/>
              </a:rPr>
              <a:t>Project Advisor – </a:t>
            </a:r>
            <a:r>
              <a:rPr lang="en-US" dirty="0">
                <a:latin typeface="Arial"/>
                <a:cs typeface="Arial"/>
              </a:rPr>
              <a:t> Anthony </a:t>
            </a:r>
            <a:r>
              <a:rPr lang="en-US" dirty="0" err="1">
                <a:latin typeface="Arial"/>
                <a:cs typeface="Arial"/>
              </a:rPr>
              <a:t>Puntin</a:t>
            </a:r>
            <a:endParaRPr lang="en-US" dirty="0">
              <a:latin typeface="Arial"/>
              <a:cs typeface="Arial"/>
            </a:endParaRPr>
          </a:p>
        </p:txBody>
      </p:sp>
      <p:pic>
        <p:nvPicPr>
          <p:cNvPr id="15" name="Picture 15" descr="A picture containing drawing&#10;&#10;Description generated with very high confidence">
            <a:extLst>
              <a:ext uri="{FF2B5EF4-FFF2-40B4-BE49-F238E27FC236}">
                <a16:creationId xmlns:a16="http://schemas.microsoft.com/office/drawing/2014/main" id="{41C2F9D2-A260-4AFC-9FFA-410B190FD4F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8782" y="5816132"/>
            <a:ext cx="1241612" cy="909358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15" descr="A picture containing drawing&#10;&#10;Description generated with very high confidence">
            <a:extLst>
              <a:ext uri="{FF2B5EF4-FFF2-40B4-BE49-F238E27FC236}">
                <a16:creationId xmlns:a16="http://schemas.microsoft.com/office/drawing/2014/main" id="{6526A1CA-C985-4FF3-B571-6F43016EC6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781" y="5816132"/>
            <a:ext cx="1241612" cy="909358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305F61E-1E4F-465A-9634-DFD486982E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24199" y="-483057"/>
            <a:ext cx="7704667" cy="1981200"/>
          </a:xfrm>
        </p:spPr>
        <p:txBody>
          <a:bodyPr/>
          <a:lstStyle/>
          <a:p>
            <a:r>
              <a:rPr lang="en-US" dirty="0">
                <a:latin typeface="Abadi" panose="020B0604020104020204" pitchFamily="34" charset="0"/>
              </a:rPr>
              <a:t>3</a:t>
            </a:r>
            <a:r>
              <a:rPr lang="en-US" dirty="0"/>
              <a:t>D Modeling</a:t>
            </a:r>
          </a:p>
        </p:txBody>
      </p:sp>
      <p:pic>
        <p:nvPicPr>
          <p:cNvPr id="3" name="Content Placeholder 3" descr="A picture containing table, game, computer&#10;&#10;Description generated with very high confidence">
            <a:extLst>
              <a:ext uri="{FF2B5EF4-FFF2-40B4-BE49-F238E27FC236}">
                <a16:creationId xmlns:a16="http://schemas.microsoft.com/office/drawing/2014/main" id="{AFBB88CA-8D1D-4D1F-821E-0D13D209C82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635" b="99124" l="4734" r="98173">
                        <a14:foregroundMark x1="10299" y1="56204" x2="4900" y2="74307"/>
                        <a14:foregroundMark x1="4900" y1="74307" x2="4900" y2="76788"/>
                        <a14:foregroundMark x1="12375" y1="78102" x2="85299" y2="95620"/>
                        <a14:foregroundMark x1="85299" y1="95620" x2="96927" y2="92701"/>
                        <a14:foregroundMark x1="96927" y1="92701" x2="98173" y2="89489"/>
                        <a14:foregroundMark x1="90365" y1="79416" x2="66944" y2="95766"/>
                        <a14:foregroundMark x1="66944" y1="95766" x2="19684" y2="99124"/>
                        <a14:foregroundMark x1="19684" y1="99124" x2="11379" y2="89927"/>
                        <a14:foregroundMark x1="97924" y1="42044" x2="97924" y2="42044"/>
                        <a14:foregroundMark x1="97591" y1="41606" x2="97924" y2="44818"/>
                        <a14:foregroundMark x1="97924" y1="42482" x2="98173" y2="3927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0129" y="102894"/>
            <a:ext cx="5648661" cy="3340394"/>
          </a:xfrm>
          <a:prstGeom prst="rect">
            <a:avLst/>
          </a:prstGeom>
        </p:spPr>
      </p:pic>
      <p:pic>
        <p:nvPicPr>
          <p:cNvPr id="4" name="Picture 3" descr="A picture containing room, table&#10;&#10;Description generated with very high confidence">
            <a:extLst>
              <a:ext uri="{FF2B5EF4-FFF2-40B4-BE49-F238E27FC236}">
                <a16:creationId xmlns:a16="http://schemas.microsoft.com/office/drawing/2014/main" id="{CB8C9760-F06E-43B8-A463-6185032C96E7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22110" b="91185" l="18474" r="90349">
                        <a14:foregroundMark x1="21507" y1="38295" x2="21232" y2="54191"/>
                        <a14:foregroundMark x1="20221" y1="58382" x2="20221" y2="60116"/>
                        <a14:foregroundMark x1="23621" y1="65607" x2="29963" y2="72399"/>
                        <a14:foregroundMark x1="29963" y1="72399" x2="31893" y2="72977"/>
                        <a14:foregroundMark x1="89154" y1="57370" x2="90441" y2="55058"/>
                        <a14:foregroundMark x1="18566" y1="40462" x2="18474" y2="44220"/>
                        <a14:foregroundMark x1="41452" y1="46676" x2="48438" y2="46821"/>
                        <a14:foregroundMark x1="48438" y1="46821" x2="48713" y2="46676"/>
                        <a14:foregroundMark x1="48162" y1="45520" x2="51746" y2="47543"/>
                        <a14:foregroundMark x1="38879" y1="44509" x2="61305" y2="41618"/>
                        <a14:foregroundMark x1="32996" y1="37717" x2="60202" y2="41329"/>
                        <a14:foregroundMark x1="33732" y1="39451" x2="51011" y2="36561"/>
                        <a14:foregroundMark x1="51011" y1="36561" x2="67004" y2="36561"/>
                      </a14:backgroundRemoval>
                    </a14:imgEffect>
                  </a14:imgLayer>
                </a14:imgProps>
              </a:ext>
            </a:extLst>
          </a:blip>
          <a:srcRect l="12621" t="13477" r="2912"/>
          <a:stretch/>
        </p:blipFill>
        <p:spPr>
          <a:xfrm>
            <a:off x="3009899" y="2666999"/>
            <a:ext cx="6298722" cy="4161038"/>
          </a:xfrm>
          <a:prstGeom prst="rect">
            <a:avLst/>
          </a:prstGeom>
        </p:spPr>
      </p:pic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54083C88-1813-4139-8B30-CA44A069D8D9}"/>
              </a:ext>
            </a:extLst>
          </p:cNvPr>
          <p:cNvSpPr txBox="1">
            <a:spLocks/>
          </p:cNvSpPr>
          <p:nvPr/>
        </p:nvSpPr>
        <p:spPr>
          <a:xfrm>
            <a:off x="6324599" y="1081049"/>
            <a:ext cx="3739896" cy="3721870"/>
          </a:xfrm>
          <a:prstGeom prst="rect">
            <a:avLst/>
          </a:prstGeom>
        </p:spPr>
        <p:txBody>
          <a:bodyPr/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/>
              <a:buNone/>
            </a:pPr>
            <a:endParaRPr lang="en-US" dirty="0">
              <a:latin typeface="Arial"/>
              <a:cs typeface="Arial"/>
            </a:endParaRPr>
          </a:p>
        </p:txBody>
      </p:sp>
      <p:sp>
        <p:nvSpPr>
          <p:cNvPr id="15" name="Content Placeholder 3">
            <a:extLst>
              <a:ext uri="{FF2B5EF4-FFF2-40B4-BE49-F238E27FC236}">
                <a16:creationId xmlns:a16="http://schemas.microsoft.com/office/drawing/2014/main" id="{F942BB3B-EAF4-4820-B33F-86AD0F5CF94C}"/>
              </a:ext>
            </a:extLst>
          </p:cNvPr>
          <p:cNvSpPr txBox="1">
            <a:spLocks/>
          </p:cNvSpPr>
          <p:nvPr/>
        </p:nvSpPr>
        <p:spPr>
          <a:xfrm>
            <a:off x="5686246" y="1081049"/>
            <a:ext cx="3236343" cy="2370399"/>
          </a:xfrm>
          <a:prstGeom prst="rect">
            <a:avLst/>
          </a:prstGeom>
        </p:spPr>
        <p:txBody>
          <a:bodyPr/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/>
              <a:buNone/>
            </a:pPr>
            <a:r>
              <a:rPr lang="en-US" b="1" dirty="0">
                <a:latin typeface="Arial"/>
                <a:cs typeface="Arial"/>
              </a:rPr>
              <a:t>Features:</a:t>
            </a:r>
          </a:p>
          <a:p>
            <a:pPr algn="ctr"/>
            <a:r>
              <a:rPr lang="en-US" dirty="0">
                <a:latin typeface="Arial"/>
                <a:cs typeface="Arial"/>
              </a:rPr>
              <a:t>Fourth floor curtain walls</a:t>
            </a:r>
          </a:p>
          <a:p>
            <a:pPr algn="ctr"/>
            <a:r>
              <a:rPr lang="en-US" dirty="0">
                <a:latin typeface="Arial"/>
                <a:cs typeface="Arial"/>
              </a:rPr>
              <a:t>Optimum roof for  solar panels</a:t>
            </a:r>
          </a:p>
        </p:txBody>
      </p:sp>
      <p:sp>
        <p:nvSpPr>
          <p:cNvPr id="17" name="Content Placeholder 3">
            <a:extLst>
              <a:ext uri="{FF2B5EF4-FFF2-40B4-BE49-F238E27FC236}">
                <a16:creationId xmlns:a16="http://schemas.microsoft.com/office/drawing/2014/main" id="{6C3B0045-B383-46CD-B08B-398898C7C840}"/>
              </a:ext>
            </a:extLst>
          </p:cNvPr>
          <p:cNvSpPr txBox="1">
            <a:spLocks/>
          </p:cNvSpPr>
          <p:nvPr/>
        </p:nvSpPr>
        <p:spPr>
          <a:xfrm>
            <a:off x="155640" y="4175212"/>
            <a:ext cx="3063816" cy="1522135"/>
          </a:xfrm>
          <a:prstGeom prst="rect">
            <a:avLst/>
          </a:prstGeom>
        </p:spPr>
        <p:txBody>
          <a:bodyPr/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dirty="0">
                <a:latin typeface="Arial"/>
                <a:cs typeface="Arial"/>
              </a:rPr>
              <a:t>Rooftop Deck</a:t>
            </a:r>
          </a:p>
          <a:p>
            <a:pPr algn="ctr"/>
            <a:r>
              <a:rPr lang="en-US" dirty="0">
                <a:latin typeface="Arial"/>
                <a:cs typeface="Arial"/>
              </a:rPr>
              <a:t>Walking path along river</a:t>
            </a:r>
          </a:p>
        </p:txBody>
      </p:sp>
    </p:spTree>
    <p:extLst>
      <p:ext uri="{BB962C8B-B14F-4D97-AF65-F5344CB8AC3E}">
        <p14:creationId xmlns:p14="http://schemas.microsoft.com/office/powerpoint/2010/main" val="2575904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15" descr="A picture containing drawing&#10;&#10;Description generated with very high confidence">
            <a:extLst>
              <a:ext uri="{FF2B5EF4-FFF2-40B4-BE49-F238E27FC236}">
                <a16:creationId xmlns:a16="http://schemas.microsoft.com/office/drawing/2014/main" id="{6526A1CA-C985-4FF3-B571-6F43016EC6D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8781" y="5816132"/>
            <a:ext cx="1241612" cy="909358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1C9CF1E-C2AD-4B4E-9EDE-A432EAD1CC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9665" y="0"/>
            <a:ext cx="7704667" cy="1600200"/>
          </a:xfrm>
        </p:spPr>
        <p:txBody>
          <a:bodyPr/>
          <a:lstStyle/>
          <a:p>
            <a:r>
              <a:rPr lang="en-US" dirty="0">
                <a:latin typeface="Abadi" panose="020B0604020202020204" pitchFamily="34" charset="0"/>
              </a:rPr>
              <a:t>360</a:t>
            </a:r>
            <a:r>
              <a:rPr lang="en-US" dirty="0"/>
              <a:t>° View of model (Video)</a:t>
            </a:r>
          </a:p>
        </p:txBody>
      </p:sp>
      <p:pic>
        <p:nvPicPr>
          <p:cNvPr id="3" name="REVIT model video riverwalk">
            <a:hlinkClick r:id="" action="ppaction://media"/>
            <a:extLst>
              <a:ext uri="{FF2B5EF4-FFF2-40B4-BE49-F238E27FC236}">
                <a16:creationId xmlns:a16="http://schemas.microsoft.com/office/drawing/2014/main" id="{9ACBD5CB-D650-423E-9261-CE6C6432DD8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0" y="1447800"/>
            <a:ext cx="9144000" cy="4269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22878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766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15" descr="A picture containing drawing&#10;&#10;Description generated with very high confidence">
            <a:extLst>
              <a:ext uri="{FF2B5EF4-FFF2-40B4-BE49-F238E27FC236}">
                <a16:creationId xmlns:a16="http://schemas.microsoft.com/office/drawing/2014/main" id="{6526A1CA-C985-4FF3-B571-6F43016EC6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781" y="5816132"/>
            <a:ext cx="1241612" cy="909358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12</a:t>
            </a:fld>
            <a:endParaRPr lang="en-US" dirty="0"/>
          </a:p>
        </p:txBody>
      </p:sp>
      <p:pic>
        <p:nvPicPr>
          <p:cNvPr id="7" name="Picture 6" descr="A picture containing building, sitting, table, green&#10;&#10;Description generated with very high confidence">
            <a:extLst>
              <a:ext uri="{FF2B5EF4-FFF2-40B4-BE49-F238E27FC236}">
                <a16:creationId xmlns:a16="http://schemas.microsoft.com/office/drawing/2014/main" id="{2BD2F25D-B590-4A3F-A444-E1166C7973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7109" y="1339969"/>
            <a:ext cx="7951904" cy="4305603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84F65821-CAD5-405C-A77B-F6C565DAB2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38399" y="465826"/>
            <a:ext cx="4614531" cy="86695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000" dirty="0">
                <a:latin typeface="+mj-lt"/>
              </a:rPr>
              <a:t>Rendering + Satellite</a:t>
            </a:r>
          </a:p>
        </p:txBody>
      </p:sp>
    </p:spTree>
    <p:extLst>
      <p:ext uri="{BB962C8B-B14F-4D97-AF65-F5344CB8AC3E}">
        <p14:creationId xmlns:p14="http://schemas.microsoft.com/office/powerpoint/2010/main" val="20853170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5" descr="A picture containing drawing&#10;&#10;Description generated with very high confidence">
            <a:extLst>
              <a:ext uri="{FF2B5EF4-FFF2-40B4-BE49-F238E27FC236}">
                <a16:creationId xmlns:a16="http://schemas.microsoft.com/office/drawing/2014/main" id="{46A8A8DA-8D8F-40DF-99B6-700EFCF17F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781" y="5816132"/>
            <a:ext cx="1241612" cy="909358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107E5120-A418-41EC-AE1C-451B0B54E844}"/>
              </a:ext>
            </a:extLst>
          </p:cNvPr>
          <p:cNvSpPr txBox="1">
            <a:spLocks/>
          </p:cNvSpPr>
          <p:nvPr/>
        </p:nvSpPr>
        <p:spPr>
          <a:xfrm>
            <a:off x="883520" y="242049"/>
            <a:ext cx="7704667" cy="730370"/>
          </a:xfrm>
          <a:prstGeom prst="rect">
            <a:avLst/>
          </a:prstGeom>
        </p:spPr>
        <p:txBody>
          <a:bodyPr anchor="t"/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dirty="0">
                <a:latin typeface="Arial"/>
                <a:cs typeface="Arial"/>
              </a:rPr>
              <a:t>Column Layout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0924A8E-CE5C-4439-B40B-754905CB5BE4}"/>
              </a:ext>
            </a:extLst>
          </p:cNvPr>
          <p:cNvSpPr txBox="1"/>
          <p:nvPr/>
        </p:nvSpPr>
        <p:spPr>
          <a:xfrm>
            <a:off x="8088702" y="1230701"/>
            <a:ext cx="672861" cy="196804"/>
          </a:xfrm>
          <a:prstGeom prst="rect">
            <a:avLst/>
          </a:prstGeom>
          <a:solidFill>
            <a:schemeClr val="bg1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endParaRPr lang="en-US" dirty="0"/>
          </a:p>
        </p:txBody>
      </p:sp>
      <p:pic>
        <p:nvPicPr>
          <p:cNvPr id="9" name="Picture 9" descr="A picture containing sitting, white, large, train&#10;&#10;Description generated with very high confidence">
            <a:extLst>
              <a:ext uri="{FF2B5EF4-FFF2-40B4-BE49-F238E27FC236}">
                <a16:creationId xmlns:a16="http://schemas.microsoft.com/office/drawing/2014/main" id="{C8EE5A16-4BC0-4C99-ABFB-326CC2ED5F4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8741" y="915101"/>
            <a:ext cx="7904670" cy="5358477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808CB884-5354-4D33-8536-ACEFD8C62890}"/>
              </a:ext>
            </a:extLst>
          </p:cNvPr>
          <p:cNvSpPr txBox="1"/>
          <p:nvPr/>
        </p:nvSpPr>
        <p:spPr>
          <a:xfrm>
            <a:off x="1144438" y="3459192"/>
            <a:ext cx="471578" cy="276999"/>
          </a:xfrm>
          <a:prstGeom prst="rect">
            <a:avLst/>
          </a:prstGeom>
          <a:solidFill>
            <a:schemeClr val="bg2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1200" dirty="0"/>
              <a:t>Exit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916E6DC-317C-440C-944D-5BB4BB854E65}"/>
              </a:ext>
            </a:extLst>
          </p:cNvPr>
          <p:cNvSpPr txBox="1"/>
          <p:nvPr/>
        </p:nvSpPr>
        <p:spPr>
          <a:xfrm>
            <a:off x="6765984" y="3904889"/>
            <a:ext cx="1046672" cy="276999"/>
          </a:xfrm>
          <a:prstGeom prst="rect">
            <a:avLst/>
          </a:prstGeom>
          <a:solidFill>
            <a:schemeClr val="bg2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1200" dirty="0"/>
              <a:t>Entrance/Exit</a:t>
            </a:r>
          </a:p>
        </p:txBody>
      </p:sp>
    </p:spTree>
    <p:extLst>
      <p:ext uri="{BB962C8B-B14F-4D97-AF65-F5344CB8AC3E}">
        <p14:creationId xmlns:p14="http://schemas.microsoft.com/office/powerpoint/2010/main" val="15320891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107E5120-A418-41EC-AE1C-451B0B54E844}"/>
              </a:ext>
            </a:extLst>
          </p:cNvPr>
          <p:cNvSpPr txBox="1">
            <a:spLocks/>
          </p:cNvSpPr>
          <p:nvPr/>
        </p:nvSpPr>
        <p:spPr>
          <a:xfrm>
            <a:off x="883520" y="242049"/>
            <a:ext cx="7704667" cy="1981200"/>
          </a:xfrm>
          <a:prstGeom prst="rect">
            <a:avLst/>
          </a:prstGeom>
        </p:spPr>
        <p:txBody>
          <a:bodyPr anchor="t"/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dirty="0">
                <a:latin typeface="Arial"/>
                <a:cs typeface="Arial"/>
              </a:rPr>
              <a:t>Structural Design Process</a:t>
            </a:r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99BE659D-BC30-4C17-B381-B5557A1F592A}"/>
              </a:ext>
            </a:extLst>
          </p:cNvPr>
          <p:cNvSpPr txBox="1">
            <a:spLocks/>
          </p:cNvSpPr>
          <p:nvPr/>
        </p:nvSpPr>
        <p:spPr>
          <a:xfrm>
            <a:off x="666400" y="3668902"/>
            <a:ext cx="4725528" cy="1837502"/>
          </a:xfrm>
          <a:prstGeom prst="rect">
            <a:avLst/>
          </a:prstGeom>
        </p:spPr>
        <p:txBody>
          <a:bodyPr anchor="t"/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1287C3"/>
              </a:buClr>
            </a:pPr>
            <a:r>
              <a:rPr lang="en-US" sz="1600" dirty="0">
                <a:latin typeface="Arial"/>
                <a:cs typeface="Arial"/>
              </a:rPr>
              <a:t>Assumed a typical floor system</a:t>
            </a:r>
          </a:p>
          <a:p>
            <a:pPr lvl="1">
              <a:buClr>
                <a:srgbClr val="1287C3"/>
              </a:buClr>
            </a:pPr>
            <a:r>
              <a:rPr lang="en-US" sz="1600" dirty="0">
                <a:latin typeface="Arial"/>
                <a:cs typeface="Arial"/>
              </a:rPr>
              <a:t>Inverted T-beam spanning 36 feet E/W</a:t>
            </a:r>
          </a:p>
          <a:p>
            <a:pPr lvl="1">
              <a:buClr>
                <a:srgbClr val="1287C3"/>
              </a:buClr>
            </a:pPr>
            <a:r>
              <a:rPr lang="en-US" sz="1600" dirty="0">
                <a:latin typeface="Arial"/>
                <a:cs typeface="Arial"/>
              </a:rPr>
              <a:t>Joist spanning 60 feet N/S</a:t>
            </a:r>
          </a:p>
          <a:p>
            <a:pPr>
              <a:buClr>
                <a:srgbClr val="1287C3"/>
              </a:buClr>
            </a:pPr>
            <a:r>
              <a:rPr lang="en-US" sz="1600" dirty="0">
                <a:latin typeface="Arial"/>
                <a:cs typeface="Arial"/>
              </a:rPr>
              <a:t>Calculated column loads based on ASCE 7-10</a:t>
            </a:r>
          </a:p>
        </p:txBody>
      </p:sp>
      <p:pic>
        <p:nvPicPr>
          <p:cNvPr id="14" name="Picture 15" descr="A picture containing drawing&#10;&#10;Description generated with very high confidence">
            <a:extLst>
              <a:ext uri="{FF2B5EF4-FFF2-40B4-BE49-F238E27FC236}">
                <a16:creationId xmlns:a16="http://schemas.microsoft.com/office/drawing/2014/main" id="{46A8A8DA-8D8F-40DF-99B6-700EFCF17F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781" y="5816132"/>
            <a:ext cx="1241612" cy="90935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E282F93-DD57-4777-A794-64CC1BACD0B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68780" y="3869098"/>
            <a:ext cx="3335360" cy="229844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0397DDF-CFB6-41A3-B20C-771BB24B18C2}"/>
              </a:ext>
            </a:extLst>
          </p:cNvPr>
          <p:cNvSpPr txBox="1"/>
          <p:nvPr/>
        </p:nvSpPr>
        <p:spPr>
          <a:xfrm>
            <a:off x="1572133" y="5336613"/>
            <a:ext cx="3992751" cy="107721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1600" dirty="0">
                <a:latin typeface="Arial"/>
                <a:cs typeface="Arial"/>
              </a:rPr>
              <a:t>Final design: </a:t>
            </a:r>
            <a:endParaRPr lang="en-US" sz="1600">
              <a:solidFill>
                <a:srgbClr val="0070C0"/>
              </a:solidFill>
            </a:endParaRPr>
          </a:p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00"/>
                </a:solidFill>
                <a:latin typeface="Arial"/>
                <a:cs typeface="Arial"/>
              </a:rPr>
              <a:t>30in by 30in RC column (10 </a:t>
            </a:r>
            <a:r>
              <a:rPr lang="en-US" sz="1600" dirty="0" err="1">
                <a:solidFill>
                  <a:srgbClr val="000000"/>
                </a:solidFill>
                <a:latin typeface="Arial"/>
                <a:cs typeface="Arial"/>
              </a:rPr>
              <a:t>ksi</a:t>
            </a:r>
            <a:r>
              <a:rPr lang="en-US" sz="1600" dirty="0">
                <a:solidFill>
                  <a:srgbClr val="000000"/>
                </a:solidFill>
                <a:latin typeface="Arial"/>
                <a:cs typeface="Arial"/>
              </a:rPr>
              <a:t>)</a:t>
            </a:r>
            <a:endParaRPr lang="en-US" sz="1600">
              <a:solidFill>
                <a:srgbClr val="000000"/>
              </a:solidFill>
            </a:endParaRPr>
          </a:p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00"/>
                </a:solidFill>
                <a:latin typeface="Arial"/>
                <a:cs typeface="Arial"/>
              </a:rPr>
              <a:t> #10 Main Bars and #4 Tie Bars (75 ksi)</a:t>
            </a:r>
            <a:endParaRPr lang="en-US" sz="1600">
              <a:solidFill>
                <a:srgbClr val="000000"/>
              </a:solidFill>
              <a:latin typeface="Corbel"/>
              <a:cs typeface="Arial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14</a:t>
            </a:fld>
            <a:endParaRPr lang="en-US" dirty="0"/>
          </a:p>
        </p:txBody>
      </p:sp>
      <p:pic>
        <p:nvPicPr>
          <p:cNvPr id="6" name="Picture 6" descr="The inside of a building&#10;&#10;Description generated with very high confidence">
            <a:extLst>
              <a:ext uri="{FF2B5EF4-FFF2-40B4-BE49-F238E27FC236}">
                <a16:creationId xmlns:a16="http://schemas.microsoft.com/office/drawing/2014/main" id="{C88C3560-3D60-496B-824F-EF8303F3CCD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32963" y="995784"/>
            <a:ext cx="7175678" cy="2677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2227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107E5120-A418-41EC-AE1C-451B0B54E844}"/>
              </a:ext>
            </a:extLst>
          </p:cNvPr>
          <p:cNvSpPr txBox="1">
            <a:spLocks/>
          </p:cNvSpPr>
          <p:nvPr/>
        </p:nvSpPr>
        <p:spPr>
          <a:xfrm>
            <a:off x="883520" y="242049"/>
            <a:ext cx="7704667" cy="1981200"/>
          </a:xfrm>
          <a:prstGeom prst="rect">
            <a:avLst/>
          </a:prstGeom>
        </p:spPr>
        <p:txBody>
          <a:bodyPr anchor="t"/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dirty="0">
                <a:latin typeface="Arial"/>
                <a:cs typeface="Arial"/>
              </a:rPr>
              <a:t>Geotechnical Design Process</a:t>
            </a:r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99BE659D-BC30-4C17-B381-B5557A1F592A}"/>
              </a:ext>
            </a:extLst>
          </p:cNvPr>
          <p:cNvSpPr txBox="1">
            <a:spLocks/>
          </p:cNvSpPr>
          <p:nvPr/>
        </p:nvSpPr>
        <p:spPr>
          <a:xfrm>
            <a:off x="838895" y="961045"/>
            <a:ext cx="5499286" cy="3567951"/>
          </a:xfrm>
          <a:prstGeom prst="rect">
            <a:avLst/>
          </a:prstGeom>
        </p:spPr>
        <p:txBody>
          <a:bodyPr anchor="t"/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1287C3"/>
              </a:buClr>
            </a:pPr>
            <a:r>
              <a:rPr lang="en-US" sz="2000" dirty="0">
                <a:latin typeface="Arial"/>
                <a:cs typeface="Arial"/>
              </a:rPr>
              <a:t>Used column loads based on ASCE 7-10 and self weight of the column designed</a:t>
            </a:r>
          </a:p>
          <a:p>
            <a:pPr>
              <a:buClr>
                <a:srgbClr val="1287C3"/>
              </a:buClr>
            </a:pPr>
            <a:r>
              <a:rPr lang="en-US" sz="2000" dirty="0">
                <a:latin typeface="Arial"/>
                <a:cs typeface="Arial"/>
              </a:rPr>
              <a:t>Reviewed geotechnical report to evaluate soil conditions</a:t>
            </a:r>
          </a:p>
          <a:p>
            <a:pPr>
              <a:buClr>
                <a:srgbClr val="1287C3"/>
              </a:buClr>
            </a:pPr>
            <a:r>
              <a:rPr lang="en-US" sz="2000" dirty="0">
                <a:latin typeface="Arial"/>
                <a:cs typeface="Arial"/>
              </a:rPr>
              <a:t>Used toe bearing and side friction equations to design a driven pile in the drained condition</a:t>
            </a:r>
          </a:p>
          <a:p>
            <a:pPr>
              <a:buClr>
                <a:srgbClr val="1287C3"/>
              </a:buClr>
            </a:pPr>
            <a:r>
              <a:rPr lang="en-US" sz="2000" dirty="0">
                <a:latin typeface="Arial"/>
                <a:cs typeface="Arial"/>
              </a:rPr>
              <a:t>Calculated a required cross sectional area for a concrete driven pile </a:t>
            </a:r>
          </a:p>
        </p:txBody>
      </p:sp>
      <p:pic>
        <p:nvPicPr>
          <p:cNvPr id="14" name="Picture 15" descr="A picture containing drawing&#10;&#10;Description generated with very high confidence">
            <a:extLst>
              <a:ext uri="{FF2B5EF4-FFF2-40B4-BE49-F238E27FC236}">
                <a16:creationId xmlns:a16="http://schemas.microsoft.com/office/drawing/2014/main" id="{46A8A8DA-8D8F-40DF-99B6-700EFCF17F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781" y="5816132"/>
            <a:ext cx="1241612" cy="909358"/>
          </a:xfrm>
          <a:prstGeom prst="rect">
            <a:avLst/>
          </a:prstGeom>
        </p:spPr>
      </p:pic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9004FAAF-0B52-4724-A6BD-4EB6047C9F18}"/>
              </a:ext>
            </a:extLst>
          </p:cNvPr>
          <p:cNvSpPr txBox="1">
            <a:spLocks/>
          </p:cNvSpPr>
          <p:nvPr/>
        </p:nvSpPr>
        <p:spPr>
          <a:xfrm>
            <a:off x="4467886" y="5074467"/>
            <a:ext cx="3899026" cy="1524000"/>
          </a:xfrm>
          <a:prstGeom prst="rect">
            <a:avLst/>
          </a:prstGeom>
        </p:spPr>
        <p:txBody>
          <a:bodyPr anchor="t"/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rgbClr val="1287C3"/>
              </a:buClr>
              <a:buNone/>
            </a:pPr>
            <a:r>
              <a:rPr lang="en-US" sz="2000" dirty="0">
                <a:latin typeface="Arial"/>
                <a:cs typeface="Arial"/>
              </a:rPr>
              <a:t>Final Design:</a:t>
            </a:r>
          </a:p>
          <a:p>
            <a:pPr>
              <a:buClr>
                <a:srgbClr val="1287C3"/>
              </a:buClr>
            </a:pPr>
            <a:r>
              <a:rPr lang="en-US" sz="2000" dirty="0">
                <a:latin typeface="Arial"/>
                <a:cs typeface="Arial"/>
              </a:rPr>
              <a:t>30 inch diameter concrete pile</a:t>
            </a:r>
          </a:p>
          <a:p>
            <a:pPr>
              <a:buClr>
                <a:srgbClr val="1287C3"/>
              </a:buClr>
            </a:pPr>
            <a:r>
              <a:rPr lang="en-US" sz="2000" dirty="0">
                <a:latin typeface="Arial"/>
                <a:cs typeface="Arial"/>
              </a:rPr>
              <a:t>1 pile per interior column</a:t>
            </a:r>
          </a:p>
          <a:p>
            <a:pPr>
              <a:buClr>
                <a:srgbClr val="1287C3"/>
              </a:buClr>
            </a:pPr>
            <a:endParaRPr lang="en-US" dirty="0">
              <a:latin typeface="Arial"/>
              <a:cs typeface="Arial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15</a:t>
            </a:fld>
            <a:endParaRPr lang="en-US" dirty="0"/>
          </a:p>
        </p:txBody>
      </p:sp>
      <p:pic>
        <p:nvPicPr>
          <p:cNvPr id="3" name="Picture 3" descr="A close up of text on a white background&#10;&#10;Description generated with very high confidence">
            <a:extLst>
              <a:ext uri="{FF2B5EF4-FFF2-40B4-BE49-F238E27FC236}">
                <a16:creationId xmlns:a16="http://schemas.microsoft.com/office/drawing/2014/main" id="{A6C56804-0E45-4DB4-8DC5-CC793CAE943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39556" y="964195"/>
            <a:ext cx="2560887" cy="4114798"/>
          </a:xfrm>
          <a:prstGeom prst="rect">
            <a:avLst/>
          </a:prstGeom>
        </p:spPr>
      </p:pic>
      <p:pic>
        <p:nvPicPr>
          <p:cNvPr id="7" name="Picture 8" descr="A screenshot of a cell phone&#10;&#10;Description generated with very high confidence">
            <a:extLst>
              <a:ext uri="{FF2B5EF4-FFF2-40B4-BE49-F238E27FC236}">
                <a16:creationId xmlns:a16="http://schemas.microsoft.com/office/drawing/2014/main" id="{4F7B3D8E-B175-4643-88CF-637712F616B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54898" y="4248810"/>
            <a:ext cx="2514600" cy="241935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0924A8E-CE5C-4439-B40B-754905CB5BE4}"/>
              </a:ext>
            </a:extLst>
          </p:cNvPr>
          <p:cNvSpPr txBox="1"/>
          <p:nvPr/>
        </p:nvSpPr>
        <p:spPr>
          <a:xfrm>
            <a:off x="8088702" y="1230701"/>
            <a:ext cx="672861" cy="196804"/>
          </a:xfrm>
          <a:prstGeom prst="rect">
            <a:avLst/>
          </a:prstGeom>
          <a:solidFill>
            <a:schemeClr val="bg1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16747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107E5120-A418-41EC-AE1C-451B0B54E844}"/>
              </a:ext>
            </a:extLst>
          </p:cNvPr>
          <p:cNvSpPr txBox="1">
            <a:spLocks/>
          </p:cNvSpPr>
          <p:nvPr/>
        </p:nvSpPr>
        <p:spPr>
          <a:xfrm>
            <a:off x="610351" y="242049"/>
            <a:ext cx="7977836" cy="831012"/>
          </a:xfrm>
          <a:prstGeom prst="rect">
            <a:avLst/>
          </a:prstGeom>
        </p:spPr>
        <p:txBody>
          <a:bodyPr anchor="t"/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dirty="0">
                <a:latin typeface="Arial"/>
                <a:cs typeface="Arial"/>
              </a:rPr>
              <a:t>Locus Map of Project Site</a:t>
            </a:r>
          </a:p>
        </p:txBody>
      </p:sp>
      <p:pic>
        <p:nvPicPr>
          <p:cNvPr id="14" name="Picture 15" descr="A picture containing drawing&#10;&#10;Description generated with very high confidence">
            <a:extLst>
              <a:ext uri="{FF2B5EF4-FFF2-40B4-BE49-F238E27FC236}">
                <a16:creationId xmlns:a16="http://schemas.microsoft.com/office/drawing/2014/main" id="{46A8A8DA-8D8F-40DF-99B6-700EFCF17F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781" y="5816132"/>
            <a:ext cx="1241612" cy="909358"/>
          </a:xfrm>
          <a:prstGeom prst="rect">
            <a:avLst/>
          </a:prstGeom>
        </p:spPr>
      </p:pic>
      <p:pic>
        <p:nvPicPr>
          <p:cNvPr id="4" name="Picture 6" descr="A close up of a sign&#10;&#10;Description generated with high confidence">
            <a:extLst>
              <a:ext uri="{FF2B5EF4-FFF2-40B4-BE49-F238E27FC236}">
                <a16:creationId xmlns:a16="http://schemas.microsoft.com/office/drawing/2014/main" id="{39490F50-3C76-4556-B999-06AD94C375E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8703" y="1285553"/>
            <a:ext cx="8278481" cy="421500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B889950-77BB-42C4-AB7B-4A9A3CAD6678}"/>
              </a:ext>
            </a:extLst>
          </p:cNvPr>
          <p:cNvSpPr txBox="1"/>
          <p:nvPr/>
        </p:nvSpPr>
        <p:spPr>
          <a:xfrm>
            <a:off x="6909758" y="4293079"/>
            <a:ext cx="615353" cy="246221"/>
          </a:xfrm>
          <a:prstGeom prst="rect">
            <a:avLst/>
          </a:prstGeom>
          <a:solidFill>
            <a:schemeClr val="accent1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000" dirty="0"/>
              <a:t>EXIT 44</a:t>
            </a:r>
          </a:p>
        </p:txBody>
      </p:sp>
      <p:sp>
        <p:nvSpPr>
          <p:cNvPr id="10" name="Arrow: Up 9">
            <a:extLst>
              <a:ext uri="{FF2B5EF4-FFF2-40B4-BE49-F238E27FC236}">
                <a16:creationId xmlns:a16="http://schemas.microsoft.com/office/drawing/2014/main" id="{A83700CF-424C-42D9-941E-168D51C3ADC5}"/>
              </a:ext>
            </a:extLst>
          </p:cNvPr>
          <p:cNvSpPr/>
          <p:nvPr/>
        </p:nvSpPr>
        <p:spPr>
          <a:xfrm rot="21000000">
            <a:off x="4947907" y="3370931"/>
            <a:ext cx="153953" cy="432068"/>
          </a:xfrm>
          <a:prstGeom prst="upArrow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FEB38BA-21F3-4630-8078-A8766D39DF0C}"/>
              </a:ext>
            </a:extLst>
          </p:cNvPr>
          <p:cNvSpPr txBox="1"/>
          <p:nvPr/>
        </p:nvSpPr>
        <p:spPr>
          <a:xfrm rot="-540000">
            <a:off x="5011947" y="2999117"/>
            <a:ext cx="471578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800" b="1" dirty="0">
                <a:solidFill>
                  <a:srgbClr val="FFFF00"/>
                </a:solidFill>
              </a:rPr>
              <a:t>N</a:t>
            </a:r>
            <a:endParaRPr lang="en-US" sz="28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557888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107E5120-A418-41EC-AE1C-451B0B54E844}"/>
              </a:ext>
            </a:extLst>
          </p:cNvPr>
          <p:cNvSpPr txBox="1">
            <a:spLocks/>
          </p:cNvSpPr>
          <p:nvPr/>
        </p:nvSpPr>
        <p:spPr>
          <a:xfrm>
            <a:off x="883520" y="242049"/>
            <a:ext cx="7704667" cy="748551"/>
          </a:xfrm>
          <a:prstGeom prst="rect">
            <a:avLst/>
          </a:prstGeom>
        </p:spPr>
        <p:txBody>
          <a:bodyPr anchor="t"/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dirty="0">
                <a:latin typeface="Arial"/>
                <a:cs typeface="Arial"/>
              </a:rPr>
              <a:t>Transportation Design Plan</a:t>
            </a:r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99BE659D-BC30-4C17-B381-B5557A1F592A}"/>
              </a:ext>
            </a:extLst>
          </p:cNvPr>
          <p:cNvSpPr txBox="1">
            <a:spLocks/>
          </p:cNvSpPr>
          <p:nvPr/>
        </p:nvSpPr>
        <p:spPr>
          <a:xfrm>
            <a:off x="755904" y="1232649"/>
            <a:ext cx="7702296" cy="3339351"/>
          </a:xfrm>
          <a:prstGeom prst="rect">
            <a:avLst/>
          </a:prstGeom>
        </p:spPr>
        <p:txBody>
          <a:bodyPr anchor="t"/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1287C3"/>
              </a:buClr>
            </a:pPr>
            <a:endParaRPr lang="en-US" dirty="0">
              <a:latin typeface="Arial"/>
              <a:cs typeface="Arial"/>
            </a:endParaRPr>
          </a:p>
        </p:txBody>
      </p:sp>
      <p:pic>
        <p:nvPicPr>
          <p:cNvPr id="14" name="Picture 15" descr="A picture containing drawing&#10;&#10;Description generated with very high confidence">
            <a:extLst>
              <a:ext uri="{FF2B5EF4-FFF2-40B4-BE49-F238E27FC236}">
                <a16:creationId xmlns:a16="http://schemas.microsoft.com/office/drawing/2014/main" id="{46A8A8DA-8D8F-40DF-99B6-700EFCF17F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781" y="5816132"/>
            <a:ext cx="1241612" cy="90935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068" y="920151"/>
            <a:ext cx="8367623" cy="4245634"/>
          </a:xfrm>
          <a:prstGeom prst="rect">
            <a:avLst/>
          </a:prstGeom>
        </p:spPr>
      </p:pic>
      <p:sp>
        <p:nvSpPr>
          <p:cNvPr id="2" name="Arrow: Right 1">
            <a:extLst>
              <a:ext uri="{FF2B5EF4-FFF2-40B4-BE49-F238E27FC236}">
                <a16:creationId xmlns:a16="http://schemas.microsoft.com/office/drawing/2014/main" id="{6BE8D57C-6CD3-4EBB-A16B-6F24D757609A}"/>
              </a:ext>
            </a:extLst>
          </p:cNvPr>
          <p:cNvSpPr/>
          <p:nvPr/>
        </p:nvSpPr>
        <p:spPr>
          <a:xfrm rot="21000000">
            <a:off x="7360833" y="3646758"/>
            <a:ext cx="834635" cy="369614"/>
          </a:xfrm>
          <a:prstGeom prst="rightArrow">
            <a:avLst/>
          </a:prstGeom>
          <a:solidFill>
            <a:srgbClr val="00B05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Arrow: Right 6">
            <a:extLst>
              <a:ext uri="{FF2B5EF4-FFF2-40B4-BE49-F238E27FC236}">
                <a16:creationId xmlns:a16="http://schemas.microsoft.com/office/drawing/2014/main" id="{BE5BB0DB-4169-48A5-8FBC-FEB6B16DABD2}"/>
              </a:ext>
            </a:extLst>
          </p:cNvPr>
          <p:cNvSpPr/>
          <p:nvPr/>
        </p:nvSpPr>
        <p:spPr>
          <a:xfrm rot="10080000">
            <a:off x="6282531" y="2769740"/>
            <a:ext cx="834635" cy="369614"/>
          </a:xfrm>
          <a:prstGeom prst="rightArrow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Arrow: Right 8">
            <a:extLst>
              <a:ext uri="{FF2B5EF4-FFF2-40B4-BE49-F238E27FC236}">
                <a16:creationId xmlns:a16="http://schemas.microsoft.com/office/drawing/2014/main" id="{776F44D5-6BFF-4186-B451-3F9AD1141486}"/>
              </a:ext>
            </a:extLst>
          </p:cNvPr>
          <p:cNvSpPr/>
          <p:nvPr/>
        </p:nvSpPr>
        <p:spPr>
          <a:xfrm rot="10260000">
            <a:off x="1033053" y="4082884"/>
            <a:ext cx="1352220" cy="383990"/>
          </a:xfrm>
          <a:prstGeom prst="rightArrow">
            <a:avLst/>
          </a:prstGeom>
          <a:solidFill>
            <a:srgbClr val="00B05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Arrow: Right 9">
            <a:extLst>
              <a:ext uri="{FF2B5EF4-FFF2-40B4-BE49-F238E27FC236}">
                <a16:creationId xmlns:a16="http://schemas.microsoft.com/office/drawing/2014/main" id="{A7371D6D-A756-4DB2-9DD9-F7EE8C87D145}"/>
              </a:ext>
            </a:extLst>
          </p:cNvPr>
          <p:cNvSpPr/>
          <p:nvPr/>
        </p:nvSpPr>
        <p:spPr>
          <a:xfrm rot="21000000">
            <a:off x="3133890" y="4495021"/>
            <a:ext cx="834635" cy="369614"/>
          </a:xfrm>
          <a:prstGeom prst="rightArrow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Arrow: Right 10">
            <a:extLst>
              <a:ext uri="{FF2B5EF4-FFF2-40B4-BE49-F238E27FC236}">
                <a16:creationId xmlns:a16="http://schemas.microsoft.com/office/drawing/2014/main" id="{36511F06-4693-4768-95FC-DED9D81EA40D}"/>
              </a:ext>
            </a:extLst>
          </p:cNvPr>
          <p:cNvSpPr/>
          <p:nvPr/>
        </p:nvSpPr>
        <p:spPr>
          <a:xfrm rot="10140000">
            <a:off x="2184983" y="4495021"/>
            <a:ext cx="834635" cy="369614"/>
          </a:xfrm>
          <a:prstGeom prst="rightArrow">
            <a:avLst/>
          </a:prstGeom>
          <a:solidFill>
            <a:srgbClr val="00B05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Arrow: Right 12">
            <a:extLst>
              <a:ext uri="{FF2B5EF4-FFF2-40B4-BE49-F238E27FC236}">
                <a16:creationId xmlns:a16="http://schemas.microsoft.com/office/drawing/2014/main" id="{F15B83B0-4D67-45BD-8E4B-EC585A823AD3}"/>
              </a:ext>
            </a:extLst>
          </p:cNvPr>
          <p:cNvSpPr/>
          <p:nvPr/>
        </p:nvSpPr>
        <p:spPr>
          <a:xfrm rot="10080000">
            <a:off x="6469436" y="3661135"/>
            <a:ext cx="834635" cy="369614"/>
          </a:xfrm>
          <a:prstGeom prst="rightArrow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Arrow: Right 14">
            <a:extLst>
              <a:ext uri="{FF2B5EF4-FFF2-40B4-BE49-F238E27FC236}">
                <a16:creationId xmlns:a16="http://schemas.microsoft.com/office/drawing/2014/main" id="{F28F270D-FB77-40C7-9E71-6878DD74A2D4}"/>
              </a:ext>
            </a:extLst>
          </p:cNvPr>
          <p:cNvSpPr/>
          <p:nvPr/>
        </p:nvSpPr>
        <p:spPr>
          <a:xfrm rot="60000">
            <a:off x="1768041" y="5673965"/>
            <a:ext cx="834635" cy="369614"/>
          </a:xfrm>
          <a:prstGeom prst="rightArrow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Arrow: Right 15">
            <a:extLst>
              <a:ext uri="{FF2B5EF4-FFF2-40B4-BE49-F238E27FC236}">
                <a16:creationId xmlns:a16="http://schemas.microsoft.com/office/drawing/2014/main" id="{E8AF7078-FE23-4946-B04E-F51573FB6804}"/>
              </a:ext>
            </a:extLst>
          </p:cNvPr>
          <p:cNvSpPr/>
          <p:nvPr/>
        </p:nvSpPr>
        <p:spPr>
          <a:xfrm rot="21540000">
            <a:off x="1768040" y="6220304"/>
            <a:ext cx="834635" cy="369614"/>
          </a:xfrm>
          <a:prstGeom prst="rightArrow">
            <a:avLst/>
          </a:prstGeom>
          <a:solidFill>
            <a:srgbClr val="00B05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67F7D94-7633-46F7-A751-D0F689FBAEA5}"/>
              </a:ext>
            </a:extLst>
          </p:cNvPr>
          <p:cNvSpPr txBox="1"/>
          <p:nvPr/>
        </p:nvSpPr>
        <p:spPr>
          <a:xfrm>
            <a:off x="2826589" y="5687684"/>
            <a:ext cx="274320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/>
              <a:t>Traffic Flow into Site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BB19A1B-C0FE-46F7-A9DE-CD89DF53827B}"/>
              </a:ext>
            </a:extLst>
          </p:cNvPr>
          <p:cNvSpPr txBox="1"/>
          <p:nvPr/>
        </p:nvSpPr>
        <p:spPr>
          <a:xfrm>
            <a:off x="2740324" y="6162136"/>
            <a:ext cx="274320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/>
              <a:t>Traffic Flow out of Site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188A858-6D10-49C7-B2A8-FF5FB9EF4004}"/>
              </a:ext>
            </a:extLst>
          </p:cNvPr>
          <p:cNvSpPr txBox="1"/>
          <p:nvPr/>
        </p:nvSpPr>
        <p:spPr>
          <a:xfrm rot="21540000">
            <a:off x="8392638" y="3784071"/>
            <a:ext cx="385314" cy="46166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2400" dirty="0">
                <a:solidFill>
                  <a:srgbClr val="FF0000"/>
                </a:solidFill>
              </a:rPr>
              <a:t>1</a:t>
            </a:r>
            <a:endParaRPr lang="en-US" sz="2400">
              <a:solidFill>
                <a:srgbClr val="FF0000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F8AA907-79D8-4EFD-801E-FEF30333E1BB}"/>
              </a:ext>
            </a:extLst>
          </p:cNvPr>
          <p:cNvSpPr txBox="1"/>
          <p:nvPr/>
        </p:nvSpPr>
        <p:spPr>
          <a:xfrm rot="120000">
            <a:off x="5702061" y="4258041"/>
            <a:ext cx="457200" cy="46166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400" dirty="0">
                <a:solidFill>
                  <a:srgbClr val="FF0000"/>
                </a:solidFill>
              </a:rPr>
              <a:t>2</a:t>
            </a:r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858F772-FDF3-4B6B-B292-83478AF45D96}"/>
              </a:ext>
            </a:extLst>
          </p:cNvPr>
          <p:cNvSpPr txBox="1"/>
          <p:nvPr/>
        </p:nvSpPr>
        <p:spPr>
          <a:xfrm rot="180000">
            <a:off x="4756057" y="4474925"/>
            <a:ext cx="428446" cy="46166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400" dirty="0">
                <a:solidFill>
                  <a:srgbClr val="FF0000"/>
                </a:solidFill>
              </a:rPr>
              <a:t>3</a:t>
            </a:r>
            <a:endParaRPr lang="en-US" sz="240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F8AA991-15C4-4E1B-9339-2D3B56BDF17B}"/>
              </a:ext>
            </a:extLst>
          </p:cNvPr>
          <p:cNvSpPr txBox="1"/>
          <p:nvPr/>
        </p:nvSpPr>
        <p:spPr>
          <a:xfrm rot="120000">
            <a:off x="4221192" y="4473699"/>
            <a:ext cx="442823" cy="46166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solidFill>
                  <a:srgbClr val="00B050"/>
                </a:solidFill>
              </a:rPr>
              <a:t>1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5CCA89E-C5EE-4047-A7B8-7EF4ADBA7359}"/>
              </a:ext>
            </a:extLst>
          </p:cNvPr>
          <p:cNvSpPr txBox="1"/>
          <p:nvPr/>
        </p:nvSpPr>
        <p:spPr>
          <a:xfrm>
            <a:off x="756248" y="3647002"/>
            <a:ext cx="370936" cy="46166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solidFill>
                  <a:srgbClr val="00B050"/>
                </a:solidFill>
              </a:rPr>
              <a:t>2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D86579F-EC51-41AF-BCEF-CC4C8022714C}"/>
              </a:ext>
            </a:extLst>
          </p:cNvPr>
          <p:cNvSpPr txBox="1"/>
          <p:nvPr/>
        </p:nvSpPr>
        <p:spPr>
          <a:xfrm>
            <a:off x="2668438" y="5155721"/>
            <a:ext cx="902899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2800" u="sng" dirty="0"/>
              <a:t>KEY:</a:t>
            </a:r>
          </a:p>
        </p:txBody>
      </p:sp>
      <p:sp>
        <p:nvSpPr>
          <p:cNvPr id="25" name="Arrow: Up 24">
            <a:extLst>
              <a:ext uri="{FF2B5EF4-FFF2-40B4-BE49-F238E27FC236}">
                <a16:creationId xmlns:a16="http://schemas.microsoft.com/office/drawing/2014/main" id="{415C45FD-905C-406A-923A-CB43ACE11344}"/>
              </a:ext>
            </a:extLst>
          </p:cNvPr>
          <p:cNvSpPr/>
          <p:nvPr/>
        </p:nvSpPr>
        <p:spPr>
          <a:xfrm rot="21000000">
            <a:off x="4890399" y="2508289"/>
            <a:ext cx="153953" cy="432068"/>
          </a:xfrm>
          <a:prstGeom prst="upArrow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5B4A7E57-2CCE-43E6-BB62-60E82CB0C82D}"/>
              </a:ext>
            </a:extLst>
          </p:cNvPr>
          <p:cNvSpPr txBox="1"/>
          <p:nvPr/>
        </p:nvSpPr>
        <p:spPr>
          <a:xfrm rot="-720000">
            <a:off x="4792692" y="2017862"/>
            <a:ext cx="457200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2800" b="1" dirty="0">
                <a:solidFill>
                  <a:srgbClr val="FFFF00"/>
                </a:solidFill>
              </a:rPr>
              <a:t>N</a:t>
            </a: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240509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CA1689-D640-450A-AB94-05B5C2454D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1695" y="-2087"/>
            <a:ext cx="7704667" cy="1135694"/>
          </a:xfrm>
        </p:spPr>
        <p:txBody>
          <a:bodyPr/>
          <a:lstStyle/>
          <a:p>
            <a:r>
              <a:rPr lang="en-US" dirty="0">
                <a:latin typeface="Arial"/>
                <a:cs typeface="Arial"/>
              </a:rPr>
              <a:t>FEMA Flood Map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7B0CF5F-39E0-4EB1-932F-410A4C6C11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18</a:t>
            </a:fld>
            <a:endParaRPr lang="en-US" dirty="0"/>
          </a:p>
        </p:txBody>
      </p:sp>
      <p:pic>
        <p:nvPicPr>
          <p:cNvPr id="4" name="Picture 4" descr="A large map&#10;&#10;Description generated with high confidence">
            <a:extLst>
              <a:ext uri="{FF2B5EF4-FFF2-40B4-BE49-F238E27FC236}">
                <a16:creationId xmlns:a16="http://schemas.microsoft.com/office/drawing/2014/main" id="{A87D3DEB-9856-47DA-95DC-12926407DB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6555" y="985795"/>
            <a:ext cx="7915107" cy="4680991"/>
          </a:xfrm>
          <a:prstGeom prst="rect">
            <a:avLst/>
          </a:prstGeom>
        </p:spPr>
      </p:pic>
      <p:pic>
        <p:nvPicPr>
          <p:cNvPr id="7" name="Picture 15" descr="A picture containing drawing&#10;&#10;Description generated with very high confidence">
            <a:extLst>
              <a:ext uri="{FF2B5EF4-FFF2-40B4-BE49-F238E27FC236}">
                <a16:creationId xmlns:a16="http://schemas.microsoft.com/office/drawing/2014/main" id="{BC5F8984-54FB-4ABD-A040-0FFE200FD5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780" y="5816132"/>
            <a:ext cx="1241612" cy="909358"/>
          </a:xfrm>
          <a:prstGeom prst="rect">
            <a:avLst/>
          </a:prstGeom>
        </p:spPr>
      </p:pic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BCFAAC96-9623-4CD6-B8DF-7BF931B3366E}"/>
              </a:ext>
            </a:extLst>
          </p:cNvPr>
          <p:cNvCxnSpPr/>
          <p:nvPr/>
        </p:nvCxnSpPr>
        <p:spPr>
          <a:xfrm>
            <a:off x="5064248" y="3174016"/>
            <a:ext cx="92738" cy="839970"/>
          </a:xfrm>
          <a:prstGeom prst="straightConnector1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19BA5264-5B9C-440D-BC45-7D8EDAE5B037}"/>
              </a:ext>
            </a:extLst>
          </p:cNvPr>
          <p:cNvCxnSpPr/>
          <p:nvPr/>
        </p:nvCxnSpPr>
        <p:spPr>
          <a:xfrm flipV="1">
            <a:off x="4524234" y="3160980"/>
            <a:ext cx="535201" cy="66547"/>
          </a:xfrm>
          <a:prstGeom prst="straightConnector1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D53A019B-53DB-43DD-8A24-E454C3A6A9F9}"/>
              </a:ext>
            </a:extLst>
          </p:cNvPr>
          <p:cNvCxnSpPr/>
          <p:nvPr/>
        </p:nvCxnSpPr>
        <p:spPr>
          <a:xfrm flipH="1">
            <a:off x="3527667" y="3227897"/>
            <a:ext cx="987003" cy="321335"/>
          </a:xfrm>
          <a:prstGeom prst="straightConnector1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16E3EE1C-7AAC-49B9-A05B-EA592ABD79E6}"/>
              </a:ext>
            </a:extLst>
          </p:cNvPr>
          <p:cNvCxnSpPr/>
          <p:nvPr/>
        </p:nvCxnSpPr>
        <p:spPr>
          <a:xfrm flipV="1">
            <a:off x="2989772" y="4022785"/>
            <a:ext cx="2158041" cy="232194"/>
          </a:xfrm>
          <a:prstGeom prst="straightConnector1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9343C517-5D93-4072-8A81-76C186BEC81C}"/>
              </a:ext>
            </a:extLst>
          </p:cNvPr>
          <p:cNvCxnSpPr/>
          <p:nvPr/>
        </p:nvCxnSpPr>
        <p:spPr>
          <a:xfrm>
            <a:off x="2960118" y="3693363"/>
            <a:ext cx="26599" cy="562156"/>
          </a:xfrm>
          <a:prstGeom prst="straightConnector1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FB2DF5CE-BB9E-4104-A634-DDB58C790B77}"/>
              </a:ext>
            </a:extLst>
          </p:cNvPr>
          <p:cNvCxnSpPr/>
          <p:nvPr/>
        </p:nvCxnSpPr>
        <p:spPr>
          <a:xfrm flipH="1">
            <a:off x="2967847" y="3545097"/>
            <a:ext cx="584439" cy="148806"/>
          </a:xfrm>
          <a:prstGeom prst="straightConnector1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8977931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8E7C10-291B-40B4-A499-E9E694E542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2133" y="457201"/>
            <a:ext cx="7704667" cy="999995"/>
          </a:xfrm>
        </p:spPr>
        <p:txBody>
          <a:bodyPr/>
          <a:lstStyle/>
          <a:p>
            <a:r>
              <a:rPr lang="en-US" dirty="0">
                <a:latin typeface="Arial"/>
                <a:cs typeface="Arial"/>
              </a:rPr>
              <a:t>Floodplain Considerations</a:t>
            </a:r>
            <a:endParaRPr lang="en-US" dirty="0">
              <a:ea typeface="+mj-lt"/>
              <a:cs typeface="+mj-lt"/>
            </a:endParaRPr>
          </a:p>
          <a:p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978531F-9D2D-4A3D-905D-31875B803E90}"/>
              </a:ext>
            </a:extLst>
          </p:cNvPr>
          <p:cNvSpPr txBox="1"/>
          <p:nvPr/>
        </p:nvSpPr>
        <p:spPr>
          <a:xfrm>
            <a:off x="1151528" y="1581864"/>
            <a:ext cx="5278539" cy="483209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342900" indent="-342900">
              <a:buClr>
                <a:schemeClr val="accent1">
                  <a:lumMod val="75000"/>
                </a:schemeClr>
              </a:buClr>
              <a:buFont typeface="Arial"/>
              <a:buChar char="•"/>
            </a:pPr>
            <a:r>
              <a:rPr lang="en-US" sz="2400" dirty="0">
                <a:latin typeface="Arial"/>
                <a:cs typeface="Arial"/>
              </a:rPr>
              <a:t>Found the 100-year flood elevation and the elevation of the site​</a:t>
            </a:r>
            <a:endParaRPr lang="en-US" dirty="0"/>
          </a:p>
          <a:p>
            <a:pPr>
              <a:buClr>
                <a:srgbClr val="1287C3"/>
              </a:buClr>
            </a:pPr>
            <a:endParaRPr lang="en-US" sz="2400" dirty="0">
              <a:latin typeface="Arial"/>
              <a:cs typeface="Arial"/>
            </a:endParaRPr>
          </a:p>
          <a:p>
            <a:pPr marL="342900" indent="-342900">
              <a:buClr>
                <a:schemeClr val="accent1">
                  <a:lumMod val="75000"/>
                </a:schemeClr>
              </a:buClr>
              <a:buFont typeface="Arial"/>
              <a:buChar char="•"/>
            </a:pPr>
            <a:r>
              <a:rPr lang="en-US" sz="2400" dirty="0">
                <a:latin typeface="Arial"/>
                <a:cs typeface="Arial"/>
              </a:rPr>
              <a:t>Calculated volume displaced</a:t>
            </a:r>
          </a:p>
          <a:p>
            <a:pPr>
              <a:buClr>
                <a:srgbClr val="1287C3"/>
              </a:buClr>
            </a:pPr>
            <a:endParaRPr lang="en-US" sz="2400" dirty="0">
              <a:latin typeface="Arial"/>
              <a:cs typeface="Arial"/>
            </a:endParaRPr>
          </a:p>
          <a:p>
            <a:pPr marL="342900" indent="-342900">
              <a:buClr>
                <a:srgbClr val="1287C3"/>
              </a:buClr>
              <a:buFont typeface="Arial"/>
              <a:buChar char="•"/>
            </a:pPr>
            <a:r>
              <a:rPr lang="en-US" sz="2400" dirty="0">
                <a:latin typeface="Arial"/>
                <a:cs typeface="Arial"/>
              </a:rPr>
              <a:t>Options for compensatory storage:</a:t>
            </a:r>
            <a:endParaRPr lang="en-US"/>
          </a:p>
          <a:p>
            <a:pPr marL="1714500" lvl="3" indent="-342900">
              <a:buClr>
                <a:schemeClr val="accent1">
                  <a:lumMod val="75000"/>
                </a:schemeClr>
              </a:buClr>
              <a:buFont typeface="Arial"/>
              <a:buChar char="•"/>
            </a:pPr>
            <a:r>
              <a:rPr lang="en-US" sz="2000" dirty="0">
                <a:latin typeface="Arial"/>
                <a:cs typeface="Arial"/>
              </a:rPr>
              <a:t>Depressing the parking garage</a:t>
            </a:r>
          </a:p>
          <a:p>
            <a:pPr marL="1714500" lvl="3" indent="-342900">
              <a:buClr>
                <a:schemeClr val="accent1">
                  <a:lumMod val="75000"/>
                </a:schemeClr>
              </a:buClr>
              <a:buFont typeface="Arial"/>
              <a:buChar char="•"/>
            </a:pPr>
            <a:r>
              <a:rPr lang="en-US" sz="2000" dirty="0">
                <a:latin typeface="Arial"/>
                <a:cs typeface="Arial"/>
              </a:rPr>
              <a:t>Excavating a large hole to compensate</a:t>
            </a:r>
          </a:p>
          <a:p>
            <a:pPr marL="1714500" lvl="3" indent="-342900"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2000" dirty="0">
                <a:latin typeface="Arial"/>
                <a:cs typeface="Arial"/>
              </a:rPr>
              <a:t>A continuous catch basin around the perimeter of the building</a:t>
            </a:r>
          </a:p>
          <a:p>
            <a:pPr marL="1714500" lvl="3" indent="-342900">
              <a:buFont typeface="Arial"/>
              <a:buChar char="•"/>
            </a:pPr>
            <a:endParaRPr lang="en-US" sz="2400" dirty="0">
              <a:latin typeface="Arial"/>
              <a:cs typeface="Arial"/>
            </a:endParaRPr>
          </a:p>
        </p:txBody>
      </p:sp>
      <p:pic>
        <p:nvPicPr>
          <p:cNvPr id="10" name="Picture 15" descr="A picture containing drawing&#10;&#10;Description generated with very high confidence">
            <a:extLst>
              <a:ext uri="{FF2B5EF4-FFF2-40B4-BE49-F238E27FC236}">
                <a16:creationId xmlns:a16="http://schemas.microsoft.com/office/drawing/2014/main" id="{50695A5A-2AE9-424A-AFFD-DBA8EDF49A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780" y="5816132"/>
            <a:ext cx="1241612" cy="909358"/>
          </a:xfrm>
          <a:prstGeom prst="rect">
            <a:avLst/>
          </a:prstGeom>
        </p:spPr>
      </p:pic>
      <p:pic>
        <p:nvPicPr>
          <p:cNvPr id="3" name="Graphic 3" descr="Water">
            <a:extLst>
              <a:ext uri="{FF2B5EF4-FFF2-40B4-BE49-F238E27FC236}">
                <a16:creationId xmlns:a16="http://schemas.microsoft.com/office/drawing/2014/main" id="{AEE034F3-9F68-4DAB-9F51-50657ACC0A7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033404" y="3776932"/>
            <a:ext cx="526212" cy="526212"/>
          </a:xfrm>
          <a:prstGeom prst="rect">
            <a:avLst/>
          </a:prstGeom>
        </p:spPr>
      </p:pic>
      <p:pic>
        <p:nvPicPr>
          <p:cNvPr id="5" name="Graphic 6" descr="Cloud">
            <a:extLst>
              <a:ext uri="{FF2B5EF4-FFF2-40B4-BE49-F238E27FC236}">
                <a16:creationId xmlns:a16="http://schemas.microsoft.com/office/drawing/2014/main" id="{56E4DDA3-10E1-41EC-A4FE-CDEC348FBDC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501442" y="1720970"/>
            <a:ext cx="2122098" cy="2093343"/>
          </a:xfrm>
          <a:prstGeom prst="rect">
            <a:avLst/>
          </a:prstGeom>
        </p:spPr>
      </p:pic>
      <p:pic>
        <p:nvPicPr>
          <p:cNvPr id="9" name="Graphic 3" descr="Water">
            <a:extLst>
              <a:ext uri="{FF2B5EF4-FFF2-40B4-BE49-F238E27FC236}">
                <a16:creationId xmlns:a16="http://schemas.microsoft.com/office/drawing/2014/main" id="{29E1DA1E-A1FD-4145-A33A-57A4AD570F2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464724" y="4193875"/>
            <a:ext cx="526212" cy="526212"/>
          </a:xfrm>
          <a:prstGeom prst="rect">
            <a:avLst/>
          </a:prstGeom>
        </p:spPr>
      </p:pic>
      <p:pic>
        <p:nvPicPr>
          <p:cNvPr id="11" name="Graphic 3" descr="Water">
            <a:extLst>
              <a:ext uri="{FF2B5EF4-FFF2-40B4-BE49-F238E27FC236}">
                <a16:creationId xmlns:a16="http://schemas.microsoft.com/office/drawing/2014/main" id="{F0D964C4-5920-4F09-B6C2-3D9FAD58E47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507857" y="3546894"/>
            <a:ext cx="526212" cy="526212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0925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BF748A-57F5-4912-A4E6-1450563A81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7992" y="-195437"/>
            <a:ext cx="7704667" cy="1029884"/>
          </a:xfrm>
        </p:spPr>
        <p:txBody>
          <a:bodyPr/>
          <a:lstStyle/>
          <a:p>
            <a:r>
              <a:rPr lang="en-US" dirty="0"/>
              <a:t>Introduction and Background</a:t>
            </a:r>
          </a:p>
        </p:txBody>
      </p:sp>
      <p:pic>
        <p:nvPicPr>
          <p:cNvPr id="5" name="Picture 5" descr="A view of a city&#10;&#10;Description generated with very high confidence">
            <a:extLst>
              <a:ext uri="{FF2B5EF4-FFF2-40B4-BE49-F238E27FC236}">
                <a16:creationId xmlns:a16="http://schemas.microsoft.com/office/drawing/2014/main" id="{72B085BC-7CA5-402B-95BE-E3D95C7FF7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2729" y="773267"/>
            <a:ext cx="4477871" cy="2944784"/>
          </a:xfrm>
          <a:prstGeom prst="rect">
            <a:avLst/>
          </a:prstGeom>
        </p:spPr>
      </p:pic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77A352CF-1F10-4404-B837-35E549B7B4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27239" y="1053352"/>
            <a:ext cx="2594785" cy="1647452"/>
          </a:xfrm>
        </p:spPr>
        <p:txBody>
          <a:bodyPr/>
          <a:lstStyle/>
          <a:p>
            <a:pPr>
              <a:buClr>
                <a:srgbClr val="1287C3"/>
              </a:buClr>
            </a:pPr>
            <a:r>
              <a:rPr lang="en-US" dirty="0">
                <a:latin typeface="Arial"/>
                <a:cs typeface="Arial"/>
              </a:rPr>
              <a:t>Existing Lot</a:t>
            </a:r>
          </a:p>
          <a:p>
            <a:pPr>
              <a:buClr>
                <a:srgbClr val="1287C3"/>
              </a:buClr>
            </a:pPr>
            <a:r>
              <a:rPr lang="en-US" dirty="0">
                <a:latin typeface="Arial"/>
                <a:cs typeface="Arial"/>
              </a:rPr>
              <a:t>4.67 acres</a:t>
            </a:r>
          </a:p>
          <a:p>
            <a:pPr>
              <a:buClr>
                <a:srgbClr val="1287C3"/>
              </a:buClr>
            </a:pPr>
            <a:r>
              <a:rPr lang="en-US" dirty="0">
                <a:latin typeface="Arial"/>
                <a:cs typeface="Arial"/>
              </a:rPr>
              <a:t>Lawrence, MA</a:t>
            </a:r>
          </a:p>
          <a:p>
            <a:pPr>
              <a:buClr>
                <a:srgbClr val="1287C3"/>
              </a:buClr>
            </a:pPr>
            <a:endParaRPr lang="en-US" dirty="0">
              <a:latin typeface="Arial"/>
              <a:cs typeface="Arial"/>
            </a:endParaRP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F0A282AF-6C1C-4733-89E2-15F432FA3171}"/>
              </a:ext>
            </a:extLst>
          </p:cNvPr>
          <p:cNvSpPr txBox="1">
            <a:spLocks/>
          </p:cNvSpPr>
          <p:nvPr/>
        </p:nvSpPr>
        <p:spPr>
          <a:xfrm>
            <a:off x="1017992" y="3975846"/>
            <a:ext cx="3083615" cy="16474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1287C3"/>
              </a:buClr>
            </a:pPr>
            <a:r>
              <a:rPr lang="en-US" dirty="0">
                <a:latin typeface="Arial"/>
                <a:cs typeface="Arial"/>
              </a:rPr>
              <a:t>Riverwalk Engineers proposed design</a:t>
            </a:r>
          </a:p>
          <a:p>
            <a:pPr>
              <a:buClr>
                <a:srgbClr val="1287C3"/>
              </a:buClr>
            </a:pPr>
            <a:endParaRPr lang="en-US" dirty="0">
              <a:latin typeface="Arial"/>
              <a:cs typeface="Arial"/>
            </a:endParaRPr>
          </a:p>
        </p:txBody>
      </p:sp>
      <p:pic>
        <p:nvPicPr>
          <p:cNvPr id="18" name="Picture 15" descr="A picture containing drawing&#10;&#10;Description generated with very high confidence">
            <a:extLst>
              <a:ext uri="{FF2B5EF4-FFF2-40B4-BE49-F238E27FC236}">
                <a16:creationId xmlns:a16="http://schemas.microsoft.com/office/drawing/2014/main" id="{EAD3483B-1B34-4C7D-8D0D-B2476EEBFA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8781" y="5816132"/>
            <a:ext cx="1241612" cy="909358"/>
          </a:xfrm>
          <a:prstGeom prst="rect">
            <a:avLst/>
          </a:prstGeom>
        </p:spPr>
      </p:pic>
      <p:pic>
        <p:nvPicPr>
          <p:cNvPr id="4" name="Picture 5" descr="A large building&#10;&#10;Description generated with high confidence">
            <a:extLst>
              <a:ext uri="{FF2B5EF4-FFF2-40B4-BE49-F238E27FC236}">
                <a16:creationId xmlns:a16="http://schemas.microsoft.com/office/drawing/2014/main" id="{0E0136D7-FA7A-4652-890F-18A4CF29E67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43400" y="2590800"/>
            <a:ext cx="4572000" cy="3314828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656590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A47369-27B1-46D3-8021-3CAE2B1B1D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2133" y="132509"/>
            <a:ext cx="7704667" cy="781891"/>
          </a:xfrm>
        </p:spPr>
        <p:txBody>
          <a:bodyPr/>
          <a:lstStyle/>
          <a:p>
            <a:r>
              <a:rPr lang="en-US" dirty="0">
                <a:latin typeface="Arial"/>
                <a:cs typeface="Arial"/>
              </a:rPr>
              <a:t>Challenges Encountered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6A9157-7B8B-446F-83FC-428E7CCFE5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2816" y="0"/>
            <a:ext cx="4602880" cy="6477000"/>
          </a:xfrm>
        </p:spPr>
        <p:txBody>
          <a:bodyPr>
            <a:normAutofit/>
          </a:bodyPr>
          <a:lstStyle/>
          <a:p>
            <a:r>
              <a:rPr lang="en-US" sz="1600" dirty="0">
                <a:latin typeface="Arial"/>
                <a:cs typeface="Arial"/>
              </a:rPr>
              <a:t>Site Design</a:t>
            </a:r>
          </a:p>
          <a:p>
            <a:pPr lvl="1"/>
            <a:r>
              <a:rPr lang="en-US" sz="1200" dirty="0">
                <a:latin typeface="Arial"/>
                <a:cs typeface="Arial"/>
              </a:rPr>
              <a:t>Existing utilities relocation</a:t>
            </a:r>
          </a:p>
          <a:p>
            <a:pPr lvl="1">
              <a:buClr>
                <a:srgbClr val="1287C3"/>
              </a:buClr>
            </a:pPr>
            <a:r>
              <a:rPr lang="en-US" sz="1200" dirty="0">
                <a:latin typeface="Arial"/>
                <a:cs typeface="Arial"/>
              </a:rPr>
              <a:t>Setbacks and space constraints</a:t>
            </a:r>
            <a:endParaRPr lang="en-US" sz="1200" dirty="0">
              <a:ea typeface="+mn-lt"/>
              <a:cs typeface="+mn-lt"/>
            </a:endParaRPr>
          </a:p>
          <a:p>
            <a:pPr lvl="1">
              <a:buClr>
                <a:srgbClr val="1287C3"/>
              </a:buClr>
            </a:pPr>
            <a:r>
              <a:rPr lang="en-US" sz="1200" dirty="0">
                <a:latin typeface="Arial"/>
                <a:cs typeface="Arial"/>
              </a:rPr>
              <a:t>Pedestrian/vehicle transportation around the structure</a:t>
            </a:r>
            <a:endParaRPr lang="en-US" dirty="0"/>
          </a:p>
          <a:p>
            <a:pPr>
              <a:buClr>
                <a:srgbClr val="1287C3"/>
              </a:buClr>
            </a:pPr>
            <a:r>
              <a:rPr lang="en-US" sz="1600" dirty="0">
                <a:latin typeface="Arial"/>
                <a:cs typeface="Arial"/>
              </a:rPr>
              <a:t>Floodplain location</a:t>
            </a:r>
          </a:p>
          <a:p>
            <a:pPr lvl="1">
              <a:buClr>
                <a:srgbClr val="1287C3"/>
              </a:buClr>
            </a:pPr>
            <a:r>
              <a:rPr lang="en-US" sz="1200" dirty="0">
                <a:latin typeface="Arial"/>
                <a:cs typeface="Arial"/>
              </a:rPr>
              <a:t>1,222 cubic yard of water is displaced  for a 100-year flood</a:t>
            </a:r>
          </a:p>
          <a:p>
            <a:pPr>
              <a:buClr>
                <a:srgbClr val="1287C3"/>
              </a:buClr>
            </a:pPr>
            <a:r>
              <a:rPr lang="en-US" sz="1600" dirty="0">
                <a:latin typeface="Arial"/>
                <a:cs typeface="Arial"/>
              </a:rPr>
              <a:t>Structural</a:t>
            </a:r>
          </a:p>
          <a:p>
            <a:pPr lvl="1">
              <a:buClr>
                <a:srgbClr val="1287C3"/>
              </a:buClr>
            </a:pPr>
            <a:r>
              <a:rPr lang="en-US" sz="1200" dirty="0">
                <a:latin typeface="Arial"/>
                <a:cs typeface="Arial"/>
              </a:rPr>
              <a:t>Calculating the moment at the top and bottom of the column</a:t>
            </a:r>
          </a:p>
          <a:p>
            <a:pPr>
              <a:buClr>
                <a:srgbClr val="1287C3"/>
              </a:buClr>
            </a:pPr>
            <a:r>
              <a:rPr lang="en-US" sz="1600" dirty="0">
                <a:latin typeface="Arial"/>
                <a:cs typeface="Arial"/>
              </a:rPr>
              <a:t>Geotechnical</a:t>
            </a:r>
          </a:p>
          <a:p>
            <a:pPr lvl="1">
              <a:buClr>
                <a:srgbClr val="1287C3"/>
              </a:buClr>
            </a:pPr>
            <a:r>
              <a:rPr lang="en-US" sz="1200" dirty="0">
                <a:latin typeface="Arial"/>
                <a:cs typeface="Arial"/>
              </a:rPr>
              <a:t>Determining soil properties</a:t>
            </a:r>
          </a:p>
        </p:txBody>
      </p:sp>
      <p:pic>
        <p:nvPicPr>
          <p:cNvPr id="4" name="Picture 4" descr="A building with a metal fence&#10;&#10;Description generated with very high confidence">
            <a:extLst>
              <a:ext uri="{FF2B5EF4-FFF2-40B4-BE49-F238E27FC236}">
                <a16:creationId xmlns:a16="http://schemas.microsoft.com/office/drawing/2014/main" id="{813F4160-56BF-4763-AC66-7B4707D6F5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5694" y="3760540"/>
            <a:ext cx="3182469" cy="2366683"/>
          </a:xfrm>
          <a:prstGeom prst="rect">
            <a:avLst/>
          </a:prstGeom>
        </p:spPr>
      </p:pic>
      <p:pic>
        <p:nvPicPr>
          <p:cNvPr id="6" name="Picture 6" descr="A car parked on the side of the street&#10;&#10;Description generated with very high confidence">
            <a:extLst>
              <a:ext uri="{FF2B5EF4-FFF2-40B4-BE49-F238E27FC236}">
                <a16:creationId xmlns:a16="http://schemas.microsoft.com/office/drawing/2014/main" id="{2413E371-C016-4831-B404-017BB6C3E2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65695" y="1084088"/>
            <a:ext cx="3182469" cy="2366683"/>
          </a:xfrm>
          <a:prstGeom prst="rect">
            <a:avLst/>
          </a:prstGeom>
        </p:spPr>
      </p:pic>
      <p:pic>
        <p:nvPicPr>
          <p:cNvPr id="9" name="Picture 15" descr="A picture containing drawing&#10;&#10;Description generated with very high confidence">
            <a:extLst>
              <a:ext uri="{FF2B5EF4-FFF2-40B4-BE49-F238E27FC236}">
                <a16:creationId xmlns:a16="http://schemas.microsoft.com/office/drawing/2014/main" id="{41DE9B38-4D75-4590-80DF-02C03947AFF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8781" y="5816132"/>
            <a:ext cx="1241612" cy="909358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881750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87FC02-AC87-474A-B208-7D313FC213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4624" y="-2029"/>
            <a:ext cx="7704667" cy="1305465"/>
          </a:xfrm>
        </p:spPr>
        <p:txBody>
          <a:bodyPr/>
          <a:lstStyle/>
          <a:p>
            <a:r>
              <a:rPr lang="en-US" dirty="0">
                <a:latin typeface="Arial"/>
                <a:cs typeface="Arial"/>
              </a:rPr>
              <a:t>Thank you!</a:t>
            </a:r>
          </a:p>
        </p:txBody>
      </p:sp>
      <p:pic>
        <p:nvPicPr>
          <p:cNvPr id="9" name="Picture 15" descr="A picture containing drawing&#10;&#10;Description generated with very high confidence">
            <a:extLst>
              <a:ext uri="{FF2B5EF4-FFF2-40B4-BE49-F238E27FC236}">
                <a16:creationId xmlns:a16="http://schemas.microsoft.com/office/drawing/2014/main" id="{9437B784-AA4D-4CCA-9F4F-0CC34BED7C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781" y="5816132"/>
            <a:ext cx="1241612" cy="909358"/>
          </a:xfrm>
          <a:prstGeom prst="rect">
            <a:avLst/>
          </a:prstGeom>
        </p:spPr>
      </p:pic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42C2C3F-EF90-42B2-A86F-8AC4528DC2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4624" y="2365077"/>
            <a:ext cx="7704667" cy="3534099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r>
              <a:rPr lang="en-US" b="1" dirty="0"/>
              <a:t>Please contact us with any questions involving the Riverwalk Pavilion at:</a:t>
            </a:r>
            <a:endParaRPr lang="en-US"/>
          </a:p>
          <a:p>
            <a:pPr marL="0" indent="0">
              <a:buNone/>
            </a:pPr>
            <a:r>
              <a:rPr lang="en-US" sz="2000" b="1" dirty="0">
                <a:hlinkClick r:id="rId4"/>
              </a:rPr>
              <a:t>jmf1037@wildcats.unh.edu</a:t>
            </a:r>
            <a:r>
              <a:rPr lang="en-US" sz="2000" b="1" dirty="0"/>
              <a:t> , Jamie Fitzpatrick (Project Manager)</a:t>
            </a:r>
          </a:p>
          <a:p>
            <a:pPr marL="0" indent="0">
              <a:buNone/>
            </a:pPr>
            <a:r>
              <a:rPr lang="en-US" sz="2000" b="1" dirty="0">
                <a:hlinkClick r:id="rId5"/>
              </a:rPr>
              <a:t>met1019@wildcats.unh.edu</a:t>
            </a:r>
            <a:r>
              <a:rPr lang="en-US" sz="2000" b="1" dirty="0"/>
              <a:t> , Michelle Thibault</a:t>
            </a:r>
          </a:p>
          <a:p>
            <a:pPr marL="0" indent="0">
              <a:buNone/>
            </a:pPr>
            <a:r>
              <a:rPr lang="en-US" sz="2000" b="1" dirty="0">
                <a:hlinkClick r:id="rId6"/>
              </a:rPr>
              <a:t>jrg1038@wildcats.unh.edu</a:t>
            </a:r>
            <a:r>
              <a:rPr lang="en-US" sz="2000" b="1" dirty="0"/>
              <a:t> , Jared Grondin</a:t>
            </a:r>
          </a:p>
          <a:p>
            <a:pPr marL="0" indent="0">
              <a:buNone/>
            </a:pPr>
            <a:r>
              <a:rPr lang="en-US" sz="2000" b="1" dirty="0">
                <a:hlinkClick r:id="rId7"/>
              </a:rPr>
              <a:t>gc1036@wildcats.unh.edu</a:t>
            </a:r>
            <a:r>
              <a:rPr lang="en-US" sz="2000" b="1" dirty="0"/>
              <a:t> , Griffin Curley</a:t>
            </a:r>
          </a:p>
          <a:p>
            <a:pPr marL="0" indent="0">
              <a:buNone/>
            </a:pPr>
            <a:r>
              <a:rPr lang="en-US" sz="2000" b="1" dirty="0">
                <a:hlinkClick r:id="rId8"/>
              </a:rPr>
              <a:t>jjs1036@wildcats.unh.edu</a:t>
            </a:r>
            <a:r>
              <a:rPr lang="en-US" sz="2000" b="1" dirty="0"/>
              <a:t> , Jack Sargent</a:t>
            </a:r>
          </a:p>
          <a:p>
            <a:pPr marL="0" indent="0">
              <a:buNone/>
            </a:pPr>
            <a:r>
              <a:rPr lang="en-US" sz="2000" b="1" dirty="0">
                <a:hlinkClick r:id="rId9"/>
              </a:rPr>
              <a:t>or1008@wildcats.unh.edu</a:t>
            </a:r>
            <a:r>
              <a:rPr lang="en-US" sz="2000" b="1" dirty="0"/>
              <a:t> , Oliver Roy</a:t>
            </a:r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54146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107E5120-A418-41EC-AE1C-451B0B54E844}"/>
              </a:ext>
            </a:extLst>
          </p:cNvPr>
          <p:cNvSpPr txBox="1">
            <a:spLocks/>
          </p:cNvSpPr>
          <p:nvPr/>
        </p:nvSpPr>
        <p:spPr>
          <a:xfrm>
            <a:off x="610351" y="242049"/>
            <a:ext cx="7977836" cy="831012"/>
          </a:xfrm>
          <a:prstGeom prst="rect">
            <a:avLst/>
          </a:prstGeom>
        </p:spPr>
        <p:txBody>
          <a:bodyPr anchor="t"/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dirty="0">
                <a:latin typeface="Arial"/>
                <a:cs typeface="Arial"/>
              </a:rPr>
              <a:t>Locus Map of Project Site</a:t>
            </a:r>
          </a:p>
        </p:txBody>
      </p:sp>
      <p:pic>
        <p:nvPicPr>
          <p:cNvPr id="14" name="Picture 15" descr="A picture containing drawing&#10;&#10;Description generated with very high confidence">
            <a:extLst>
              <a:ext uri="{FF2B5EF4-FFF2-40B4-BE49-F238E27FC236}">
                <a16:creationId xmlns:a16="http://schemas.microsoft.com/office/drawing/2014/main" id="{46A8A8DA-8D8F-40DF-99B6-700EFCF17F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781" y="5816132"/>
            <a:ext cx="1241612" cy="909358"/>
          </a:xfrm>
          <a:prstGeom prst="rect">
            <a:avLst/>
          </a:prstGeom>
        </p:spPr>
      </p:pic>
      <p:pic>
        <p:nvPicPr>
          <p:cNvPr id="4" name="Picture 6" descr="A close up of a sign&#10;&#10;Description generated with high confidence">
            <a:extLst>
              <a:ext uri="{FF2B5EF4-FFF2-40B4-BE49-F238E27FC236}">
                <a16:creationId xmlns:a16="http://schemas.microsoft.com/office/drawing/2014/main" id="{39490F50-3C76-4556-B999-06AD94C375E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8703" y="1285553"/>
            <a:ext cx="8278481" cy="421500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B889950-77BB-42C4-AB7B-4A9A3CAD6678}"/>
              </a:ext>
            </a:extLst>
          </p:cNvPr>
          <p:cNvSpPr txBox="1"/>
          <p:nvPr/>
        </p:nvSpPr>
        <p:spPr>
          <a:xfrm>
            <a:off x="6909758" y="4293079"/>
            <a:ext cx="615353" cy="246221"/>
          </a:xfrm>
          <a:prstGeom prst="rect">
            <a:avLst/>
          </a:prstGeom>
          <a:solidFill>
            <a:schemeClr val="accent1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000" dirty="0"/>
              <a:t>EXIT 44</a:t>
            </a:r>
          </a:p>
        </p:txBody>
      </p:sp>
      <p:sp>
        <p:nvSpPr>
          <p:cNvPr id="10" name="Arrow: Up 9">
            <a:extLst>
              <a:ext uri="{FF2B5EF4-FFF2-40B4-BE49-F238E27FC236}">
                <a16:creationId xmlns:a16="http://schemas.microsoft.com/office/drawing/2014/main" id="{A83700CF-424C-42D9-941E-168D51C3ADC5}"/>
              </a:ext>
            </a:extLst>
          </p:cNvPr>
          <p:cNvSpPr/>
          <p:nvPr/>
        </p:nvSpPr>
        <p:spPr>
          <a:xfrm rot="21000000">
            <a:off x="4947907" y="3370931"/>
            <a:ext cx="153953" cy="432068"/>
          </a:xfrm>
          <a:prstGeom prst="upArrow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FEB38BA-21F3-4630-8078-A8766D39DF0C}"/>
              </a:ext>
            </a:extLst>
          </p:cNvPr>
          <p:cNvSpPr txBox="1"/>
          <p:nvPr/>
        </p:nvSpPr>
        <p:spPr>
          <a:xfrm rot="-540000">
            <a:off x="5011947" y="2999117"/>
            <a:ext cx="471578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800" b="1" dirty="0">
                <a:solidFill>
                  <a:srgbClr val="FFFF00"/>
                </a:solidFill>
              </a:rPr>
              <a:t>N</a:t>
            </a:r>
            <a:endParaRPr lang="en-US" sz="28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74948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FB8299-7E6E-4122-B459-DDAB81F5A6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2133" y="2841"/>
            <a:ext cx="7704667" cy="838199"/>
          </a:xfrm>
        </p:spPr>
        <p:txBody>
          <a:bodyPr/>
          <a:lstStyle/>
          <a:p>
            <a:r>
              <a:rPr lang="en-US" dirty="0">
                <a:latin typeface="Arial"/>
                <a:cs typeface="Arial"/>
              </a:rPr>
              <a:t>Scope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D3C832-E9EB-41F0-B000-58ED4D2E33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2133" y="1187823"/>
            <a:ext cx="4979397" cy="4453405"/>
          </a:xfrm>
        </p:spPr>
        <p:txBody>
          <a:bodyPr>
            <a:normAutofit/>
          </a:bodyPr>
          <a:lstStyle/>
          <a:p>
            <a:r>
              <a:rPr lang="en-US" dirty="0">
                <a:latin typeface="Arial"/>
                <a:cs typeface="Arial"/>
              </a:rPr>
              <a:t>Develop a site concept</a:t>
            </a:r>
          </a:p>
          <a:p>
            <a:pPr>
              <a:buClr>
                <a:srgbClr val="1287C3"/>
              </a:buClr>
            </a:pPr>
            <a:r>
              <a:rPr lang="en-US" dirty="0">
                <a:latin typeface="Arial"/>
                <a:cs typeface="Arial"/>
              </a:rPr>
              <a:t>Perform structural and geotechnical calculations </a:t>
            </a:r>
          </a:p>
          <a:p>
            <a:r>
              <a:rPr lang="en-US" dirty="0">
                <a:latin typeface="Arial"/>
                <a:cs typeface="Arial"/>
              </a:rPr>
              <a:t>Provide architectural renderings</a:t>
            </a:r>
          </a:p>
          <a:p>
            <a:r>
              <a:rPr lang="en-US" dirty="0">
                <a:latin typeface="Arial"/>
                <a:cs typeface="Arial"/>
              </a:rPr>
              <a:t>Develop a transportation plan</a:t>
            </a:r>
          </a:p>
          <a:p>
            <a:pPr>
              <a:buClr>
                <a:srgbClr val="1287C3"/>
              </a:buClr>
            </a:pPr>
            <a:r>
              <a:rPr lang="en-US" dirty="0">
                <a:latin typeface="Arial"/>
                <a:cs typeface="Arial"/>
              </a:rPr>
              <a:t>Address floodplain issue</a:t>
            </a:r>
          </a:p>
        </p:txBody>
      </p:sp>
      <p:pic>
        <p:nvPicPr>
          <p:cNvPr id="11" name="Picture 15" descr="A picture containing drawing&#10;&#10;Description generated with very high confidence">
            <a:extLst>
              <a:ext uri="{FF2B5EF4-FFF2-40B4-BE49-F238E27FC236}">
                <a16:creationId xmlns:a16="http://schemas.microsoft.com/office/drawing/2014/main" id="{4E3B72CD-7851-47C9-BB6E-9001908244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781" y="5816132"/>
            <a:ext cx="1241612" cy="909358"/>
          </a:xfrm>
          <a:prstGeom prst="rect">
            <a:avLst/>
          </a:prstGeom>
        </p:spPr>
      </p:pic>
      <p:pic>
        <p:nvPicPr>
          <p:cNvPr id="4" name="Graphic 4" descr="List">
            <a:extLst>
              <a:ext uri="{FF2B5EF4-FFF2-40B4-BE49-F238E27FC236}">
                <a16:creationId xmlns:a16="http://schemas.microsoft.com/office/drawing/2014/main" id="{723DB3B3-8E23-41EB-AC0B-1C85BD376D1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961530" y="1636059"/>
            <a:ext cx="2850776" cy="2859741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70331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86DE12-D73E-4487-98C4-017E1FB199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2133" y="-535402"/>
            <a:ext cx="7704667" cy="1981200"/>
          </a:xfrm>
        </p:spPr>
        <p:txBody>
          <a:bodyPr/>
          <a:lstStyle/>
          <a:p>
            <a:r>
              <a:rPr lang="en-US" dirty="0">
                <a:latin typeface="Arial"/>
                <a:cs typeface="Arial"/>
              </a:rPr>
              <a:t>Program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C0ECE5-1A59-4C6E-BA01-9BF9507078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2133" y="2030506"/>
            <a:ext cx="7704667" cy="3332816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endParaRPr lang="en-US" b="1" dirty="0">
              <a:latin typeface="Arial"/>
              <a:ea typeface="+mn-lt"/>
              <a:cs typeface="Arial"/>
            </a:endParaRPr>
          </a:p>
          <a:p>
            <a:pPr marL="342900" indent="-342900"/>
            <a:r>
              <a:rPr lang="en-US" b="1" dirty="0">
                <a:latin typeface="Arial"/>
                <a:ea typeface="+mn-lt"/>
                <a:cs typeface="+mn-lt"/>
              </a:rPr>
              <a:t>4-Story Multi-Use Building with 60,000 SF Total Floor Area comprised of:</a:t>
            </a:r>
            <a:endParaRPr lang="en-US" b="1" dirty="0">
              <a:latin typeface="Arial"/>
              <a:cs typeface="Arial"/>
            </a:endParaRPr>
          </a:p>
          <a:p>
            <a:pPr lvl="1"/>
            <a:r>
              <a:rPr lang="en-US" dirty="0">
                <a:latin typeface="Arial"/>
                <a:ea typeface="+mn-lt"/>
                <a:cs typeface="+mn-lt"/>
              </a:rPr>
              <a:t>7,500 SF Retail Space</a:t>
            </a:r>
            <a:endParaRPr lang="en-US">
              <a:latin typeface="Arial"/>
              <a:cs typeface="Arial"/>
            </a:endParaRPr>
          </a:p>
          <a:p>
            <a:pPr lvl="1"/>
            <a:r>
              <a:rPr lang="en-US" dirty="0">
                <a:latin typeface="Arial"/>
                <a:ea typeface="+mn-lt"/>
                <a:cs typeface="+mn-lt"/>
              </a:rPr>
              <a:t>7,500 SF Restaurant Space</a:t>
            </a:r>
          </a:p>
          <a:p>
            <a:pPr lvl="1"/>
            <a:r>
              <a:rPr lang="en-US" dirty="0">
                <a:latin typeface="Arial"/>
                <a:ea typeface="+mn-lt"/>
                <a:cs typeface="+mn-lt"/>
              </a:rPr>
              <a:t>30,000 SF Office Space</a:t>
            </a:r>
            <a:endParaRPr lang="en-US">
              <a:latin typeface="Arial"/>
              <a:cs typeface="Arial"/>
            </a:endParaRPr>
          </a:p>
          <a:p>
            <a:pPr lvl="1">
              <a:buClr>
                <a:srgbClr val="1287C3"/>
              </a:buClr>
            </a:pPr>
            <a:r>
              <a:rPr lang="en-US" dirty="0">
                <a:latin typeface="Arial"/>
                <a:ea typeface="+mn-lt"/>
                <a:cs typeface="+mn-lt"/>
              </a:rPr>
              <a:t>15,000 SF Function Space</a:t>
            </a:r>
          </a:p>
          <a:p>
            <a:pPr marL="342900" indent="-342900">
              <a:buClr>
                <a:srgbClr val="1287C3"/>
              </a:buClr>
            </a:pPr>
            <a:r>
              <a:rPr lang="en-US" b="1" dirty="0">
                <a:latin typeface="Arial"/>
                <a:cs typeface="Arial"/>
              </a:rPr>
              <a:t>Parking Garage</a:t>
            </a:r>
            <a:endParaRPr lang="en-US" dirty="0">
              <a:ea typeface="+mn-lt"/>
              <a:cs typeface="+mn-lt"/>
            </a:endParaRPr>
          </a:p>
          <a:p>
            <a:pPr marL="342900" indent="-342900">
              <a:buClr>
                <a:srgbClr val="1287C3"/>
              </a:buClr>
            </a:pPr>
            <a:r>
              <a:rPr lang="en-US" b="1" dirty="0">
                <a:latin typeface="Arial"/>
                <a:cs typeface="Arial"/>
              </a:rPr>
              <a:t>Multipurpose Athletic Field</a:t>
            </a:r>
            <a:endParaRPr lang="en-US" dirty="0">
              <a:ea typeface="+mn-lt"/>
              <a:cs typeface="+mn-lt"/>
            </a:endParaRPr>
          </a:p>
          <a:p>
            <a:pPr marL="342900" indent="-342900">
              <a:buClr>
                <a:srgbClr val="1287C3"/>
              </a:buClr>
            </a:pPr>
            <a:endParaRPr lang="en-US" b="1" dirty="0">
              <a:latin typeface="Arial"/>
              <a:cs typeface="Arial"/>
            </a:endParaRPr>
          </a:p>
          <a:p>
            <a:pPr>
              <a:buClr>
                <a:srgbClr val="1287C3"/>
              </a:buClr>
            </a:pPr>
            <a:endParaRPr lang="en-US" dirty="0">
              <a:cs typeface="Arial"/>
            </a:endParaRPr>
          </a:p>
          <a:p>
            <a:pPr>
              <a:buClr>
                <a:srgbClr val="1287C3"/>
              </a:buClr>
            </a:pPr>
            <a:endParaRPr lang="en-US" dirty="0"/>
          </a:p>
        </p:txBody>
      </p:sp>
      <p:pic>
        <p:nvPicPr>
          <p:cNvPr id="9" name="Picture 15" descr="A picture containing drawing&#10;&#10;Description generated with very high confidence">
            <a:extLst>
              <a:ext uri="{FF2B5EF4-FFF2-40B4-BE49-F238E27FC236}">
                <a16:creationId xmlns:a16="http://schemas.microsoft.com/office/drawing/2014/main" id="{D2585488-0A09-43EF-952D-904DCAA924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781" y="5816132"/>
            <a:ext cx="1241612" cy="909358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39104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15" descr="A picture containing drawing&#10;&#10;Description generated with very high confidence">
            <a:extLst>
              <a:ext uri="{FF2B5EF4-FFF2-40B4-BE49-F238E27FC236}">
                <a16:creationId xmlns:a16="http://schemas.microsoft.com/office/drawing/2014/main" id="{4356A4D2-5E3C-4A4D-BBB2-AF06266145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781" y="5816132"/>
            <a:ext cx="1241612" cy="909358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2B4B96B3-E457-4D1D-96D3-781EBCD64E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2133" y="206190"/>
            <a:ext cx="7704667" cy="1111624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Site Visit</a:t>
            </a:r>
          </a:p>
        </p:txBody>
      </p:sp>
      <p:pic>
        <p:nvPicPr>
          <p:cNvPr id="14" name="Picture 14" descr="A close up of a bridge&#10;&#10;Description generated with high confidence">
            <a:extLst>
              <a:ext uri="{FF2B5EF4-FFF2-40B4-BE49-F238E27FC236}">
                <a16:creationId xmlns:a16="http://schemas.microsoft.com/office/drawing/2014/main" id="{239DFE43-6F1F-4ADD-8933-E7F1B24CF5B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599" y="1447800"/>
            <a:ext cx="3999513" cy="3392423"/>
          </a:xfrm>
          <a:prstGeom prst="rect">
            <a:avLst/>
          </a:prstGeom>
        </p:spPr>
      </p:pic>
      <p:pic>
        <p:nvPicPr>
          <p:cNvPr id="16" name="Picture 18" descr="A building with a metal fence&#10;&#10;Description generated with very high confidence">
            <a:extLst>
              <a:ext uri="{FF2B5EF4-FFF2-40B4-BE49-F238E27FC236}">
                <a16:creationId xmlns:a16="http://schemas.microsoft.com/office/drawing/2014/main" id="{D2A1F041-C1C8-47C9-8FE0-60C0622333A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41692" y="2666999"/>
            <a:ext cx="3417274" cy="3937534"/>
          </a:xfrm>
          <a:prstGeom prst="rect">
            <a:avLst/>
          </a:prstGeom>
        </p:spPr>
      </p:pic>
      <p:sp>
        <p:nvSpPr>
          <p:cNvPr id="2" name="Arrow: Left 1">
            <a:extLst>
              <a:ext uri="{FF2B5EF4-FFF2-40B4-BE49-F238E27FC236}">
                <a16:creationId xmlns:a16="http://schemas.microsoft.com/office/drawing/2014/main" id="{29B7B1FF-6D9E-4FED-B83C-830EACBB2E01}"/>
              </a:ext>
            </a:extLst>
          </p:cNvPr>
          <p:cNvSpPr/>
          <p:nvPr/>
        </p:nvSpPr>
        <p:spPr>
          <a:xfrm rot="14160000">
            <a:off x="5757774" y="3386730"/>
            <a:ext cx="1140765" cy="484632"/>
          </a:xfrm>
          <a:prstGeom prst="leftArrow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F7C6D98-B00D-47D1-A5DA-16260BAF14AA}"/>
              </a:ext>
            </a:extLst>
          </p:cNvPr>
          <p:cNvSpPr txBox="1"/>
          <p:nvPr/>
        </p:nvSpPr>
        <p:spPr>
          <a:xfrm>
            <a:off x="5057775" y="2706832"/>
            <a:ext cx="3477057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>
                <a:solidFill>
                  <a:schemeClr val="accent3">
                    <a:lumMod val="40000"/>
                    <a:lumOff val="60000"/>
                  </a:schemeClr>
                </a:solidFill>
              </a:rPr>
              <a:t>Transformer – cannot be moved</a:t>
            </a:r>
          </a:p>
        </p:txBody>
      </p:sp>
    </p:spTree>
    <p:extLst>
      <p:ext uri="{BB962C8B-B14F-4D97-AF65-F5344CB8AC3E}">
        <p14:creationId xmlns:p14="http://schemas.microsoft.com/office/powerpoint/2010/main" val="11895079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9595E2-AED8-46B5-B0C4-5C083F4AF5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2133" y="-654423"/>
            <a:ext cx="7704667" cy="1981200"/>
          </a:xfrm>
        </p:spPr>
        <p:txBody>
          <a:bodyPr/>
          <a:lstStyle/>
          <a:p>
            <a:r>
              <a:rPr lang="en-US" dirty="0">
                <a:latin typeface="Arial"/>
                <a:cs typeface="Arial"/>
              </a:rPr>
              <a:t>Parking Requirements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21A2F3-71C7-48D8-A053-E0D72936AD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7310" y="1935616"/>
            <a:ext cx="7704667" cy="4037306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b="1" dirty="0">
                <a:latin typeface="Arial"/>
                <a:ea typeface="+mn-lt"/>
                <a:cs typeface="+mn-lt"/>
              </a:rPr>
              <a:t>Required Parking from Lawrence, MA zoning regulations:</a:t>
            </a:r>
            <a:endParaRPr lang="en-US" b="1">
              <a:latin typeface="Arial"/>
              <a:cs typeface="Arial"/>
            </a:endParaRPr>
          </a:p>
          <a:p>
            <a:pPr>
              <a:buClr>
                <a:srgbClr val="1287C3"/>
              </a:buClr>
            </a:pPr>
            <a:r>
              <a:rPr lang="en-US" dirty="0">
                <a:latin typeface="Arial"/>
                <a:ea typeface="+mn-lt"/>
                <a:cs typeface="+mn-lt"/>
              </a:rPr>
              <a:t>Function Hall: 75 spaces</a:t>
            </a:r>
          </a:p>
          <a:p>
            <a:pPr>
              <a:buClr>
                <a:srgbClr val="1287C3"/>
              </a:buClr>
            </a:pPr>
            <a:r>
              <a:rPr lang="en-US" dirty="0">
                <a:latin typeface="Arial"/>
                <a:ea typeface="+mn-lt"/>
                <a:cs typeface="+mn-lt"/>
              </a:rPr>
              <a:t>Retail: 30 spaces</a:t>
            </a:r>
          </a:p>
          <a:p>
            <a:pPr>
              <a:buClr>
                <a:srgbClr val="1287C3"/>
              </a:buClr>
            </a:pPr>
            <a:r>
              <a:rPr lang="en-US" dirty="0">
                <a:latin typeface="Arial"/>
                <a:ea typeface="+mn-lt"/>
                <a:cs typeface="+mn-lt"/>
              </a:rPr>
              <a:t>Restaurant: 25 spaces</a:t>
            </a:r>
          </a:p>
          <a:p>
            <a:pPr>
              <a:buClr>
                <a:srgbClr val="1287C3"/>
              </a:buClr>
            </a:pPr>
            <a:r>
              <a:rPr lang="en-US" dirty="0">
                <a:latin typeface="Arial"/>
                <a:ea typeface="+mn-lt"/>
                <a:cs typeface="+mn-lt"/>
              </a:rPr>
              <a:t>Office: 90 spaces</a:t>
            </a:r>
          </a:p>
          <a:p>
            <a:pPr>
              <a:buClr>
                <a:srgbClr val="1287C3"/>
              </a:buClr>
            </a:pPr>
            <a:r>
              <a:rPr lang="en-US" dirty="0">
                <a:latin typeface="Arial"/>
                <a:ea typeface="+mn-lt"/>
                <a:cs typeface="+mn-lt"/>
              </a:rPr>
              <a:t>Existing Lot: 500 spaces</a:t>
            </a:r>
          </a:p>
          <a:p>
            <a:pPr>
              <a:buClr>
                <a:srgbClr val="1287C3"/>
              </a:buClr>
            </a:pPr>
            <a:r>
              <a:rPr lang="en-US" dirty="0">
                <a:latin typeface="Arial"/>
                <a:ea typeface="+mn-lt"/>
                <a:cs typeface="+mn-lt"/>
              </a:rPr>
              <a:t>Field: 120 spaces</a:t>
            </a:r>
          </a:p>
          <a:p>
            <a:pPr>
              <a:buClr>
                <a:srgbClr val="1287C3"/>
              </a:buClr>
            </a:pPr>
            <a:r>
              <a:rPr lang="en-US" b="1" dirty="0">
                <a:latin typeface="Arial"/>
                <a:ea typeface="+mn-lt"/>
                <a:cs typeface="+mn-lt"/>
              </a:rPr>
              <a:t>Total: 840 spaces</a:t>
            </a:r>
          </a:p>
          <a:p>
            <a:pPr>
              <a:buClr>
                <a:srgbClr val="1287C3"/>
              </a:buClr>
            </a:pPr>
            <a:endParaRPr lang="en-US" dirty="0"/>
          </a:p>
        </p:txBody>
      </p:sp>
      <p:pic>
        <p:nvPicPr>
          <p:cNvPr id="9" name="Picture 15" descr="A picture containing drawing&#10;&#10;Description generated with very high confidence">
            <a:extLst>
              <a:ext uri="{FF2B5EF4-FFF2-40B4-BE49-F238E27FC236}">
                <a16:creationId xmlns:a16="http://schemas.microsoft.com/office/drawing/2014/main" id="{6526A1CA-C985-4FF3-B571-6F43016EC6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781" y="5816132"/>
            <a:ext cx="1241612" cy="909358"/>
          </a:xfrm>
          <a:prstGeom prst="rect">
            <a:avLst/>
          </a:prstGeom>
        </p:spPr>
      </p:pic>
      <p:pic>
        <p:nvPicPr>
          <p:cNvPr id="4" name="Graphic 4" descr="Car">
            <a:extLst>
              <a:ext uri="{FF2B5EF4-FFF2-40B4-BE49-F238E27FC236}">
                <a16:creationId xmlns:a16="http://schemas.microsoft.com/office/drawing/2014/main" id="{606B9ACE-C3E4-4C56-93CF-66F66C1E357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75412" y="2532530"/>
            <a:ext cx="3281082" cy="3281082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97726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15" descr="A picture containing drawing&#10;&#10;Description generated with very high confidence">
            <a:extLst>
              <a:ext uri="{FF2B5EF4-FFF2-40B4-BE49-F238E27FC236}">
                <a16:creationId xmlns:a16="http://schemas.microsoft.com/office/drawing/2014/main" id="{6526A1CA-C985-4FF3-B571-6F43016EC6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781" y="5816132"/>
            <a:ext cx="1241612" cy="909358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8</a:t>
            </a:fld>
            <a:endParaRPr lang="en-US" dirty="0"/>
          </a:p>
        </p:txBody>
      </p:sp>
      <p:pic>
        <p:nvPicPr>
          <p:cNvPr id="12" name="Picture 20" descr="A screenshot of a cell phone&#10;&#10;Description generated with high confidence">
            <a:extLst>
              <a:ext uri="{FF2B5EF4-FFF2-40B4-BE49-F238E27FC236}">
                <a16:creationId xmlns:a16="http://schemas.microsoft.com/office/drawing/2014/main" id="{E81EC0A1-E9D5-4401-9A75-13079F59D98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38486" y="1025774"/>
            <a:ext cx="7464127" cy="4752431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3A775D27-3E76-4417-9F4B-2C87632E19E9}"/>
              </a:ext>
            </a:extLst>
          </p:cNvPr>
          <p:cNvSpPr txBox="1"/>
          <p:nvPr/>
        </p:nvSpPr>
        <p:spPr>
          <a:xfrm>
            <a:off x="2437355" y="308974"/>
            <a:ext cx="3861619" cy="70788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4000" dirty="0">
                <a:latin typeface="Arial"/>
                <a:cs typeface="Arial"/>
              </a:rPr>
              <a:t>Parking Layout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F82CACF-18C0-4DD0-A474-D238CB2FB895}"/>
              </a:ext>
            </a:extLst>
          </p:cNvPr>
          <p:cNvSpPr txBox="1"/>
          <p:nvPr/>
        </p:nvSpPr>
        <p:spPr>
          <a:xfrm>
            <a:off x="7373470" y="5142160"/>
            <a:ext cx="1424854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Location of Transformer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A233650-6045-4E5B-BEB8-0EC525AC9D48}"/>
              </a:ext>
            </a:extLst>
          </p:cNvPr>
          <p:cNvSpPr/>
          <p:nvPr/>
        </p:nvSpPr>
        <p:spPr>
          <a:xfrm rot="-480000">
            <a:off x="7264545" y="4062845"/>
            <a:ext cx="206519" cy="14807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Arrow: Left 5">
            <a:extLst>
              <a:ext uri="{FF2B5EF4-FFF2-40B4-BE49-F238E27FC236}">
                <a16:creationId xmlns:a16="http://schemas.microsoft.com/office/drawing/2014/main" id="{66026061-9D49-4897-A32E-8EB45C65BFD6}"/>
              </a:ext>
            </a:extLst>
          </p:cNvPr>
          <p:cNvSpPr/>
          <p:nvPr/>
        </p:nvSpPr>
        <p:spPr>
          <a:xfrm rot="3780000">
            <a:off x="7208609" y="4440774"/>
            <a:ext cx="935235" cy="463761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6920585-1542-4861-9147-D492F24CC6E1}"/>
              </a:ext>
            </a:extLst>
          </p:cNvPr>
          <p:cNvSpPr txBox="1"/>
          <p:nvPr/>
        </p:nvSpPr>
        <p:spPr>
          <a:xfrm rot="-360000">
            <a:off x="1647646" y="4005532"/>
            <a:ext cx="471578" cy="276999"/>
          </a:xfrm>
          <a:prstGeom prst="rect">
            <a:avLst/>
          </a:prstGeom>
          <a:solidFill>
            <a:schemeClr val="bg2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1200" dirty="0"/>
              <a:t>Exit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29A4CF1-B453-4759-8AB1-E6835C6041F8}"/>
              </a:ext>
            </a:extLst>
          </p:cNvPr>
          <p:cNvSpPr txBox="1"/>
          <p:nvPr/>
        </p:nvSpPr>
        <p:spPr>
          <a:xfrm rot="-540000">
            <a:off x="6550324" y="3689229"/>
            <a:ext cx="1089805" cy="276999"/>
          </a:xfrm>
          <a:prstGeom prst="rect">
            <a:avLst/>
          </a:prstGeom>
          <a:solidFill>
            <a:schemeClr val="bg2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1200" dirty="0"/>
              <a:t>Entrance/Exit</a:t>
            </a:r>
          </a:p>
        </p:txBody>
      </p:sp>
    </p:spTree>
    <p:extLst>
      <p:ext uri="{BB962C8B-B14F-4D97-AF65-F5344CB8AC3E}">
        <p14:creationId xmlns:p14="http://schemas.microsoft.com/office/powerpoint/2010/main" val="15727946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15" descr="A picture containing drawing&#10;&#10;Description generated with very high confidence">
            <a:extLst>
              <a:ext uri="{FF2B5EF4-FFF2-40B4-BE49-F238E27FC236}">
                <a16:creationId xmlns:a16="http://schemas.microsoft.com/office/drawing/2014/main" id="{6526A1CA-C985-4FF3-B571-6F43016EC6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781" y="5816132"/>
            <a:ext cx="1241612" cy="909358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47D5BE40-1B01-4669-B047-6B98E35358B2}"/>
              </a:ext>
            </a:extLst>
          </p:cNvPr>
          <p:cNvSpPr txBox="1"/>
          <p:nvPr/>
        </p:nvSpPr>
        <p:spPr>
          <a:xfrm>
            <a:off x="1155940" y="66136"/>
            <a:ext cx="8668637" cy="70788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dirty="0">
                <a:latin typeface="Arial"/>
                <a:cs typeface="Arial"/>
              </a:rPr>
              <a:t>Plan View of Proposed Structure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DBD5365-642D-4D34-BF3D-A8A0D05EDA1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4749"/>
          <a:stretch/>
        </p:blipFill>
        <p:spPr>
          <a:xfrm>
            <a:off x="1000673" y="990600"/>
            <a:ext cx="7686127" cy="4743762"/>
          </a:xfrm>
          <a:prstGeom prst="rect">
            <a:avLst/>
          </a:prstGeom>
        </p:spPr>
      </p:pic>
      <p:sp>
        <p:nvSpPr>
          <p:cNvPr id="2" name="Arrow: Up 1">
            <a:extLst>
              <a:ext uri="{FF2B5EF4-FFF2-40B4-BE49-F238E27FC236}">
                <a16:creationId xmlns:a16="http://schemas.microsoft.com/office/drawing/2014/main" id="{56135DE8-7C2A-46DE-AA55-3A56968F494C}"/>
              </a:ext>
            </a:extLst>
          </p:cNvPr>
          <p:cNvSpPr/>
          <p:nvPr/>
        </p:nvSpPr>
        <p:spPr>
          <a:xfrm>
            <a:off x="1443125" y="1331847"/>
            <a:ext cx="755852" cy="1007467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CFD343C-0E1E-4F4C-84BE-E445F3478636}"/>
              </a:ext>
            </a:extLst>
          </p:cNvPr>
          <p:cNvSpPr txBox="1"/>
          <p:nvPr/>
        </p:nvSpPr>
        <p:spPr>
          <a:xfrm rot="-120000">
            <a:off x="4215054" y="4156937"/>
            <a:ext cx="274320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dirty="0"/>
              <a:t>Road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9CA9E51-20FA-475F-BBB6-3944C832B842}"/>
              </a:ext>
            </a:extLst>
          </p:cNvPr>
          <p:cNvSpPr txBox="1"/>
          <p:nvPr/>
        </p:nvSpPr>
        <p:spPr>
          <a:xfrm rot="20520000">
            <a:off x="2626477" y="2326199"/>
            <a:ext cx="274320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/>
              <a:t>Riverfront pathway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F873128-764B-4F72-A853-80BFF77BD1B0}"/>
              </a:ext>
            </a:extLst>
          </p:cNvPr>
          <p:cNvSpPr txBox="1"/>
          <p:nvPr/>
        </p:nvSpPr>
        <p:spPr>
          <a:xfrm rot="-120000">
            <a:off x="5503351" y="1725640"/>
            <a:ext cx="274320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/>
              <a:t>Multi-purpose building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44C9AD4-C37A-49BE-B7D1-7E5651E759BF}"/>
              </a:ext>
            </a:extLst>
          </p:cNvPr>
          <p:cNvSpPr txBox="1"/>
          <p:nvPr/>
        </p:nvSpPr>
        <p:spPr>
          <a:xfrm rot="21540000">
            <a:off x="6966196" y="5919452"/>
            <a:ext cx="3372818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/>
              <a:t>Lot Entrance and Exit</a:t>
            </a:r>
          </a:p>
        </p:txBody>
      </p:sp>
      <p:sp>
        <p:nvSpPr>
          <p:cNvPr id="4" name="Arrow: Up 3">
            <a:extLst>
              <a:ext uri="{FF2B5EF4-FFF2-40B4-BE49-F238E27FC236}">
                <a16:creationId xmlns:a16="http://schemas.microsoft.com/office/drawing/2014/main" id="{4785CD86-8125-4029-BA20-CDE2E353994F}"/>
              </a:ext>
            </a:extLst>
          </p:cNvPr>
          <p:cNvSpPr/>
          <p:nvPr/>
        </p:nvSpPr>
        <p:spPr>
          <a:xfrm>
            <a:off x="7957255" y="5511545"/>
            <a:ext cx="378082" cy="445654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F1A772A-F6C5-4212-B88C-A78590166843}"/>
              </a:ext>
            </a:extLst>
          </p:cNvPr>
          <p:cNvSpPr txBox="1"/>
          <p:nvPr/>
        </p:nvSpPr>
        <p:spPr>
          <a:xfrm rot="-120000">
            <a:off x="3914774" y="3352962"/>
            <a:ext cx="274320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/>
              <a:t>Athletic Field</a:t>
            </a:r>
          </a:p>
        </p:txBody>
      </p:sp>
    </p:spTree>
    <p:extLst>
      <p:ext uri="{BB962C8B-B14F-4D97-AF65-F5344CB8AC3E}">
        <p14:creationId xmlns:p14="http://schemas.microsoft.com/office/powerpoint/2010/main" val="412818050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rallax">
  <a:themeElements>
    <a:clrScheme name="Parallax">
      <a:dk1>
        <a:sysClr val="windowText" lastClr="000000"/>
      </a:dk1>
      <a:lt1>
        <a:sysClr val="window" lastClr="FFFFFF"/>
      </a:lt1>
      <a:dk2>
        <a:srgbClr val="212121"/>
      </a:dk2>
      <a:lt2>
        <a:srgbClr val="EBEBEB"/>
      </a:lt2>
      <a:accent1>
        <a:srgbClr val="30ACEC"/>
      </a:accent1>
      <a:accent2>
        <a:srgbClr val="80C34F"/>
      </a:accent2>
      <a:accent3>
        <a:srgbClr val="E29D3E"/>
      </a:accent3>
      <a:accent4>
        <a:srgbClr val="D64A3B"/>
      </a:accent4>
      <a:accent5>
        <a:srgbClr val="D64787"/>
      </a:accent5>
      <a:accent6>
        <a:srgbClr val="A666E1"/>
      </a:accent6>
      <a:hlink>
        <a:srgbClr val="3085ED"/>
      </a:hlink>
      <a:folHlink>
        <a:srgbClr val="82B6F4"/>
      </a:folHlink>
    </a:clrScheme>
    <a:fontScheme name="Parallax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rallax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4F7A876A-7598-49CA-AFC8-8EDA2551E4A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434</Words>
  <Application>Microsoft Office PowerPoint</Application>
  <PresentationFormat>On-screen Show (4:3)</PresentationFormat>
  <Paragraphs>186</Paragraphs>
  <Slides>21</Slides>
  <Notes>20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6" baseType="lpstr">
      <vt:lpstr>Abadi</vt:lpstr>
      <vt:lpstr>Arial</vt:lpstr>
      <vt:lpstr>Calibri</vt:lpstr>
      <vt:lpstr>Corbel</vt:lpstr>
      <vt:lpstr>Parallax</vt:lpstr>
      <vt:lpstr>Riverwalk Pavilion</vt:lpstr>
      <vt:lpstr>Introduction and Background</vt:lpstr>
      <vt:lpstr>PowerPoint Presentation</vt:lpstr>
      <vt:lpstr>Scope</vt:lpstr>
      <vt:lpstr>Program</vt:lpstr>
      <vt:lpstr>Site Visit</vt:lpstr>
      <vt:lpstr>Parking Requirements</vt:lpstr>
      <vt:lpstr>PowerPoint Presentation</vt:lpstr>
      <vt:lpstr>PowerPoint Presentation</vt:lpstr>
      <vt:lpstr>3D Modeling</vt:lpstr>
      <vt:lpstr>360° View of model (Video)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FEMA Flood Map</vt:lpstr>
      <vt:lpstr>Floodplain Considerations </vt:lpstr>
      <vt:lpstr>Challenges Encountered</vt:lpstr>
      <vt:lpstr>Thank you!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/>
  <cp:revision>1402</cp:revision>
  <dcterms:created xsi:type="dcterms:W3CDTF">2012-08-24T00:53:15Z</dcterms:created>
  <dcterms:modified xsi:type="dcterms:W3CDTF">2020-04-24T18:37:53Z</dcterms:modified>
</cp:coreProperties>
</file>