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</p:sldMasterIdLst>
  <p:notesMasterIdLst>
    <p:notesMasterId r:id="rId20"/>
  </p:notesMasterIdLst>
  <p:sldIdLst>
    <p:sldId id="293" r:id="rId2"/>
    <p:sldId id="279" r:id="rId3"/>
    <p:sldId id="257" r:id="rId4"/>
    <p:sldId id="258" r:id="rId5"/>
    <p:sldId id="267" r:id="rId6"/>
    <p:sldId id="268" r:id="rId7"/>
    <p:sldId id="260" r:id="rId8"/>
    <p:sldId id="280" r:id="rId9"/>
    <p:sldId id="283" r:id="rId10"/>
    <p:sldId id="261" r:id="rId11"/>
    <p:sldId id="284" r:id="rId12"/>
    <p:sldId id="275" r:id="rId13"/>
    <p:sldId id="277" r:id="rId14"/>
    <p:sldId id="285" r:id="rId15"/>
    <p:sldId id="281" r:id="rId16"/>
    <p:sldId id="282" r:id="rId17"/>
    <p:sldId id="269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937A7-CCAD-41A1-994E-E6F45AE0F45C}" v="1013" dt="2020-04-22T20:19:21.056"/>
    <p1510:client id="{4364C7A8-E9DD-4071-B753-B44EA290D482}" v="2551" dt="2020-04-23T18:58:25.514"/>
    <p1510:client id="{5A1091E7-2383-4635-815B-4DFFF5C8346B}" v="6" dt="2019-11-25T04:41:57.392"/>
    <p1510:client id="{683F9E0D-E74D-4871-A031-FE242432956F}" v="20" dt="2020-04-22T20:26:26.835"/>
    <p1510:client id="{84CB8F14-305F-4E03-8C9E-634E3F5243C1}" v="16" dt="2019-11-24T18:17:21.803"/>
    <p1510:client id="{9B8F938C-1EAE-4DD4-B8A2-C327911BFCD2}" v="4" dt="2019-11-25T03:32:19.477"/>
    <p1510:client id="{9F184D62-FF21-4758-BE1F-8B568F2F10F2}" v="170" dt="2019-11-24T23:16:59.762"/>
    <p1510:client id="{AB551BDC-242A-4725-8434-151CD4BB7303}" v="348" dt="2019-11-25T04:40:29.243"/>
    <p1510:client id="{C54756E4-DAC2-4CDE-8C66-7213C12A953C}" v="79" dt="2019-11-24T23:47:40.650"/>
    <p1510:client id="{FC8DA29B-243F-48D2-B35B-5CE8F2D5881D}" v="1023" dt="2019-11-24T22:32:52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30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Connor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Hello everyone my name is Connor and I am going to discuss the scope of work and permitting requirements for the proposed bridge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8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Hello everyone, my name is Connor and I'm going to discuss the permitting requirements for the proposed bridge.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3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627-3622-4C62-9E65-E233B40F23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74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38627-3622-4C62-9E65-E233B40F23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672E-FA5A-4ACF-84B9-AC420FD41BE9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70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A4BD-BF5A-42AD-AD52-D82F2879582D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0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4B97-DF56-4610-B6CC-5C285AB5BADC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0018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AC28-314F-41C1-93F8-F2A3376F92D5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8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17A3-DF89-41DC-B4D0-3923631DD74F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8655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AC84-2AD8-44D0-B12F-6445AEAB8FF5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8456-610B-47E8-B1ED-9F4C9E1A5208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09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1C1C-6C60-4F1C-9F75-3C081DB902A1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3AD9-D048-4FED-BEF3-861BD0805D6C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1B99-BB9F-4A02-AB94-B9ECDE7F5EFC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0EC3-CD43-407C-BCAF-817EF0267EE6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6754-79CB-4A75-9FD9-C50222263EFC}" type="datetime1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2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8699-E05E-413A-A0EA-C9AF4622C621}" type="datetime1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9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78B89-2FF9-4AD3-AD1C-4B7E9D9A53B7}" type="datetime1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16E9-673E-4CA4-A21B-4D0FE053F0AF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7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7B4-4220-4605-94C5-0C0D6405795F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FC72-34A4-4A76-8803-FA8D7E2E4223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524" y="283554"/>
            <a:ext cx="7384309" cy="2369688"/>
          </a:xfrm>
        </p:spPr>
        <p:txBody>
          <a:bodyPr>
            <a:normAutofit/>
          </a:bodyPr>
          <a:lstStyle/>
          <a:p>
            <a:pPr algn="l"/>
            <a:r>
              <a:rPr lang="en-US" sz="4500" b="1" dirty="0"/>
              <a:t>Proposed Pedestrian Bridge Over Oyster River</a:t>
            </a:r>
            <a:br>
              <a:rPr lang="en-US" b="1" dirty="0"/>
            </a:br>
            <a:r>
              <a:rPr lang="en-US" sz="4000" b="1" dirty="0"/>
              <a:t>Durham, NH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225" y="2617337"/>
            <a:ext cx="7953374" cy="383381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>
                <a:latin typeface="Bahnschrift SemiCondensed"/>
              </a:rPr>
              <a:t>Team #21: Matthew Spurr – PM, Alan Bauman, Matthew Golden, Wei He, Connor Thompson</a:t>
            </a:r>
            <a:endParaRPr lang="en-US" sz="1600" dirty="0">
              <a:latin typeface="Bahnschrift SemiCondense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2F1A5-F84E-4A43-9193-B391651E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</a:t>
            </a:fld>
            <a:endParaRPr lang="en-US" sz="1400" dirty="0"/>
          </a:p>
        </p:txBody>
      </p:sp>
      <p:pic>
        <p:nvPicPr>
          <p:cNvPr id="5" name="Picture 7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6975200F-3DC8-442B-9614-FD435936B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" y="3220188"/>
            <a:ext cx="7815262" cy="33608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472C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9705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40B0-27B1-4FCD-BAF0-155C7125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99490"/>
            <a:ext cx="4800600" cy="771066"/>
          </a:xfrm>
        </p:spPr>
        <p:txBody>
          <a:bodyPr/>
          <a:lstStyle/>
          <a:p>
            <a:r>
              <a:rPr lang="en-US" dirty="0">
                <a:cs typeface="Calibri"/>
              </a:rPr>
              <a:t>Geotechnical Findings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5733F-5EE1-4BC6-9704-AF4C23011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345394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Soil samples taken during November site visits</a:t>
            </a:r>
            <a:endParaRPr lang="en-US" sz="2400" dirty="0"/>
          </a:p>
          <a:p>
            <a:r>
              <a:rPr lang="en-US" sz="2400" dirty="0">
                <a:cs typeface="Calibri"/>
              </a:rPr>
              <a:t>Used a 4' hand auger</a:t>
            </a:r>
            <a:endParaRPr lang="en-US" sz="2400" dirty="0"/>
          </a:p>
          <a:p>
            <a:r>
              <a:rPr lang="en-US" sz="2400" dirty="0">
                <a:cs typeface="Calibri"/>
              </a:rPr>
              <a:t>Low soil strength expectation</a:t>
            </a:r>
          </a:p>
          <a:p>
            <a:endParaRPr lang="en-US" sz="24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pic>
        <p:nvPicPr>
          <p:cNvPr id="4" name="Picture 4" descr="A picture containing outdoor, grass, person, holding&#10;&#10;Description generated with very high confidence">
            <a:extLst>
              <a:ext uri="{FF2B5EF4-FFF2-40B4-BE49-F238E27FC236}">
                <a16:creationId xmlns:a16="http://schemas.microsoft.com/office/drawing/2014/main" id="{399DB698-C4E5-4883-BB5E-B3C1E6CE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229" y="1468756"/>
            <a:ext cx="3393531" cy="4542281"/>
          </a:xfrm>
          <a:prstGeom prst="rect">
            <a:avLst/>
          </a:prstGeom>
        </p:spPr>
      </p:pic>
      <p:pic>
        <p:nvPicPr>
          <p:cNvPr id="6" name="Picture 6" descr="A close up of a beach&#10;&#10;Description generated with high confidence">
            <a:extLst>
              <a:ext uri="{FF2B5EF4-FFF2-40B4-BE49-F238E27FC236}">
                <a16:creationId xmlns:a16="http://schemas.microsoft.com/office/drawing/2014/main" id="{82C0A70C-E903-4770-BBF7-B44DB8DF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218" y="3817504"/>
            <a:ext cx="2040767" cy="26929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ADB51-6F89-41BF-8D2F-D077BFA3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10</a:t>
            </a:fld>
            <a:endParaRPr lang="en-US" sz="1400" dirty="0"/>
          </a:p>
        </p:txBody>
      </p:sp>
      <p:pic>
        <p:nvPicPr>
          <p:cNvPr id="10" name="Picture 4" descr="A picture containing indoor, instrument, sitting, small&#10;&#10;Description generated with very high confidence">
            <a:extLst>
              <a:ext uri="{FF2B5EF4-FFF2-40B4-BE49-F238E27FC236}">
                <a16:creationId xmlns:a16="http://schemas.microsoft.com/office/drawing/2014/main" id="{CD283F88-97C9-48B3-98C5-2E16277B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64" y="4315691"/>
            <a:ext cx="2040767" cy="21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8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40B0-27B1-4FCD-BAF0-155C7125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99490"/>
            <a:ext cx="4800600" cy="771066"/>
          </a:xfrm>
        </p:spPr>
        <p:txBody>
          <a:bodyPr/>
          <a:lstStyle/>
          <a:p>
            <a:r>
              <a:rPr lang="en-US" dirty="0">
                <a:cs typeface="Calibri"/>
              </a:rPr>
              <a:t>Geotechnical Findings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5733F-5EE1-4BC6-9704-AF4C23011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Gradation showed soil is a well graded sand</a:t>
            </a:r>
            <a:endParaRPr lang="en-US" sz="2400" dirty="0"/>
          </a:p>
          <a:p>
            <a:r>
              <a:rPr lang="en-US" sz="2400" dirty="0">
                <a:cs typeface="Calibri"/>
              </a:rPr>
              <a:t>Load bearing capacity of 3,000 </a:t>
            </a:r>
            <a:r>
              <a:rPr lang="en-US" sz="2400" dirty="0" err="1">
                <a:cs typeface="Calibri"/>
              </a:rPr>
              <a:t>psf</a:t>
            </a: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ADB51-6F89-41BF-8D2F-D077BFA3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11</a:t>
            </a:fld>
            <a:endParaRPr lang="en-US" sz="1400" dirty="0"/>
          </a:p>
        </p:txBody>
      </p:sp>
      <p:pic>
        <p:nvPicPr>
          <p:cNvPr id="7" name="Picture 7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E8E1598A-A2A2-4E62-BBFA-9590A489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089" y="1335815"/>
            <a:ext cx="3639086" cy="2530020"/>
          </a:xfrm>
          <a:prstGeom prst="rect">
            <a:avLst/>
          </a:prstGeom>
          <a:ln w="6350">
            <a:solidFill>
              <a:srgbClr val="4472C4"/>
            </a:solidFill>
          </a:ln>
        </p:spPr>
      </p:pic>
      <p:pic>
        <p:nvPicPr>
          <p:cNvPr id="8" name="Picture 8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5DA8362-14D2-4C0B-8EB8-1839401DA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0" t="14249" r="5461" b="4922"/>
          <a:stretch/>
        </p:blipFill>
        <p:spPr>
          <a:xfrm>
            <a:off x="200024" y="3250168"/>
            <a:ext cx="5059875" cy="3366461"/>
          </a:xfrm>
          <a:prstGeom prst="rect">
            <a:avLst/>
          </a:prstGeom>
          <a:ln w="6350">
            <a:solidFill>
              <a:srgbClr val="4472C4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FB83E6-74AE-436E-9E60-EB078DDF9629}"/>
              </a:ext>
            </a:extLst>
          </p:cNvPr>
          <p:cNvSpPr txBox="1"/>
          <p:nvPr/>
        </p:nvSpPr>
        <p:spPr>
          <a:xfrm>
            <a:off x="200025" y="3250406"/>
            <a:ext cx="2743200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/>
              <a:t>Flow Chart for Classifying Fine-graded Sand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D59A49-0717-43E8-AD1A-5467916ACCE5}"/>
              </a:ext>
            </a:extLst>
          </p:cNvPr>
          <p:cNvSpPr txBox="1">
            <a:spLocks/>
          </p:cNvSpPr>
          <p:nvPr/>
        </p:nvSpPr>
        <p:spPr>
          <a:xfrm>
            <a:off x="5257800" y="4336256"/>
            <a:ext cx="3382506" cy="1618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Findings provided various bridge design options for the Structural team</a:t>
            </a: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3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837AB-09A0-4295-AB55-6C9ED676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495" y="1310769"/>
            <a:ext cx="4618523" cy="1247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8B9DB1-F898-4D64-BFDC-4DB5010883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7100" y="680502"/>
            <a:ext cx="6277768" cy="1143000"/>
          </a:xfrm>
        </p:spPr>
        <p:txBody>
          <a:bodyPr>
            <a:noAutofit/>
          </a:bodyPr>
          <a:lstStyle/>
          <a:p>
            <a:r>
              <a:rPr lang="en-US" dirty="0"/>
              <a:t>Bridge Type</a:t>
            </a:r>
            <a:r>
              <a:rPr lang="zh-CN" altLang="en-US">
                <a:ea typeface="方正姚体"/>
              </a:rPr>
              <a:t>：</a:t>
            </a:r>
            <a:r>
              <a:rPr lang="en-US" altLang="zh-CN" sz="3200" dirty="0">
                <a:ea typeface="方正姚体"/>
              </a:rPr>
              <a:t>Pratt Truss</a:t>
            </a:r>
            <a:r>
              <a:rPr lang="en-US" altLang="zh-CN" sz="2800" b="1" dirty="0">
                <a:ea typeface="方正姚体"/>
              </a:rPr>
              <a:t> </a:t>
            </a:r>
            <a:endParaRPr lang="en-US" altLang="zh-CN" sz="2100" b="1">
              <a:ea typeface="方正姚体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0C39F-1030-4C7B-9E15-EA9229B56CA3}"/>
              </a:ext>
            </a:extLst>
          </p:cNvPr>
          <p:cNvSpPr txBox="1"/>
          <p:nvPr/>
        </p:nvSpPr>
        <p:spPr>
          <a:xfrm>
            <a:off x="212312" y="2188143"/>
            <a:ext cx="4799489" cy="41652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Common bridge type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Low environmental &amp; visual impact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Efficient members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Cost-effective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Low self-weight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No Piers required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Prefabrication available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Easy assembly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FF1BA-D42B-4649-8EA6-E761CA60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12</a:t>
            </a:fld>
            <a:endParaRPr lang="en-US" sz="1400" dirty="0"/>
          </a:p>
        </p:txBody>
      </p:sp>
      <p:pic>
        <p:nvPicPr>
          <p:cNvPr id="4" name="Picture 7" descr="A large pool of water&#10;&#10;Description generated with high confidence">
            <a:extLst>
              <a:ext uri="{FF2B5EF4-FFF2-40B4-BE49-F238E27FC236}">
                <a16:creationId xmlns:a16="http://schemas.microsoft.com/office/drawing/2014/main" id="{AF887073-CA1A-47E0-B600-63ABDC251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412" y="3146107"/>
            <a:ext cx="4579143" cy="223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E95985-BBC4-4519-9F1B-55515705A09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0651" y="1093532"/>
            <a:ext cx="5688119" cy="56882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2200" dirty="0">
                <a:cs typeface="Calibri"/>
              </a:rPr>
              <a:t>Light weight (75% &lt; steel)</a:t>
            </a:r>
          </a:p>
          <a:p>
            <a:pPr>
              <a:spcAft>
                <a:spcPts val="450"/>
              </a:spcAft>
            </a:pPr>
            <a:r>
              <a:rPr lang="en-US" sz="2200" dirty="0">
                <a:cs typeface="Calibri"/>
              </a:rPr>
              <a:t>Strong and durable (10,000lbs)</a:t>
            </a:r>
          </a:p>
          <a:p>
            <a:pPr>
              <a:spcAft>
                <a:spcPts val="450"/>
              </a:spcAft>
            </a:pPr>
            <a:r>
              <a:rPr lang="en-US" sz="2200" dirty="0">
                <a:cs typeface="Calibri"/>
              </a:rPr>
              <a:t>Resistance to </a:t>
            </a:r>
          </a:p>
          <a:p>
            <a:pPr lvl="1">
              <a:spcAft>
                <a:spcPts val="450"/>
              </a:spcAft>
            </a:pPr>
            <a:r>
              <a:rPr lang="en-US" sz="1700" dirty="0">
                <a:cs typeface="Calibri"/>
              </a:rPr>
              <a:t>heat/wind/rain/snow/corrosion/insects</a:t>
            </a:r>
            <a:endParaRPr lang="en-US" sz="1700" dirty="0"/>
          </a:p>
          <a:p>
            <a:pPr>
              <a:spcAft>
                <a:spcPts val="450"/>
              </a:spcAft>
            </a:pPr>
            <a:r>
              <a:rPr lang="en-US" sz="2200" dirty="0">
                <a:ea typeface="+mn-lt"/>
                <a:cs typeface="+mn-lt"/>
              </a:rPr>
              <a:t>Maintenance-free</a:t>
            </a:r>
          </a:p>
          <a:p>
            <a:pPr>
              <a:spcAft>
                <a:spcPts val="450"/>
              </a:spcAft>
            </a:pPr>
            <a:r>
              <a:rPr lang="en-US" sz="2200" dirty="0">
                <a:ea typeface="+mn-lt"/>
                <a:cs typeface="+mn-lt"/>
              </a:rPr>
              <a:t>Prefabrication Available </a:t>
            </a:r>
            <a:endParaRPr lang="en-US" sz="2200" dirty="0"/>
          </a:p>
          <a:p>
            <a:pPr lvl="1">
              <a:spcAft>
                <a:spcPts val="450"/>
              </a:spcAft>
            </a:pPr>
            <a:r>
              <a:rPr lang="en-US" sz="1700" dirty="0">
                <a:ea typeface="+mn-lt"/>
                <a:cs typeface="+mn-lt"/>
              </a:rPr>
              <a:t>Ex: Bedford Reinforced Plastics</a:t>
            </a:r>
            <a:endParaRPr lang="en-US" sz="1700" dirty="0"/>
          </a:p>
          <a:p>
            <a:pPr>
              <a:spcAft>
                <a:spcPts val="450"/>
              </a:spcAft>
            </a:pPr>
            <a:r>
              <a:rPr lang="en-US" sz="2200" dirty="0">
                <a:ea typeface="+mn-lt"/>
                <a:cs typeface="+mn-lt"/>
              </a:rPr>
              <a:t>Variety of colors (already molded)</a:t>
            </a:r>
          </a:p>
          <a:p>
            <a:pPr>
              <a:spcAft>
                <a:spcPts val="450"/>
              </a:spcAft>
            </a:pPr>
            <a:r>
              <a:rPr lang="en-US" sz="2200" dirty="0">
                <a:ea typeface="+mn-lt"/>
                <a:cs typeface="+mn-lt"/>
              </a:rPr>
              <a:t>Easy on-site Installation</a:t>
            </a:r>
            <a:endParaRPr lang="en-US" sz="2200" dirty="0">
              <a:cs typeface="Calibri"/>
            </a:endParaRPr>
          </a:p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 marL="213995" indent="-213995" algn="l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B9DB1-F898-4D64-BFDC-4DB5010883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0044" y="523875"/>
            <a:ext cx="6195628" cy="1567793"/>
          </a:xfrm>
        </p:spPr>
        <p:txBody>
          <a:bodyPr>
            <a:noAutofit/>
          </a:bodyPr>
          <a:lstStyle/>
          <a:p>
            <a:r>
              <a:rPr lang="en-US" dirty="0"/>
              <a:t>Bridge Material :</a:t>
            </a:r>
            <a:br>
              <a:rPr lang="en-US" dirty="0"/>
            </a:br>
            <a:r>
              <a:rPr lang="en-US" sz="2800" dirty="0"/>
              <a:t>Fiberglass Reinforced Plastic (FRP)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45672-7372-4A66-8BC1-16417818F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1"/>
          <a:stretch/>
        </p:blipFill>
        <p:spPr>
          <a:xfrm>
            <a:off x="4957645" y="3864861"/>
            <a:ext cx="3944153" cy="2109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04CD5-AFCC-4AB3-808D-6AAED1392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837" y="1863009"/>
            <a:ext cx="3904742" cy="16323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01CFE-1767-48DB-AC66-B563E960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486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D77AD2-270E-4E15-AFB8-BFEE3282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14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9E85C32-0AF0-4B52-A9A5-A41C34D87D36}"/>
              </a:ext>
            </a:extLst>
          </p:cNvPr>
          <p:cNvSpPr txBox="1">
            <a:spLocks/>
          </p:cNvSpPr>
          <p:nvPr/>
        </p:nvSpPr>
        <p:spPr>
          <a:xfrm>
            <a:off x="117794" y="1893634"/>
            <a:ext cx="5688119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2400" dirty="0">
                <a:cs typeface="Calibri"/>
              </a:rPr>
              <a:t>Bridge Type:</a:t>
            </a:r>
            <a:r>
              <a:rPr lang="en-US" sz="2400" dirty="0">
                <a:ea typeface="+mn-lt"/>
                <a:cs typeface="Calibri"/>
              </a:rPr>
              <a:t> </a:t>
            </a:r>
            <a:r>
              <a:rPr lang="en-US" sz="2400" dirty="0">
                <a:ea typeface="+mn-lt"/>
                <a:cs typeface="+mn-lt"/>
              </a:rPr>
              <a:t>Tied-Arch</a:t>
            </a:r>
            <a:endParaRPr lang="en-US" sz="2400" dirty="0">
              <a:cs typeface="Calibri"/>
            </a:endParaRPr>
          </a:p>
          <a:p>
            <a:pPr lvl="1">
              <a:spcAft>
                <a:spcPts val="450"/>
              </a:spcAft>
            </a:pPr>
            <a:r>
              <a:rPr lang="en-US" sz="2000" dirty="0">
                <a:ea typeface="+mn-lt"/>
                <a:cs typeface="+mn-lt"/>
              </a:rPr>
              <a:t> More complex design</a:t>
            </a:r>
          </a:p>
          <a:p>
            <a:pPr lvl="1">
              <a:spcAft>
                <a:spcPts val="450"/>
              </a:spcAft>
            </a:pPr>
            <a:r>
              <a:rPr lang="en-US" sz="2000" dirty="0">
                <a:ea typeface="+mn-lt"/>
                <a:cs typeface="+mn-lt"/>
              </a:rPr>
              <a:t>Maintenance required </a:t>
            </a:r>
          </a:p>
          <a:p>
            <a:pPr lvl="1">
              <a:spcAft>
                <a:spcPts val="450"/>
              </a:spcAft>
            </a:pPr>
            <a:r>
              <a:rPr lang="en-US" sz="2000" dirty="0">
                <a:ea typeface="+mn-lt"/>
                <a:cs typeface="+mn-lt"/>
              </a:rPr>
              <a:t>Costs more than simple design types</a:t>
            </a:r>
            <a:endParaRPr lang="en-US" sz="2000" dirty="0"/>
          </a:p>
          <a:p>
            <a:pPr marL="514350" lvl="1" indent="0">
              <a:buNone/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2400" dirty="0">
                <a:cs typeface="Calibri"/>
              </a:rPr>
              <a:t>Bridge Material: Timber</a:t>
            </a:r>
          </a:p>
          <a:p>
            <a:pPr lvl="1">
              <a:spcAft>
                <a:spcPts val="450"/>
              </a:spcAft>
            </a:pPr>
            <a:r>
              <a:rPr lang="en-US" sz="2000" dirty="0">
                <a:ea typeface="+mn-lt"/>
                <a:cs typeface="+mn-lt"/>
              </a:rPr>
              <a:t>Susceptible to erosion and fire</a:t>
            </a:r>
          </a:p>
          <a:p>
            <a:pPr lvl="1">
              <a:spcAft>
                <a:spcPts val="450"/>
              </a:spcAft>
            </a:pPr>
            <a:r>
              <a:rPr lang="en-US" sz="2000" dirty="0">
                <a:cs typeface="Calibri"/>
              </a:rPr>
              <a:t>Maintenance required</a:t>
            </a:r>
          </a:p>
          <a:p>
            <a:pPr lvl="1">
              <a:spcAft>
                <a:spcPts val="450"/>
              </a:spcAft>
            </a:pPr>
            <a:endParaRPr lang="en-US" dirty="0"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CADE8-D18C-47C5-8D84-AE2550E6A6FE}"/>
              </a:ext>
            </a:extLst>
          </p:cNvPr>
          <p:cNvSpPr txBox="1">
            <a:spLocks/>
          </p:cNvSpPr>
          <p:nvPr/>
        </p:nvSpPr>
        <p:spPr>
          <a:xfrm>
            <a:off x="228600" y="609599"/>
            <a:ext cx="6195628" cy="5486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a typeface="+mj-lt"/>
                <a:cs typeface="+mj-lt"/>
              </a:rPr>
              <a:t>Considered </a:t>
            </a:r>
            <a:r>
              <a:rPr lang="en-US" dirty="0"/>
              <a:t>Alternatives :</a:t>
            </a:r>
            <a:br>
              <a:rPr lang="en-US" dirty="0"/>
            </a:br>
            <a:br>
              <a:rPr lang="en-US" sz="3300" dirty="0"/>
            </a:br>
            <a:endParaRPr lang="en-US" sz="3300" dirty="0"/>
          </a:p>
        </p:txBody>
      </p:sp>
      <p:pic>
        <p:nvPicPr>
          <p:cNvPr id="11" name="Picture 11" descr="A wooden bench in front of a forest&#10;&#10;Description generated with very high confidence">
            <a:extLst>
              <a:ext uri="{FF2B5EF4-FFF2-40B4-BE49-F238E27FC236}">
                <a16:creationId xmlns:a16="http://schemas.microsoft.com/office/drawing/2014/main" id="{EFFC91DC-ABE0-4875-98EF-ACD09DBC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38" y="3523886"/>
            <a:ext cx="2743200" cy="1696177"/>
          </a:xfrm>
          <a:prstGeom prst="rect">
            <a:avLst/>
          </a:prstGeom>
        </p:spPr>
      </p:pic>
      <p:pic>
        <p:nvPicPr>
          <p:cNvPr id="13" name="Picture 13" descr="A picture containing building, drawing&#10;&#10;Description generated with very high confidence">
            <a:extLst>
              <a:ext uri="{FF2B5EF4-FFF2-40B4-BE49-F238E27FC236}">
                <a16:creationId xmlns:a16="http://schemas.microsoft.com/office/drawing/2014/main" id="{CEFF27F9-DC2A-49BD-A52B-6E1804822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38" y="1803287"/>
            <a:ext cx="2743200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7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4270-91C7-4BDD-9B34-122832ED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Abutment Design</a:t>
            </a:r>
          </a:p>
        </p:txBody>
      </p:sp>
      <p:pic>
        <p:nvPicPr>
          <p:cNvPr id="5" name="Picture 5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2EEAC339-BB80-43B7-A258-FDB09CD90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7332" y="1524001"/>
            <a:ext cx="2850833" cy="19979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9CF64-3D31-4024-959D-A0742884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CE8499-D395-4430-A6D4-914BC62BF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972748"/>
            <a:ext cx="2716768" cy="194362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93DD817-C651-46D5-90C3-0F5023252DAA}"/>
              </a:ext>
            </a:extLst>
          </p:cNvPr>
          <p:cNvSpPr txBox="1">
            <a:spLocks/>
          </p:cNvSpPr>
          <p:nvPr/>
        </p:nvSpPr>
        <p:spPr>
          <a:xfrm>
            <a:off x="314077" y="1073188"/>
            <a:ext cx="6231044" cy="4680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2000" dirty="0">
                <a:cs typeface="Calibri"/>
              </a:rPr>
              <a:t>Abutment geometry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cs typeface="Calibri"/>
              </a:rPr>
              <a:t>Spread footing with a foundation wall </a:t>
            </a:r>
          </a:p>
          <a:p>
            <a:pPr>
              <a:spcAft>
                <a:spcPts val="450"/>
              </a:spcAft>
            </a:pPr>
            <a:r>
              <a:rPr lang="en-US" sz="2000" dirty="0">
                <a:cs typeface="Calibri"/>
              </a:rPr>
              <a:t>Designed for 130,000 pound load</a:t>
            </a:r>
          </a:p>
          <a:p>
            <a:pPr>
              <a:spcAft>
                <a:spcPts val="450"/>
              </a:spcAft>
            </a:pPr>
            <a:r>
              <a:rPr lang="en-US" sz="2000" dirty="0">
                <a:cs typeface="Calibri"/>
              </a:rPr>
              <a:t>Soil bearing capacity = 3000 </a:t>
            </a:r>
            <a:r>
              <a:rPr lang="en-US" sz="2000" dirty="0" err="1">
                <a:cs typeface="Calibri"/>
              </a:rPr>
              <a:t>psf</a:t>
            </a:r>
            <a:endParaRPr lang="en-US" sz="2000" dirty="0">
              <a:cs typeface="Calibri"/>
            </a:endParaRPr>
          </a:p>
          <a:p>
            <a:pPr lvl="1">
              <a:spcAft>
                <a:spcPts val="450"/>
              </a:spcAft>
            </a:pPr>
            <a:r>
              <a:rPr lang="en-US" dirty="0">
                <a:cs typeface="Calibri"/>
              </a:rPr>
              <a:t>Footing determined to be 8ft x 8ft x 1ft</a:t>
            </a:r>
          </a:p>
          <a:p>
            <a:pPr lvl="1">
              <a:spcAft>
                <a:spcPts val="450"/>
              </a:spcAft>
            </a:pPr>
            <a:r>
              <a:rPr lang="en-US" dirty="0">
                <a:cs typeface="Calibri"/>
              </a:rPr>
              <a:t>Foundation wall determined to be 6ft x 3ft x 4ft</a:t>
            </a:r>
          </a:p>
          <a:p>
            <a:pPr marL="457200" lvl="1" indent="0">
              <a:spcAft>
                <a:spcPts val="450"/>
              </a:spcAft>
              <a:buNone/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>
              <a:spcAft>
                <a:spcPts val="450"/>
              </a:spcAft>
            </a:pPr>
            <a:endParaRPr lang="en-US" dirty="0">
              <a:cs typeface="Calibri"/>
            </a:endParaRPr>
          </a:p>
          <a:p>
            <a:pPr marL="213995" indent="-21399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2" name="Picture 1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BA3924-B58E-438C-BE99-DE97266E5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29239"/>
            <a:ext cx="4124997" cy="17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1DF8D-1B09-4720-99C7-863E06D1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Abutment Design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C3083-1BCD-47F2-A128-B7EC8CAEC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68" y="1460502"/>
            <a:ext cx="634771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Tested for direct and punching shear </a:t>
            </a:r>
          </a:p>
          <a:p>
            <a:r>
              <a:rPr lang="en-US" dirty="0"/>
              <a:t>Punching Shear – Crushing in the slab where the wall meets the footing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Direct Shear – Measures the shear capacity of the soil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54E76-1AF1-4EAA-A8A2-02156D87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0749DB0-5FE2-4433-AA8B-FD31BBE02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68" y="4341528"/>
            <a:ext cx="6715626" cy="182462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FECC7A6-FB87-4CE0-9F53-6EC4D930E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057" y="2533147"/>
            <a:ext cx="804125" cy="334985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950E5E6-7B30-45EC-A492-F7BB7D207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881476"/>
            <a:ext cx="4388813" cy="35760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F5C7C8A-2314-41C1-BA71-38058B140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252" y="3632044"/>
            <a:ext cx="789636" cy="230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17AF1-116B-4C37-9D8C-1A869E3183BD}"/>
              </a:ext>
            </a:extLst>
          </p:cNvPr>
          <p:cNvSpPr txBox="1"/>
          <p:nvPr/>
        </p:nvSpPr>
        <p:spPr>
          <a:xfrm>
            <a:off x="1066800" y="2937900"/>
            <a:ext cx="50721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Punching Shear &gt; Factored Shear Stress @ Critical Section</a:t>
            </a:r>
          </a:p>
        </p:txBody>
      </p:sp>
    </p:spTree>
    <p:extLst>
      <p:ext uri="{BB962C8B-B14F-4D97-AF65-F5344CB8AC3E}">
        <p14:creationId xmlns:p14="http://schemas.microsoft.com/office/powerpoint/2010/main" val="3563375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1F86-87C7-425A-8758-C15FB356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Obstacles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8B1D7-4036-4758-ABF3-F2B305575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59" y="1526900"/>
            <a:ext cx="8049415" cy="3581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Construction through Milne sanctuary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Limited information about the site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Coordination with various parties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BE6CC-6FA5-4A31-B02D-9B81AD0D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17</a:t>
            </a:fld>
            <a:endParaRPr lang="en-US" sz="1400" dirty="0"/>
          </a:p>
        </p:txBody>
      </p:sp>
      <p:pic>
        <p:nvPicPr>
          <p:cNvPr id="6" name="Picture 5" descr="A large green field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E5CFEE01-4D53-438D-A76C-D0C92811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8" y="3876702"/>
            <a:ext cx="3900489" cy="2140685"/>
          </a:xfrm>
          <a:prstGeom prst="rect">
            <a:avLst/>
          </a:prstGeom>
        </p:spPr>
      </p:pic>
      <p:pic>
        <p:nvPicPr>
          <p:cNvPr id="8" name="Picture 5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671120DD-CFF0-410F-93D1-4913FDB7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263" y="3879135"/>
            <a:ext cx="4257675" cy="2135819"/>
          </a:xfrm>
          <a:prstGeom prst="rect">
            <a:avLst/>
          </a:prstGeom>
        </p:spPr>
      </p:pic>
      <p:pic>
        <p:nvPicPr>
          <p:cNvPr id="9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CE39F061-674D-4BBC-9A4D-1EA189B52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232" y="1601944"/>
            <a:ext cx="3357562" cy="16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1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749D-E216-46EF-8E54-1477077F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1981200"/>
            <a:ext cx="8998407" cy="239946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"/>
              </a:rPr>
              <a:t>Questions?</a:t>
            </a:r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Email: mls1040@wildcats.unh.edu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B539B-00CD-4FA2-A74F-391FCD4C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18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217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2FD35-F167-44EF-BC9F-34BC8967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Project Involvement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F357-CA23-42E0-ADEB-8750EB442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10007"/>
            <a:ext cx="6347714" cy="30071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r>
              <a:rPr lang="en-US" sz="2200" dirty="0">
                <a:cs typeface="Calibri"/>
              </a:rPr>
              <a:t>Dennis Meadows, </a:t>
            </a:r>
            <a:r>
              <a:rPr lang="en-US" sz="2200" i="1" dirty="0">
                <a:cs typeface="Calibri"/>
              </a:rPr>
              <a:t>Project Sponsor</a:t>
            </a:r>
          </a:p>
          <a:p>
            <a:r>
              <a:rPr lang="en-US" sz="2200" dirty="0">
                <a:cs typeface="Calibri"/>
              </a:rPr>
              <a:t>Dr. Bell, </a:t>
            </a:r>
            <a:r>
              <a:rPr lang="en-US" sz="2200" i="1" dirty="0">
                <a:cs typeface="Calibri"/>
              </a:rPr>
              <a:t>Project Faculty Advisor</a:t>
            </a:r>
          </a:p>
          <a:p>
            <a:r>
              <a:rPr lang="en-US" sz="2200" dirty="0">
                <a:cs typeface="Calibri"/>
              </a:rPr>
              <a:t>April Talon, </a:t>
            </a:r>
            <a:r>
              <a:rPr lang="en-US" sz="2200" i="1" dirty="0">
                <a:cs typeface="Calibri"/>
              </a:rPr>
              <a:t>Town Engineer of Durham, NH</a:t>
            </a:r>
          </a:p>
          <a:p>
            <a:r>
              <a:rPr lang="en-US" sz="2200" dirty="0">
                <a:cs typeface="Calibri"/>
              </a:rPr>
              <a:t>Milne Sanctuary Committee, </a:t>
            </a:r>
            <a:r>
              <a:rPr lang="en-US" sz="2200" i="1" dirty="0">
                <a:cs typeface="Calibri"/>
              </a:rPr>
              <a:t>Stakeholder</a:t>
            </a:r>
          </a:p>
          <a:p>
            <a:r>
              <a:rPr lang="en-US" sz="2200" dirty="0">
                <a:cs typeface="Calibri"/>
              </a:rPr>
              <a:t>Durham and Newmarket Residents</a:t>
            </a:r>
            <a:endParaRPr lang="en-US" sz="2200" i="1" dirty="0">
              <a:cs typeface="Calibri"/>
            </a:endParaRPr>
          </a:p>
          <a:p>
            <a:r>
              <a:rPr lang="en-US" sz="2200" dirty="0">
                <a:cs typeface="Calibri"/>
              </a:rPr>
              <a:t>UNH Students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FCE76-00E8-48A7-AF4E-0E675093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200" smtClean="0"/>
              <a:t>2</a:t>
            </a:fld>
            <a:endParaRPr lang="en-US" sz="1200" dirty="0"/>
          </a:p>
        </p:txBody>
      </p:sp>
      <p:pic>
        <p:nvPicPr>
          <p:cNvPr id="8" name="Picture 7" descr="A tree in a forest&#10;&#10;Description generated with very high confidence">
            <a:extLst>
              <a:ext uri="{FF2B5EF4-FFF2-40B4-BE49-F238E27FC236}">
                <a16:creationId xmlns:a16="http://schemas.microsoft.com/office/drawing/2014/main" id="{E896A122-4D6C-4833-851C-D14E7D685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253"/>
          <a:stretch/>
        </p:blipFill>
        <p:spPr>
          <a:xfrm>
            <a:off x="3276600" y="3962400"/>
            <a:ext cx="4607718" cy="2718258"/>
          </a:xfrm>
          <a:prstGeom prst="rect">
            <a:avLst/>
          </a:prstGeom>
          <a:ln w="6350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94941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B461-4C04-4792-8111-7CF6B690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62000"/>
          </a:xfrm>
        </p:spPr>
        <p:txBody>
          <a:bodyPr/>
          <a:lstStyle/>
          <a:p>
            <a:r>
              <a:rPr lang="en-US" dirty="0">
                <a:cs typeface="Calibri"/>
              </a:rPr>
              <a:t>Project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55D54-E181-486D-B6F9-A7161416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8614"/>
            <a:ext cx="7795180" cy="37378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Pedestrian Bridge Over Oyster River</a:t>
            </a:r>
          </a:p>
          <a:p>
            <a:r>
              <a:rPr lang="en-US" sz="2400" dirty="0">
                <a:cs typeface="Calibri"/>
              </a:rPr>
              <a:t>Purpose: Provide a convenient pedestrian travel way to residents of Durham, Newmarket, and neighboring communities</a:t>
            </a:r>
          </a:p>
          <a:p>
            <a:r>
              <a:rPr lang="en-US" sz="2400" dirty="0">
                <a:cs typeface="Calibri"/>
              </a:rPr>
              <a:t>Span: 120 ft.</a:t>
            </a:r>
          </a:p>
          <a:p>
            <a:r>
              <a:rPr lang="en-US" sz="2400" dirty="0">
                <a:cs typeface="Calibri"/>
              </a:rPr>
              <a:t>Limited access on east side</a:t>
            </a:r>
          </a:p>
          <a:p>
            <a:r>
              <a:rPr lang="en-US" sz="2400" dirty="0">
                <a:cs typeface="Calibri"/>
              </a:rPr>
              <a:t>Milne Sanctuary on west side</a:t>
            </a:r>
          </a:p>
          <a:p>
            <a:pPr lvl="1"/>
            <a:r>
              <a:rPr lang="en-US" sz="2000" dirty="0">
                <a:cs typeface="Calibri"/>
              </a:rPr>
              <a:t>Consultation for abutment location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604F9D-9EA3-41D6-92F7-B55130C9F422}"/>
              </a:ext>
            </a:extLst>
          </p:cNvPr>
          <p:cNvSpPr txBox="1">
            <a:spLocks/>
          </p:cNvSpPr>
          <p:nvPr/>
        </p:nvSpPr>
        <p:spPr>
          <a:xfrm>
            <a:off x="609599" y="1488613"/>
            <a:ext cx="6347714" cy="2321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F27CC-341B-42B7-AA86-E081B817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776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94AA-9666-477E-A665-099E9BC4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3505200" cy="685800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"/>
              </a:rPr>
              <a:t>Site Location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1AFEF-70D1-45A5-ADC8-B3B90512F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</p:spPr>
        <p:txBody>
          <a:bodyPr/>
          <a:lstStyle/>
          <a:p>
            <a:fld id="{B044824F-EBE0-443F-8A8F-F64816AF04DC}" type="slidenum">
              <a:rPr lang="en-US" sz="1400" smtClean="0"/>
              <a:t>4</a:t>
            </a:fld>
            <a:endParaRPr lang="en-US" sz="1400" dirty="0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E0E90600-C194-439D-B3F0-6CEB58507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9" b="895"/>
          <a:stretch/>
        </p:blipFill>
        <p:spPr>
          <a:xfrm>
            <a:off x="406850" y="1352173"/>
            <a:ext cx="3871225" cy="3132100"/>
          </a:xfrm>
          <a:prstGeom prst="rect">
            <a:avLst/>
          </a:prstGeom>
          <a:ln w="12700">
            <a:solidFill>
              <a:srgbClr val="4472C4"/>
            </a:solidFill>
          </a:ln>
        </p:spPr>
      </p:pic>
      <p:pic>
        <p:nvPicPr>
          <p:cNvPr id="9" name="Picture 9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70BC7132-7837-4710-A2C8-355E44A4D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6" t="3368" r="3267" b="5684"/>
          <a:stretch/>
        </p:blipFill>
        <p:spPr>
          <a:xfrm>
            <a:off x="4536700" y="2775093"/>
            <a:ext cx="3693590" cy="3086508"/>
          </a:xfrm>
          <a:prstGeom prst="rect">
            <a:avLst/>
          </a:prstGeom>
          <a:ln w="6350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7707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8BDE-B14B-4978-99F3-16636EC6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Scope of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324FE-1E03-4CBD-9023-3E8EC04C5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29" y="1761570"/>
            <a:ext cx="7947914" cy="47193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r>
              <a:rPr lang="en-US" sz="2200" dirty="0">
                <a:cs typeface="Calibri"/>
              </a:rPr>
              <a:t>Communicate regularly with Dennis Meadows and Dr. Bell</a:t>
            </a:r>
          </a:p>
          <a:p>
            <a:r>
              <a:rPr lang="en-US" sz="2200" dirty="0">
                <a:cs typeface="Calibri"/>
              </a:rPr>
              <a:t>Conduct at least 4 site visits</a:t>
            </a:r>
          </a:p>
          <a:p>
            <a:r>
              <a:rPr lang="en-US" sz="2200" dirty="0">
                <a:cs typeface="Calibri"/>
              </a:rPr>
              <a:t>Coordinate with multiple stakeholders</a:t>
            </a:r>
          </a:p>
          <a:p>
            <a:r>
              <a:rPr lang="en-US" sz="2200" dirty="0">
                <a:cs typeface="Calibri"/>
              </a:rPr>
              <a:t>Obtain soil sample and perform gradation analysis</a:t>
            </a:r>
          </a:p>
          <a:p>
            <a:r>
              <a:rPr lang="en-US" sz="2200" dirty="0">
                <a:cs typeface="Calibri"/>
              </a:rPr>
              <a:t>Design abutments including footings</a:t>
            </a:r>
          </a:p>
          <a:p>
            <a:endParaRPr lang="en-US" sz="22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C621F-82FC-47A1-9819-6FE27E8F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325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CE90-DD1A-4478-B063-5EFB069D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r>
              <a:rPr lang="en-US" dirty="0">
                <a:cs typeface="Calibri"/>
              </a:rPr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34DAA-4475-4434-BA05-CE4DB7018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6844"/>
            <a:ext cx="7780538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b="1" dirty="0"/>
          </a:p>
          <a:p>
            <a:r>
              <a:rPr lang="en-US" sz="2200" dirty="0">
                <a:ea typeface="+mn-lt"/>
                <a:cs typeface="+mn-lt"/>
              </a:rPr>
              <a:t>Consult professionals and stakeholders about loading parameters</a:t>
            </a:r>
          </a:p>
          <a:p>
            <a:r>
              <a:rPr lang="en-US" sz="2200" dirty="0">
                <a:ea typeface="+mn-lt"/>
                <a:cs typeface="+mn-lt"/>
              </a:rPr>
              <a:t>Select bridge type and appropriate material</a:t>
            </a:r>
          </a:p>
          <a:p>
            <a:r>
              <a:rPr lang="en-US" sz="2200" dirty="0">
                <a:ea typeface="+mn-lt"/>
                <a:cs typeface="+mn-lt"/>
              </a:rPr>
              <a:t>Determine permitting requirements</a:t>
            </a:r>
          </a:p>
          <a:p>
            <a:r>
              <a:rPr lang="en-US" sz="2200" dirty="0">
                <a:ea typeface="+mn-lt"/>
                <a:cs typeface="+mn-lt"/>
              </a:rPr>
              <a:t>Design a conceptual site layout and bridge rendering</a:t>
            </a:r>
            <a:endParaRPr lang="en-US" sz="2200" dirty="0"/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40404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FB3E1-CD94-4AF4-A328-54A5AC37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676" y="6041363"/>
            <a:ext cx="512638" cy="365125"/>
          </a:xfrm>
        </p:spPr>
        <p:txBody>
          <a:bodyPr/>
          <a:lstStyle/>
          <a:p>
            <a:fld id="{B044824F-EBE0-443F-8A8F-F64816AF04DC}" type="slidenum">
              <a:rPr lang="en-US" sz="1400" smtClean="0"/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253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B9CE-9D57-4E79-986C-F33DCE9B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46" y="248402"/>
            <a:ext cx="7039953" cy="11088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"/>
              </a:rPr>
              <a:t>Environmental Permitting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7B179-2DFB-4290-90BA-A71B88D08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6" y="2093723"/>
            <a:ext cx="4766571" cy="44436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NHDES Wetlands Permit by Notification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Temporary impacts for access to eastern embankment</a:t>
            </a:r>
            <a:endParaRPr lang="en-US" sz="2200" dirty="0"/>
          </a:p>
          <a:p>
            <a:pPr lvl="1"/>
            <a:r>
              <a:rPr lang="en-US" sz="2200" dirty="0"/>
              <a:t>Minimal impact with no middle pier</a:t>
            </a:r>
          </a:p>
          <a:p>
            <a:pPr lvl="1"/>
            <a:r>
              <a:rPr lang="en-US" sz="2200" dirty="0"/>
              <a:t>Bridge abutments are about 15 feet above the water level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8BE94-208F-4669-8BC3-2AA80DD5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t>7</a:t>
            </a:fld>
            <a:endParaRPr lang="en-US" sz="1400" dirty="0"/>
          </a:p>
        </p:txBody>
      </p:sp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2A97BA1-F1A4-4EC9-9B9E-639CF932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6" y="1353721"/>
            <a:ext cx="3664743" cy="46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98DC-E742-4EC6-9704-EE05CF1A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59544"/>
            <a:ext cx="7569294" cy="109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a typeface="+mj-lt"/>
                <a:cs typeface="+mj-lt"/>
              </a:rPr>
              <a:t>Environmental Permitting 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>
                <a:ea typeface="+mj-lt"/>
                <a:cs typeface="+mj-lt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23130-6194-4BE5-92F7-B09C8AA4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68" y="1896271"/>
            <a:ext cx="4626071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NHDES Shoreland Permit by Notification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Oyster River classifies as a protected shoreland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Excavation within 250 feet of Oyster River</a:t>
            </a:r>
            <a:endParaRPr lang="en-US" sz="2200" dirty="0"/>
          </a:p>
          <a:p>
            <a:pPr lvl="1"/>
            <a:r>
              <a:rPr lang="en-US" sz="2200" dirty="0">
                <a:ea typeface="+mn-lt"/>
                <a:cs typeface="+mn-lt"/>
              </a:rPr>
              <a:t>Qualifies as minor impact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A1E9C-F630-4D3A-9CCA-244ECF1C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6D08B61-B0B1-4917-A562-9571DCA7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37" y="1519365"/>
            <a:ext cx="3286125" cy="423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0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79AF-7893-4467-B040-BD5D8BBE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Environmental Permitting </a:t>
            </a:r>
            <a:br>
              <a:rPr lang="en-US" dirty="0"/>
            </a:br>
            <a:r>
              <a:rPr lang="en-US" dirty="0"/>
              <a:t>Requirements</a:t>
            </a:r>
            <a:endParaRPr lang="en-US" dirty="0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D0A0C-03AC-41E4-82AF-DD7DB335F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6340570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Rare and endangered species are in the area</a:t>
            </a:r>
          </a:p>
          <a:p>
            <a:pPr lvl="1"/>
            <a:r>
              <a:rPr lang="en-US" sz="2200" dirty="0"/>
              <a:t>Could not obtain types of endangered species from the Natural Heritage Bureau (NHB) due to COVID-19 situation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400" dirty="0"/>
              <a:t>Follow NHDES Best Management Practices</a:t>
            </a:r>
            <a:endParaRPr lang="en-US" sz="2400" dirty="0">
              <a:ea typeface="+mn-lt"/>
              <a:cs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C82A1-DA86-446C-ACF1-A5E5F9E9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9A12866D-2D1C-4768-BEB5-1AC0D955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4" y="4887568"/>
            <a:ext cx="4003802" cy="1040945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6387E5-4680-463A-9194-5642173F7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2" t="22489" r="-300" b="17164"/>
          <a:stretch/>
        </p:blipFill>
        <p:spPr>
          <a:xfrm>
            <a:off x="4724400" y="4648199"/>
            <a:ext cx="2773879" cy="15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85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401</Words>
  <Application>Microsoft Office PowerPoint</Application>
  <PresentationFormat>On-screen Show (4:3)</PresentationFormat>
  <Paragraphs>150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Bahnschrift SemiCondensed</vt:lpstr>
      <vt:lpstr>Calibri</vt:lpstr>
      <vt:lpstr>Trebuchet MS</vt:lpstr>
      <vt:lpstr>Wingdings 3</vt:lpstr>
      <vt:lpstr>Facet</vt:lpstr>
      <vt:lpstr>Proposed Pedestrian Bridge Over Oyster River Durham, NH</vt:lpstr>
      <vt:lpstr>Project Involvement</vt:lpstr>
      <vt:lpstr>Project Background</vt:lpstr>
      <vt:lpstr>Site Location</vt:lpstr>
      <vt:lpstr>Scope of Work</vt:lpstr>
      <vt:lpstr>Scope of Work</vt:lpstr>
      <vt:lpstr>Environmental Permitting Requirements</vt:lpstr>
      <vt:lpstr>Environmental Permitting  Requirements</vt:lpstr>
      <vt:lpstr>Environmental Permitting  Requirements </vt:lpstr>
      <vt:lpstr>Geotechnical Findings</vt:lpstr>
      <vt:lpstr>Geotechnical Findings</vt:lpstr>
      <vt:lpstr>Bridge Type：Pratt Truss </vt:lpstr>
      <vt:lpstr>Bridge Material : Fiberglass Reinforced Plastic (FRP) </vt:lpstr>
      <vt:lpstr>PowerPoint Presentation</vt:lpstr>
      <vt:lpstr>Abutment Design</vt:lpstr>
      <vt:lpstr>Abutment Design Cont.</vt:lpstr>
      <vt:lpstr>Obstacles</vt:lpstr>
      <vt:lpstr>Questions?  Email: mls1040@wildcats.unh.edu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Bridge Over Oyster River – Durham, NH</dc:title>
  <dc:creator/>
  <cp:lastModifiedBy/>
  <cp:revision>933</cp:revision>
  <dcterms:created xsi:type="dcterms:W3CDTF">2012-08-24T00:53:15Z</dcterms:created>
  <dcterms:modified xsi:type="dcterms:W3CDTF">2020-04-23T22:11:04Z</dcterms:modified>
</cp:coreProperties>
</file>