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4"/>
  </p:notesMasterIdLst>
  <p:handoutMasterIdLst>
    <p:handoutMasterId r:id="rId5"/>
  </p:handoutMasterIdLst>
  <p:sldIdLst>
    <p:sldId id="256" r:id="rId3"/>
  </p:sldIdLst>
  <p:sldSz cx="40233600" cy="32918400"/>
  <p:notesSz cx="6858000" cy="9144000"/>
  <p:defaultTextStyle>
    <a:defPPr>
      <a:defRPr lang="en-US"/>
    </a:defPPr>
    <a:lvl1pPr marL="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126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E1BA54-6852-43DD-B1C3-2F594D78FEF9}" v="138" dt="2020-04-22T18:11:13.249"/>
    <p1510:client id="{367D2124-B533-45C7-BA4F-C921AAD2619D}" v="199" dt="2020-04-21T19:13:38.417"/>
    <p1510:client id="{74E521FA-4705-4C63-979D-94F182131041}" v="3421" dt="2020-04-19T19:37:48.165"/>
    <p1510:client id="{7C2FF33F-8087-4B09-93ED-A4282E22FED9}" v="2214" dt="2020-04-22T20:30:14.919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7" autoAdjust="0"/>
    <p:restoredTop sz="86432" autoAdjust="0"/>
  </p:normalViewPr>
  <p:slideViewPr>
    <p:cSldViewPr snapToGrid="0">
      <p:cViewPr varScale="1">
        <p:scale>
          <a:sx n="13" d="100"/>
          <a:sy n="13" d="100"/>
        </p:scale>
        <p:origin x="1817" y="94"/>
      </p:cViewPr>
      <p:guideLst>
        <p:guide orient="horz" pos="10368"/>
        <p:guide pos="126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0B079-A316-4C9B-B165-DF9EA8325D2C}" type="datetimeFigureOut">
              <a:rPr lang="en-US" smtClean="0"/>
              <a:t>4/24/2020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0EAE6-B4B6-49B7-9049-B371250B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466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28AB8-57D1-494F-9851-055AD867E790}" type="datetimeFigureOut">
              <a:rPr lang="en-US" smtClean="0"/>
              <a:t>4/24/2020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7F044-5458-4B2E-BFA0-52AAA1C529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80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43050" y="1143000"/>
            <a:ext cx="37719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044-5458-4B2E-BFA0-52AAA1C529D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468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990600"/>
            <a:ext cx="28498800" cy="2514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6"/>
          </p:nvPr>
        </p:nvSpPr>
        <p:spPr bwMode="auto">
          <a:xfrm>
            <a:off x="5867400" y="3588604"/>
            <a:ext cx="28498800" cy="8309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A57DF-1C19-4726-AB84-014692BAD8F5}" type="datetimeFigureOut">
              <a:rPr lang="en-US" smtClean="0"/>
              <a:t>4/24/2020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C631-C489-4C11-812F-2172FBEAE82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7750" y="5852160"/>
            <a:ext cx="11734800" cy="1219200"/>
          </a:xfrm>
          <a:prstGeom prst="round1Rect">
            <a:avLst/>
          </a:prstGeom>
          <a:solidFill>
            <a:schemeClr val="accent2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9" name="Content Placeholder 17"/>
          <p:cNvSpPr>
            <a:spLocks noGrp="1"/>
          </p:cNvSpPr>
          <p:nvPr>
            <p:ph sz="quarter" idx="24" hasCustomPrompt="1"/>
          </p:nvPr>
        </p:nvSpPr>
        <p:spPr>
          <a:xfrm>
            <a:off x="1047750" y="7071360"/>
            <a:ext cx="11734800" cy="68580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047750" y="15032736"/>
            <a:ext cx="11734800" cy="1219200"/>
          </a:xfrm>
          <a:prstGeom prst="round1Rect">
            <a:avLst/>
          </a:prstGeom>
          <a:solidFill>
            <a:schemeClr val="accent3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0" name="Content Placeholder 17"/>
          <p:cNvSpPr>
            <a:spLocks noGrp="1"/>
          </p:cNvSpPr>
          <p:nvPr>
            <p:ph sz="quarter" idx="25" hasCustomPrompt="1"/>
          </p:nvPr>
        </p:nvSpPr>
        <p:spPr>
          <a:xfrm>
            <a:off x="1047750" y="16251937"/>
            <a:ext cx="11734800" cy="9088165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047750" y="25831800"/>
            <a:ext cx="11734800" cy="1219200"/>
          </a:xfrm>
          <a:prstGeom prst="round1Rect">
            <a:avLst/>
          </a:prstGeom>
          <a:solidFill>
            <a:schemeClr val="accent4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Content Placeholder 17"/>
          <p:cNvSpPr>
            <a:spLocks noGrp="1"/>
          </p:cNvSpPr>
          <p:nvPr>
            <p:ph sz="quarter" idx="26" hasCustomPrompt="1"/>
          </p:nvPr>
        </p:nvSpPr>
        <p:spPr>
          <a:xfrm>
            <a:off x="1047750" y="27057096"/>
            <a:ext cx="11734800" cy="45720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14249400" y="5852160"/>
            <a:ext cx="11734800" cy="1219200"/>
          </a:xfrm>
          <a:prstGeom prst="round1Rect">
            <a:avLst/>
          </a:prstGeom>
          <a:solidFill>
            <a:schemeClr val="accent5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Content Placeholder 17"/>
          <p:cNvSpPr>
            <a:spLocks noGrp="1"/>
          </p:cNvSpPr>
          <p:nvPr>
            <p:ph sz="quarter" idx="27" hasCustomPrompt="1"/>
          </p:nvPr>
        </p:nvSpPr>
        <p:spPr>
          <a:xfrm>
            <a:off x="14249400" y="7071360"/>
            <a:ext cx="11734800" cy="45720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3" hasCustomPrompt="1"/>
          </p:nvPr>
        </p:nvSpPr>
        <p:spPr>
          <a:xfrm>
            <a:off x="14249400" y="11948160"/>
            <a:ext cx="11734800" cy="61722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3" name="Content Placeholder 17"/>
          <p:cNvSpPr>
            <a:spLocks noGrp="1"/>
          </p:cNvSpPr>
          <p:nvPr>
            <p:ph sz="quarter" idx="28" hasCustomPrompt="1"/>
          </p:nvPr>
        </p:nvSpPr>
        <p:spPr>
          <a:xfrm>
            <a:off x="14249400" y="23469600"/>
            <a:ext cx="11734800" cy="1752600"/>
          </a:xfrm>
        </p:spPr>
        <p:txBody>
          <a:bodyPr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14249400" y="25831800"/>
            <a:ext cx="11734800" cy="1219200"/>
          </a:xfrm>
          <a:prstGeom prst="round1Rect">
            <a:avLst/>
          </a:prstGeom>
          <a:solidFill>
            <a:schemeClr val="accent6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Content Placeholder 17"/>
          <p:cNvSpPr>
            <a:spLocks noGrp="1"/>
          </p:cNvSpPr>
          <p:nvPr>
            <p:ph sz="quarter" idx="30" hasCustomPrompt="1"/>
          </p:nvPr>
        </p:nvSpPr>
        <p:spPr>
          <a:xfrm>
            <a:off x="14249400" y="27057096"/>
            <a:ext cx="11734800" cy="45720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7409140" y="5852160"/>
            <a:ext cx="11734800" cy="1219200"/>
          </a:xfrm>
          <a:prstGeom prst="round1Rect">
            <a:avLst/>
          </a:prstGeom>
          <a:solidFill>
            <a:schemeClr val="accent6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7" name="Content Placeholder 17"/>
          <p:cNvSpPr>
            <a:spLocks noGrp="1"/>
          </p:cNvSpPr>
          <p:nvPr>
            <p:ph sz="quarter" idx="32" hasCustomPrompt="1"/>
          </p:nvPr>
        </p:nvSpPr>
        <p:spPr>
          <a:xfrm>
            <a:off x="27409140" y="7071360"/>
            <a:ext cx="11734800" cy="73152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8" name="Content Placeholder 17"/>
          <p:cNvSpPr>
            <a:spLocks noGrp="1"/>
          </p:cNvSpPr>
          <p:nvPr>
            <p:ph sz="quarter" idx="33" hasCustomPrompt="1"/>
          </p:nvPr>
        </p:nvSpPr>
        <p:spPr>
          <a:xfrm>
            <a:off x="27409140" y="15837408"/>
            <a:ext cx="11734800" cy="73152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34" hasCustomPrompt="1"/>
          </p:nvPr>
        </p:nvSpPr>
        <p:spPr>
          <a:xfrm>
            <a:off x="27409140" y="25831800"/>
            <a:ext cx="11734800" cy="1219200"/>
          </a:xfrm>
          <a:prstGeom prst="round1Rect">
            <a:avLst/>
          </a:prstGeom>
          <a:solidFill>
            <a:schemeClr val="accent1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55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0" name="Content Placeholder 17"/>
          <p:cNvSpPr>
            <a:spLocks noGrp="1"/>
          </p:cNvSpPr>
          <p:nvPr>
            <p:ph sz="quarter" idx="35" hasCustomPrompt="1"/>
          </p:nvPr>
        </p:nvSpPr>
        <p:spPr>
          <a:xfrm>
            <a:off x="27409140" y="27057096"/>
            <a:ext cx="11734800" cy="45720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</p:spTree>
    <p:extLst>
      <p:ext uri="{BB962C8B-B14F-4D97-AF65-F5344CB8AC3E}">
        <p14:creationId xmlns:p14="http://schemas.microsoft.com/office/powerpoint/2010/main" val="145907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404" userDrawn="1">
          <p15:clr>
            <a:srgbClr val="A4A3A4"/>
          </p15:clr>
        </p15:guide>
        <p15:guide id="2" pos="16940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invGray">
          <a:xfrm>
            <a:off x="0" y="0"/>
            <a:ext cx="40233600" cy="502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53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5867400" y="990600"/>
            <a:ext cx="28498800" cy="2514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67400" y="6019800"/>
            <a:ext cx="28498800" cy="23629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7750" y="32114698"/>
            <a:ext cx="905256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A57DF-1C19-4726-AB84-014692BAD8F5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00310" y="32114698"/>
            <a:ext cx="2003298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133290" y="32114698"/>
            <a:ext cx="905256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4C631-C489-4C11-812F-2172FBEAE8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0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4023506" rtl="0" eaLnBrk="1" latinLnBrk="0" hangingPunct="1">
        <a:lnSpc>
          <a:spcPct val="90000"/>
        </a:lnSpc>
        <a:spcBef>
          <a:spcPct val="0"/>
        </a:spcBef>
        <a:buNone/>
        <a:defRPr sz="8067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19115" indent="-419115" algn="l" defTabSz="4023506" rtl="0" eaLnBrk="1" latinLnBrk="0" hangingPunct="1">
        <a:lnSpc>
          <a:spcPct val="10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Char char="•"/>
        <a:defRPr sz="256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77" indent="-419115" algn="l" defTabSz="4023506" rtl="0" eaLnBrk="1" latinLnBrk="0" hangingPunct="1">
        <a:lnSpc>
          <a:spcPct val="10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77" indent="-419115" algn="l" defTabSz="4023506" rtl="0" eaLnBrk="1" latinLnBrk="0" hangingPunct="1">
        <a:lnSpc>
          <a:spcPct val="10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77" indent="-419115" algn="l" defTabSz="4023506" rtl="0" eaLnBrk="1" latinLnBrk="0" hangingPunct="1">
        <a:lnSpc>
          <a:spcPct val="10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77" indent="-419115" algn="l" defTabSz="4023506" rtl="0" eaLnBrk="1" latinLnBrk="0" hangingPunct="1">
        <a:lnSpc>
          <a:spcPct val="10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77" indent="-419115" algn="l" defTabSz="4023506" rtl="0" eaLnBrk="1" latinLnBrk="0" hangingPunct="1">
        <a:lnSpc>
          <a:spcPct val="10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1005877" indent="-419115" algn="l" defTabSz="4023506" rtl="0" eaLnBrk="1" latinLnBrk="0" hangingPunct="1">
        <a:lnSpc>
          <a:spcPct val="10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1005877" indent="-419115" algn="l" defTabSz="4023506" rtl="0" eaLnBrk="1" latinLnBrk="0" hangingPunct="1">
        <a:lnSpc>
          <a:spcPct val="10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1005877" indent="-419115" algn="l" defTabSz="4023506" rtl="0" eaLnBrk="1" latinLnBrk="0" hangingPunct="1">
        <a:lnSpc>
          <a:spcPct val="10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23506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1pPr>
      <a:lvl2pPr marL="2011753" algn="l" defTabSz="4023506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2pPr>
      <a:lvl3pPr marL="4023506" algn="l" defTabSz="4023506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3pPr>
      <a:lvl4pPr marL="6035259" algn="l" defTabSz="4023506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4pPr>
      <a:lvl5pPr marL="8047013" algn="l" defTabSz="4023506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766" algn="l" defTabSz="4023506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6pPr>
      <a:lvl7pPr marL="12070519" algn="l" defTabSz="4023506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7pPr>
      <a:lvl8pPr marL="14082272" algn="l" defTabSz="4023506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8pPr>
      <a:lvl9pPr marL="16094025" algn="l" defTabSz="4023506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660" userDrawn="1">
          <p15:clr>
            <a:srgbClr val="A4A3A4"/>
          </p15:clr>
        </p15:guide>
        <p15:guide id="3" pos="24684" userDrawn="1">
          <p15:clr>
            <a:srgbClr val="A4A3A4"/>
          </p15:clr>
        </p15:guide>
        <p15:guide id="4" pos="12672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45637" y="442018"/>
            <a:ext cx="28498800" cy="1522812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Pedestrian Bridge over the Oyster River in Durham, NH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089660" y="5670717"/>
            <a:ext cx="12064583" cy="1136997"/>
          </a:xfrm>
        </p:spPr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1089660" y="20151617"/>
            <a:ext cx="11734800" cy="1117600"/>
          </a:xfrm>
        </p:spPr>
        <p:txBody>
          <a:bodyPr/>
          <a:lstStyle/>
          <a:p>
            <a:r>
              <a:rPr lang="en-US" dirty="0"/>
              <a:t>Scope of work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26"/>
          </p:nvPr>
        </p:nvSpPr>
        <p:spPr>
          <a:xfrm>
            <a:off x="1109059" y="21271242"/>
            <a:ext cx="11416685" cy="4426231"/>
          </a:xfrm>
        </p:spPr>
        <p:txBody>
          <a:bodyPr vert="horz" lIns="365760" tIns="182880" rIns="91440" bIns="45720" rtlCol="0" anchor="t">
            <a:normAutofit/>
          </a:bodyPr>
          <a:lstStyle/>
          <a:p>
            <a:pPr marL="419100" indent="-419100"/>
            <a:r>
              <a:rPr lang="en-US" sz="4400" dirty="0">
                <a:cs typeface="Calibri"/>
              </a:rPr>
              <a:t>Create schedule of project deliverables</a:t>
            </a:r>
            <a:endParaRPr lang="en-US" sz="4400">
              <a:cs typeface="Calibri"/>
            </a:endParaRPr>
          </a:p>
          <a:p>
            <a:pPr marL="419100" indent="-419100"/>
            <a:r>
              <a:rPr lang="en-US" sz="4400" dirty="0">
                <a:cs typeface="Calibri"/>
              </a:rPr>
              <a:t>Obtain information for required permits</a:t>
            </a:r>
            <a:endParaRPr lang="en-US" sz="4400">
              <a:cs typeface="Calibri"/>
            </a:endParaRPr>
          </a:p>
          <a:p>
            <a:pPr marL="419100" indent="-419100"/>
            <a:r>
              <a:rPr lang="en-US" sz="4400" dirty="0">
                <a:cs typeface="Calibri"/>
              </a:rPr>
              <a:t>Select Bridge type and material</a:t>
            </a:r>
            <a:endParaRPr lang="en-US" sz="4400">
              <a:cs typeface="Calibri"/>
            </a:endParaRPr>
          </a:p>
          <a:p>
            <a:pPr marL="419100" indent="-419100"/>
            <a:r>
              <a:rPr lang="en-US" sz="4400" dirty="0">
                <a:cs typeface="Calibri"/>
              </a:rPr>
              <a:t>Design bridge, abutments and approach paths</a:t>
            </a:r>
            <a:endParaRPr lang="en-US" sz="4400">
              <a:cs typeface="Calibri"/>
            </a:endParaRPr>
          </a:p>
          <a:p>
            <a:pPr marL="419100" indent="-419100"/>
            <a:r>
              <a:rPr lang="en-US" sz="4400" dirty="0">
                <a:cs typeface="Calibri"/>
              </a:rPr>
              <a:t>Provide conceptual drawings of the bridge</a:t>
            </a:r>
          </a:p>
          <a:p>
            <a:pPr marL="419100" indent="-419100"/>
            <a:endParaRPr lang="en-US" sz="4400" dirty="0">
              <a:cs typeface="Calibri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4310452" y="20136768"/>
            <a:ext cx="11617616" cy="1117600"/>
          </a:xfrm>
        </p:spPr>
        <p:txBody>
          <a:bodyPr/>
          <a:lstStyle/>
          <a:p>
            <a:r>
              <a:rPr lang="en-US" dirty="0"/>
              <a:t>PROJECT challenges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27"/>
          </p:nvPr>
        </p:nvSpPr>
        <p:spPr>
          <a:xfrm>
            <a:off x="14321829" y="21286990"/>
            <a:ext cx="11734800" cy="5182229"/>
          </a:xfrm>
        </p:spPr>
        <p:txBody>
          <a:bodyPr vert="horz" lIns="365760" tIns="182880" rIns="91440" bIns="45720" rtlCol="0" anchor="t">
            <a:normAutofit/>
          </a:bodyPr>
          <a:lstStyle/>
          <a:p>
            <a:pPr marL="419100" indent="-419100"/>
            <a:r>
              <a:rPr lang="en-US" sz="4400" dirty="0">
                <a:ea typeface="+mn-lt"/>
                <a:cs typeface="+mn-lt"/>
              </a:rPr>
              <a:t>Preservation of Milne Sanctuary</a:t>
            </a:r>
            <a:endParaRPr lang="en-US" dirty="0"/>
          </a:p>
          <a:p>
            <a:pPr marL="419100" indent="-419100"/>
            <a:r>
              <a:rPr lang="en-US" sz="4400" dirty="0">
                <a:cs typeface="Calibri"/>
              </a:rPr>
              <a:t>Limited information about the site</a:t>
            </a:r>
            <a:endParaRPr lang="en-US" sz="2550" dirty="0">
              <a:cs typeface="Calibri"/>
            </a:endParaRPr>
          </a:p>
          <a:p>
            <a:pPr marL="419100" indent="-419100"/>
            <a:r>
              <a:rPr lang="en-US" sz="4400" dirty="0">
                <a:cs typeface="Calibri"/>
              </a:rPr>
              <a:t>Soil extraction for strength testing</a:t>
            </a:r>
          </a:p>
          <a:p>
            <a:pPr marL="419100" indent="-419100"/>
            <a:r>
              <a:rPr lang="en-US" sz="4400" dirty="0">
                <a:cs typeface="Calibri"/>
              </a:rPr>
              <a:t>Lab space for gradation testing</a:t>
            </a:r>
          </a:p>
          <a:p>
            <a:pPr marL="419100" indent="-419100"/>
            <a:r>
              <a:rPr lang="en-US" sz="4400" dirty="0">
                <a:cs typeface="Calibri"/>
              </a:rPr>
              <a:t>Equipment deficiencies for site survey</a:t>
            </a:r>
          </a:p>
          <a:p>
            <a:pPr marL="419100" indent="-419100"/>
            <a:r>
              <a:rPr lang="en-US" sz="4400" dirty="0">
                <a:cs typeface="Calibri"/>
              </a:rPr>
              <a:t>Coordination with various parties</a:t>
            </a:r>
          </a:p>
          <a:p>
            <a:pPr marL="0" indent="0">
              <a:buNone/>
            </a:pPr>
            <a:endParaRPr lang="en-US" sz="4400" dirty="0">
              <a:cs typeface="Calibri"/>
            </a:endParaRPr>
          </a:p>
          <a:p>
            <a:pPr marL="419100" indent="-419100"/>
            <a:endParaRPr lang="en-US" sz="4400" dirty="0">
              <a:cs typeface="Calibri"/>
            </a:endParaRPr>
          </a:p>
          <a:p>
            <a:pPr marL="419100" indent="-419100"/>
            <a:endParaRPr lang="en-US" sz="4400" dirty="0">
              <a:cs typeface="Calibri"/>
            </a:endParaRPr>
          </a:p>
          <a:p>
            <a:pPr marL="419100" indent="-419100"/>
            <a:endParaRPr lang="en-US" sz="4400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30"/>
          </p:nvPr>
        </p:nvSpPr>
        <p:spPr>
          <a:xfrm>
            <a:off x="17759749" y="13299040"/>
            <a:ext cx="4846147" cy="911544"/>
          </a:xfrm>
        </p:spPr>
        <p:txBody>
          <a:bodyPr vert="horz" lIns="365760" tIns="18288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550" dirty="0">
                <a:solidFill>
                  <a:srgbClr val="292934"/>
                </a:solidFill>
                <a:latin typeface="Calibri"/>
              </a:rPr>
              <a:t> Virtual 3D Model of the Bridge</a:t>
            </a:r>
            <a:endParaRPr lang="en-US" sz="2550" dirty="0">
              <a:solidFill>
                <a:srgbClr val="292934"/>
              </a:solidFill>
              <a:latin typeface="Calibri"/>
              <a:cs typeface="Calibri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26962963" y="5699186"/>
            <a:ext cx="12646553" cy="1316189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0" name="Text Placeholder 1"/>
          <p:cNvSpPr>
            <a:spLocks noGrp="1"/>
          </p:cNvSpPr>
          <p:nvPr>
            <p:ph sz="quarter" idx="25"/>
          </p:nvPr>
        </p:nvSpPr>
        <p:spPr>
          <a:xfrm>
            <a:off x="1097418" y="6864440"/>
            <a:ext cx="11998009" cy="6917986"/>
          </a:xfrm>
        </p:spPr>
        <p:txBody>
          <a:bodyPr vert="horz" lIns="365760" tIns="182880" rIns="91440" bIns="45720" rtlCol="0" anchor="t">
            <a:normAutofit/>
          </a:bodyPr>
          <a:lstStyle/>
          <a:p>
            <a:pPr marL="419100" indent="-419100"/>
            <a:r>
              <a:rPr lang="en-US" sz="4400" b="1" u="sng" dirty="0">
                <a:cs typeface="Calibri"/>
              </a:rPr>
              <a:t>Goal:</a:t>
            </a:r>
            <a:r>
              <a:rPr lang="en-US" sz="4400" dirty="0">
                <a:ea typeface="+mn-lt"/>
                <a:cs typeface="+mn-lt"/>
              </a:rPr>
              <a:t> Design a pedestrian bridge</a:t>
            </a:r>
            <a:endParaRPr lang="en-US" sz="4400" dirty="0"/>
          </a:p>
          <a:p>
            <a:pPr marL="419100" indent="-419100"/>
            <a:r>
              <a:rPr lang="en-US" sz="4400" b="1" u="sng" dirty="0">
                <a:cs typeface="Calibri"/>
              </a:rPr>
              <a:t>Location:</a:t>
            </a:r>
            <a:r>
              <a:rPr lang="en-US" sz="4400" dirty="0">
                <a:ea typeface="+mn-lt"/>
                <a:cs typeface="+mn-lt"/>
              </a:rPr>
              <a:t> Oyster River off Mill Pond Road, at the inlet of Mill Pond</a:t>
            </a:r>
            <a:endParaRPr lang="en-US" sz="4400" dirty="0"/>
          </a:p>
          <a:p>
            <a:pPr marL="419100" indent="-419100"/>
            <a:r>
              <a:rPr lang="en-US" sz="4400" b="1" u="sng" dirty="0"/>
              <a:t>Founder:</a:t>
            </a:r>
            <a:r>
              <a:rPr lang="en-US" sz="4400" dirty="0"/>
              <a:t> Dennis Meadows</a:t>
            </a:r>
            <a:endParaRPr lang="en-US" sz="4400" dirty="0">
              <a:cs typeface="Calibri" panose="020F0502020204030204"/>
            </a:endParaRPr>
          </a:p>
          <a:p>
            <a:pPr marL="419100" indent="-419100"/>
            <a:r>
              <a:rPr lang="en-US" sz="4400" b="1" u="sng" dirty="0"/>
              <a:t>Stakeholders:</a:t>
            </a:r>
            <a:r>
              <a:rPr lang="en-US" sz="4400" dirty="0"/>
              <a:t> </a:t>
            </a:r>
            <a:r>
              <a:rPr lang="en-US" sz="4400" dirty="0">
                <a:ea typeface="+mn-lt"/>
                <a:cs typeface="+mn-lt"/>
              </a:rPr>
              <a:t>Milne Sanctuary,</a:t>
            </a:r>
            <a:r>
              <a:rPr lang="en-US" sz="4400" dirty="0"/>
              <a:t> The Town of Durham, The Town of New Market, NH </a:t>
            </a:r>
            <a:endParaRPr lang="en-US" sz="4400" dirty="0">
              <a:cs typeface="Calibri"/>
            </a:endParaRPr>
          </a:p>
          <a:p>
            <a:pPr marL="419100" indent="-419100"/>
            <a:r>
              <a:rPr lang="en-US" sz="4400" b="1" u="sng" dirty="0"/>
              <a:t>Bridge Purpose:</a:t>
            </a:r>
            <a:r>
              <a:rPr lang="en-US" sz="4400" dirty="0"/>
              <a:t> Connect the Milne Sanctuary to walking trail allowing for convenient pedestrian travel between Durham and Newmarket</a:t>
            </a:r>
            <a:endParaRPr lang="en-US" sz="4400" dirty="0">
              <a:cs typeface="Calibri"/>
            </a:endParaRP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400" dirty="0">
              <a:cs typeface="Calibri" panose="020F0502020204030204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9"/>
          </p:nvPr>
        </p:nvSpPr>
        <p:spPr>
          <a:xfrm>
            <a:off x="13650110" y="5726875"/>
            <a:ext cx="12743550" cy="1253386"/>
          </a:xfrm>
        </p:spPr>
        <p:txBody>
          <a:bodyPr/>
          <a:lstStyle/>
          <a:p>
            <a:r>
              <a:rPr lang="en-US" dirty="0"/>
              <a:t>Proposed Bridge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6977755" y="7212219"/>
            <a:ext cx="12659825" cy="197438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spcAft>
                <a:spcPts val="800"/>
              </a:spcAft>
              <a:buFont typeface="Arial"/>
              <a:buChar char="•"/>
            </a:pPr>
            <a:r>
              <a:rPr lang="en-US" sz="4400" b="1" dirty="0">
                <a:cs typeface="Calibri" panose="020F0502020204030204"/>
              </a:rPr>
              <a:t>AASHTO Soil Classification</a:t>
            </a:r>
            <a:endParaRPr lang="en-US" b="1" dirty="0">
              <a:cs typeface="Calibri" panose="020F0502020204030204"/>
            </a:endParaRPr>
          </a:p>
          <a:p>
            <a:r>
              <a:rPr lang="en-US" sz="4400" dirty="0">
                <a:cs typeface="Calibri" panose="020F0502020204030204"/>
              </a:rPr>
              <a:t>   -  Soil sample taken at depths of 4'</a:t>
            </a:r>
            <a:endParaRPr lang="en-US" sz="7250" dirty="0">
              <a:cs typeface="Calibri"/>
            </a:endParaRPr>
          </a:p>
          <a:p>
            <a:r>
              <a:rPr lang="en-US" sz="4400" dirty="0">
                <a:cs typeface="Calibri" panose="020F0502020204030204"/>
              </a:rPr>
              <a:t>   -  Soil Classification is a well graded sand</a:t>
            </a:r>
          </a:p>
          <a:p>
            <a:r>
              <a:rPr lang="en-US" sz="4400" dirty="0">
                <a:cs typeface="Calibri" panose="020F0502020204030204"/>
              </a:rPr>
              <a:t>   -  Load bearing capacity of 3 </a:t>
            </a:r>
            <a:r>
              <a:rPr lang="en-US" sz="4400" dirty="0" err="1">
                <a:cs typeface="Calibri" panose="020F0502020204030204"/>
              </a:rPr>
              <a:t>ksi</a:t>
            </a:r>
            <a:r>
              <a:rPr lang="en-US" sz="4400" dirty="0">
                <a:cs typeface="Calibri" panose="020F0502020204030204"/>
              </a:rPr>
              <a:t> in the soil</a:t>
            </a:r>
          </a:p>
          <a:p>
            <a:endParaRPr lang="en-US" sz="4400" dirty="0">
              <a:ea typeface="+mn-lt"/>
              <a:cs typeface="+mn-lt"/>
            </a:endParaRPr>
          </a:p>
          <a:p>
            <a:endParaRPr lang="en-US" sz="4400" dirty="0">
              <a:ea typeface="+mn-lt"/>
              <a:cs typeface="+mn-lt"/>
            </a:endParaRPr>
          </a:p>
          <a:p>
            <a:endParaRPr lang="en-US" sz="4400" dirty="0">
              <a:ea typeface="+mn-lt"/>
              <a:cs typeface="+mn-lt"/>
            </a:endParaRPr>
          </a:p>
          <a:p>
            <a:endParaRPr lang="en-US" sz="4400" dirty="0">
              <a:ea typeface="+mn-lt"/>
              <a:cs typeface="+mn-lt"/>
            </a:endParaRPr>
          </a:p>
          <a:p>
            <a:endParaRPr lang="en-US" sz="4400" dirty="0">
              <a:ea typeface="+mn-lt"/>
              <a:cs typeface="+mn-lt"/>
            </a:endParaRPr>
          </a:p>
          <a:p>
            <a:endParaRPr lang="en-US" sz="4400" dirty="0">
              <a:ea typeface="+mn-lt"/>
              <a:cs typeface="+mn-lt"/>
            </a:endParaRP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4400" b="1" dirty="0">
                <a:ea typeface="+mn-lt"/>
                <a:cs typeface="+mn-lt"/>
              </a:rPr>
              <a:t>Bridge Design</a:t>
            </a:r>
          </a:p>
          <a:p>
            <a:r>
              <a:rPr lang="en-US" sz="4400" dirty="0">
                <a:ea typeface="+mn-lt"/>
                <a:cs typeface="+mn-lt"/>
              </a:rPr>
              <a:t>   -  Bridge Type: Pratt Truss</a:t>
            </a:r>
            <a:endParaRPr lang="en-US" dirty="0">
              <a:cs typeface="Calibri" panose="020F0502020204030204"/>
            </a:endParaRPr>
          </a:p>
          <a:p>
            <a:r>
              <a:rPr lang="en-US" sz="4400" dirty="0">
                <a:ea typeface="+mn-lt"/>
                <a:cs typeface="+mn-lt"/>
              </a:rPr>
              <a:t>   -  Dimension: 8' x 120'</a:t>
            </a:r>
            <a:endParaRPr lang="en-US" dirty="0">
              <a:cs typeface="Calibri" panose="020F0502020204030204"/>
            </a:endParaRPr>
          </a:p>
          <a:p>
            <a:r>
              <a:rPr lang="en-US" sz="4400" dirty="0">
                <a:ea typeface="+mn-lt"/>
                <a:cs typeface="+mn-lt"/>
              </a:rPr>
              <a:t>   -  Fiber-Reinforced Polymer</a:t>
            </a:r>
            <a:endParaRPr lang="en-US" sz="7250" dirty="0">
              <a:cs typeface="Calibri"/>
            </a:endParaRPr>
          </a:p>
          <a:p>
            <a:pPr marL="571500" indent="-571500">
              <a:spcBef>
                <a:spcPts val="1100"/>
              </a:spcBef>
              <a:buFont typeface="Arial"/>
              <a:buChar char="•"/>
            </a:pPr>
            <a:r>
              <a:rPr lang="en-US" sz="4400" b="1" dirty="0">
                <a:ea typeface="+mn-lt"/>
                <a:cs typeface="+mn-lt"/>
              </a:rPr>
              <a:t>Foundation Design</a:t>
            </a:r>
            <a:endParaRPr lang="en-US" sz="7250" b="1" dirty="0">
              <a:ea typeface="+mn-lt"/>
              <a:cs typeface="+mn-lt"/>
            </a:endParaRPr>
          </a:p>
          <a:p>
            <a:pPr>
              <a:spcBef>
                <a:spcPts val="800"/>
              </a:spcBef>
            </a:pPr>
            <a:r>
              <a:rPr lang="en-US" sz="4400" dirty="0">
                <a:ea typeface="+mn-lt"/>
                <a:cs typeface="+mn-lt"/>
              </a:rPr>
              <a:t>   -  Axial Column Load: 130 kips</a:t>
            </a:r>
            <a:endParaRPr lang="en-US" sz="4400" dirty="0">
              <a:cs typeface="Calibri" panose="020F0502020204030204"/>
            </a:endParaRPr>
          </a:p>
          <a:p>
            <a:r>
              <a:rPr lang="en-US" sz="4400" dirty="0">
                <a:cs typeface="Calibri" panose="020F0502020204030204"/>
              </a:rPr>
              <a:t>   -  Footing Area = Axial load/Allowable Soil Capacity</a:t>
            </a:r>
            <a:endParaRPr lang="en-US" sz="4400" dirty="0">
              <a:ea typeface="+mn-lt"/>
              <a:cs typeface="+mn-lt"/>
            </a:endParaRPr>
          </a:p>
          <a:p>
            <a:r>
              <a:rPr lang="en-US" sz="4400" dirty="0">
                <a:cs typeface="Calibri" panose="020F0502020204030204"/>
              </a:rPr>
              <a:t>   -  Abutment</a:t>
            </a:r>
            <a:r>
              <a:rPr lang="en-US" sz="4400" dirty="0">
                <a:ea typeface="+mn-lt"/>
                <a:cs typeface="+mn-lt"/>
              </a:rPr>
              <a:t> Type: Spread Footing</a:t>
            </a:r>
            <a:endParaRPr lang="en-US" dirty="0">
              <a:cs typeface="Calibri" panose="020F0502020204030204"/>
            </a:endParaRPr>
          </a:p>
          <a:p>
            <a:r>
              <a:rPr lang="en-US" sz="4400" dirty="0">
                <a:cs typeface="Calibri" panose="020F0502020204030204"/>
              </a:rPr>
              <a:t>   -  Dimension: 8' x 8' x 1'</a:t>
            </a:r>
          </a:p>
          <a:p>
            <a:r>
              <a:rPr lang="en-US" sz="4400" dirty="0">
                <a:cs typeface="Calibri" panose="020F0502020204030204"/>
              </a:rPr>
              <a:t>   -  Foundation Wall: 6' x 3'</a:t>
            </a:r>
          </a:p>
          <a:p>
            <a:r>
              <a:rPr lang="en-US" sz="4400" dirty="0">
                <a:cs typeface="Calibri" panose="020F0502020204030204"/>
              </a:rPr>
              <a:t>   -  #4 Rebar used in Footing</a:t>
            </a:r>
          </a:p>
          <a:p>
            <a:pPr>
              <a:spcAft>
                <a:spcPts val="1100"/>
              </a:spcAft>
            </a:pPr>
            <a:r>
              <a:rPr lang="en-US" sz="4400" dirty="0">
                <a:cs typeface="Calibri" panose="020F0502020204030204"/>
              </a:rPr>
              <a:t>   -  #6 Rebar used for Stirrups</a:t>
            </a:r>
          </a:p>
          <a:p>
            <a:pPr marL="571500" indent="-571500">
              <a:spcAft>
                <a:spcPts val="800"/>
              </a:spcAft>
              <a:buFont typeface="Arial,Sans-Serif"/>
              <a:buChar char="•"/>
            </a:pPr>
            <a:r>
              <a:rPr lang="en-US" sz="4400" b="1" dirty="0">
                <a:cs typeface="Calibri" panose="020F0502020204030204"/>
              </a:rPr>
              <a:t>Environmental Permitting</a:t>
            </a:r>
            <a:endParaRPr lang="en-US" sz="4400" dirty="0">
              <a:ea typeface="+mn-lt"/>
              <a:cs typeface="+mn-lt"/>
            </a:endParaRPr>
          </a:p>
          <a:p>
            <a:r>
              <a:rPr lang="en-US" sz="4400" dirty="0">
                <a:cs typeface="Calibri" panose="020F0502020204030204"/>
              </a:rPr>
              <a:t>   -  NHDES Wetlands</a:t>
            </a:r>
            <a:endParaRPr lang="en-US" sz="4400" dirty="0">
              <a:ea typeface="+mn-lt"/>
              <a:cs typeface="+mn-lt"/>
            </a:endParaRPr>
          </a:p>
          <a:p>
            <a:r>
              <a:rPr lang="en-US" sz="4400" dirty="0">
                <a:cs typeface="Calibri" panose="020F0502020204030204"/>
              </a:rPr>
              <a:t>        -&gt;Permit-by-Notification</a:t>
            </a:r>
            <a:endParaRPr lang="en-US" sz="4400" dirty="0">
              <a:ea typeface="+mn-lt"/>
              <a:cs typeface="+mn-lt"/>
            </a:endParaRPr>
          </a:p>
          <a:p>
            <a:r>
              <a:rPr lang="en-US" sz="4400" dirty="0">
                <a:cs typeface="Calibri" panose="020F0502020204030204"/>
              </a:rPr>
              <a:t>   -  NHDES Shorelands</a:t>
            </a:r>
            <a:endParaRPr lang="en-US" sz="4400" dirty="0">
              <a:ea typeface="+mn-lt"/>
              <a:cs typeface="+mn-lt"/>
            </a:endParaRPr>
          </a:p>
          <a:p>
            <a:r>
              <a:rPr lang="en-US" sz="4400" dirty="0">
                <a:cs typeface="Calibri" panose="020F0502020204030204"/>
              </a:rPr>
              <a:t>        -&gt;Permit-by-Notification</a:t>
            </a:r>
            <a:endParaRPr lang="en-US" sz="4400" dirty="0">
              <a:ea typeface="+mn-lt"/>
              <a:cs typeface="+mn-lt"/>
            </a:endParaRPr>
          </a:p>
          <a:p>
            <a:r>
              <a:rPr lang="en-US" sz="4400" dirty="0">
                <a:cs typeface="Calibri" panose="020F0502020204030204"/>
              </a:rPr>
              <a:t>   -  Minimal impact to endangered species in area</a:t>
            </a:r>
            <a:endParaRPr lang="en-US" sz="4400" dirty="0">
              <a:ea typeface="+mn-lt"/>
              <a:cs typeface="+mn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927677" y="2322003"/>
            <a:ext cx="28498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chemeClr val="bg1"/>
                </a:solidFill>
              </a:rPr>
              <a:t>Matthew </a:t>
            </a:r>
            <a:r>
              <a:rPr lang="en-US" sz="5500" dirty="0" err="1">
                <a:solidFill>
                  <a:schemeClr val="bg1"/>
                </a:solidFill>
              </a:rPr>
              <a:t>Spurr</a:t>
            </a:r>
            <a:r>
              <a:rPr lang="en-US" sz="5500" dirty="0">
                <a:solidFill>
                  <a:schemeClr val="bg1"/>
                </a:solidFill>
              </a:rPr>
              <a:t> (PM), Alan Bauman, Matthew Golden, Wei He, Connor Thompson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607" y="1053192"/>
            <a:ext cx="2271527" cy="27353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 descr="The Town of Durham New Hampshire">
            <a:extLst>
              <a:ext uri="{FF2B5EF4-FFF2-40B4-BE49-F238E27FC236}">
                <a16:creationId xmlns:a16="http://schemas.microsoft.com/office/drawing/2014/main" id="{782FA508-24BC-42A6-B471-B4C78BE4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8641" y="492045"/>
            <a:ext cx="3810000" cy="38576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514BBC0-D0E4-4251-8DAE-CC504C283631}"/>
              </a:ext>
            </a:extLst>
          </p:cNvPr>
          <p:cNvSpPr txBox="1"/>
          <p:nvPr/>
        </p:nvSpPr>
        <p:spPr>
          <a:xfrm>
            <a:off x="5927677" y="3314346"/>
            <a:ext cx="28498800" cy="9387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5500" dirty="0">
                <a:solidFill>
                  <a:schemeClr val="bg1"/>
                </a:solidFill>
              </a:rPr>
              <a:t>Faculty Advisor: Erin Bell │ Project Sponsor: Dennis Meadows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95A4AB-7C00-4368-85C2-2B303098D6F5}"/>
              </a:ext>
            </a:extLst>
          </p:cNvPr>
          <p:cNvSpPr txBox="1"/>
          <p:nvPr/>
        </p:nvSpPr>
        <p:spPr>
          <a:xfrm>
            <a:off x="0" y="32000538"/>
            <a:ext cx="40233600" cy="93871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chemeClr val="bg1"/>
                </a:solidFill>
              </a:rPr>
              <a:t>Department of Civil and Environmental Engineering, University of New Hampshire</a:t>
            </a:r>
          </a:p>
        </p:txBody>
      </p:sp>
      <p:pic>
        <p:nvPicPr>
          <p:cNvPr id="3" name="Picture 4" descr="A picture containing building&#10;&#10;Description generated with very high confidence">
            <a:extLst>
              <a:ext uri="{FF2B5EF4-FFF2-40B4-BE49-F238E27FC236}">
                <a16:creationId xmlns:a16="http://schemas.microsoft.com/office/drawing/2014/main" id="{0DF90A09-91E3-4067-8987-A9DB826B3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9565" y="7243863"/>
            <a:ext cx="12581420" cy="60223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C7BA276B-B28F-49FA-89BF-90135D9A0826}"/>
              </a:ext>
            </a:extLst>
          </p:cNvPr>
          <p:cNvSpPr txBox="1">
            <a:spLocks/>
          </p:cNvSpPr>
          <p:nvPr/>
        </p:nvSpPr>
        <p:spPr>
          <a:xfrm>
            <a:off x="1108706" y="25735184"/>
            <a:ext cx="11734800" cy="1117600"/>
          </a:xfrm>
          <a:prstGeom prst="round1Rect">
            <a:avLst/>
          </a:prstGeom>
          <a:solidFill>
            <a:schemeClr val="accent4"/>
          </a:solidFill>
        </p:spPr>
        <p:txBody>
          <a:bodyPr vert="horz" lIns="365760" tIns="45720" rIns="91440" bIns="45720" rtlCol="0" anchor="ctr">
            <a:noAutofit/>
          </a:bodyPr>
          <a:lstStyle>
            <a:lvl1pPr marL="0" indent="0" algn="l" defTabSz="402350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55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02350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55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02350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55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02350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55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02350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55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02350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55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02350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55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02350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55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02350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55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/>
              <a:t>Milestones</a:t>
            </a:r>
          </a:p>
        </p:txBody>
      </p:sp>
      <p:pic>
        <p:nvPicPr>
          <p:cNvPr id="41" name="Picture 41" descr="A close up of a map&#10;&#10;Description generated with high confidence">
            <a:extLst>
              <a:ext uri="{FF2B5EF4-FFF2-40B4-BE49-F238E27FC236}">
                <a16:creationId xmlns:a16="http://schemas.microsoft.com/office/drawing/2014/main" id="{DE57FC5D-C1FB-4533-A16D-09144FFBC3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2524" y="26483776"/>
            <a:ext cx="9713311" cy="4694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3F2AEB9-9AB1-4677-8CB4-7699490E02C5}"/>
              </a:ext>
            </a:extLst>
          </p:cNvPr>
          <p:cNvSpPr txBox="1"/>
          <p:nvPr/>
        </p:nvSpPr>
        <p:spPr>
          <a:xfrm>
            <a:off x="17648571" y="31384116"/>
            <a:ext cx="473315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Proposed Pathway Leading to Bridge</a:t>
            </a:r>
          </a:p>
        </p:txBody>
      </p:sp>
      <p:pic>
        <p:nvPicPr>
          <p:cNvPr id="48" name="Picture 48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963EEFCB-9A48-4A51-8F42-88E7B76C2F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9270" y="20236460"/>
            <a:ext cx="5192435" cy="3642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6C5D842-F8AF-496F-B005-998B723A61DD}"/>
              </a:ext>
            </a:extLst>
          </p:cNvPr>
          <p:cNvSpPr txBox="1"/>
          <p:nvPr/>
        </p:nvSpPr>
        <p:spPr>
          <a:xfrm>
            <a:off x="17127201" y="19608733"/>
            <a:ext cx="614429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Proposed Bridge Location in Milne Sanctuary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D27D9B6-47CA-4F2A-A4B8-F220B70EDFA2}"/>
              </a:ext>
            </a:extLst>
          </p:cNvPr>
          <p:cNvSpPr txBox="1"/>
          <p:nvPr/>
        </p:nvSpPr>
        <p:spPr>
          <a:xfrm>
            <a:off x="35127273" y="24020725"/>
            <a:ext cx="338168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Foundation Cross Section</a:t>
            </a:r>
            <a:endParaRPr lang="en-US" sz="2400" dirty="0">
              <a:cs typeface="Calibri"/>
            </a:endParaRPr>
          </a:p>
        </p:txBody>
      </p:sp>
      <p:pic>
        <p:nvPicPr>
          <p:cNvPr id="5" name="Picture 5" descr="A picture containing computer&#10;&#10;Description generated with very high confidence">
            <a:extLst>
              <a:ext uri="{FF2B5EF4-FFF2-40B4-BE49-F238E27FC236}">
                <a16:creationId xmlns:a16="http://schemas.microsoft.com/office/drawing/2014/main" id="{893A823E-7948-4BBF-B223-32409B0BBE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82624" y="14666086"/>
            <a:ext cx="4857895" cy="2885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26" descr="A picture containing outdoor, grass, person, tool&#10;&#10;Description generated with very high confidence">
            <a:extLst>
              <a:ext uri="{FF2B5EF4-FFF2-40B4-BE49-F238E27FC236}">
                <a16:creationId xmlns:a16="http://schemas.microsoft.com/office/drawing/2014/main" id="{6EB99C4C-9B16-47CD-BB17-58D76C74DE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07719" y="10275897"/>
            <a:ext cx="3853040" cy="3412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10" descr="A tree in a forest&#10;&#10;Description generated with very high confidence">
            <a:extLst>
              <a:ext uri="{FF2B5EF4-FFF2-40B4-BE49-F238E27FC236}">
                <a16:creationId xmlns:a16="http://schemas.microsoft.com/office/drawing/2014/main" id="{8C01579C-5126-468E-A6E8-FE511C3E39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97433" y="14113339"/>
            <a:ext cx="12629148" cy="52605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97DE8E84-48F8-4D37-AEDA-4995D5BF9987}"/>
              </a:ext>
            </a:extLst>
          </p:cNvPr>
          <p:cNvSpPr txBox="1">
            <a:spLocks/>
          </p:cNvSpPr>
          <p:nvPr/>
        </p:nvSpPr>
        <p:spPr>
          <a:xfrm>
            <a:off x="1089601" y="27129451"/>
            <a:ext cx="11959857" cy="4018875"/>
          </a:xfrm>
          <a:prstGeom prst="rect">
            <a:avLst/>
          </a:prstGeom>
        </p:spPr>
        <p:txBody>
          <a:bodyPr vert="horz" lIns="365760" tIns="182880" rIns="91440" bIns="45720" rtlCol="0" anchor="t">
            <a:normAutofit/>
          </a:bodyPr>
          <a:lstStyle>
            <a:lvl1pPr marL="419115" indent="-419115" algn="l" defTabSz="4023506" rtl="0" eaLnBrk="1" latinLnBrk="0" hangingPunct="1">
              <a:lnSpc>
                <a:spcPct val="100000"/>
              </a:lnSpc>
              <a:spcBef>
                <a:spcPts val="11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5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05877" indent="-419115" algn="l" defTabSz="4023506" rtl="0" eaLnBrk="1" latinLnBrk="0" hangingPunct="1">
              <a:lnSpc>
                <a:spcPct val="100000"/>
              </a:lnSpc>
              <a:spcBef>
                <a:spcPts val="11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77" indent="-419115" algn="l" defTabSz="4023506" rtl="0" eaLnBrk="1" latinLnBrk="0" hangingPunct="1">
              <a:lnSpc>
                <a:spcPct val="100000"/>
              </a:lnSpc>
              <a:spcBef>
                <a:spcPts val="11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77" indent="-419115" algn="l" defTabSz="4023506" rtl="0" eaLnBrk="1" latinLnBrk="0" hangingPunct="1">
              <a:lnSpc>
                <a:spcPct val="100000"/>
              </a:lnSpc>
              <a:spcBef>
                <a:spcPts val="11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5877" indent="-419115" algn="l" defTabSz="4023506" rtl="0" eaLnBrk="1" latinLnBrk="0" hangingPunct="1">
              <a:lnSpc>
                <a:spcPct val="100000"/>
              </a:lnSpc>
              <a:spcBef>
                <a:spcPts val="11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05877" indent="-419115" algn="l" defTabSz="4023506" rtl="0" eaLnBrk="1" latinLnBrk="0" hangingPunct="1">
              <a:lnSpc>
                <a:spcPct val="100000"/>
              </a:lnSpc>
              <a:spcBef>
                <a:spcPts val="11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05877" indent="-419115" algn="l" defTabSz="4023506" rtl="0" eaLnBrk="1" latinLnBrk="0" hangingPunct="1">
              <a:lnSpc>
                <a:spcPct val="100000"/>
              </a:lnSpc>
              <a:spcBef>
                <a:spcPts val="11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5877" indent="-419115" algn="l" defTabSz="4023506" rtl="0" eaLnBrk="1" latinLnBrk="0" hangingPunct="1">
              <a:lnSpc>
                <a:spcPct val="100000"/>
              </a:lnSpc>
              <a:spcBef>
                <a:spcPts val="11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5877" indent="-419115" algn="l" defTabSz="4023506" rtl="0" eaLnBrk="1" latinLnBrk="0" hangingPunct="1">
              <a:lnSpc>
                <a:spcPct val="100000"/>
              </a:lnSpc>
              <a:spcBef>
                <a:spcPts val="11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9100" indent="-419100"/>
            <a:r>
              <a:rPr lang="en-US" sz="4400" dirty="0">
                <a:cs typeface="Calibri"/>
              </a:rPr>
              <a:t>Engaged</a:t>
            </a:r>
            <a:r>
              <a:rPr lang="en-US" sz="4400" dirty="0">
                <a:ea typeface="+mn-lt"/>
                <a:cs typeface="+mn-lt"/>
              </a:rPr>
              <a:t> with stakeholders about project details</a:t>
            </a:r>
          </a:p>
          <a:p>
            <a:pPr marL="419100" indent="-419100"/>
            <a:r>
              <a:rPr lang="en-US" sz="4400" dirty="0">
                <a:cs typeface="Calibri"/>
              </a:rPr>
              <a:t>Provided a conceptual site plan </a:t>
            </a:r>
          </a:p>
          <a:p>
            <a:pPr marL="419100" indent="-419100"/>
            <a:r>
              <a:rPr lang="en-US" sz="4400" dirty="0">
                <a:cs typeface="Calibri"/>
              </a:rPr>
              <a:t>Determined the bridge type, length, material and location</a:t>
            </a:r>
          </a:p>
          <a:p>
            <a:pPr marL="419100" indent="-419100"/>
            <a:r>
              <a:rPr lang="en-US" sz="4400" dirty="0">
                <a:cs typeface="Calibri"/>
              </a:rPr>
              <a:t>Designed a spread footing abutment</a:t>
            </a:r>
          </a:p>
          <a:p>
            <a:pPr marL="419100" indent="-419100"/>
            <a:endParaRPr lang="en-US" sz="4400" dirty="0">
              <a:cs typeface="Calibri"/>
            </a:endParaRPr>
          </a:p>
          <a:p>
            <a:pPr marL="419100" indent="-419100"/>
            <a:endParaRPr lang="en-US" sz="4400" dirty="0">
              <a:cs typeface="Calibri"/>
            </a:endParaRPr>
          </a:p>
        </p:txBody>
      </p:sp>
      <p:pic>
        <p:nvPicPr>
          <p:cNvPr id="27" name="Picture 2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755CA3AB-615E-4C06-824C-228BC5209C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84257" y="27158427"/>
            <a:ext cx="6991735" cy="4012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31" descr="A close up of a desert&#10;&#10;Description generated with high confidence">
            <a:extLst>
              <a:ext uri="{FF2B5EF4-FFF2-40B4-BE49-F238E27FC236}">
                <a16:creationId xmlns:a16="http://schemas.microsoft.com/office/drawing/2014/main" id="{41FA403E-CD25-401F-883D-B47FCD52CD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34165969" y="9704960"/>
            <a:ext cx="3388387" cy="4546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2" name="Picture 45" descr="A close up of a map&#10;&#10;Description generated with high confidence">
            <a:extLst>
              <a:ext uri="{FF2B5EF4-FFF2-40B4-BE49-F238E27FC236}">
                <a16:creationId xmlns:a16="http://schemas.microsoft.com/office/drawing/2014/main" id="{44067F69-BD34-4B2D-804D-0794E342E70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470" t="-160" r="11119" b="-733"/>
          <a:stretch/>
        </p:blipFill>
        <p:spPr>
          <a:xfrm>
            <a:off x="771951" y="14123646"/>
            <a:ext cx="6082373" cy="5014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" name="Picture 39" descr="A close up of a map&#10;&#10;Description generated with high confidence">
            <a:extLst>
              <a:ext uri="{FF2B5EF4-FFF2-40B4-BE49-F238E27FC236}">
                <a16:creationId xmlns:a16="http://schemas.microsoft.com/office/drawing/2014/main" id="{1936C5EA-6347-4F28-A3C4-21F02C949BB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160" t="10879" r="29008" b="-2092"/>
          <a:stretch/>
        </p:blipFill>
        <p:spPr>
          <a:xfrm>
            <a:off x="6981293" y="14113089"/>
            <a:ext cx="5940632" cy="5101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BCEBCC7-0E1B-453B-A55B-26125D47D142}"/>
              </a:ext>
            </a:extLst>
          </p:cNvPr>
          <p:cNvSpPr txBox="1"/>
          <p:nvPr/>
        </p:nvSpPr>
        <p:spPr>
          <a:xfrm>
            <a:off x="2954384" y="19373075"/>
            <a:ext cx="80546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Arial view: Bridge Location and Direction in Relation to Durham</a:t>
            </a:r>
          </a:p>
        </p:txBody>
      </p:sp>
    </p:spTree>
    <p:extLst>
      <p:ext uri="{BB962C8B-B14F-4D97-AF65-F5344CB8AC3E}">
        <p14:creationId xmlns:p14="http://schemas.microsoft.com/office/powerpoint/2010/main" val="931198942"/>
      </p:ext>
    </p:extLst>
  </p:cSld>
  <p:clrMapOvr>
    <a:masterClrMapping/>
  </p:clrMapOvr>
</p:sld>
</file>

<file path=ppt/theme/theme1.xml><?xml version="1.0" encoding="utf-8"?>
<a:theme xmlns:a="http://schemas.openxmlformats.org/drawingml/2006/main" name="Medical Poster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4C5A6A"/>
      </a:hlink>
      <a:folHlink>
        <a:srgbClr val="808DA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sz="6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6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5A68E73-61CB-4542-8C48-DCBB2482A3D5}" vid="{6A3CA63D-1E3C-4681-8668-89277FEB3FEB}"/>
    </a:ext>
  </a:extLst>
</a:theme>
</file>

<file path=ppt/theme/theme2.xml><?xml version="1.0" encoding="utf-8"?>
<a:theme xmlns:a="http://schemas.openxmlformats.org/drawingml/2006/main" name="Office Them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4C5A6A"/>
      </a:hlink>
      <a:folHlink>
        <a:srgbClr val="808DA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4C5A6A"/>
      </a:hlink>
      <a:folHlink>
        <a:srgbClr val="808DA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1110015-E380-4C53-980C-698226C61C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Poster (blue and brown design)</Template>
  <TotalTime>0</TotalTime>
  <Words>157</Words>
  <Application>Microsoft Office PowerPoint</Application>
  <PresentationFormat>Custom</PresentationFormat>
  <Paragraphs>68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Arial,Sans-Serif</vt:lpstr>
      <vt:lpstr>Calibri</vt:lpstr>
      <vt:lpstr>Cambria</vt:lpstr>
      <vt:lpstr>Medical Poster</vt:lpstr>
      <vt:lpstr>Pedestrian Bridge over the Oyster River in Durham, NH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Pedestrian Bridge over the Oyster River in Durham, NH</dc:title>
  <dc:creator/>
  <cp:lastModifiedBy/>
  <cp:revision>659</cp:revision>
  <dcterms:created xsi:type="dcterms:W3CDTF">2015-04-29T17:08:18Z</dcterms:created>
  <dcterms:modified xsi:type="dcterms:W3CDTF">2020-04-24T18:28:11Z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TC040015519991</vt:lpwstr>
  </property>
</Properties>
</file>