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57" r:id="rId3"/>
    <p:sldId id="262" r:id="rId4"/>
    <p:sldId id="277" r:id="rId5"/>
    <p:sldId id="258" r:id="rId6"/>
    <p:sldId id="272" r:id="rId7"/>
    <p:sldId id="283" r:id="rId8"/>
    <p:sldId id="263" r:id="rId9"/>
    <p:sldId id="287" r:id="rId10"/>
    <p:sldId id="261" r:id="rId11"/>
    <p:sldId id="269" r:id="rId12"/>
    <p:sldId id="260" r:id="rId13"/>
    <p:sldId id="291" r:id="rId14"/>
    <p:sldId id="293" r:id="rId15"/>
    <p:sldId id="289" r:id="rId16"/>
    <p:sldId id="292" r:id="rId17"/>
    <p:sldId id="290" r:id="rId18"/>
    <p:sldId id="288" r:id="rId19"/>
    <p:sldId id="294" r:id="rId20"/>
    <p:sldId id="270" r:id="rId21"/>
    <p:sldId id="282" r:id="rId22"/>
    <p:sldId id="298" r:id="rId23"/>
    <p:sldId id="299" r:id="rId24"/>
    <p:sldId id="279" r:id="rId25"/>
    <p:sldId id="280" r:id="rId26"/>
    <p:sldId id="281" r:id="rId27"/>
    <p:sldId id="295" r:id="rId28"/>
    <p:sldId id="284" r:id="rId29"/>
    <p:sldId id="273" r:id="rId30"/>
    <p:sldId id="286" r:id="rId31"/>
    <p:sldId id="296" r:id="rId32"/>
    <p:sldId id="297" r:id="rId33"/>
    <p:sldId id="268" r:id="rId34"/>
    <p:sldId id="27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ck, Jordan T" initials="BJT" lastIdx="1" clrIdx="0">
    <p:extLst>
      <p:ext uri="{19B8F6BF-5375-455C-9EA6-DF929625EA0E}">
        <p15:presenceInfo xmlns:p15="http://schemas.microsoft.com/office/powerpoint/2012/main" userId="S::jtb1021@wildcats.unh.edu::d260bd76-913b-4a8f-b532-d6d29ff14a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88" autoAdjust="0"/>
    <p:restoredTop sz="94660"/>
  </p:normalViewPr>
  <p:slideViewPr>
    <p:cSldViewPr snapToGrid="0">
      <p:cViewPr varScale="1">
        <p:scale>
          <a:sx n="62" d="100"/>
          <a:sy n="62" d="100"/>
        </p:scale>
        <p:origin x="6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5DA24E-D3CF-4487-8138-37508E4E2C9A}" type="datetimeFigureOut">
              <a:rPr lang="en-US"/>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F3115-C0E1-4EA7-AFF1-34B701F97D3A}" type="slidenum">
              <a:rPr lang="en-US"/>
              <a:t>‹#›</a:t>
            </a:fld>
            <a:endParaRPr lang="en-US"/>
          </a:p>
        </p:txBody>
      </p:sp>
    </p:spTree>
    <p:extLst>
      <p:ext uri="{BB962C8B-B14F-4D97-AF65-F5344CB8AC3E}">
        <p14:creationId xmlns:p14="http://schemas.microsoft.com/office/powerpoint/2010/main" val="134829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Evening- my name is </a:t>
            </a:r>
            <a:r>
              <a:rPr lang="en-US" dirty="0" err="1">
                <a:cs typeface="Calibri"/>
              </a:rPr>
              <a:t>kelsey</a:t>
            </a:r>
            <a:r>
              <a:rPr lang="en-US" dirty="0">
                <a:cs typeface="Calibri"/>
              </a:rPr>
              <a:t> </a:t>
            </a:r>
            <a:r>
              <a:rPr lang="en-US" dirty="0" err="1">
                <a:cs typeface="Calibri"/>
              </a:rPr>
              <a:t>glidden</a:t>
            </a:r>
            <a:r>
              <a:rPr lang="en-US" dirty="0">
                <a:cs typeface="Calibri"/>
              </a:rPr>
              <a:t> and I am project manager for our senior capstone project. My fellow team members include Jordan Brock, Joe </a:t>
            </a:r>
            <a:r>
              <a:rPr lang="en-US" dirty="0" err="1">
                <a:cs typeface="Calibri"/>
              </a:rPr>
              <a:t>Giammichele</a:t>
            </a:r>
            <a:r>
              <a:rPr lang="en-US" dirty="0">
                <a:cs typeface="Calibri"/>
              </a:rPr>
              <a:t>, Chloe </a:t>
            </a:r>
            <a:r>
              <a:rPr lang="en-US" dirty="0" err="1">
                <a:cs typeface="Calibri"/>
              </a:rPr>
              <a:t>Loukes</a:t>
            </a:r>
            <a:r>
              <a:rPr lang="en-US" dirty="0">
                <a:cs typeface="Calibri"/>
              </a:rPr>
              <a:t>, Melanie Martell and Jake Woodard.  Our team is working on the transport and rehabilitation of the historic Robert J Prowse bridge to Keene, NH.  </a:t>
            </a:r>
          </a:p>
        </p:txBody>
      </p:sp>
      <p:sp>
        <p:nvSpPr>
          <p:cNvPr id="4" name="Slide Number Placeholder 3"/>
          <p:cNvSpPr>
            <a:spLocks noGrp="1"/>
          </p:cNvSpPr>
          <p:nvPr>
            <p:ph type="sldNum" sz="quarter" idx="5"/>
          </p:nvPr>
        </p:nvSpPr>
        <p:spPr/>
        <p:txBody>
          <a:bodyPr/>
          <a:lstStyle/>
          <a:p>
            <a:fld id="{421F3115-C0E1-4EA7-AFF1-34B701F97D3A}" type="slidenum">
              <a:rPr lang="en-US"/>
              <a:t>1</a:t>
            </a:fld>
            <a:endParaRPr lang="en-US"/>
          </a:p>
        </p:txBody>
      </p:sp>
    </p:spTree>
    <p:extLst>
      <p:ext uri="{BB962C8B-B14F-4D97-AF65-F5344CB8AC3E}">
        <p14:creationId xmlns:p14="http://schemas.microsoft.com/office/powerpoint/2010/main" val="172314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Constructed in 1962, this award winning bridge designed by Robert J Prowse made history as the first continuous welded steel bridge in the United States.</a:t>
            </a:r>
          </a:p>
        </p:txBody>
      </p:sp>
      <p:sp>
        <p:nvSpPr>
          <p:cNvPr id="4" name="Slide Number Placeholder 3"/>
          <p:cNvSpPr>
            <a:spLocks noGrp="1"/>
          </p:cNvSpPr>
          <p:nvPr>
            <p:ph type="sldNum" sz="quarter" idx="5"/>
          </p:nvPr>
        </p:nvSpPr>
        <p:spPr/>
        <p:txBody>
          <a:bodyPr/>
          <a:lstStyle/>
          <a:p>
            <a:fld id="{421F3115-C0E1-4EA7-AFF1-34B701F97D3A}" type="slidenum">
              <a:rPr lang="en-US"/>
              <a:t>2</a:t>
            </a:fld>
            <a:endParaRPr lang="en-US"/>
          </a:p>
        </p:txBody>
      </p:sp>
    </p:spTree>
    <p:extLst>
      <p:ext uri="{BB962C8B-B14F-4D97-AF65-F5344CB8AC3E}">
        <p14:creationId xmlns:p14="http://schemas.microsoft.com/office/powerpoint/2010/main" val="402458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project goal is to utilize our individual strengths, Myself and Chloe are focusing on the geotechnical aspect. Melanie and Joe will be focusing on the structural aspect, and Jordan and Jake will be researching and designing the Transportaion portion of the project. We have begun by reviewing </a:t>
            </a:r>
            <a:r>
              <a:rPr lang="en-US" dirty="0" err="1">
                <a:cs typeface="Calibri"/>
              </a:rPr>
              <a:t>hostoric</a:t>
            </a:r>
            <a:r>
              <a:rPr lang="en-US" dirty="0">
                <a:cs typeface="Calibri"/>
              </a:rPr>
              <a:t> permits and records for the Prowse bridge. </a:t>
            </a:r>
          </a:p>
        </p:txBody>
      </p:sp>
      <p:sp>
        <p:nvSpPr>
          <p:cNvPr id="4" name="Slide Number Placeholder 3"/>
          <p:cNvSpPr>
            <a:spLocks noGrp="1"/>
          </p:cNvSpPr>
          <p:nvPr>
            <p:ph type="sldNum" sz="quarter" idx="5"/>
          </p:nvPr>
        </p:nvSpPr>
        <p:spPr/>
        <p:txBody>
          <a:bodyPr/>
          <a:lstStyle/>
          <a:p>
            <a:fld id="{421F3115-C0E1-4EA7-AFF1-34B701F97D3A}" type="slidenum">
              <a:rPr lang="en-US"/>
              <a:t>3</a:t>
            </a:fld>
            <a:endParaRPr lang="en-US"/>
          </a:p>
        </p:txBody>
      </p:sp>
    </p:spTree>
    <p:extLst>
      <p:ext uri="{BB962C8B-B14F-4D97-AF65-F5344CB8AC3E}">
        <p14:creationId xmlns:p14="http://schemas.microsoft.com/office/powerpoint/2010/main" val="144775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Design abutments, model bridge and analyze using a visual analysis software </a:t>
            </a:r>
          </a:p>
        </p:txBody>
      </p:sp>
      <p:sp>
        <p:nvSpPr>
          <p:cNvPr id="4" name="Slide Number Placeholder 3"/>
          <p:cNvSpPr>
            <a:spLocks noGrp="1"/>
          </p:cNvSpPr>
          <p:nvPr>
            <p:ph type="sldNum" sz="quarter" idx="5"/>
          </p:nvPr>
        </p:nvSpPr>
        <p:spPr/>
        <p:txBody>
          <a:bodyPr/>
          <a:lstStyle/>
          <a:p>
            <a:fld id="{421F3115-C0E1-4EA7-AFF1-34B701F97D3A}" type="slidenum">
              <a:rPr lang="en-US"/>
              <a:t>4</a:t>
            </a:fld>
            <a:endParaRPr lang="en-US"/>
          </a:p>
        </p:txBody>
      </p:sp>
    </p:spTree>
    <p:extLst>
      <p:ext uri="{BB962C8B-B14F-4D97-AF65-F5344CB8AC3E}">
        <p14:creationId xmlns:p14="http://schemas.microsoft.com/office/powerpoint/2010/main" val="259411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bridge will continue the existing Cheshire rail trail that extends through Keene. It will be placed so that the pedestrian and recreational traffic will be able to continue to use the rail trail without the danger of crossing Route 101.</a:t>
            </a:r>
          </a:p>
          <a:p>
            <a:endParaRPr lang="en-US" dirty="0">
              <a:cs typeface="Calibri"/>
            </a:endParaRPr>
          </a:p>
        </p:txBody>
      </p:sp>
      <p:sp>
        <p:nvSpPr>
          <p:cNvPr id="4" name="Slide Number Placeholder 3"/>
          <p:cNvSpPr>
            <a:spLocks noGrp="1"/>
          </p:cNvSpPr>
          <p:nvPr>
            <p:ph type="sldNum" sz="quarter" idx="5"/>
          </p:nvPr>
        </p:nvSpPr>
        <p:spPr/>
        <p:txBody>
          <a:bodyPr/>
          <a:lstStyle/>
          <a:p>
            <a:fld id="{421F3115-C0E1-4EA7-AFF1-34B701F97D3A}" type="slidenum">
              <a:rPr lang="en-US"/>
              <a:t>8</a:t>
            </a:fld>
            <a:endParaRPr lang="en-US"/>
          </a:p>
        </p:txBody>
      </p:sp>
    </p:spTree>
    <p:extLst>
      <p:ext uri="{BB962C8B-B14F-4D97-AF65-F5344CB8AC3E}">
        <p14:creationId xmlns:p14="http://schemas.microsoft.com/office/powerpoint/2010/main" val="79846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Sans-Serif"/>
              <a:buChar char="•"/>
            </a:pPr>
            <a:r>
              <a:rPr lang="en-US" b="1" dirty="0"/>
              <a:t>Analysis of boring logs to determine soil conditions</a:t>
            </a:r>
            <a:endParaRPr lang="en-US" dirty="0"/>
          </a:p>
          <a:p>
            <a:pPr marL="285750" indent="-285750">
              <a:lnSpc>
                <a:spcPct val="90000"/>
              </a:lnSpc>
              <a:spcBef>
                <a:spcPts val="1200"/>
              </a:spcBef>
              <a:spcAft>
                <a:spcPts val="200"/>
              </a:spcAft>
              <a:buFont typeface="Arial,Sans-Serif"/>
              <a:buChar char="•"/>
            </a:pPr>
            <a:r>
              <a:rPr lang="en-US" b="1" dirty="0"/>
              <a:t>Create a design for the foundations for the center supports and the abutments</a:t>
            </a:r>
            <a:endParaRPr lang="en-US" dirty="0"/>
          </a:p>
          <a:p>
            <a:pPr marL="285750" indent="-285750">
              <a:lnSpc>
                <a:spcPct val="90000"/>
              </a:lnSpc>
              <a:spcBef>
                <a:spcPts val="1200"/>
              </a:spcBef>
              <a:spcAft>
                <a:spcPts val="200"/>
              </a:spcAft>
              <a:buFont typeface="Arial,Sans-Serif"/>
              <a:buChar char="•"/>
            </a:pPr>
            <a:r>
              <a:rPr lang="en-US" b="1" dirty="0"/>
              <a:t>Examine the survey file to determine current elevations and grades approaching the proposed site on either side</a:t>
            </a:r>
            <a:endParaRPr lang="en-US" dirty="0"/>
          </a:p>
          <a:p>
            <a:pPr marL="285750" indent="-285750">
              <a:lnSpc>
                <a:spcPct val="90000"/>
              </a:lnSpc>
              <a:spcBef>
                <a:spcPts val="1200"/>
              </a:spcBef>
              <a:spcAft>
                <a:spcPts val="200"/>
              </a:spcAft>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21F3115-C0E1-4EA7-AFF1-34B701F97D3A}" type="slidenum">
              <a:rPr lang="en-US"/>
              <a:t>20</a:t>
            </a:fld>
            <a:endParaRPr lang="en-US"/>
          </a:p>
        </p:txBody>
      </p:sp>
    </p:spTree>
    <p:extLst>
      <p:ext uri="{BB962C8B-B14F-4D97-AF65-F5344CB8AC3E}">
        <p14:creationId xmlns:p14="http://schemas.microsoft.com/office/powerpoint/2010/main" val="332515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21F3115-C0E1-4EA7-AFF1-34B701F97D3A}" type="slidenum">
              <a:rPr lang="en-US"/>
              <a:t>31</a:t>
            </a:fld>
            <a:endParaRPr lang="en-US"/>
          </a:p>
        </p:txBody>
      </p:sp>
    </p:spTree>
    <p:extLst>
      <p:ext uri="{BB962C8B-B14F-4D97-AF65-F5344CB8AC3E}">
        <p14:creationId xmlns:p14="http://schemas.microsoft.com/office/powerpoint/2010/main" val="111352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0651A572-3E2E-4EA7-9EAD-E04902219641}" type="datetime1">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0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FF3385-CFD3-4A58-839A-81A26F279C62}" type="datetime1">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8524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20459F-9438-4D6A-BA56-98A301D13190}" type="datetime1">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710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2847DF-6F72-4C7E-BC63-F0530AD361CE}" type="datetime1">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extLst>
      <p:ext uri="{BB962C8B-B14F-4D97-AF65-F5344CB8AC3E}">
        <p14:creationId xmlns:p14="http://schemas.microsoft.com/office/powerpoint/2010/main" val="392060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D6D6F09-331A-432B-AF8E-171884374868}" type="datetime1">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82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6485DC1-D859-45D4-9B3A-F66E8AFCB1C0}" type="datetime1">
              <a:rPr lang="en-US" smtClean="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8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4473F3A-EBE8-4794-B011-2F2B499AD72C}" type="datetime1">
              <a:rPr lang="en-US" smtClean="0"/>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5157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9D96D06-B9F7-4D4C-853E-BAC06B56E3E9}" type="datetime1">
              <a:rPr lang="en-US" smtClean="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1040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8A31F12-813E-4FB8-A1D0-FF5B2DBBF282}" type="datetime1">
              <a:rPr lang="en-US" smtClean="0"/>
              <a:t>4/23/2020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8330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D633F-AD0A-4AD7-874F-394157762B5C}" type="datetime1">
              <a:rPr lang="en-US" smtClean="0"/>
              <a:t>4/23/2020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8306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4941CBA-02DD-4E72-905B-4409CA795FFB}" type="datetime1">
              <a:rPr lang="en-US" smtClean="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6287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7F74E9B-EEF9-4B6A-AC6C-FB28F119AB44}" type="datetime1">
              <a:rPr lang="en-US" smtClean="0"/>
              <a:t>4/23/2020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6938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3437" y="-866457"/>
            <a:ext cx="11137725" cy="2940832"/>
          </a:xfrm>
        </p:spPr>
        <p:txBody>
          <a:bodyPr>
            <a:normAutofit/>
          </a:bodyPr>
          <a:lstStyle/>
          <a:p>
            <a:r>
              <a:rPr lang="en-US" sz="6600" b="1" dirty="0">
                <a:solidFill>
                  <a:schemeClr val="accent1">
                    <a:lumMod val="50000"/>
                  </a:schemeClr>
                </a:solidFill>
              </a:rPr>
              <a:t>Keene’s Robert J. Prowse </a:t>
            </a:r>
            <a:br>
              <a:rPr lang="en-US" sz="6600" b="1" dirty="0">
                <a:solidFill>
                  <a:schemeClr val="accent1">
                    <a:lumMod val="50000"/>
                  </a:schemeClr>
                </a:solidFill>
              </a:rPr>
            </a:br>
            <a:r>
              <a:rPr lang="en-US" sz="6600" b="1" dirty="0">
                <a:solidFill>
                  <a:schemeClr val="accent1">
                    <a:lumMod val="50000"/>
                  </a:schemeClr>
                </a:solidFill>
              </a:rPr>
              <a:t>  Bridge Rehabilitation </a:t>
            </a:r>
            <a:endParaRPr lang="en-US" sz="6600" b="1" u="sng" dirty="0">
              <a:solidFill>
                <a:schemeClr val="accent1">
                  <a:lumMod val="50000"/>
                </a:schemeClr>
              </a:solidFill>
            </a:endParaRPr>
          </a:p>
        </p:txBody>
      </p:sp>
      <p:sp>
        <p:nvSpPr>
          <p:cNvPr id="3" name="Subtitle 2"/>
          <p:cNvSpPr>
            <a:spLocks noGrp="1"/>
          </p:cNvSpPr>
          <p:nvPr>
            <p:ph type="subTitle" idx="1"/>
          </p:nvPr>
        </p:nvSpPr>
        <p:spPr>
          <a:xfrm>
            <a:off x="1139385" y="4452908"/>
            <a:ext cx="10058400" cy="1143000"/>
          </a:xfrm>
        </p:spPr>
        <p:txBody>
          <a:bodyPr vert="horz" lIns="91440" tIns="45720" rIns="91440" bIns="45720" rtlCol="0" anchor="t">
            <a:noAutofit/>
          </a:bodyPr>
          <a:lstStyle/>
          <a:p>
            <a:r>
              <a:rPr lang="en-US" sz="3200" b="1" dirty="0"/>
              <a:t>                      Kelsey Glidden P.M.</a:t>
            </a:r>
            <a:endParaRPr lang="en-US" sz="3200" b="1" dirty="0">
              <a:cs typeface="Calibri"/>
            </a:endParaRPr>
          </a:p>
          <a:p>
            <a:r>
              <a:rPr lang="en-US" sz="3200" b="1" dirty="0"/>
              <a:t> Jordan Brock, Joe </a:t>
            </a:r>
            <a:r>
              <a:rPr lang="en-US" sz="3200" b="1" dirty="0" err="1"/>
              <a:t>Giammichele</a:t>
            </a:r>
            <a:r>
              <a:rPr lang="en-US" sz="3200" b="1" dirty="0"/>
              <a:t>, Chloe </a:t>
            </a:r>
            <a:r>
              <a:rPr lang="en-US" sz="3200" b="1" dirty="0" err="1"/>
              <a:t>Loukes</a:t>
            </a:r>
            <a:r>
              <a:rPr lang="en-US" sz="3200" b="1" dirty="0"/>
              <a:t>,</a:t>
            </a:r>
            <a:endParaRPr lang="en-US" sz="3200" b="1" dirty="0">
              <a:cs typeface="Calibri"/>
            </a:endParaRPr>
          </a:p>
          <a:p>
            <a:r>
              <a:rPr lang="en-US" sz="3200" b="1" dirty="0"/>
              <a:t>           Melanie Martell, Jake Woodard</a:t>
            </a:r>
            <a:endParaRPr lang="en-US" sz="3200" b="1" dirty="0">
              <a:cs typeface="Calibri"/>
            </a:endParaRPr>
          </a:p>
        </p:txBody>
      </p:sp>
      <p:pic>
        <p:nvPicPr>
          <p:cNvPr id="5" name="Picture 4" descr="A close up of a sign&#10;&#10;Description automatically generated">
            <a:extLst>
              <a:ext uri="{FF2B5EF4-FFF2-40B4-BE49-F238E27FC236}">
                <a16:creationId xmlns:a16="http://schemas.microsoft.com/office/drawing/2014/main" id="{5E5A5592-7BE5-4665-BFEC-4AB34F1B1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4" name="Slide Number Placeholder 3">
            <a:extLst>
              <a:ext uri="{FF2B5EF4-FFF2-40B4-BE49-F238E27FC236}">
                <a16:creationId xmlns:a16="http://schemas.microsoft.com/office/drawing/2014/main" id="{06A7E866-141A-42E0-B600-D200AA74EED7}"/>
              </a:ext>
            </a:extLst>
          </p:cNvPr>
          <p:cNvSpPr>
            <a:spLocks noGrp="1"/>
          </p:cNvSpPr>
          <p:nvPr>
            <p:ph type="sldNum" sz="quarter" idx="12"/>
          </p:nvPr>
        </p:nvSpPr>
        <p:spPr/>
        <p:txBody>
          <a:bodyPr/>
          <a:lstStyle/>
          <a:p>
            <a:endParaRPr lang="en-US" sz="1400" dirty="0"/>
          </a:p>
        </p:txBody>
      </p:sp>
      <p:pic>
        <p:nvPicPr>
          <p:cNvPr id="7" name="Picture 5" descr="A picture containing grass, outdoor, train, building&#10;&#10;Description generated with very high confidence">
            <a:extLst>
              <a:ext uri="{FF2B5EF4-FFF2-40B4-BE49-F238E27FC236}">
                <a16:creationId xmlns:a16="http://schemas.microsoft.com/office/drawing/2014/main" id="{42420170-43D7-4F6C-9FE7-F86217CE7D89}"/>
              </a:ext>
            </a:extLst>
          </p:cNvPr>
          <p:cNvPicPr>
            <a:picLocks noChangeAspect="1"/>
          </p:cNvPicPr>
          <p:nvPr/>
        </p:nvPicPr>
        <p:blipFill rotWithShape="1">
          <a:blip r:embed="rId4"/>
          <a:srcRect l="1499" t="2556" r="-150" b="8132"/>
          <a:stretch/>
        </p:blipFill>
        <p:spPr>
          <a:xfrm>
            <a:off x="3723262" y="2072864"/>
            <a:ext cx="4898778" cy="2057358"/>
          </a:xfrm>
          <a:prstGeom prst="rect">
            <a:avLst/>
          </a:prstGeom>
        </p:spPr>
      </p:pic>
      <p:sp>
        <p:nvSpPr>
          <p:cNvPr id="9" name="TextBox 8">
            <a:extLst>
              <a:ext uri="{FF2B5EF4-FFF2-40B4-BE49-F238E27FC236}">
                <a16:creationId xmlns:a16="http://schemas.microsoft.com/office/drawing/2014/main" id="{033370AD-EE74-4204-9F05-E299091377D2}"/>
              </a:ext>
            </a:extLst>
          </p:cNvPr>
          <p:cNvSpPr txBox="1"/>
          <p:nvPr/>
        </p:nvSpPr>
        <p:spPr>
          <a:xfrm>
            <a:off x="8764166" y="3775526"/>
            <a:ext cx="36766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James Garvin</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86CBB-E296-4DC0-9021-708B8B2F33A8}"/>
              </a:ext>
            </a:extLst>
          </p:cNvPr>
          <p:cNvSpPr>
            <a:spLocks noGrp="1"/>
          </p:cNvSpPr>
          <p:nvPr>
            <p:ph type="title" idx="4294967295"/>
          </p:nvPr>
        </p:nvSpPr>
        <p:spPr>
          <a:xfrm>
            <a:off x="4812082" y="-332397"/>
            <a:ext cx="3225604" cy="1325563"/>
          </a:xfrm>
        </p:spPr>
        <p:txBody>
          <a:bodyPr/>
          <a:lstStyle/>
          <a:p>
            <a:r>
              <a:rPr lang="en-US" b="1" dirty="0">
                <a:solidFill>
                  <a:schemeClr val="accent1">
                    <a:lumMod val="50000"/>
                  </a:schemeClr>
                </a:solidFill>
              </a:rPr>
              <a:t>Structural </a:t>
            </a:r>
          </a:p>
        </p:txBody>
      </p:sp>
      <p:pic>
        <p:nvPicPr>
          <p:cNvPr id="5" name="Picture 5" descr="A bench in a park&#10;&#10;Description generated with high confidence">
            <a:extLst>
              <a:ext uri="{FF2B5EF4-FFF2-40B4-BE49-F238E27FC236}">
                <a16:creationId xmlns:a16="http://schemas.microsoft.com/office/drawing/2014/main" id="{33489D1B-3B36-4E8D-A0EA-21EFF07C5ADE}"/>
              </a:ext>
            </a:extLst>
          </p:cNvPr>
          <p:cNvPicPr>
            <a:picLocks noGrp="1" noChangeAspect="1"/>
          </p:cNvPicPr>
          <p:nvPr>
            <p:ph idx="4294967295"/>
          </p:nvPr>
        </p:nvPicPr>
        <p:blipFill>
          <a:blip r:embed="rId2"/>
          <a:stretch>
            <a:fillRect/>
          </a:stretch>
        </p:blipFill>
        <p:spPr>
          <a:xfrm>
            <a:off x="8627654" y="264488"/>
            <a:ext cx="3384711" cy="4514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lose up of a sign&#10;&#10;Description automatically generated">
            <a:extLst>
              <a:ext uri="{FF2B5EF4-FFF2-40B4-BE49-F238E27FC236}">
                <a16:creationId xmlns:a16="http://schemas.microsoft.com/office/drawing/2014/main" id="{A5E78614-0F82-45DD-A6E4-4D8312322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51499"/>
            <a:ext cx="1025545" cy="1023320"/>
          </a:xfrm>
          <a:prstGeom prst="rect">
            <a:avLst/>
          </a:prstGeom>
        </p:spPr>
      </p:pic>
      <p:pic>
        <p:nvPicPr>
          <p:cNvPr id="9" name="Picture 9" descr="A picture containing outdoor, green, bench, building&#10;&#10;Description generated with very high confidence">
            <a:extLst>
              <a:ext uri="{FF2B5EF4-FFF2-40B4-BE49-F238E27FC236}">
                <a16:creationId xmlns:a16="http://schemas.microsoft.com/office/drawing/2014/main" id="{8AFAC980-33ED-4E2D-B1A0-F147140B0CDB}"/>
              </a:ext>
            </a:extLst>
          </p:cNvPr>
          <p:cNvPicPr>
            <a:picLocks noChangeAspect="1"/>
          </p:cNvPicPr>
          <p:nvPr/>
        </p:nvPicPr>
        <p:blipFill>
          <a:blip r:embed="rId4"/>
          <a:stretch>
            <a:fillRect/>
          </a:stretch>
        </p:blipFill>
        <p:spPr>
          <a:xfrm rot="5400000">
            <a:off x="4650356" y="1616417"/>
            <a:ext cx="4222376" cy="316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a:extLst>
              <a:ext uri="{FF2B5EF4-FFF2-40B4-BE49-F238E27FC236}">
                <a16:creationId xmlns:a16="http://schemas.microsoft.com/office/drawing/2014/main" id="{67B97A19-D08E-4820-B373-CFF7BE8D6400}"/>
              </a:ext>
            </a:extLst>
          </p:cNvPr>
          <p:cNvSpPr>
            <a:spLocks noGrp="1"/>
          </p:cNvSpPr>
          <p:nvPr>
            <p:ph type="sldNum" sz="quarter" idx="12"/>
          </p:nvPr>
        </p:nvSpPr>
        <p:spPr/>
        <p:txBody>
          <a:bodyPr/>
          <a:lstStyle/>
          <a:p>
            <a:fld id="{4FAB73BC-B049-4115-A692-8D63A059BFB8}" type="slidenum">
              <a:rPr lang="en-US" sz="1400" smtClean="0"/>
              <a:pPr/>
              <a:t>10</a:t>
            </a:fld>
            <a:endParaRPr lang="en-US" sz="1400" dirty="0"/>
          </a:p>
        </p:txBody>
      </p:sp>
      <p:pic>
        <p:nvPicPr>
          <p:cNvPr id="3" name="Picture 5" descr="A picture containing outdoor, green, bench, bin&#10;&#10;Description generated with very high confidence">
            <a:extLst>
              <a:ext uri="{FF2B5EF4-FFF2-40B4-BE49-F238E27FC236}">
                <a16:creationId xmlns:a16="http://schemas.microsoft.com/office/drawing/2014/main" id="{12D32EEA-D94E-41E5-9D4E-6659B3EDED97}"/>
              </a:ext>
            </a:extLst>
          </p:cNvPr>
          <p:cNvPicPr>
            <a:picLocks noChangeAspect="1"/>
          </p:cNvPicPr>
          <p:nvPr/>
        </p:nvPicPr>
        <p:blipFill>
          <a:blip r:embed="rId5"/>
          <a:stretch>
            <a:fillRect/>
          </a:stretch>
        </p:blipFill>
        <p:spPr>
          <a:xfrm>
            <a:off x="269834" y="1565717"/>
            <a:ext cx="4627824" cy="3459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214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75B0-70C1-4BCE-8875-267A2D3DE75C}"/>
              </a:ext>
            </a:extLst>
          </p:cNvPr>
          <p:cNvSpPr>
            <a:spLocks noGrp="1"/>
          </p:cNvSpPr>
          <p:nvPr>
            <p:ph type="title"/>
          </p:nvPr>
        </p:nvSpPr>
        <p:spPr>
          <a:xfrm>
            <a:off x="1394956" y="-232471"/>
            <a:ext cx="10515600" cy="1325563"/>
          </a:xfrm>
        </p:spPr>
        <p:txBody>
          <a:bodyPr/>
          <a:lstStyle/>
          <a:p>
            <a:r>
              <a:rPr lang="en-US" b="1" dirty="0">
                <a:solidFill>
                  <a:schemeClr val="accent1">
                    <a:lumMod val="50000"/>
                  </a:schemeClr>
                </a:solidFill>
              </a:rPr>
              <a:t>Structural </a:t>
            </a:r>
          </a:p>
        </p:txBody>
      </p:sp>
      <p:pic>
        <p:nvPicPr>
          <p:cNvPr id="5" name="Picture 5" descr="A picture containing outdoor, green, building, truck&#10;&#10;Description generated with very high confidence">
            <a:extLst>
              <a:ext uri="{FF2B5EF4-FFF2-40B4-BE49-F238E27FC236}">
                <a16:creationId xmlns:a16="http://schemas.microsoft.com/office/drawing/2014/main" id="{371F4769-1CA3-4A5C-853A-B661B9740581}"/>
              </a:ext>
            </a:extLst>
          </p:cNvPr>
          <p:cNvPicPr>
            <a:picLocks noGrp="1" noChangeAspect="1"/>
          </p:cNvPicPr>
          <p:nvPr>
            <p:ph idx="1"/>
          </p:nvPr>
        </p:nvPicPr>
        <p:blipFill>
          <a:blip r:embed="rId2"/>
          <a:stretch>
            <a:fillRect/>
          </a:stretch>
        </p:blipFill>
        <p:spPr>
          <a:xfrm>
            <a:off x="6738263" y="123746"/>
            <a:ext cx="4581315" cy="6108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lose up of a sign&#10;&#10;Description automatically generated">
            <a:extLst>
              <a:ext uri="{FF2B5EF4-FFF2-40B4-BE49-F238E27FC236}">
                <a16:creationId xmlns:a16="http://schemas.microsoft.com/office/drawing/2014/main" id="{544EDEA9-600C-4D85-AD7F-EBFEB6FE6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3" name="Picture 5" descr="A picture containing outdoor, green, bench, bin&#10;&#10;Description generated with very high confidence">
            <a:extLst>
              <a:ext uri="{FF2B5EF4-FFF2-40B4-BE49-F238E27FC236}">
                <a16:creationId xmlns:a16="http://schemas.microsoft.com/office/drawing/2014/main" id="{FC7B8C1D-E4BA-4934-B292-CCD4BC6D37AA}"/>
              </a:ext>
            </a:extLst>
          </p:cNvPr>
          <p:cNvPicPr>
            <a:picLocks noChangeAspect="1"/>
          </p:cNvPicPr>
          <p:nvPr/>
        </p:nvPicPr>
        <p:blipFill>
          <a:blip r:embed="rId4"/>
          <a:stretch>
            <a:fillRect/>
          </a:stretch>
        </p:blipFill>
        <p:spPr>
          <a:xfrm>
            <a:off x="781050" y="1276350"/>
            <a:ext cx="5495925" cy="4105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a:extLst>
              <a:ext uri="{FF2B5EF4-FFF2-40B4-BE49-F238E27FC236}">
                <a16:creationId xmlns:a16="http://schemas.microsoft.com/office/drawing/2014/main" id="{299CDE27-B8A3-4B01-BF45-5473D6203116}"/>
              </a:ext>
            </a:extLst>
          </p:cNvPr>
          <p:cNvSpPr>
            <a:spLocks noGrp="1"/>
          </p:cNvSpPr>
          <p:nvPr>
            <p:ph type="sldNum" sz="quarter" idx="12"/>
          </p:nvPr>
        </p:nvSpPr>
        <p:spPr/>
        <p:txBody>
          <a:bodyPr/>
          <a:lstStyle/>
          <a:p>
            <a:fld id="{4CE482DC-2269-4F26-9D2A-7E44B1A4CD85}" type="slidenum">
              <a:rPr lang="en-US" sz="1400" smtClean="0"/>
              <a:t>11</a:t>
            </a:fld>
            <a:endParaRPr lang="en-US" sz="1400" dirty="0"/>
          </a:p>
        </p:txBody>
      </p:sp>
    </p:spTree>
    <p:extLst>
      <p:ext uri="{BB962C8B-B14F-4D97-AF65-F5344CB8AC3E}">
        <p14:creationId xmlns:p14="http://schemas.microsoft.com/office/powerpoint/2010/main" val="78914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7" name="Picture 7" descr="A close up of a green door&#10;&#10;Description generated with high confidence">
            <a:extLst>
              <a:ext uri="{FF2B5EF4-FFF2-40B4-BE49-F238E27FC236}">
                <a16:creationId xmlns:a16="http://schemas.microsoft.com/office/drawing/2014/main" id="{A08ACC94-8793-4043-90CA-C892ACF8BFB5}"/>
              </a:ext>
            </a:extLst>
          </p:cNvPr>
          <p:cNvPicPr>
            <a:picLocks noGrp="1" noChangeAspect="1"/>
          </p:cNvPicPr>
          <p:nvPr>
            <p:ph idx="4294967295"/>
          </p:nvPr>
        </p:nvPicPr>
        <p:blipFill>
          <a:blip r:embed="rId2"/>
          <a:stretch>
            <a:fillRect/>
          </a:stretch>
        </p:blipFill>
        <p:spPr>
          <a:xfrm>
            <a:off x="3068877" y="247650"/>
            <a:ext cx="4330700" cy="578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5" name="Picture 5" descr="A picture containing green, indoor, sitting, small&#10;&#10;Description generated with very high confidence">
            <a:extLst>
              <a:ext uri="{FF2B5EF4-FFF2-40B4-BE49-F238E27FC236}">
                <a16:creationId xmlns:a16="http://schemas.microsoft.com/office/drawing/2014/main" id="{4BCA1123-89B7-4A18-A01B-874D59D9DD01}"/>
              </a:ext>
            </a:extLst>
          </p:cNvPr>
          <p:cNvPicPr>
            <a:picLocks noChangeAspect="1"/>
          </p:cNvPicPr>
          <p:nvPr/>
        </p:nvPicPr>
        <p:blipFill>
          <a:blip r:embed="rId4"/>
          <a:stretch>
            <a:fillRect/>
          </a:stretch>
        </p:blipFill>
        <p:spPr>
          <a:xfrm>
            <a:off x="7648507" y="246912"/>
            <a:ext cx="4338917" cy="5774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E92D887-F69F-43F1-B91C-7D0C50448065}"/>
              </a:ext>
            </a:extLst>
          </p:cNvPr>
          <p:cNvSpPr txBox="1"/>
          <p:nvPr/>
        </p:nvSpPr>
        <p:spPr>
          <a:xfrm>
            <a:off x="111429" y="1526871"/>
            <a:ext cx="288646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Existing welded connections of diaphragms to web stiffeners</a:t>
            </a:r>
            <a:endParaRPr lang="en-US"/>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12</a:t>
            </a:fld>
            <a:endParaRPr lang="en-US" sz="1400" dirty="0"/>
          </a:p>
        </p:txBody>
      </p:sp>
    </p:spTree>
    <p:extLst>
      <p:ext uri="{BB962C8B-B14F-4D97-AF65-F5344CB8AC3E}">
        <p14:creationId xmlns:p14="http://schemas.microsoft.com/office/powerpoint/2010/main" val="314375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674011" y="5616593"/>
            <a:ext cx="9339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Elevation View of Prowse Bridge Erected/Sequence</a:t>
            </a: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13</a:t>
            </a:fld>
            <a:endParaRPr lang="en-US" sz="1400" dirty="0"/>
          </a:p>
        </p:txBody>
      </p:sp>
      <p:pic>
        <p:nvPicPr>
          <p:cNvPr id="8" name="Picture 8" descr="A close up of a logo&#10;&#10;Description generated with very high confidence">
            <a:extLst>
              <a:ext uri="{FF2B5EF4-FFF2-40B4-BE49-F238E27FC236}">
                <a16:creationId xmlns:a16="http://schemas.microsoft.com/office/drawing/2014/main" id="{51D2C7BF-D0E8-4157-9F86-0EFEF8655A7A}"/>
              </a:ext>
            </a:extLst>
          </p:cNvPr>
          <p:cNvPicPr>
            <a:picLocks noChangeAspect="1"/>
          </p:cNvPicPr>
          <p:nvPr/>
        </p:nvPicPr>
        <p:blipFill>
          <a:blip r:embed="rId3"/>
          <a:stretch>
            <a:fillRect/>
          </a:stretch>
        </p:blipFill>
        <p:spPr>
          <a:xfrm>
            <a:off x="1261641" y="1777155"/>
            <a:ext cx="10025604" cy="2995033"/>
          </a:xfrm>
          <a:prstGeom prst="rect">
            <a:avLst/>
          </a:prstGeom>
        </p:spPr>
      </p:pic>
    </p:spTree>
    <p:extLst>
      <p:ext uri="{BB962C8B-B14F-4D97-AF65-F5344CB8AC3E}">
        <p14:creationId xmlns:p14="http://schemas.microsoft.com/office/powerpoint/2010/main" val="131471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674011" y="5616593"/>
            <a:ext cx="93393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Weights calculated per field measurements</a:t>
            </a:r>
            <a:endParaRPr lang="en-US" dirty="0"/>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14</a:t>
            </a:fld>
            <a:endParaRPr lang="en-US" sz="1400" dirty="0"/>
          </a:p>
        </p:txBody>
      </p:sp>
      <p:pic>
        <p:nvPicPr>
          <p:cNvPr id="5" name="Picture 6" descr="A close up of a piece of paper&#10;&#10;Description generated with high confidence">
            <a:extLst>
              <a:ext uri="{FF2B5EF4-FFF2-40B4-BE49-F238E27FC236}">
                <a16:creationId xmlns:a16="http://schemas.microsoft.com/office/drawing/2014/main" id="{8752CA8E-DB8B-46BB-8C83-8F71A7E87271}"/>
              </a:ext>
            </a:extLst>
          </p:cNvPr>
          <p:cNvPicPr>
            <a:picLocks noChangeAspect="1"/>
          </p:cNvPicPr>
          <p:nvPr/>
        </p:nvPicPr>
        <p:blipFill>
          <a:blip r:embed="rId3"/>
          <a:stretch>
            <a:fillRect/>
          </a:stretch>
        </p:blipFill>
        <p:spPr>
          <a:xfrm>
            <a:off x="3750197" y="94310"/>
            <a:ext cx="4450465" cy="5598721"/>
          </a:xfrm>
          <a:prstGeom prst="rect">
            <a:avLst/>
          </a:prstGeom>
        </p:spPr>
      </p:pic>
    </p:spTree>
    <p:extLst>
      <p:ext uri="{BB962C8B-B14F-4D97-AF65-F5344CB8AC3E}">
        <p14:creationId xmlns:p14="http://schemas.microsoft.com/office/powerpoint/2010/main" val="65767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11429" y="1526871"/>
            <a:ext cx="288646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Picking analysis was done for heaviest girder showing stability in the air.</a:t>
            </a: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15</a:t>
            </a:fld>
            <a:endParaRPr lang="en-US" sz="1400" dirty="0"/>
          </a:p>
        </p:txBody>
      </p:sp>
      <p:pic>
        <p:nvPicPr>
          <p:cNvPr id="8" name="Picture 8" descr="A picture containing map, drawing&#10;&#10;Description generated with very high confidence">
            <a:extLst>
              <a:ext uri="{FF2B5EF4-FFF2-40B4-BE49-F238E27FC236}">
                <a16:creationId xmlns:a16="http://schemas.microsoft.com/office/drawing/2014/main" id="{B5D9D5F9-3E18-41E2-AB6C-A278A14E891C}"/>
              </a:ext>
            </a:extLst>
          </p:cNvPr>
          <p:cNvPicPr>
            <a:picLocks noChangeAspect="1"/>
          </p:cNvPicPr>
          <p:nvPr/>
        </p:nvPicPr>
        <p:blipFill>
          <a:blip r:embed="rId3"/>
          <a:stretch>
            <a:fillRect/>
          </a:stretch>
        </p:blipFill>
        <p:spPr>
          <a:xfrm>
            <a:off x="2997843" y="418806"/>
            <a:ext cx="4344364" cy="3059197"/>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2DC8D2FB-6FB9-4A08-92F4-DCBFC1CD32F2}"/>
              </a:ext>
            </a:extLst>
          </p:cNvPr>
          <p:cNvPicPr>
            <a:picLocks noChangeAspect="1"/>
          </p:cNvPicPr>
          <p:nvPr/>
        </p:nvPicPr>
        <p:blipFill rotWithShape="1">
          <a:blip r:embed="rId4"/>
          <a:srcRect t="3472"/>
          <a:stretch/>
        </p:blipFill>
        <p:spPr>
          <a:xfrm>
            <a:off x="5534628" y="3543930"/>
            <a:ext cx="6041984" cy="2432937"/>
          </a:xfrm>
          <a:prstGeom prst="rect">
            <a:avLst/>
          </a:prstGeom>
        </p:spPr>
      </p:pic>
    </p:spTree>
    <p:extLst>
      <p:ext uri="{BB962C8B-B14F-4D97-AF65-F5344CB8AC3E}">
        <p14:creationId xmlns:p14="http://schemas.microsoft.com/office/powerpoint/2010/main" val="2257408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11429" y="1526871"/>
            <a:ext cx="288646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Rigging equipment was designed to withhold the heaviest piece. </a:t>
            </a: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16</a:t>
            </a:fld>
            <a:endParaRPr lang="en-US" sz="1400" dirty="0"/>
          </a:p>
        </p:txBody>
      </p:sp>
      <p:pic>
        <p:nvPicPr>
          <p:cNvPr id="9" name="Picture 10" descr="A screenshot of a cell phone&#10;&#10;Description generated with very high confidence">
            <a:extLst>
              <a:ext uri="{FF2B5EF4-FFF2-40B4-BE49-F238E27FC236}">
                <a16:creationId xmlns:a16="http://schemas.microsoft.com/office/drawing/2014/main" id="{6BB341B8-B302-4DAA-89CD-8B94F55E6B7A}"/>
              </a:ext>
            </a:extLst>
          </p:cNvPr>
          <p:cNvPicPr>
            <a:picLocks noChangeAspect="1"/>
          </p:cNvPicPr>
          <p:nvPr/>
        </p:nvPicPr>
        <p:blipFill>
          <a:blip r:embed="rId3"/>
          <a:stretch>
            <a:fillRect/>
          </a:stretch>
        </p:blipFill>
        <p:spPr>
          <a:xfrm>
            <a:off x="7473387" y="339873"/>
            <a:ext cx="4122516" cy="5589874"/>
          </a:xfrm>
          <a:prstGeom prst="rect">
            <a:avLst/>
          </a:prstGeom>
        </p:spPr>
      </p:pic>
      <p:pic>
        <p:nvPicPr>
          <p:cNvPr id="7" name="Picture 7" descr="A close up of a map&#10;&#10;Description generated with very high confidence">
            <a:extLst>
              <a:ext uri="{FF2B5EF4-FFF2-40B4-BE49-F238E27FC236}">
                <a16:creationId xmlns:a16="http://schemas.microsoft.com/office/drawing/2014/main" id="{C3A9DD02-CB8E-4C71-932A-863D6263C674}"/>
              </a:ext>
            </a:extLst>
          </p:cNvPr>
          <p:cNvPicPr>
            <a:picLocks noChangeAspect="1"/>
          </p:cNvPicPr>
          <p:nvPr/>
        </p:nvPicPr>
        <p:blipFill>
          <a:blip r:embed="rId4"/>
          <a:stretch>
            <a:fillRect/>
          </a:stretch>
        </p:blipFill>
        <p:spPr>
          <a:xfrm>
            <a:off x="3092825" y="342857"/>
            <a:ext cx="4383740" cy="5580617"/>
          </a:xfrm>
          <a:prstGeom prst="rect">
            <a:avLst/>
          </a:prstGeom>
        </p:spPr>
      </p:pic>
    </p:spTree>
    <p:extLst>
      <p:ext uri="{BB962C8B-B14F-4D97-AF65-F5344CB8AC3E}">
        <p14:creationId xmlns:p14="http://schemas.microsoft.com/office/powerpoint/2010/main" val="3238438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11429" y="1526871"/>
            <a:ext cx="28864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Sequence 1</a:t>
            </a:r>
            <a:endParaRPr lang="en-US" dirty="0">
              <a:cs typeface="Calibri"/>
            </a:endParaRP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17</a:t>
            </a:fld>
            <a:endParaRPr lang="en-US" sz="1400" dirty="0"/>
          </a:p>
        </p:txBody>
      </p:sp>
      <p:pic>
        <p:nvPicPr>
          <p:cNvPr id="5" name="Picture 6" descr="A close up of a map&#10;&#10;Description generated with high confidence">
            <a:extLst>
              <a:ext uri="{FF2B5EF4-FFF2-40B4-BE49-F238E27FC236}">
                <a16:creationId xmlns:a16="http://schemas.microsoft.com/office/drawing/2014/main" id="{A0C240AE-151D-4EB1-9796-72F564C49B76}"/>
              </a:ext>
            </a:extLst>
          </p:cNvPr>
          <p:cNvPicPr>
            <a:picLocks noChangeAspect="1"/>
          </p:cNvPicPr>
          <p:nvPr/>
        </p:nvPicPr>
        <p:blipFill>
          <a:blip r:embed="rId3"/>
          <a:stretch>
            <a:fillRect/>
          </a:stretch>
        </p:blipFill>
        <p:spPr>
          <a:xfrm>
            <a:off x="2872452" y="523124"/>
            <a:ext cx="8810261" cy="5734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82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a:off x="229644" y="-73068"/>
            <a:ext cx="2643188" cy="1328738"/>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11429" y="1526871"/>
            <a:ext cx="28864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Sequence 2</a:t>
            </a:r>
            <a:endParaRPr lang="en-US" dirty="0">
              <a:cs typeface="Calibri"/>
            </a:endParaRP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18</a:t>
            </a:fld>
            <a:endParaRPr lang="en-US" sz="1400" dirty="0"/>
          </a:p>
        </p:txBody>
      </p:sp>
      <p:pic>
        <p:nvPicPr>
          <p:cNvPr id="8" name="Picture 8" descr="A close up of a map&#10;&#10;Description generated with very high confidence">
            <a:extLst>
              <a:ext uri="{FF2B5EF4-FFF2-40B4-BE49-F238E27FC236}">
                <a16:creationId xmlns:a16="http://schemas.microsoft.com/office/drawing/2014/main" id="{8F5AA314-A0DA-4647-A055-3EC47FD5BA1E}"/>
              </a:ext>
            </a:extLst>
          </p:cNvPr>
          <p:cNvPicPr>
            <a:picLocks noChangeAspect="1"/>
          </p:cNvPicPr>
          <p:nvPr/>
        </p:nvPicPr>
        <p:blipFill>
          <a:blip r:embed="rId3"/>
          <a:stretch>
            <a:fillRect/>
          </a:stretch>
        </p:blipFill>
        <p:spPr>
          <a:xfrm>
            <a:off x="2872450" y="494029"/>
            <a:ext cx="8810262" cy="5734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895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44C4-5269-4778-ACDE-839C7A457896}"/>
              </a:ext>
            </a:extLst>
          </p:cNvPr>
          <p:cNvSpPr>
            <a:spLocks noGrp="1"/>
          </p:cNvSpPr>
          <p:nvPr>
            <p:ph type="title" idx="4294967295"/>
          </p:nvPr>
        </p:nvSpPr>
        <p:spPr>
          <a:xfrm rot="16200000">
            <a:off x="-749134" y="2269485"/>
            <a:ext cx="2643188" cy="875397"/>
          </a:xfrm>
        </p:spPr>
        <p:txBody>
          <a:bodyPr/>
          <a:lstStyle/>
          <a:p>
            <a:r>
              <a:rPr lang="en-US" b="1" dirty="0">
                <a:solidFill>
                  <a:schemeClr val="accent1">
                    <a:lumMod val="50000"/>
                  </a:schemeClr>
                </a:solidFill>
              </a:rPr>
              <a:t>Structural </a:t>
            </a:r>
          </a:p>
        </p:txBody>
      </p:sp>
      <p:pic>
        <p:nvPicPr>
          <p:cNvPr id="4" name="Picture 3" descr="A close up of a sign&#10;&#10;Description automatically generated">
            <a:extLst>
              <a:ext uri="{FF2B5EF4-FFF2-40B4-BE49-F238E27FC236}">
                <a16:creationId xmlns:a16="http://schemas.microsoft.com/office/drawing/2014/main" id="{DB6B2545-4869-4033-B733-4A585E53F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3" name="TextBox 2">
            <a:extLst>
              <a:ext uri="{FF2B5EF4-FFF2-40B4-BE49-F238E27FC236}">
                <a16:creationId xmlns:a16="http://schemas.microsoft.com/office/drawing/2014/main" id="{6E92D887-F69F-43F1-B91C-7D0C50448065}"/>
              </a:ext>
            </a:extLst>
          </p:cNvPr>
          <p:cNvSpPr txBox="1"/>
          <p:nvPr/>
        </p:nvSpPr>
        <p:spPr>
          <a:xfrm>
            <a:off x="1018113" y="6349656"/>
            <a:ext cx="95804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dirty="0">
                <a:cs typeface="Calibri"/>
              </a:rPr>
              <a:t>Costs calculated for construction of Prowse Bridge</a:t>
            </a:r>
            <a:endParaRPr lang="en-US" dirty="0">
              <a:cs typeface="Calibri"/>
            </a:endParaRPr>
          </a:p>
        </p:txBody>
      </p:sp>
      <p:sp>
        <p:nvSpPr>
          <p:cNvPr id="6" name="Slide Number Placeholder 5">
            <a:extLst>
              <a:ext uri="{FF2B5EF4-FFF2-40B4-BE49-F238E27FC236}">
                <a16:creationId xmlns:a16="http://schemas.microsoft.com/office/drawing/2014/main" id="{503C3A69-DAFA-4668-99C7-BF2EA5F6AC6E}"/>
              </a:ext>
            </a:extLst>
          </p:cNvPr>
          <p:cNvSpPr>
            <a:spLocks noGrp="1"/>
          </p:cNvSpPr>
          <p:nvPr>
            <p:ph type="sldNum" sz="quarter" idx="12"/>
          </p:nvPr>
        </p:nvSpPr>
        <p:spPr/>
        <p:txBody>
          <a:bodyPr/>
          <a:lstStyle/>
          <a:p>
            <a:fld id="{4FAB73BC-B049-4115-A692-8D63A059BFB8}" type="slidenum">
              <a:rPr lang="en-US" sz="1400" smtClean="0"/>
              <a:pPr/>
              <a:t>19</a:t>
            </a:fld>
            <a:endParaRPr lang="en-US" sz="1400" dirty="0"/>
          </a:p>
        </p:txBody>
      </p:sp>
      <p:pic>
        <p:nvPicPr>
          <p:cNvPr id="5" name="Picture 6" descr="A screenshot of a cell phone&#10;&#10;Description generated with very high confidence">
            <a:extLst>
              <a:ext uri="{FF2B5EF4-FFF2-40B4-BE49-F238E27FC236}">
                <a16:creationId xmlns:a16="http://schemas.microsoft.com/office/drawing/2014/main" id="{8758CA4F-C327-43CA-A198-CDE41593AE7B}"/>
              </a:ext>
            </a:extLst>
          </p:cNvPr>
          <p:cNvPicPr>
            <a:picLocks noChangeAspect="1"/>
          </p:cNvPicPr>
          <p:nvPr/>
        </p:nvPicPr>
        <p:blipFill>
          <a:blip r:embed="rId3"/>
          <a:stretch>
            <a:fillRect/>
          </a:stretch>
        </p:blipFill>
        <p:spPr>
          <a:xfrm>
            <a:off x="1224080" y="54533"/>
            <a:ext cx="9801600" cy="6218427"/>
          </a:xfrm>
          <a:prstGeom prst="rect">
            <a:avLst/>
          </a:prstGeom>
        </p:spPr>
      </p:pic>
    </p:spTree>
    <p:extLst>
      <p:ext uri="{BB962C8B-B14F-4D97-AF65-F5344CB8AC3E}">
        <p14:creationId xmlns:p14="http://schemas.microsoft.com/office/powerpoint/2010/main" val="241472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E43C-56C9-4A91-B900-1506A6067149}"/>
              </a:ext>
            </a:extLst>
          </p:cNvPr>
          <p:cNvSpPr>
            <a:spLocks noGrp="1"/>
          </p:cNvSpPr>
          <p:nvPr>
            <p:ph type="title"/>
          </p:nvPr>
        </p:nvSpPr>
        <p:spPr>
          <a:xfrm>
            <a:off x="319364" y="58699"/>
            <a:ext cx="10515600" cy="1325563"/>
          </a:xfrm>
        </p:spPr>
        <p:txBody>
          <a:bodyPr/>
          <a:lstStyle/>
          <a:p>
            <a:r>
              <a:rPr lang="en-US" b="1" dirty="0">
                <a:solidFill>
                  <a:schemeClr val="accent1">
                    <a:lumMod val="50000"/>
                  </a:schemeClr>
                </a:solidFill>
              </a:rPr>
              <a:t>Project Background </a:t>
            </a:r>
            <a:endParaRPr lang="en-US" b="1" u="sng" dirty="0">
              <a:solidFill>
                <a:schemeClr val="accent1">
                  <a:lumMod val="50000"/>
                </a:schemeClr>
              </a:solidFill>
            </a:endParaRPr>
          </a:p>
        </p:txBody>
      </p:sp>
      <p:sp>
        <p:nvSpPr>
          <p:cNvPr id="3" name="Content Placeholder 2">
            <a:extLst>
              <a:ext uri="{FF2B5EF4-FFF2-40B4-BE49-F238E27FC236}">
                <a16:creationId xmlns:a16="http://schemas.microsoft.com/office/drawing/2014/main" id="{5605FED2-5283-4650-8997-2CFC321584A7}"/>
              </a:ext>
            </a:extLst>
          </p:cNvPr>
          <p:cNvSpPr>
            <a:spLocks noGrp="1"/>
          </p:cNvSpPr>
          <p:nvPr>
            <p:ph idx="1"/>
          </p:nvPr>
        </p:nvSpPr>
        <p:spPr>
          <a:xfrm>
            <a:off x="937254" y="1914342"/>
            <a:ext cx="10458091" cy="4351338"/>
          </a:xfrm>
        </p:spPr>
        <p:txBody>
          <a:bodyPr vert="horz" lIns="91440" tIns="45720" rIns="91440" bIns="45720" rtlCol="0" anchor="t">
            <a:normAutofit fontScale="92500" lnSpcReduction="20000"/>
          </a:bodyPr>
          <a:lstStyle/>
          <a:p>
            <a:pPr>
              <a:buFont typeface="Arial" panose="020F0502020204030204" pitchFamily="34" charset="0"/>
              <a:buChar char="•"/>
            </a:pPr>
            <a:r>
              <a:rPr lang="en-US" sz="3200" b="1" dirty="0">
                <a:cs typeface="Calibri"/>
              </a:rPr>
              <a:t>Constructed in 1962 and designed by Robert J Prowse</a:t>
            </a:r>
            <a:endParaRPr lang="en-US" dirty="0">
              <a:cs typeface="Calibri" panose="020F0502020204030204"/>
            </a:endParaRPr>
          </a:p>
          <a:p>
            <a:pPr>
              <a:buFont typeface="Arial,Sans-Serif" panose="020F0502020204030204" pitchFamily="34" charset="0"/>
              <a:buChar char="•"/>
            </a:pPr>
            <a:r>
              <a:rPr lang="en-US" sz="3200" b="1" dirty="0">
                <a:ea typeface="+mn-lt"/>
                <a:cs typeface="+mn-lt"/>
              </a:rPr>
              <a:t>First continuously welded </a:t>
            </a:r>
            <a:endParaRPr lang="en-US" sz="3200" dirty="0">
              <a:ea typeface="+mn-lt"/>
              <a:cs typeface="+mn-lt"/>
            </a:endParaRPr>
          </a:p>
          <a:p>
            <a:r>
              <a:rPr lang="en-US" sz="3200" b="1" dirty="0">
                <a:ea typeface="+mn-lt"/>
                <a:cs typeface="+mn-lt"/>
              </a:rPr>
              <a:t>steel rigid frame overpass in the United States</a:t>
            </a:r>
            <a:endParaRPr lang="en-US" sz="3200" dirty="0">
              <a:ea typeface="+mn-lt"/>
              <a:cs typeface="+mn-lt"/>
            </a:endParaRPr>
          </a:p>
          <a:p>
            <a:pPr>
              <a:buFont typeface="Arial" panose="020F0502020204030204" pitchFamily="34" charset="0"/>
              <a:buChar char="•"/>
            </a:pPr>
            <a:r>
              <a:rPr lang="en-US" sz="3200" b="1" dirty="0">
                <a:cs typeface="Calibri"/>
              </a:rPr>
              <a:t>Was rewarded with two awards from American Bridge Division and The American Institute of Steel Construction</a:t>
            </a:r>
          </a:p>
          <a:p>
            <a:pPr>
              <a:buFont typeface="Arial" panose="020F0502020204030204" pitchFamily="34" charset="0"/>
              <a:buChar char="•"/>
            </a:pPr>
            <a:r>
              <a:rPr lang="en-US" sz="3200" b="1" dirty="0">
                <a:cs typeface="Calibri"/>
              </a:rPr>
              <a:t>Removed due to the widening of  I-93 in 2014</a:t>
            </a:r>
          </a:p>
          <a:p>
            <a:pPr>
              <a:buFont typeface="Arial" panose="020F0502020204030204" pitchFamily="34" charset="0"/>
              <a:buChar char="•"/>
            </a:pPr>
            <a:r>
              <a:rPr lang="en-US" sz="3200" b="1" dirty="0">
                <a:cs typeface="Calibri"/>
              </a:rPr>
              <a:t>Faced demolition, but historic significance allowed the bridge to be reused</a:t>
            </a:r>
          </a:p>
          <a:p>
            <a:pPr>
              <a:buFont typeface="Arial" panose="020F0502020204030204" pitchFamily="34" charset="0"/>
              <a:buChar char="•"/>
            </a:pPr>
            <a:r>
              <a:rPr lang="en-US" sz="3200" b="1" dirty="0">
                <a:cs typeface="Calibri"/>
              </a:rPr>
              <a:t>Plan to relocate to Keene over Route 101.</a:t>
            </a:r>
          </a:p>
        </p:txBody>
      </p:sp>
      <p:pic>
        <p:nvPicPr>
          <p:cNvPr id="4" name="Picture 3" descr="A close up of a sign&#10;&#10;Description automatically generated">
            <a:extLst>
              <a:ext uri="{FF2B5EF4-FFF2-40B4-BE49-F238E27FC236}">
                <a16:creationId xmlns:a16="http://schemas.microsoft.com/office/drawing/2014/main" id="{762DA5A2-22E5-4AF9-BC31-C7A8A1F4C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7" name="Slide Number Placeholder 6">
            <a:extLst>
              <a:ext uri="{FF2B5EF4-FFF2-40B4-BE49-F238E27FC236}">
                <a16:creationId xmlns:a16="http://schemas.microsoft.com/office/drawing/2014/main" id="{7C5A1398-B8E8-4871-8722-6A4C941F40BF}"/>
              </a:ext>
            </a:extLst>
          </p:cNvPr>
          <p:cNvSpPr>
            <a:spLocks noGrp="1"/>
          </p:cNvSpPr>
          <p:nvPr>
            <p:ph type="sldNum" sz="quarter" idx="12"/>
          </p:nvPr>
        </p:nvSpPr>
        <p:spPr/>
        <p:txBody>
          <a:bodyPr/>
          <a:lstStyle/>
          <a:p>
            <a:r>
              <a:rPr lang="en-US" sz="1400" dirty="0"/>
              <a:t>2</a:t>
            </a:r>
          </a:p>
        </p:txBody>
      </p:sp>
    </p:spTree>
    <p:extLst>
      <p:ext uri="{BB962C8B-B14F-4D97-AF65-F5344CB8AC3E}">
        <p14:creationId xmlns:p14="http://schemas.microsoft.com/office/powerpoint/2010/main" val="310079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8865-F552-4075-A556-6425B6AB6CCE}"/>
              </a:ext>
            </a:extLst>
          </p:cNvPr>
          <p:cNvSpPr>
            <a:spLocks noGrp="1"/>
          </p:cNvSpPr>
          <p:nvPr>
            <p:ph type="title"/>
          </p:nvPr>
        </p:nvSpPr>
        <p:spPr>
          <a:xfrm>
            <a:off x="371475" y="146050"/>
            <a:ext cx="10515600" cy="1325563"/>
          </a:xfrm>
        </p:spPr>
        <p:txBody>
          <a:bodyPr/>
          <a:lstStyle/>
          <a:p>
            <a:r>
              <a:rPr lang="en-US" b="1" dirty="0">
                <a:solidFill>
                  <a:schemeClr val="accent1">
                    <a:lumMod val="50000"/>
                  </a:schemeClr>
                </a:solidFill>
              </a:rPr>
              <a:t>Geotechnical- Boring Report </a:t>
            </a:r>
            <a:endParaRPr lang="en-US" b="1" u="sng" dirty="0">
              <a:solidFill>
                <a:schemeClr val="accent1">
                  <a:lumMod val="50000"/>
                </a:schemeClr>
              </a:solidFill>
              <a:cs typeface="Calibri Light"/>
            </a:endParaRPr>
          </a:p>
        </p:txBody>
      </p:sp>
      <p:sp>
        <p:nvSpPr>
          <p:cNvPr id="3" name="Content Placeholder 2">
            <a:extLst>
              <a:ext uri="{FF2B5EF4-FFF2-40B4-BE49-F238E27FC236}">
                <a16:creationId xmlns:a16="http://schemas.microsoft.com/office/drawing/2014/main" id="{23F7E230-CE31-436F-BFB4-101C37590EC8}"/>
              </a:ext>
            </a:extLst>
          </p:cNvPr>
          <p:cNvSpPr>
            <a:spLocks noGrp="1"/>
          </p:cNvSpPr>
          <p:nvPr>
            <p:ph idx="1"/>
          </p:nvPr>
        </p:nvSpPr>
        <p:spPr>
          <a:xfrm>
            <a:off x="371707" y="1923213"/>
            <a:ext cx="5110223" cy="4023360"/>
          </a:xfrm>
        </p:spPr>
        <p:txBody>
          <a:bodyPr vert="horz" lIns="0" tIns="45720" rIns="0" bIns="45720" rtlCol="0" anchor="t">
            <a:normAutofit fontScale="92500" lnSpcReduction="10000"/>
          </a:bodyPr>
          <a:lstStyle/>
          <a:p>
            <a:pPr marL="0" indent="0">
              <a:buNone/>
            </a:pPr>
            <a:r>
              <a:rPr lang="en-US" sz="3200" dirty="0">
                <a:solidFill>
                  <a:schemeClr val="accent2">
                    <a:lumMod val="60000"/>
                    <a:lumOff val="40000"/>
                  </a:schemeClr>
                </a:solidFill>
                <a:cs typeface="Calibri" panose="020F0502020204030204"/>
              </a:rPr>
              <a:t>•</a:t>
            </a:r>
            <a:r>
              <a:rPr lang="en-US" sz="3200" b="1" dirty="0">
                <a:cs typeface="Calibri" panose="020F0502020204030204"/>
              </a:rPr>
              <a:t>Two boring holes</a:t>
            </a:r>
            <a:endParaRPr lang="en-US" dirty="0"/>
          </a:p>
          <a:p>
            <a:pPr marL="0" indent="0">
              <a:buNone/>
            </a:pPr>
            <a:r>
              <a:rPr lang="en-US" sz="3200" dirty="0">
                <a:solidFill>
                  <a:schemeClr val="accent2">
                    <a:lumMod val="60000"/>
                    <a:lumOff val="40000"/>
                  </a:schemeClr>
                </a:solidFill>
                <a:ea typeface="+mn-lt"/>
                <a:cs typeface="+mn-lt"/>
              </a:rPr>
              <a:t>•</a:t>
            </a:r>
            <a:r>
              <a:rPr lang="en-US" sz="3200" b="1" dirty="0">
                <a:ea typeface="+mn-lt"/>
                <a:cs typeface="+mn-lt"/>
              </a:rPr>
              <a:t>Boring report uses</a:t>
            </a:r>
            <a:endParaRPr lang="en-US" sz="3200" b="1" dirty="0">
              <a:cs typeface="Calibri"/>
            </a:endParaRPr>
          </a:p>
          <a:p>
            <a:pPr marL="0" indent="0">
              <a:buNone/>
            </a:pPr>
            <a:r>
              <a:rPr lang="en-US" sz="3200" dirty="0">
                <a:solidFill>
                  <a:schemeClr val="accent2">
                    <a:lumMod val="60000"/>
                    <a:lumOff val="40000"/>
                  </a:schemeClr>
                </a:solidFill>
                <a:ea typeface="+mn-lt"/>
                <a:cs typeface="+mn-lt"/>
              </a:rPr>
              <a:t>•</a:t>
            </a:r>
            <a:r>
              <a:rPr lang="en-US" sz="3200" b="1" dirty="0">
                <a:ea typeface="+mn-lt"/>
                <a:cs typeface="+mn-lt"/>
              </a:rPr>
              <a:t> Boring report for the Main St/Route 12 bridge, located about 1.5 miles from the proposed site location for the Prowse Bridge</a:t>
            </a:r>
            <a:r>
              <a:rPr lang="en-US" sz="3200" dirty="0">
                <a:ea typeface="+mn-lt"/>
                <a:cs typeface="+mn-lt"/>
              </a:rPr>
              <a:t>, </a:t>
            </a:r>
            <a:r>
              <a:rPr lang="en-US" sz="3200" b="1" dirty="0">
                <a:ea typeface="+mn-lt"/>
                <a:cs typeface="+mn-lt"/>
              </a:rPr>
              <a:t>was used.</a:t>
            </a:r>
            <a:endParaRPr lang="en-US" dirty="0">
              <a:cs typeface="Calibri" panose="020F0502020204030204"/>
            </a:endParaRPr>
          </a:p>
          <a:p>
            <a:pPr>
              <a:buFont typeface="Arial" panose="020F0502020204030204" pitchFamily="34" charset="0"/>
              <a:buChar char="•"/>
            </a:pPr>
            <a:r>
              <a:rPr lang="en-US" sz="3200" b="1" dirty="0">
                <a:cs typeface="Calibri" panose="020F0502020204030204"/>
              </a:rPr>
              <a:t>Average cost estimate = ~ $3000/hole</a:t>
            </a:r>
          </a:p>
          <a:p>
            <a:pPr marL="0" indent="0">
              <a:buNone/>
            </a:pPr>
            <a:endParaRPr lang="en-US" sz="3200" b="1" dirty="0">
              <a:cs typeface="Calibri" panose="020F0502020204030204"/>
            </a:endParaRPr>
          </a:p>
          <a:p>
            <a:pPr>
              <a:buFont typeface="Arial" panose="020F0502020204030204" pitchFamily="34" charset="0"/>
              <a:buChar char="•"/>
            </a:pPr>
            <a:endParaRPr lang="en-US" sz="3200" b="1" dirty="0">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469E9E9B-7082-4C65-B4FC-C4A988F75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72658"/>
            <a:ext cx="1025545" cy="1023320"/>
          </a:xfrm>
          <a:prstGeom prst="rect">
            <a:avLst/>
          </a:prstGeom>
        </p:spPr>
      </p:pic>
      <p:pic>
        <p:nvPicPr>
          <p:cNvPr id="9" name="Picture 9" descr="A picture containing text, map&#10;&#10;Description generated with very high confidence">
            <a:extLst>
              <a:ext uri="{FF2B5EF4-FFF2-40B4-BE49-F238E27FC236}">
                <a16:creationId xmlns:a16="http://schemas.microsoft.com/office/drawing/2014/main" id="{6E6FFCED-70A4-4D76-8DA6-170D219D9F27}"/>
              </a:ext>
            </a:extLst>
          </p:cNvPr>
          <p:cNvPicPr>
            <a:picLocks noChangeAspect="1"/>
          </p:cNvPicPr>
          <p:nvPr/>
        </p:nvPicPr>
        <p:blipFill>
          <a:blip r:embed="rId4"/>
          <a:stretch>
            <a:fillRect/>
          </a:stretch>
        </p:blipFill>
        <p:spPr>
          <a:xfrm>
            <a:off x="7048983" y="3487948"/>
            <a:ext cx="5000262" cy="2814360"/>
          </a:xfrm>
          <a:prstGeom prst="rect">
            <a:avLst/>
          </a:prstGeom>
        </p:spPr>
      </p:pic>
      <p:sp>
        <p:nvSpPr>
          <p:cNvPr id="6" name="Slide Number Placeholder 5">
            <a:extLst>
              <a:ext uri="{FF2B5EF4-FFF2-40B4-BE49-F238E27FC236}">
                <a16:creationId xmlns:a16="http://schemas.microsoft.com/office/drawing/2014/main" id="{60893612-BF7F-457A-AED4-ECF85C686B48}"/>
              </a:ext>
            </a:extLst>
          </p:cNvPr>
          <p:cNvSpPr>
            <a:spLocks noGrp="1"/>
          </p:cNvSpPr>
          <p:nvPr>
            <p:ph type="sldNum" sz="quarter" idx="12"/>
          </p:nvPr>
        </p:nvSpPr>
        <p:spPr/>
        <p:txBody>
          <a:bodyPr/>
          <a:lstStyle/>
          <a:p>
            <a:fld id="{4CE482DC-2269-4F26-9D2A-7E44B1A4CD85}" type="slidenum">
              <a:rPr lang="en-US" sz="1400" smtClean="0"/>
              <a:t>20</a:t>
            </a:fld>
            <a:endParaRPr lang="en-US" sz="1400" dirty="0"/>
          </a:p>
        </p:txBody>
      </p:sp>
      <p:pic>
        <p:nvPicPr>
          <p:cNvPr id="5" name="Picture 7" descr="A screenshot of a cell phone&#10;&#10;Description generated with very high confidence">
            <a:extLst>
              <a:ext uri="{FF2B5EF4-FFF2-40B4-BE49-F238E27FC236}">
                <a16:creationId xmlns:a16="http://schemas.microsoft.com/office/drawing/2014/main" id="{612DE378-BDBE-499C-A13C-87142FDE7AE0}"/>
              </a:ext>
            </a:extLst>
          </p:cNvPr>
          <p:cNvPicPr>
            <a:picLocks noChangeAspect="1"/>
          </p:cNvPicPr>
          <p:nvPr/>
        </p:nvPicPr>
        <p:blipFill rotWithShape="1">
          <a:blip r:embed="rId5"/>
          <a:srcRect l="2321" t="7663" r="3675" b="6130"/>
          <a:stretch/>
        </p:blipFill>
        <p:spPr>
          <a:xfrm>
            <a:off x="5168096" y="1780361"/>
            <a:ext cx="4682313" cy="2168960"/>
          </a:xfrm>
          <a:prstGeom prst="rect">
            <a:avLst/>
          </a:prstGeom>
        </p:spPr>
      </p:pic>
    </p:spTree>
    <p:extLst>
      <p:ext uri="{BB962C8B-B14F-4D97-AF65-F5344CB8AC3E}">
        <p14:creationId xmlns:p14="http://schemas.microsoft.com/office/powerpoint/2010/main" val="68555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B288E-A404-4F0A-8E59-2121F6F88526}"/>
              </a:ext>
            </a:extLst>
          </p:cNvPr>
          <p:cNvSpPr>
            <a:spLocks noGrp="1"/>
          </p:cNvSpPr>
          <p:nvPr>
            <p:ph type="title"/>
          </p:nvPr>
        </p:nvSpPr>
        <p:spPr>
          <a:xfrm>
            <a:off x="219533" y="-186030"/>
            <a:ext cx="10058400" cy="1450757"/>
          </a:xfrm>
        </p:spPr>
        <p:txBody>
          <a:bodyPr/>
          <a:lstStyle/>
          <a:p>
            <a:r>
              <a:rPr lang="en-US" b="1" dirty="0">
                <a:solidFill>
                  <a:schemeClr val="accent2">
                    <a:lumMod val="75000"/>
                  </a:schemeClr>
                </a:solidFill>
              </a:rPr>
              <a:t>Geotechnical- Foundation Estimation</a:t>
            </a:r>
            <a:r>
              <a:rPr lang="en-US" b="1" dirty="0">
                <a:solidFill>
                  <a:schemeClr val="accent1">
                    <a:lumMod val="75000"/>
                  </a:schemeClr>
                </a:solidFill>
              </a:rPr>
              <a:t> </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45D12D69-B953-4751-96D8-6EA24EA04E7A}"/>
              </a:ext>
            </a:extLst>
          </p:cNvPr>
          <p:cNvSpPr>
            <a:spLocks noGrp="1"/>
          </p:cNvSpPr>
          <p:nvPr>
            <p:ph idx="1"/>
          </p:nvPr>
        </p:nvSpPr>
        <p:spPr>
          <a:xfrm>
            <a:off x="885077" y="1961481"/>
            <a:ext cx="5544274" cy="4023360"/>
          </a:xfrm>
        </p:spPr>
        <p:txBody>
          <a:bodyPr vert="horz" lIns="0" tIns="45720" rIns="0" bIns="45720" rtlCol="0" anchor="t">
            <a:normAutofit/>
          </a:bodyPr>
          <a:lstStyle/>
          <a:p>
            <a:pPr>
              <a:buFont typeface="Arial" panose="020F0502020204030204" pitchFamily="34" charset="0"/>
              <a:buChar char="•"/>
            </a:pPr>
            <a:r>
              <a:rPr lang="en-US" sz="3200" b="1" dirty="0">
                <a:cs typeface="Calibri"/>
              </a:rPr>
              <a:t> Use of modeled bridge &amp; visual analysis</a:t>
            </a:r>
          </a:p>
          <a:p>
            <a:pPr>
              <a:buFont typeface="Arial" panose="020F0502020204030204" pitchFamily="34" charset="0"/>
              <a:buChar char="•"/>
            </a:pPr>
            <a:r>
              <a:rPr lang="en-US" sz="3200" b="1" dirty="0">
                <a:cs typeface="Calibri"/>
              </a:rPr>
              <a:t> Use of boring report provided from Main St/Route 12 Bridge to estimate soil capacity </a:t>
            </a:r>
          </a:p>
          <a:p>
            <a:pPr>
              <a:buFont typeface="Arial" panose="020F0502020204030204" pitchFamily="34" charset="0"/>
              <a:buChar char="•"/>
            </a:pPr>
            <a:r>
              <a:rPr lang="en-US" sz="3200" b="1" dirty="0">
                <a:cs typeface="Calibri"/>
              </a:rPr>
              <a:t> ~ 5-6 ft below grade</a:t>
            </a:r>
          </a:p>
        </p:txBody>
      </p:sp>
      <p:sp>
        <p:nvSpPr>
          <p:cNvPr id="4" name="Slide Number Placeholder 3">
            <a:extLst>
              <a:ext uri="{FF2B5EF4-FFF2-40B4-BE49-F238E27FC236}">
                <a16:creationId xmlns:a16="http://schemas.microsoft.com/office/drawing/2014/main" id="{7AF8E427-DE62-4662-BE93-E270E118E1BA}"/>
              </a:ext>
            </a:extLst>
          </p:cNvPr>
          <p:cNvSpPr>
            <a:spLocks noGrp="1"/>
          </p:cNvSpPr>
          <p:nvPr>
            <p:ph type="sldNum" sz="quarter" idx="12"/>
          </p:nvPr>
        </p:nvSpPr>
        <p:spPr/>
        <p:txBody>
          <a:bodyPr/>
          <a:lstStyle/>
          <a:p>
            <a:fld id="{4CE482DC-2269-4F26-9D2A-7E44B1A4CD85}" type="slidenum">
              <a:rPr lang="en-US" sz="1400" smtClean="0"/>
              <a:t>21</a:t>
            </a:fld>
            <a:endParaRPr lang="en-US" sz="1400" dirty="0"/>
          </a:p>
        </p:txBody>
      </p:sp>
      <p:pic>
        <p:nvPicPr>
          <p:cNvPr id="5" name="Picture 5" descr="A screenshot of a cell phone&#10;&#10;Description generated with very high confidence">
            <a:extLst>
              <a:ext uri="{FF2B5EF4-FFF2-40B4-BE49-F238E27FC236}">
                <a16:creationId xmlns:a16="http://schemas.microsoft.com/office/drawing/2014/main" id="{89F6C6FE-072D-401E-B962-90944E7C7468}"/>
              </a:ext>
            </a:extLst>
          </p:cNvPr>
          <p:cNvPicPr>
            <a:picLocks noChangeAspect="1"/>
          </p:cNvPicPr>
          <p:nvPr/>
        </p:nvPicPr>
        <p:blipFill>
          <a:blip r:embed="rId2"/>
          <a:stretch>
            <a:fillRect/>
          </a:stretch>
        </p:blipFill>
        <p:spPr>
          <a:xfrm>
            <a:off x="6335210" y="2148244"/>
            <a:ext cx="5607934" cy="3418432"/>
          </a:xfrm>
          <a:prstGeom prst="rect">
            <a:avLst/>
          </a:prstGeom>
        </p:spPr>
      </p:pic>
      <p:pic>
        <p:nvPicPr>
          <p:cNvPr id="8" name="Picture 7" descr="A close up of a sign&#10;&#10;Description automatically generated">
            <a:extLst>
              <a:ext uri="{FF2B5EF4-FFF2-40B4-BE49-F238E27FC236}">
                <a16:creationId xmlns:a16="http://schemas.microsoft.com/office/drawing/2014/main" id="{AE1CF546-61A9-4FF6-8D35-0F662D19F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Tree>
    <p:extLst>
      <p:ext uri="{BB962C8B-B14F-4D97-AF65-F5344CB8AC3E}">
        <p14:creationId xmlns:p14="http://schemas.microsoft.com/office/powerpoint/2010/main" val="3878339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11DE-B075-40D4-8B67-1CF7DB673545}"/>
              </a:ext>
            </a:extLst>
          </p:cNvPr>
          <p:cNvSpPr>
            <a:spLocks noGrp="1"/>
          </p:cNvSpPr>
          <p:nvPr>
            <p:ph type="title"/>
          </p:nvPr>
        </p:nvSpPr>
        <p:spPr>
          <a:xfrm>
            <a:off x="652054" y="230664"/>
            <a:ext cx="10058400" cy="1450757"/>
          </a:xfrm>
        </p:spPr>
        <p:txBody>
          <a:bodyPr/>
          <a:lstStyle/>
          <a:p>
            <a:r>
              <a:rPr lang="en-US" b="1" dirty="0">
                <a:solidFill>
                  <a:schemeClr val="accent1">
                    <a:lumMod val="75000"/>
                  </a:schemeClr>
                </a:solidFill>
                <a:cs typeface="Calibri Light"/>
              </a:rPr>
              <a:t>Environmental </a:t>
            </a:r>
            <a:br>
              <a:rPr lang="en-US" b="1" dirty="0">
                <a:solidFill>
                  <a:schemeClr val="accent1">
                    <a:lumMod val="75000"/>
                  </a:schemeClr>
                </a:solidFill>
                <a:cs typeface="Calibri Light"/>
              </a:rPr>
            </a:br>
            <a:r>
              <a:rPr lang="en-US" b="1" dirty="0">
                <a:solidFill>
                  <a:schemeClr val="accent1">
                    <a:lumMod val="75000"/>
                  </a:schemeClr>
                </a:solidFill>
                <a:cs typeface="Calibri Light"/>
              </a:rPr>
              <a:t>Considerations</a:t>
            </a:r>
            <a:endParaRPr lang="en-US" b="1" dirty="0">
              <a:solidFill>
                <a:schemeClr val="accent1">
                  <a:lumMod val="75000"/>
                </a:schemeClr>
              </a:solidFill>
            </a:endParaRPr>
          </a:p>
        </p:txBody>
      </p:sp>
      <p:sp>
        <p:nvSpPr>
          <p:cNvPr id="3" name="Content Placeholder 2">
            <a:extLst>
              <a:ext uri="{FF2B5EF4-FFF2-40B4-BE49-F238E27FC236}">
                <a16:creationId xmlns:a16="http://schemas.microsoft.com/office/drawing/2014/main" id="{EA5EC42D-6C76-41EB-B939-C23DCD7BF897}"/>
              </a:ext>
            </a:extLst>
          </p:cNvPr>
          <p:cNvSpPr>
            <a:spLocks noGrp="1"/>
          </p:cNvSpPr>
          <p:nvPr>
            <p:ph idx="1"/>
          </p:nvPr>
        </p:nvSpPr>
        <p:spPr>
          <a:xfrm>
            <a:off x="851763" y="1509384"/>
            <a:ext cx="7749928" cy="4023360"/>
          </a:xfrm>
        </p:spPr>
        <p:txBody>
          <a:bodyPr vert="horz" lIns="0" tIns="45720" rIns="0" bIns="45720" rtlCol="0" anchor="t">
            <a:noAutofit/>
          </a:bodyPr>
          <a:lstStyle/>
          <a:p>
            <a:endParaRPr lang="en-US" sz="2400" dirty="0">
              <a:ea typeface="+mn-lt"/>
              <a:cs typeface="+mn-lt"/>
            </a:endParaRPr>
          </a:p>
          <a:p>
            <a:r>
              <a:rPr lang="en-US" sz="2400" b="1" dirty="0">
                <a:ea typeface="+mn-lt"/>
                <a:cs typeface="+mn-lt"/>
              </a:rPr>
              <a:t>The site of the bridge once it is transported is in the proximity of Branch River. The following are ways to minimize the environmental impact:</a:t>
            </a:r>
            <a:endParaRPr lang="en-US" b="1" dirty="0"/>
          </a:p>
          <a:p>
            <a:r>
              <a:rPr lang="en-US" sz="2400" b="1" dirty="0">
                <a:solidFill>
                  <a:schemeClr val="accent1">
                    <a:lumMod val="60000"/>
                    <a:lumOff val="40000"/>
                  </a:schemeClr>
                </a:solidFill>
                <a:ea typeface="+mn-lt"/>
                <a:cs typeface="+mn-lt"/>
              </a:rPr>
              <a:t>•</a:t>
            </a:r>
            <a:r>
              <a:rPr lang="en-US" sz="2400" b="1" dirty="0">
                <a:ea typeface="+mn-lt"/>
                <a:cs typeface="+mn-lt"/>
              </a:rPr>
              <a:t>To prevent the contaminated runoff, stream barriers should be used during construction.</a:t>
            </a:r>
          </a:p>
          <a:p>
            <a:r>
              <a:rPr lang="en-US" sz="2400" b="1" dirty="0">
                <a:solidFill>
                  <a:schemeClr val="accent1">
                    <a:lumMod val="60000"/>
                    <a:lumOff val="40000"/>
                  </a:schemeClr>
                </a:solidFill>
                <a:ea typeface="+mn-lt"/>
                <a:cs typeface="+mn-lt"/>
              </a:rPr>
              <a:t>•</a:t>
            </a:r>
            <a:r>
              <a:rPr lang="en-US" sz="2400" b="1" dirty="0">
                <a:ea typeface="+mn-lt"/>
                <a:cs typeface="+mn-lt"/>
              </a:rPr>
              <a:t>To preserve the vegetation adjacent to the project, silt fencing may be used.</a:t>
            </a:r>
          </a:p>
          <a:p>
            <a:r>
              <a:rPr lang="en-US" sz="2400" b="1" dirty="0">
                <a:solidFill>
                  <a:schemeClr val="accent1">
                    <a:lumMod val="60000"/>
                    <a:lumOff val="40000"/>
                  </a:schemeClr>
                </a:solidFill>
                <a:ea typeface="+mn-lt"/>
                <a:cs typeface="+mn-lt"/>
              </a:rPr>
              <a:t>•</a:t>
            </a:r>
            <a:r>
              <a:rPr lang="en-US" sz="2400" b="1" dirty="0">
                <a:ea typeface="+mn-lt"/>
                <a:cs typeface="+mn-lt"/>
              </a:rPr>
              <a:t>Removing the existing concrete abutments causes the potential for concrete dust to create air pollution. While removing the concrete, an option is to wet the concrete and cover to prevent windblown dust.</a:t>
            </a:r>
            <a:endParaRPr lang="en-US" sz="2400" b="1" dirty="0">
              <a:cs typeface="Calibri"/>
            </a:endParaRPr>
          </a:p>
        </p:txBody>
      </p:sp>
      <p:sp>
        <p:nvSpPr>
          <p:cNvPr id="4" name="Slide Number Placeholder 3">
            <a:extLst>
              <a:ext uri="{FF2B5EF4-FFF2-40B4-BE49-F238E27FC236}">
                <a16:creationId xmlns:a16="http://schemas.microsoft.com/office/drawing/2014/main" id="{36919EDE-D421-4378-802E-7489E5D22D5F}"/>
              </a:ext>
            </a:extLst>
          </p:cNvPr>
          <p:cNvSpPr>
            <a:spLocks noGrp="1"/>
          </p:cNvSpPr>
          <p:nvPr>
            <p:ph type="sldNum" sz="quarter" idx="12"/>
          </p:nvPr>
        </p:nvSpPr>
        <p:spPr/>
        <p:txBody>
          <a:bodyPr/>
          <a:lstStyle/>
          <a:p>
            <a:fld id="{4CE482DC-2269-4F26-9D2A-7E44B1A4CD85}" type="slidenum">
              <a:rPr lang="en-US" sz="1400" dirty="0"/>
              <a:t>22</a:t>
            </a:fld>
            <a:endParaRPr lang="en-US" sz="1400" dirty="0"/>
          </a:p>
        </p:txBody>
      </p:sp>
      <p:pic>
        <p:nvPicPr>
          <p:cNvPr id="5" name="Picture 5" descr="A field of grass&#10;&#10;Description generated with very high confidence">
            <a:extLst>
              <a:ext uri="{FF2B5EF4-FFF2-40B4-BE49-F238E27FC236}">
                <a16:creationId xmlns:a16="http://schemas.microsoft.com/office/drawing/2014/main" id="{22FCA7CB-53E0-4B46-989B-A33DFC055559}"/>
              </a:ext>
            </a:extLst>
          </p:cNvPr>
          <p:cNvPicPr>
            <a:picLocks noChangeAspect="1"/>
          </p:cNvPicPr>
          <p:nvPr/>
        </p:nvPicPr>
        <p:blipFill rotWithShape="1">
          <a:blip r:embed="rId2"/>
          <a:srcRect l="3003" t="14953" r="28528" b="15420"/>
          <a:stretch/>
        </p:blipFill>
        <p:spPr>
          <a:xfrm>
            <a:off x="8659733" y="2966545"/>
            <a:ext cx="3228188" cy="2086499"/>
          </a:xfrm>
          <a:prstGeom prst="rect">
            <a:avLst/>
          </a:prstGeom>
        </p:spPr>
      </p:pic>
      <p:pic>
        <p:nvPicPr>
          <p:cNvPr id="7" name="Picture 7" descr="A path with trees on the side of a river&#10;&#10;Description generated with very high confidence">
            <a:extLst>
              <a:ext uri="{FF2B5EF4-FFF2-40B4-BE49-F238E27FC236}">
                <a16:creationId xmlns:a16="http://schemas.microsoft.com/office/drawing/2014/main" id="{3BA53850-8E8C-448E-A078-757EC8F0E7B4}"/>
              </a:ext>
            </a:extLst>
          </p:cNvPr>
          <p:cNvPicPr>
            <a:picLocks noChangeAspect="1"/>
          </p:cNvPicPr>
          <p:nvPr/>
        </p:nvPicPr>
        <p:blipFill rotWithShape="1">
          <a:blip r:embed="rId3"/>
          <a:srcRect l="10136" t="10209" r="195" b="16976"/>
          <a:stretch/>
        </p:blipFill>
        <p:spPr>
          <a:xfrm>
            <a:off x="8445655" y="466134"/>
            <a:ext cx="3442266" cy="2086500"/>
          </a:xfrm>
          <a:prstGeom prst="rect">
            <a:avLst/>
          </a:prstGeom>
        </p:spPr>
      </p:pic>
      <p:pic>
        <p:nvPicPr>
          <p:cNvPr id="8" name="Picture 7" descr="A close up of a sign&#10;&#10;Description automatically generated">
            <a:extLst>
              <a:ext uri="{FF2B5EF4-FFF2-40B4-BE49-F238E27FC236}">
                <a16:creationId xmlns:a16="http://schemas.microsoft.com/office/drawing/2014/main" id="{DAC5D34A-46CA-450F-8B8E-C961D6003C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938462"/>
            <a:ext cx="921536" cy="919537"/>
          </a:xfrm>
          <a:prstGeom prst="rect">
            <a:avLst/>
          </a:prstGeom>
        </p:spPr>
      </p:pic>
    </p:spTree>
    <p:extLst>
      <p:ext uri="{BB962C8B-B14F-4D97-AF65-F5344CB8AC3E}">
        <p14:creationId xmlns:p14="http://schemas.microsoft.com/office/powerpoint/2010/main" val="396898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E2B7-6376-4EB5-A14B-9F92FD2827C2}"/>
              </a:ext>
            </a:extLst>
          </p:cNvPr>
          <p:cNvSpPr>
            <a:spLocks noGrp="1"/>
          </p:cNvSpPr>
          <p:nvPr>
            <p:ph type="title"/>
          </p:nvPr>
        </p:nvSpPr>
        <p:spPr>
          <a:xfrm>
            <a:off x="498070" y="0"/>
            <a:ext cx="10058400" cy="1450757"/>
          </a:xfrm>
        </p:spPr>
        <p:txBody>
          <a:bodyPr/>
          <a:lstStyle/>
          <a:p>
            <a:r>
              <a:rPr lang="en-US" b="1" dirty="0">
                <a:solidFill>
                  <a:schemeClr val="accent1">
                    <a:lumMod val="75000"/>
                  </a:schemeClr>
                </a:solidFill>
                <a:cs typeface="Calibri Light"/>
              </a:rPr>
              <a:t>Environmental Permits</a:t>
            </a:r>
            <a:endParaRPr lang="en-US" b="1" dirty="0">
              <a:solidFill>
                <a:schemeClr val="accent1">
                  <a:lumMod val="75000"/>
                </a:schemeClr>
              </a:solidFill>
            </a:endParaRPr>
          </a:p>
        </p:txBody>
      </p:sp>
      <p:sp>
        <p:nvSpPr>
          <p:cNvPr id="3" name="Content Placeholder 2">
            <a:extLst>
              <a:ext uri="{FF2B5EF4-FFF2-40B4-BE49-F238E27FC236}">
                <a16:creationId xmlns:a16="http://schemas.microsoft.com/office/drawing/2014/main" id="{C3F0A2EB-4763-40F3-BBEE-8543A3342D70}"/>
              </a:ext>
            </a:extLst>
          </p:cNvPr>
          <p:cNvSpPr>
            <a:spLocks noGrp="1"/>
          </p:cNvSpPr>
          <p:nvPr>
            <p:ph idx="1"/>
          </p:nvPr>
        </p:nvSpPr>
        <p:spPr>
          <a:xfrm>
            <a:off x="1097280" y="1845734"/>
            <a:ext cx="5268009" cy="4023360"/>
          </a:xfrm>
        </p:spPr>
        <p:txBody>
          <a:bodyPr vert="horz" lIns="0" tIns="45720" rIns="0" bIns="45720" rtlCol="0" anchor="t">
            <a:normAutofit fontScale="92500" lnSpcReduction="20000"/>
          </a:bodyPr>
          <a:lstStyle/>
          <a:p>
            <a:pPr>
              <a:buFont typeface="Arial" panose="020F0502020204030204" pitchFamily="34" charset="0"/>
              <a:buChar char="•"/>
            </a:pPr>
            <a:r>
              <a:rPr lang="en-US" b="1" dirty="0">
                <a:ea typeface="+mn-lt"/>
                <a:cs typeface="+mn-lt"/>
              </a:rPr>
              <a:t> </a:t>
            </a:r>
            <a:r>
              <a:rPr lang="en-US" sz="3200" b="1" dirty="0">
                <a:ea typeface="+mn-lt"/>
                <a:cs typeface="+mn-lt"/>
              </a:rPr>
              <a:t>We recommend that the City of Keene gets a Standard Wetlands Permit. </a:t>
            </a:r>
            <a:endParaRPr lang="en-US" sz="3200" dirty="0"/>
          </a:p>
          <a:p>
            <a:pPr>
              <a:buFont typeface="Arial" panose="020F0502020204030204" pitchFamily="34" charset="0"/>
              <a:buChar char="•"/>
            </a:pPr>
            <a:endParaRPr lang="en-US" sz="3200" b="1" dirty="0">
              <a:ea typeface="+mn-lt"/>
              <a:cs typeface="+mn-lt"/>
            </a:endParaRPr>
          </a:p>
          <a:p>
            <a:pPr marL="0" indent="0">
              <a:buNone/>
            </a:pPr>
            <a:endParaRPr lang="en-US" sz="3200" b="1" dirty="0">
              <a:ea typeface="+mn-lt"/>
              <a:cs typeface="+mn-lt"/>
            </a:endParaRPr>
          </a:p>
          <a:p>
            <a:pPr marL="0" indent="0">
              <a:buNone/>
            </a:pPr>
            <a:endParaRPr lang="en-US" sz="3200" b="1" dirty="0">
              <a:ea typeface="+mn-lt"/>
              <a:cs typeface="+mn-lt"/>
            </a:endParaRPr>
          </a:p>
          <a:p>
            <a:pPr marL="0" indent="0">
              <a:buNone/>
            </a:pPr>
            <a:r>
              <a:rPr lang="en-US" sz="3200" b="1" dirty="0">
                <a:ea typeface="+mn-lt"/>
                <a:cs typeface="+mn-lt"/>
              </a:rPr>
              <a:t>The reasoning for this permit is because the project is such close proximity to the Branch River.</a:t>
            </a:r>
            <a:endParaRPr lang="en-US" sz="3200" b="1" dirty="0">
              <a:cs typeface="Calibri"/>
            </a:endParaRPr>
          </a:p>
          <a:p>
            <a:pPr marL="200660" lvl="1" indent="0">
              <a:buNone/>
            </a:pPr>
            <a:endParaRPr lang="en-US" b="1" dirty="0">
              <a:ea typeface="+mn-lt"/>
              <a:cs typeface="+mn-lt"/>
            </a:endParaRPr>
          </a:p>
        </p:txBody>
      </p:sp>
      <p:sp>
        <p:nvSpPr>
          <p:cNvPr id="4" name="Slide Number Placeholder 3">
            <a:extLst>
              <a:ext uri="{FF2B5EF4-FFF2-40B4-BE49-F238E27FC236}">
                <a16:creationId xmlns:a16="http://schemas.microsoft.com/office/drawing/2014/main" id="{F0761907-4EC6-4458-971E-2EA373010EDC}"/>
              </a:ext>
            </a:extLst>
          </p:cNvPr>
          <p:cNvSpPr>
            <a:spLocks noGrp="1"/>
          </p:cNvSpPr>
          <p:nvPr>
            <p:ph type="sldNum" sz="quarter" idx="12"/>
          </p:nvPr>
        </p:nvSpPr>
        <p:spPr/>
        <p:txBody>
          <a:bodyPr/>
          <a:lstStyle/>
          <a:p>
            <a:fld id="{4CE482DC-2269-4F26-9D2A-7E44B1A4CD85}" type="slidenum">
              <a:rPr lang="en-US" sz="1400" dirty="0"/>
              <a:t>23</a:t>
            </a:fld>
            <a:endParaRPr lang="en-US" sz="1400" dirty="0"/>
          </a:p>
        </p:txBody>
      </p:sp>
      <p:pic>
        <p:nvPicPr>
          <p:cNvPr id="5" name="Picture 5">
            <a:extLst>
              <a:ext uri="{FF2B5EF4-FFF2-40B4-BE49-F238E27FC236}">
                <a16:creationId xmlns:a16="http://schemas.microsoft.com/office/drawing/2014/main" id="{3B2C4E61-935C-4A57-9A3E-332778B3ED20}"/>
              </a:ext>
            </a:extLst>
          </p:cNvPr>
          <p:cNvPicPr>
            <a:picLocks noChangeAspect="1"/>
          </p:cNvPicPr>
          <p:nvPr/>
        </p:nvPicPr>
        <p:blipFill>
          <a:blip r:embed="rId2"/>
          <a:stretch>
            <a:fillRect/>
          </a:stretch>
        </p:blipFill>
        <p:spPr>
          <a:xfrm>
            <a:off x="7643674" y="1855597"/>
            <a:ext cx="3073153" cy="4097537"/>
          </a:xfrm>
          <a:prstGeom prst="rect">
            <a:avLst/>
          </a:prstGeom>
        </p:spPr>
      </p:pic>
      <p:pic>
        <p:nvPicPr>
          <p:cNvPr id="6" name="Picture 5" descr="A close up of a sign&#10;&#10;Description automatically generated">
            <a:extLst>
              <a:ext uri="{FF2B5EF4-FFF2-40B4-BE49-F238E27FC236}">
                <a16:creationId xmlns:a16="http://schemas.microsoft.com/office/drawing/2014/main" id="{7E81A5C6-642B-41FA-8921-55D9A6001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3134"/>
            <a:ext cx="906833" cy="904866"/>
          </a:xfrm>
          <a:prstGeom prst="rect">
            <a:avLst/>
          </a:prstGeom>
        </p:spPr>
      </p:pic>
    </p:spTree>
    <p:extLst>
      <p:ext uri="{BB962C8B-B14F-4D97-AF65-F5344CB8AC3E}">
        <p14:creationId xmlns:p14="http://schemas.microsoft.com/office/powerpoint/2010/main" val="2571783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C513-7910-4DD0-8F38-F932F94A979D}"/>
              </a:ext>
            </a:extLst>
          </p:cNvPr>
          <p:cNvSpPr>
            <a:spLocks noGrp="1"/>
          </p:cNvSpPr>
          <p:nvPr>
            <p:ph type="title"/>
          </p:nvPr>
        </p:nvSpPr>
        <p:spPr>
          <a:xfrm>
            <a:off x="211377" y="163469"/>
            <a:ext cx="10515600" cy="1325563"/>
          </a:xfrm>
        </p:spPr>
        <p:txBody>
          <a:bodyPr/>
          <a:lstStyle/>
          <a:p>
            <a:r>
              <a:rPr lang="en-US" b="1" dirty="0">
                <a:solidFill>
                  <a:schemeClr val="accent1">
                    <a:lumMod val="50000"/>
                  </a:schemeClr>
                </a:solidFill>
              </a:rPr>
              <a:t>Transportation – Current </a:t>
            </a:r>
            <a:r>
              <a:rPr lang="en-US" b="1" dirty="0">
                <a:solidFill>
                  <a:schemeClr val="tx2"/>
                </a:solidFill>
              </a:rPr>
              <a:t>Bridge</a:t>
            </a:r>
            <a:r>
              <a:rPr lang="en-US" b="1" dirty="0">
                <a:solidFill>
                  <a:schemeClr val="accent1">
                    <a:lumMod val="50000"/>
                  </a:schemeClr>
                </a:solidFill>
              </a:rPr>
              <a:t> Location</a:t>
            </a:r>
            <a:endParaRPr lang="en-US" b="1" dirty="0">
              <a:solidFill>
                <a:schemeClr val="accent1">
                  <a:lumMod val="50000"/>
                </a:schemeClr>
              </a:solidFill>
              <a:cs typeface="Calibri Light"/>
            </a:endParaRPr>
          </a:p>
        </p:txBody>
      </p:sp>
      <p:pic>
        <p:nvPicPr>
          <p:cNvPr id="4" name="Picture 3" descr="A close up of a sign&#10;&#10;Description automatically generated">
            <a:extLst>
              <a:ext uri="{FF2B5EF4-FFF2-40B4-BE49-F238E27FC236}">
                <a16:creationId xmlns:a16="http://schemas.microsoft.com/office/drawing/2014/main" id="{F00FABCA-0BE8-4720-A0DE-83A4BE916C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7" name="Picture 7" descr="A view of the side of a road&#10;&#10;Description generated with very high confidence">
            <a:extLst>
              <a:ext uri="{FF2B5EF4-FFF2-40B4-BE49-F238E27FC236}">
                <a16:creationId xmlns:a16="http://schemas.microsoft.com/office/drawing/2014/main" id="{2E5C164E-2670-415B-8EFF-DE5506BB7937}"/>
              </a:ext>
            </a:extLst>
          </p:cNvPr>
          <p:cNvPicPr>
            <a:picLocks noChangeAspect="1"/>
          </p:cNvPicPr>
          <p:nvPr/>
        </p:nvPicPr>
        <p:blipFill>
          <a:blip r:embed="rId3"/>
          <a:stretch>
            <a:fillRect/>
          </a:stretch>
        </p:blipFill>
        <p:spPr>
          <a:xfrm>
            <a:off x="6188095" y="2216192"/>
            <a:ext cx="5794597" cy="3722185"/>
          </a:xfrm>
          <a:prstGeom prst="rect">
            <a:avLst/>
          </a:prstGeom>
          <a:ln w="38100">
            <a:solidFill>
              <a:schemeClr val="tx1"/>
            </a:solidFill>
          </a:ln>
        </p:spPr>
      </p:pic>
      <p:sp>
        <p:nvSpPr>
          <p:cNvPr id="9" name="TextBox 8">
            <a:extLst>
              <a:ext uri="{FF2B5EF4-FFF2-40B4-BE49-F238E27FC236}">
                <a16:creationId xmlns:a16="http://schemas.microsoft.com/office/drawing/2014/main" id="{8579880B-7EB6-4884-A7C8-09E10F0FE617}"/>
              </a:ext>
            </a:extLst>
          </p:cNvPr>
          <p:cNvSpPr txBox="1"/>
          <p:nvPr/>
        </p:nvSpPr>
        <p:spPr>
          <a:xfrm>
            <a:off x="215529" y="2030449"/>
            <a:ext cx="607695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chemeClr val="accent1"/>
              </a:buClr>
              <a:buFont typeface="Arial"/>
              <a:buChar char="•"/>
            </a:pPr>
            <a:r>
              <a:rPr lang="en-US" sz="2800" b="1" dirty="0">
                <a:cs typeface="Calibri"/>
              </a:rPr>
              <a:t>Off I-93 in a lot </a:t>
            </a:r>
            <a:r>
              <a:rPr lang="en-US" sz="2800" b="1" dirty="0">
                <a:ea typeface="+mn-lt"/>
                <a:cs typeface="+mn-lt"/>
              </a:rPr>
              <a:t>≈ 0.3 Miles past the bridge that travels over Kendall Pond Road in Londonderry, NH</a:t>
            </a:r>
            <a:endParaRPr lang="en-US" dirty="0">
              <a:cs typeface="Calibri" panose="020F0502020204030204"/>
            </a:endParaRPr>
          </a:p>
          <a:p>
            <a:pPr marL="457200" indent="-457200">
              <a:buFont typeface="Arial"/>
              <a:buChar char="•"/>
            </a:pPr>
            <a:endParaRPr lang="en-US" sz="2800" b="1" dirty="0">
              <a:cs typeface="Calibri"/>
            </a:endParaRPr>
          </a:p>
          <a:p>
            <a:pPr marL="457200" indent="-457200">
              <a:buClr>
                <a:schemeClr val="accent1"/>
              </a:buClr>
              <a:buFont typeface="Arial"/>
              <a:buChar char="•"/>
            </a:pPr>
            <a:r>
              <a:rPr lang="en-US" sz="2800" b="1" dirty="0"/>
              <a:t>Coordinates: </a:t>
            </a:r>
            <a:r>
              <a:rPr lang="en-US" sz="2800" b="1" dirty="0">
                <a:ea typeface="+mn-lt"/>
                <a:cs typeface="+mn-lt"/>
              </a:rPr>
              <a:t>42° 51’ 26”N , 71° 19’ 33”W (WGS 84 Web Mercator)</a:t>
            </a:r>
          </a:p>
          <a:p>
            <a:pPr marL="457200" indent="-457200">
              <a:buFont typeface="Arial"/>
              <a:buChar char="•"/>
            </a:pPr>
            <a:endParaRPr lang="en-US" sz="2800" b="1" dirty="0">
              <a:cs typeface="Calibri" panose="020F0502020204030204"/>
            </a:endParaRPr>
          </a:p>
          <a:p>
            <a:pPr marL="457200" indent="-457200">
              <a:buClr>
                <a:schemeClr val="accent1"/>
              </a:buClr>
              <a:buFont typeface="Arial"/>
              <a:buChar char="•"/>
            </a:pPr>
            <a:r>
              <a:rPr lang="en-US" sz="2800" b="1" dirty="0">
                <a:cs typeface="Calibri" panose="020F0502020204030204"/>
              </a:rPr>
              <a:t>Sufficient space for truck to maneuver</a:t>
            </a:r>
          </a:p>
          <a:p>
            <a:endParaRPr lang="en-US" dirty="0">
              <a:cs typeface="Calibri" panose="020F0502020204030204"/>
            </a:endParaRPr>
          </a:p>
          <a:p>
            <a:pPr marL="285750" indent="-285750">
              <a:buFont typeface="Arial"/>
              <a:buChar char="•"/>
            </a:pPr>
            <a:endParaRPr lang="en-US" dirty="0">
              <a:cs typeface="Calibri" panose="020F0502020204030204"/>
            </a:endParaRPr>
          </a:p>
        </p:txBody>
      </p:sp>
      <p:sp>
        <p:nvSpPr>
          <p:cNvPr id="10" name="Oval 9">
            <a:extLst>
              <a:ext uri="{FF2B5EF4-FFF2-40B4-BE49-F238E27FC236}">
                <a16:creationId xmlns:a16="http://schemas.microsoft.com/office/drawing/2014/main" id="{7146A0C0-05B5-4118-AF33-D9B262F0C1F3}"/>
              </a:ext>
            </a:extLst>
          </p:cNvPr>
          <p:cNvSpPr/>
          <p:nvPr/>
        </p:nvSpPr>
        <p:spPr>
          <a:xfrm>
            <a:off x="8290523" y="3170020"/>
            <a:ext cx="1303337" cy="13112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094A97-67E6-4D6B-ABEE-E4FBC90670B9}"/>
              </a:ext>
            </a:extLst>
          </p:cNvPr>
          <p:cNvSpPr txBox="1"/>
          <p:nvPr/>
        </p:nvSpPr>
        <p:spPr>
          <a:xfrm>
            <a:off x="6035197" y="59724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Google Earth</a:t>
            </a:r>
          </a:p>
        </p:txBody>
      </p:sp>
      <p:sp>
        <p:nvSpPr>
          <p:cNvPr id="5" name="Slide Number Placeholder 4">
            <a:extLst>
              <a:ext uri="{FF2B5EF4-FFF2-40B4-BE49-F238E27FC236}">
                <a16:creationId xmlns:a16="http://schemas.microsoft.com/office/drawing/2014/main" id="{021F81AD-A1F9-4C52-A893-D286D45CEB0C}"/>
              </a:ext>
            </a:extLst>
          </p:cNvPr>
          <p:cNvSpPr>
            <a:spLocks noGrp="1"/>
          </p:cNvSpPr>
          <p:nvPr>
            <p:ph type="sldNum" sz="quarter" idx="12"/>
          </p:nvPr>
        </p:nvSpPr>
        <p:spPr/>
        <p:txBody>
          <a:bodyPr/>
          <a:lstStyle/>
          <a:p>
            <a:fld id="{4CE482DC-2269-4F26-9D2A-7E44B1A4CD85}" type="slidenum">
              <a:rPr lang="en-US" sz="1400" smtClean="0"/>
              <a:t>24</a:t>
            </a:fld>
            <a:endParaRPr lang="en-US" sz="1400" dirty="0"/>
          </a:p>
        </p:txBody>
      </p:sp>
    </p:spTree>
    <p:extLst>
      <p:ext uri="{BB962C8B-B14F-4D97-AF65-F5344CB8AC3E}">
        <p14:creationId xmlns:p14="http://schemas.microsoft.com/office/powerpoint/2010/main" val="295929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266700" y="-84802"/>
            <a:ext cx="10515600" cy="1325563"/>
          </a:xfrm>
        </p:spPr>
        <p:txBody>
          <a:bodyPr/>
          <a:lstStyle/>
          <a:p>
            <a:r>
              <a:rPr lang="en-US" b="1" dirty="0">
                <a:solidFill>
                  <a:schemeClr val="accent1">
                    <a:lumMod val="50000"/>
                  </a:schemeClr>
                </a:solidFill>
              </a:rPr>
              <a:t>Transportation – Proposed Bridge Location </a:t>
            </a:r>
          </a:p>
        </p:txBody>
      </p:sp>
      <p:pic>
        <p:nvPicPr>
          <p:cNvPr id="6" name="Content Placeholder 5" descr="A close up of a tree&#10;&#10;Description automatically generated">
            <a:extLst>
              <a:ext uri="{FF2B5EF4-FFF2-40B4-BE49-F238E27FC236}">
                <a16:creationId xmlns:a16="http://schemas.microsoft.com/office/drawing/2014/main" id="{D8EB6A18-0968-964A-BCE5-0766B590C75D}"/>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6700" y="1878108"/>
            <a:ext cx="6080760" cy="3904488"/>
          </a:xfrm>
          <a:ln w="38100">
            <a:solidFill>
              <a:schemeClr val="tx1"/>
            </a:solidFill>
          </a:ln>
        </p:spPr>
      </p:pic>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8" name="TextBox 7">
            <a:extLst>
              <a:ext uri="{FF2B5EF4-FFF2-40B4-BE49-F238E27FC236}">
                <a16:creationId xmlns:a16="http://schemas.microsoft.com/office/drawing/2014/main" id="{E10C45EE-45FF-0041-A196-AB40246194A0}"/>
              </a:ext>
            </a:extLst>
          </p:cNvPr>
          <p:cNvSpPr txBox="1"/>
          <p:nvPr/>
        </p:nvSpPr>
        <p:spPr>
          <a:xfrm>
            <a:off x="6630772" y="1797192"/>
            <a:ext cx="5780433"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accent1"/>
              </a:buClr>
              <a:buFont typeface="Arial" panose="020B0604020202020204" pitchFamily="34" charset="0"/>
              <a:buChar char="•"/>
            </a:pPr>
            <a:r>
              <a:rPr lang="en-US" sz="2400" b="1" dirty="0">
                <a:cs typeface="Calibri" panose="020F0502020204030204"/>
              </a:rPr>
              <a:t>Over RT 101 in line with Cheshire Railroad Arch Bridge</a:t>
            </a:r>
            <a:endParaRPr lang="en-US" sz="2400" dirty="0">
              <a:cs typeface="Calibri" panose="020F0502020204030204"/>
            </a:endParaRPr>
          </a:p>
          <a:p>
            <a:endParaRPr lang="en-US" sz="2400" b="1" dirty="0">
              <a:cs typeface="Calibri" panose="020F0502020204030204"/>
            </a:endParaRPr>
          </a:p>
          <a:p>
            <a:pPr marL="342900" indent="-342900">
              <a:buClr>
                <a:schemeClr val="accent1"/>
              </a:buClr>
              <a:buFont typeface="Arial" panose="020B0604020202020204" pitchFamily="34" charset="0"/>
              <a:buChar char="•"/>
            </a:pPr>
            <a:r>
              <a:rPr lang="en-US" sz="2400" b="1" dirty="0">
                <a:cs typeface="Calibri" panose="020F0502020204030204"/>
              </a:rPr>
              <a:t>Small area off side of road possible storage area for the bridge</a:t>
            </a:r>
          </a:p>
          <a:p>
            <a:pPr marL="285750" indent="-285750">
              <a:buFont typeface="Arial"/>
              <a:buChar char="•"/>
            </a:pPr>
            <a:endParaRPr lang="en-US" sz="2800" dirty="0">
              <a:solidFill>
                <a:schemeClr val="accent1">
                  <a:lumMod val="50000"/>
                </a:schemeClr>
              </a:solidFill>
              <a:cs typeface="Calibri" panose="020F0502020204030204"/>
            </a:endParaRPr>
          </a:p>
          <a:p>
            <a:pPr marL="285750" indent="-285750">
              <a:buFont typeface="Arial"/>
              <a:buChar char="•"/>
            </a:pPr>
            <a:endParaRPr lang="en-US" dirty="0">
              <a:solidFill>
                <a:schemeClr val="accent1">
                  <a:lumMod val="50000"/>
                </a:schemeClr>
              </a:solidFill>
              <a:cs typeface="Calibri" panose="020F0502020204030204"/>
            </a:endParaRPr>
          </a:p>
          <a:p>
            <a:pPr marL="285750" indent="-285750">
              <a:buFont typeface="Arial"/>
              <a:buChar char="•"/>
            </a:pPr>
            <a:endParaRPr lang="en-US" dirty="0">
              <a:cs typeface="Calibri" panose="020F0502020204030204"/>
            </a:endParaRPr>
          </a:p>
        </p:txBody>
      </p:sp>
      <p:sp>
        <p:nvSpPr>
          <p:cNvPr id="14" name="Rectangle 13">
            <a:extLst>
              <a:ext uri="{FF2B5EF4-FFF2-40B4-BE49-F238E27FC236}">
                <a16:creationId xmlns:a16="http://schemas.microsoft.com/office/drawing/2014/main" id="{8CF8B8A5-B8EB-7646-8E74-3F378F56F286}"/>
              </a:ext>
            </a:extLst>
          </p:cNvPr>
          <p:cNvSpPr/>
          <p:nvPr/>
        </p:nvSpPr>
        <p:spPr>
          <a:xfrm>
            <a:off x="2659540" y="3388938"/>
            <a:ext cx="1644383" cy="4437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ar is lined up on the side of a road&#10;&#10;Description automatically generated">
            <a:extLst>
              <a:ext uri="{FF2B5EF4-FFF2-40B4-BE49-F238E27FC236}">
                <a16:creationId xmlns:a16="http://schemas.microsoft.com/office/drawing/2014/main" id="{170C3B9D-FC9B-0A4A-AB87-C398B352F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164" y="3742413"/>
            <a:ext cx="4451698" cy="2432905"/>
          </a:xfrm>
          <a:prstGeom prst="rect">
            <a:avLst/>
          </a:prstGeom>
          <a:ln w="38100">
            <a:solidFill>
              <a:schemeClr val="tx1"/>
            </a:solidFill>
          </a:ln>
        </p:spPr>
      </p:pic>
      <p:sp>
        <p:nvSpPr>
          <p:cNvPr id="17" name="Teardrop 16">
            <a:extLst>
              <a:ext uri="{FF2B5EF4-FFF2-40B4-BE49-F238E27FC236}">
                <a16:creationId xmlns:a16="http://schemas.microsoft.com/office/drawing/2014/main" id="{A05EEE24-8456-154E-BBA6-39780F72F0E4}"/>
              </a:ext>
            </a:extLst>
          </p:cNvPr>
          <p:cNvSpPr>
            <a:spLocks noChangeAspect="1"/>
          </p:cNvSpPr>
          <p:nvPr/>
        </p:nvSpPr>
        <p:spPr>
          <a:xfrm rot="4536498">
            <a:off x="1913836" y="2810762"/>
            <a:ext cx="600693" cy="621446"/>
          </a:xfrm>
          <a:prstGeom prst="teardrop">
            <a:avLst>
              <a:gd name="adj" fmla="val 89060"/>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CDB3542-2386-2845-BB10-369D716C2F60}"/>
              </a:ext>
            </a:extLst>
          </p:cNvPr>
          <p:cNvSpPr txBox="1"/>
          <p:nvPr/>
        </p:nvSpPr>
        <p:spPr>
          <a:xfrm>
            <a:off x="2029744" y="2903180"/>
            <a:ext cx="285008" cy="461665"/>
          </a:xfrm>
          <a:prstGeom prst="rect">
            <a:avLst/>
          </a:prstGeom>
          <a:noFill/>
        </p:spPr>
        <p:txBody>
          <a:bodyPr wrap="square" rtlCol="0">
            <a:spAutoFit/>
          </a:bodyPr>
          <a:lstStyle/>
          <a:p>
            <a:r>
              <a:rPr lang="en-US" sz="2400" dirty="0"/>
              <a:t>1</a:t>
            </a:r>
          </a:p>
        </p:txBody>
      </p:sp>
      <p:sp>
        <p:nvSpPr>
          <p:cNvPr id="19" name="Teardrop 18">
            <a:extLst>
              <a:ext uri="{FF2B5EF4-FFF2-40B4-BE49-F238E27FC236}">
                <a16:creationId xmlns:a16="http://schemas.microsoft.com/office/drawing/2014/main" id="{2078D6E2-F92D-914E-98A8-02E0B4126272}"/>
              </a:ext>
            </a:extLst>
          </p:cNvPr>
          <p:cNvSpPr>
            <a:spLocks noChangeAspect="1"/>
          </p:cNvSpPr>
          <p:nvPr/>
        </p:nvSpPr>
        <p:spPr>
          <a:xfrm rot="4536498">
            <a:off x="7100441" y="5487088"/>
            <a:ext cx="600693" cy="621446"/>
          </a:xfrm>
          <a:prstGeom prst="teardrop">
            <a:avLst>
              <a:gd name="adj" fmla="val 89060"/>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A73D74-9353-4F49-BDFC-61D80C06FF33}"/>
              </a:ext>
            </a:extLst>
          </p:cNvPr>
          <p:cNvSpPr txBox="1"/>
          <p:nvPr/>
        </p:nvSpPr>
        <p:spPr>
          <a:xfrm>
            <a:off x="7257437" y="5566978"/>
            <a:ext cx="285008" cy="461665"/>
          </a:xfrm>
          <a:prstGeom prst="rect">
            <a:avLst/>
          </a:prstGeom>
          <a:noFill/>
        </p:spPr>
        <p:txBody>
          <a:bodyPr wrap="square" rtlCol="0">
            <a:spAutoFit/>
          </a:bodyPr>
          <a:lstStyle/>
          <a:p>
            <a:r>
              <a:rPr lang="en-US" sz="2400" dirty="0"/>
              <a:t>1</a:t>
            </a:r>
          </a:p>
        </p:txBody>
      </p:sp>
      <p:sp>
        <p:nvSpPr>
          <p:cNvPr id="3" name="TextBox 2">
            <a:extLst>
              <a:ext uri="{FF2B5EF4-FFF2-40B4-BE49-F238E27FC236}">
                <a16:creationId xmlns:a16="http://schemas.microsoft.com/office/drawing/2014/main" id="{EF6090E8-ADE9-487B-B98B-F0386800CE3B}"/>
              </a:ext>
            </a:extLst>
          </p:cNvPr>
          <p:cNvSpPr txBox="1"/>
          <p:nvPr/>
        </p:nvSpPr>
        <p:spPr>
          <a:xfrm>
            <a:off x="954327" y="58353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Google Earth</a:t>
            </a:r>
          </a:p>
        </p:txBody>
      </p:sp>
      <p:sp>
        <p:nvSpPr>
          <p:cNvPr id="15" name="TextBox 14">
            <a:extLst>
              <a:ext uri="{FF2B5EF4-FFF2-40B4-BE49-F238E27FC236}">
                <a16:creationId xmlns:a16="http://schemas.microsoft.com/office/drawing/2014/main" id="{8D4412C2-65A2-4E8B-85D7-AAEDCEB4F58B}"/>
              </a:ext>
            </a:extLst>
          </p:cNvPr>
          <p:cNvSpPr txBox="1"/>
          <p:nvPr/>
        </p:nvSpPr>
        <p:spPr>
          <a:xfrm>
            <a:off x="9252940" y="58127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Google Earth</a:t>
            </a:r>
          </a:p>
        </p:txBody>
      </p:sp>
      <p:sp>
        <p:nvSpPr>
          <p:cNvPr id="5" name="Slide Number Placeholder 4">
            <a:extLst>
              <a:ext uri="{FF2B5EF4-FFF2-40B4-BE49-F238E27FC236}">
                <a16:creationId xmlns:a16="http://schemas.microsoft.com/office/drawing/2014/main" id="{C58713F9-5E50-4FF3-8537-BD95D3103EF0}"/>
              </a:ext>
            </a:extLst>
          </p:cNvPr>
          <p:cNvSpPr>
            <a:spLocks noGrp="1"/>
          </p:cNvSpPr>
          <p:nvPr>
            <p:ph type="sldNum" sz="quarter" idx="12"/>
          </p:nvPr>
        </p:nvSpPr>
        <p:spPr/>
        <p:txBody>
          <a:bodyPr/>
          <a:lstStyle/>
          <a:p>
            <a:fld id="{4CE482DC-2269-4F26-9D2A-7E44B1A4CD85}" type="slidenum">
              <a:rPr lang="en-US" sz="1400" smtClean="0"/>
              <a:t>25</a:t>
            </a:fld>
            <a:endParaRPr lang="en-US" sz="1400" dirty="0"/>
          </a:p>
        </p:txBody>
      </p:sp>
    </p:spTree>
    <p:extLst>
      <p:ext uri="{BB962C8B-B14F-4D97-AF65-F5344CB8AC3E}">
        <p14:creationId xmlns:p14="http://schemas.microsoft.com/office/powerpoint/2010/main" val="321249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358297" y="2523"/>
            <a:ext cx="10515600" cy="1325563"/>
          </a:xfrm>
        </p:spPr>
        <p:txBody>
          <a:bodyPr/>
          <a:lstStyle/>
          <a:p>
            <a:r>
              <a:rPr lang="en-US" b="1" dirty="0">
                <a:solidFill>
                  <a:schemeClr val="accent1">
                    <a:lumMod val="50000"/>
                  </a:schemeClr>
                </a:solidFill>
              </a:rPr>
              <a:t>Transportation – Permit</a:t>
            </a:r>
          </a:p>
        </p:txBody>
      </p:sp>
      <p:sp>
        <p:nvSpPr>
          <p:cNvPr id="3" name="Content Placeholder 2">
            <a:extLst>
              <a:ext uri="{FF2B5EF4-FFF2-40B4-BE49-F238E27FC236}">
                <a16:creationId xmlns:a16="http://schemas.microsoft.com/office/drawing/2014/main" id="{0AA88BC0-D8E3-414D-A5E9-4D6F294845DC}"/>
              </a:ext>
            </a:extLst>
          </p:cNvPr>
          <p:cNvSpPr>
            <a:spLocks noGrp="1"/>
          </p:cNvSpPr>
          <p:nvPr>
            <p:ph idx="1"/>
          </p:nvPr>
        </p:nvSpPr>
        <p:spPr>
          <a:xfrm>
            <a:off x="1034430" y="1836769"/>
            <a:ext cx="10904903" cy="4351338"/>
          </a:xfrm>
        </p:spPr>
        <p:txBody>
          <a:bodyPr vert="horz" lIns="91440" tIns="45720" rIns="91440" bIns="45720" rtlCol="0" anchor="t">
            <a:normAutofit/>
          </a:bodyPr>
          <a:lstStyle/>
          <a:p>
            <a:pPr marL="0" indent="0">
              <a:buNone/>
            </a:pPr>
            <a:endParaRPr lang="en-US" sz="3200" b="1" dirty="0">
              <a:cs typeface="Calibri"/>
            </a:endParaRPr>
          </a:p>
          <a:p>
            <a:pPr marL="0" indent="0">
              <a:buNone/>
            </a:pPr>
            <a:endParaRPr lang="en-US" sz="3200" b="1" dirty="0">
              <a:solidFill>
                <a:srgbClr val="000000"/>
              </a:solidFill>
              <a:cs typeface="Calibri" panose="020F0502020204030204"/>
            </a:endParaRPr>
          </a:p>
          <a:p>
            <a:pPr marL="0" indent="0">
              <a:buNone/>
            </a:pPr>
            <a:endParaRPr lang="en-US" sz="3200" b="1" dirty="0">
              <a:solidFill>
                <a:srgbClr val="000000"/>
              </a:solidFill>
              <a:cs typeface="Calibri" panose="020F0502020204030204"/>
            </a:endParaRPr>
          </a:p>
          <a:p>
            <a:pPr marL="0" indent="0">
              <a:buNone/>
            </a:pPr>
            <a:endParaRPr lang="en-US" dirty="0">
              <a:solidFill>
                <a:schemeClr val="accent1">
                  <a:lumMod val="50000"/>
                </a:schemeClr>
              </a:solidFill>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AAE013A4-14FE-41BD-9FF8-17B0414F01FE}"/>
              </a:ext>
            </a:extLst>
          </p:cNvPr>
          <p:cNvSpPr>
            <a:spLocks noGrp="1"/>
          </p:cNvSpPr>
          <p:nvPr>
            <p:ph type="sldNum" sz="quarter" idx="12"/>
          </p:nvPr>
        </p:nvSpPr>
        <p:spPr/>
        <p:txBody>
          <a:bodyPr/>
          <a:lstStyle/>
          <a:p>
            <a:fld id="{4CE482DC-2269-4F26-9D2A-7E44B1A4CD85}" type="slidenum">
              <a:rPr lang="en-US" sz="1400" smtClean="0"/>
              <a:t>26</a:t>
            </a:fld>
            <a:endParaRPr lang="en-US" sz="1400" dirty="0"/>
          </a:p>
        </p:txBody>
      </p:sp>
      <p:sp>
        <p:nvSpPr>
          <p:cNvPr id="6" name="TextBox 5">
            <a:extLst>
              <a:ext uri="{FF2B5EF4-FFF2-40B4-BE49-F238E27FC236}">
                <a16:creationId xmlns:a16="http://schemas.microsoft.com/office/drawing/2014/main" id="{9DE5756C-2930-4412-AE0C-95F6FE650B17}"/>
              </a:ext>
            </a:extLst>
          </p:cNvPr>
          <p:cNvSpPr txBox="1"/>
          <p:nvPr/>
        </p:nvSpPr>
        <p:spPr>
          <a:xfrm>
            <a:off x="1116957" y="1878956"/>
            <a:ext cx="1006418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cs typeface="Calibri"/>
              </a:rPr>
              <a:t>NHDOT OS/OW Online Permit </a:t>
            </a:r>
          </a:p>
          <a:p>
            <a:endParaRPr lang="en-US" sz="3000" b="1" dirty="0">
              <a:cs typeface="Calibri"/>
            </a:endParaRPr>
          </a:p>
          <a:p>
            <a:pPr marL="514350" indent="-514350">
              <a:buFont typeface="Arial"/>
              <a:buChar char="•"/>
            </a:pPr>
            <a:r>
              <a:rPr lang="en-US" sz="3000" b="1" dirty="0">
                <a:cs typeface="Calibri"/>
              </a:rPr>
              <a:t>Carrier contact information was entered</a:t>
            </a:r>
          </a:p>
          <a:p>
            <a:pPr marL="971550" lvl="1" indent="-514350">
              <a:buFont typeface="Arial"/>
              <a:buChar char="•"/>
            </a:pPr>
            <a:r>
              <a:rPr lang="en-US" sz="3000" b="1" dirty="0">
                <a:cs typeface="Calibri"/>
              </a:rPr>
              <a:t>For the sake of the project, student credentials were used</a:t>
            </a:r>
          </a:p>
          <a:p>
            <a:pPr marL="514350" indent="-514350">
              <a:buFont typeface="Arial"/>
              <a:buChar char="•"/>
            </a:pPr>
            <a:r>
              <a:rPr lang="en-US" sz="3000" b="1" dirty="0">
                <a:cs typeface="Calibri"/>
              </a:rPr>
              <a:t>Load configuration info and descriptions were entered</a:t>
            </a:r>
          </a:p>
          <a:p>
            <a:pPr marL="971550" lvl="1" indent="-514350">
              <a:buFont typeface="Arial"/>
              <a:buChar char="•"/>
            </a:pPr>
            <a:r>
              <a:rPr lang="en-US" sz="3000" b="1" dirty="0">
                <a:cs typeface="Calibri"/>
              </a:rPr>
              <a:t>Dimensions of the members</a:t>
            </a:r>
          </a:p>
          <a:p>
            <a:pPr marL="971550" lvl="1" indent="-514350">
              <a:buFont typeface="Arial"/>
              <a:buChar char="•"/>
            </a:pPr>
            <a:r>
              <a:rPr lang="en-US" sz="3000" b="1" dirty="0">
                <a:cs typeface="Calibri"/>
              </a:rPr>
              <a:t>Overhang lengths</a:t>
            </a:r>
          </a:p>
          <a:p>
            <a:pPr marL="971550" lvl="1" indent="-514350">
              <a:buFont typeface="Arial"/>
              <a:buChar char="•"/>
            </a:pPr>
            <a:r>
              <a:rPr lang="en-US" sz="3000" b="1" dirty="0">
                <a:cs typeface="Calibri"/>
              </a:rPr>
              <a:t>Total gross weights</a:t>
            </a:r>
          </a:p>
          <a:p>
            <a:pPr marL="971550" lvl="1" indent="-514350">
              <a:buFont typeface="Arial"/>
              <a:buChar char="•"/>
            </a:pPr>
            <a:endParaRPr lang="en-US" sz="2800" dirty="0">
              <a:cs typeface="Calibri"/>
            </a:endParaRPr>
          </a:p>
          <a:p>
            <a:pPr marL="514350" indent="-514350">
              <a:buFont typeface="Arial"/>
              <a:buChar char="•"/>
            </a:pPr>
            <a:endParaRPr lang="en-US" sz="2800" dirty="0">
              <a:cs typeface="Calibri"/>
            </a:endParaRPr>
          </a:p>
          <a:p>
            <a:pPr marL="514350" indent="-514350">
              <a:buFont typeface="Arial"/>
              <a:buChar char="•"/>
            </a:pPr>
            <a:endParaRPr lang="en-US" sz="2800" dirty="0">
              <a:cs typeface="Calibri"/>
            </a:endParaRPr>
          </a:p>
          <a:p>
            <a:pPr marL="514350" indent="-514350">
              <a:buFont typeface="Arial"/>
              <a:buChar char="•"/>
            </a:pPr>
            <a:endParaRPr lang="en-US" sz="2800" dirty="0">
              <a:cs typeface="Calibri"/>
            </a:endParaRP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51869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358297" y="2523"/>
            <a:ext cx="10515600" cy="1325563"/>
          </a:xfrm>
        </p:spPr>
        <p:txBody>
          <a:bodyPr/>
          <a:lstStyle/>
          <a:p>
            <a:r>
              <a:rPr lang="en-US" b="1" dirty="0">
                <a:solidFill>
                  <a:schemeClr val="accent1">
                    <a:lumMod val="50000"/>
                  </a:schemeClr>
                </a:solidFill>
              </a:rPr>
              <a:t>Transportation – Permit</a:t>
            </a:r>
          </a:p>
        </p:txBody>
      </p:sp>
      <p:sp>
        <p:nvSpPr>
          <p:cNvPr id="3" name="Content Placeholder 2">
            <a:extLst>
              <a:ext uri="{FF2B5EF4-FFF2-40B4-BE49-F238E27FC236}">
                <a16:creationId xmlns:a16="http://schemas.microsoft.com/office/drawing/2014/main" id="{0AA88BC0-D8E3-414D-A5E9-4D6F294845DC}"/>
              </a:ext>
            </a:extLst>
          </p:cNvPr>
          <p:cNvSpPr>
            <a:spLocks noGrp="1"/>
          </p:cNvSpPr>
          <p:nvPr>
            <p:ph idx="1"/>
          </p:nvPr>
        </p:nvSpPr>
        <p:spPr>
          <a:xfrm>
            <a:off x="1034430" y="1836769"/>
            <a:ext cx="10904903" cy="4351338"/>
          </a:xfrm>
        </p:spPr>
        <p:txBody>
          <a:bodyPr vert="horz" lIns="91440" tIns="45720" rIns="91440" bIns="45720" rtlCol="0" anchor="t">
            <a:normAutofit/>
          </a:bodyPr>
          <a:lstStyle/>
          <a:p>
            <a:pPr marL="0" indent="0">
              <a:buNone/>
            </a:pPr>
            <a:endParaRPr lang="en-US" sz="3200" b="1" dirty="0">
              <a:cs typeface="Calibri"/>
            </a:endParaRPr>
          </a:p>
          <a:p>
            <a:pPr marL="0" indent="0">
              <a:buNone/>
            </a:pPr>
            <a:endParaRPr lang="en-US" sz="3200" b="1" dirty="0">
              <a:solidFill>
                <a:srgbClr val="000000"/>
              </a:solidFill>
              <a:cs typeface="Calibri" panose="020F0502020204030204"/>
            </a:endParaRPr>
          </a:p>
          <a:p>
            <a:pPr marL="0" indent="0">
              <a:buNone/>
            </a:pPr>
            <a:endParaRPr lang="en-US" sz="3200" b="1" dirty="0">
              <a:solidFill>
                <a:srgbClr val="000000"/>
              </a:solidFill>
              <a:cs typeface="Calibri" panose="020F0502020204030204"/>
            </a:endParaRPr>
          </a:p>
          <a:p>
            <a:pPr marL="0" indent="0">
              <a:buNone/>
            </a:pPr>
            <a:endParaRPr lang="en-US" dirty="0">
              <a:solidFill>
                <a:schemeClr val="accent1">
                  <a:lumMod val="50000"/>
                </a:schemeClr>
              </a:solidFill>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AAE013A4-14FE-41BD-9FF8-17B0414F01FE}"/>
              </a:ext>
            </a:extLst>
          </p:cNvPr>
          <p:cNvSpPr>
            <a:spLocks noGrp="1"/>
          </p:cNvSpPr>
          <p:nvPr>
            <p:ph type="sldNum" sz="quarter" idx="12"/>
          </p:nvPr>
        </p:nvSpPr>
        <p:spPr/>
        <p:txBody>
          <a:bodyPr/>
          <a:lstStyle/>
          <a:p>
            <a:fld id="{4CE482DC-2269-4F26-9D2A-7E44B1A4CD85}" type="slidenum">
              <a:rPr lang="en-US" sz="1400" smtClean="0"/>
              <a:t>27</a:t>
            </a:fld>
            <a:endParaRPr lang="en-US" sz="1400" dirty="0"/>
          </a:p>
        </p:txBody>
      </p:sp>
      <p:sp>
        <p:nvSpPr>
          <p:cNvPr id="6" name="TextBox 5">
            <a:extLst>
              <a:ext uri="{FF2B5EF4-FFF2-40B4-BE49-F238E27FC236}">
                <a16:creationId xmlns:a16="http://schemas.microsoft.com/office/drawing/2014/main" id="{9DE5756C-2930-4412-AE0C-95F6FE650B17}"/>
              </a:ext>
            </a:extLst>
          </p:cNvPr>
          <p:cNvSpPr txBox="1"/>
          <p:nvPr/>
        </p:nvSpPr>
        <p:spPr>
          <a:xfrm>
            <a:off x="1116957" y="1878956"/>
            <a:ext cx="11438042" cy="9110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cs typeface="Calibri"/>
              </a:rPr>
              <a:t>NHDOT OS/OW Online Permit </a:t>
            </a:r>
          </a:p>
          <a:p>
            <a:endParaRPr lang="en-US" sz="2600" b="1" dirty="0">
              <a:cs typeface="Calibri"/>
            </a:endParaRPr>
          </a:p>
          <a:p>
            <a:pPr marL="514350" indent="-514350">
              <a:buFont typeface="Arial"/>
              <a:buChar char="•"/>
            </a:pPr>
            <a:r>
              <a:rPr lang="en-US" sz="2600" b="1" dirty="0">
                <a:cs typeface="Calibri"/>
              </a:rPr>
              <a:t>Vehicle configuration information was entered</a:t>
            </a:r>
          </a:p>
          <a:p>
            <a:pPr marL="971550" lvl="1" indent="-514350">
              <a:buFont typeface="Arial,Sans-Serif"/>
              <a:buChar char="•"/>
            </a:pPr>
            <a:r>
              <a:rPr lang="en-US" sz="2600" b="1" dirty="0">
                <a:ea typeface="+mn-lt"/>
                <a:cs typeface="+mn-lt"/>
              </a:rPr>
              <a:t>Vehicle make, type, VIN #, # axles, weight and plate number</a:t>
            </a:r>
          </a:p>
          <a:p>
            <a:pPr marL="971550" lvl="1" indent="-514350">
              <a:buFont typeface="Arial,Sans-Serif"/>
              <a:buChar char="•"/>
            </a:pPr>
            <a:r>
              <a:rPr lang="en-US" sz="2600" b="1" dirty="0">
                <a:ea typeface="+mn-lt"/>
                <a:cs typeface="+mn-lt"/>
              </a:rPr>
              <a:t>A sample weight of 22,000 </a:t>
            </a:r>
            <a:r>
              <a:rPr lang="en-US" sz="2600" b="1" dirty="0" err="1">
                <a:ea typeface="+mn-lt"/>
                <a:cs typeface="+mn-lt"/>
              </a:rPr>
              <a:t>lbs</a:t>
            </a:r>
            <a:r>
              <a:rPr lang="en-US" sz="2600" b="1" dirty="0">
                <a:ea typeface="+mn-lt"/>
                <a:cs typeface="+mn-lt"/>
              </a:rPr>
              <a:t> was used for a 3 axle vehicle</a:t>
            </a:r>
            <a:endParaRPr lang="en-US" sz="2600" b="1" dirty="0">
              <a:cs typeface="Calibri"/>
            </a:endParaRPr>
          </a:p>
          <a:p>
            <a:pPr lvl="1"/>
            <a:endParaRPr lang="en-US" sz="2600" b="1" dirty="0">
              <a:cs typeface="Calibri"/>
            </a:endParaRPr>
          </a:p>
          <a:p>
            <a:pPr marL="514350" indent="-514350">
              <a:buFont typeface="Arial"/>
              <a:buChar char="•"/>
            </a:pPr>
            <a:r>
              <a:rPr lang="en-US" sz="2600" b="1" dirty="0">
                <a:cs typeface="Calibri"/>
              </a:rPr>
              <a:t>Origin and destination coordinates were entered to generate a trip</a:t>
            </a:r>
          </a:p>
          <a:p>
            <a:pPr marL="971550" lvl="1" indent="-514350">
              <a:buFont typeface="Arial,Sans-Serif"/>
              <a:buChar char="•"/>
            </a:pPr>
            <a:r>
              <a:rPr lang="en-US" sz="2600" b="1" dirty="0">
                <a:ea typeface="+mn-lt"/>
                <a:cs typeface="+mn-lt"/>
              </a:rPr>
              <a:t>Origin coordinates =&gt;  Lat = 42.8573837, Long = -71.32577</a:t>
            </a:r>
          </a:p>
          <a:p>
            <a:pPr marL="971550" lvl="1" indent="-514350">
              <a:buFont typeface="Arial,Sans-Serif"/>
              <a:buChar char="•"/>
            </a:pPr>
            <a:r>
              <a:rPr lang="en-US" sz="2600" b="1" dirty="0">
                <a:ea typeface="+mn-lt"/>
                <a:cs typeface="+mn-lt"/>
              </a:rPr>
              <a:t>Destination coordinates =&gt; Lat 42.9147, Long = -72.25331  </a:t>
            </a:r>
            <a:endParaRPr lang="en-US" sz="2600" b="1" dirty="0">
              <a:cs typeface="Calibri"/>
            </a:endParaRPr>
          </a:p>
          <a:p>
            <a:pPr lvl="1"/>
            <a:endParaRPr lang="en-US" sz="2600" b="1" dirty="0">
              <a:cs typeface="Calibri"/>
            </a:endParaRPr>
          </a:p>
          <a:p>
            <a:pPr marL="514350" indent="-514350">
              <a:buFont typeface="Arial"/>
              <a:buChar char="•"/>
            </a:pPr>
            <a:r>
              <a:rPr lang="en-US" sz="2600" b="1" dirty="0">
                <a:cs typeface="Calibri"/>
              </a:rPr>
              <a:t>There are no height, width or weight restrictions =&gt; </a:t>
            </a:r>
            <a:r>
              <a:rPr lang="en-US" sz="2600" b="1" dirty="0">
                <a:solidFill>
                  <a:srgbClr val="00B050"/>
                </a:solidFill>
                <a:cs typeface="Calibri"/>
              </a:rPr>
              <a:t>NO PERMIT REQUIRED</a:t>
            </a:r>
            <a:r>
              <a:rPr lang="en-US" sz="2600" b="1" dirty="0">
                <a:cs typeface="Calibri"/>
              </a:rPr>
              <a:t> </a:t>
            </a:r>
            <a:r>
              <a:rPr lang="en-US" sz="2800" dirty="0">
                <a:cs typeface="Calibri"/>
              </a:rPr>
              <a:t> </a:t>
            </a:r>
            <a:endParaRPr lang="en-US" dirty="0">
              <a:solidFill>
                <a:srgbClr val="000000"/>
              </a:solidFill>
              <a:cs typeface="Calibri"/>
            </a:endParaRPr>
          </a:p>
          <a:p>
            <a:pPr marL="971550" lvl="1" indent="-514350">
              <a:buFont typeface="Arial"/>
              <a:buChar char="•"/>
            </a:pPr>
            <a:endParaRPr lang="en-US" sz="2800" dirty="0">
              <a:cs typeface="Calibri" panose="020F0502020204030204"/>
            </a:endParaRPr>
          </a:p>
          <a:p>
            <a:pPr marL="971550" lvl="1" indent="-514350">
              <a:buFont typeface="Arial"/>
              <a:buChar char="•"/>
            </a:pPr>
            <a:endParaRPr lang="en-US" sz="2800" dirty="0">
              <a:cs typeface="Calibri" panose="020F0502020204030204"/>
            </a:endParaRPr>
          </a:p>
          <a:p>
            <a:pPr marL="971550" lvl="1" indent="-514350">
              <a:buFont typeface="Arial"/>
              <a:buChar char="•"/>
            </a:pPr>
            <a:endParaRPr lang="en-US" sz="2800" dirty="0">
              <a:cs typeface="Calibri" panose="020F0502020204030204"/>
            </a:endParaRPr>
          </a:p>
          <a:p>
            <a:pPr marL="971550" lvl="1" indent="-514350">
              <a:buFont typeface="Arial"/>
              <a:buChar char="•"/>
            </a:pPr>
            <a:endParaRPr lang="en-US" sz="2800" dirty="0">
              <a:cs typeface="Calibri" panose="020F0502020204030204"/>
            </a:endParaRPr>
          </a:p>
          <a:p>
            <a:pPr marL="971550" lvl="1" indent="-514350">
              <a:buFont typeface="Arial"/>
              <a:buChar char="•"/>
            </a:pPr>
            <a:endParaRPr lang="en-US" sz="2800" dirty="0">
              <a:cs typeface="Calibri" panose="020F0502020204030204"/>
            </a:endParaRPr>
          </a:p>
          <a:p>
            <a:pPr lvl="1"/>
            <a:endParaRPr lang="en-US" sz="2800" dirty="0">
              <a:cs typeface="Calibri" panose="020F0502020204030204"/>
            </a:endParaRPr>
          </a:p>
          <a:p>
            <a:pPr marL="971550" lvl="1" indent="-514350">
              <a:buFont typeface="Arial"/>
              <a:buChar char="•"/>
            </a:pPr>
            <a:endParaRPr lang="en-US" sz="2800" dirty="0">
              <a:cs typeface="Calibri" panose="020F0502020204030204"/>
            </a:endParaRPr>
          </a:p>
          <a:p>
            <a:pPr marL="514350" indent="-514350">
              <a:buFont typeface="Arial"/>
              <a:buChar char="•"/>
            </a:pPr>
            <a:endParaRPr lang="en-US" sz="2800" dirty="0">
              <a:cs typeface="Calibri" panose="020F0502020204030204"/>
            </a:endParaRPr>
          </a:p>
          <a:p>
            <a:pPr marL="514350" indent="-514350">
              <a:buFont typeface="Arial"/>
              <a:buChar char="•"/>
            </a:pPr>
            <a:endParaRPr lang="en-US" sz="2800" dirty="0">
              <a:cs typeface="Calibri" panose="020F0502020204030204"/>
            </a:endParaRPr>
          </a:p>
          <a:p>
            <a:pPr marL="514350" indent="-514350">
              <a:buFont typeface="Arial"/>
              <a:buChar char="•"/>
            </a:pPr>
            <a:endParaRPr lang="en-US" sz="2800" dirty="0">
              <a:cs typeface="Calibri" panose="020F0502020204030204"/>
            </a:endParaRP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346141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358297" y="2523"/>
            <a:ext cx="10515600" cy="1325563"/>
          </a:xfrm>
        </p:spPr>
        <p:txBody>
          <a:bodyPr/>
          <a:lstStyle/>
          <a:p>
            <a:r>
              <a:rPr lang="en-US" b="1" dirty="0">
                <a:solidFill>
                  <a:schemeClr val="accent1">
                    <a:lumMod val="50000"/>
                  </a:schemeClr>
                </a:solidFill>
              </a:rPr>
              <a:t>Transportation – Route</a:t>
            </a:r>
          </a:p>
        </p:txBody>
      </p:sp>
      <p:sp>
        <p:nvSpPr>
          <p:cNvPr id="3" name="Content Placeholder 2">
            <a:extLst>
              <a:ext uri="{FF2B5EF4-FFF2-40B4-BE49-F238E27FC236}">
                <a16:creationId xmlns:a16="http://schemas.microsoft.com/office/drawing/2014/main" id="{0AA88BC0-D8E3-414D-A5E9-4D6F294845DC}"/>
              </a:ext>
            </a:extLst>
          </p:cNvPr>
          <p:cNvSpPr>
            <a:spLocks noGrp="1"/>
          </p:cNvSpPr>
          <p:nvPr>
            <p:ph idx="1"/>
          </p:nvPr>
        </p:nvSpPr>
        <p:spPr>
          <a:xfrm>
            <a:off x="1034430" y="1836769"/>
            <a:ext cx="10904903" cy="4351338"/>
          </a:xfrm>
        </p:spPr>
        <p:txBody>
          <a:bodyPr vert="horz" lIns="91440" tIns="45720" rIns="91440" bIns="45720" rtlCol="0" anchor="t">
            <a:normAutofit/>
          </a:bodyPr>
          <a:lstStyle/>
          <a:p>
            <a:pPr>
              <a:buFont typeface="Arial" panose="020F0502020204030204" pitchFamily="34" charset="0"/>
              <a:buChar char="•"/>
            </a:pPr>
            <a:endParaRPr lang="en-US" sz="3200" b="1" dirty="0">
              <a:cs typeface="Calibri"/>
            </a:endParaRPr>
          </a:p>
          <a:p>
            <a:endParaRPr lang="en-US" sz="3200" b="1" dirty="0">
              <a:solidFill>
                <a:srgbClr val="000000"/>
              </a:solidFill>
              <a:cs typeface="Calibri" panose="020F0502020204030204"/>
            </a:endParaRPr>
          </a:p>
          <a:p>
            <a:endParaRPr lang="en-US" sz="3200" b="1" dirty="0">
              <a:solidFill>
                <a:srgbClr val="000000"/>
              </a:solidFill>
              <a:cs typeface="Calibri" panose="020F0502020204030204"/>
            </a:endParaRPr>
          </a:p>
          <a:p>
            <a:endParaRPr lang="en-US" dirty="0">
              <a:solidFill>
                <a:schemeClr val="accent1">
                  <a:lumMod val="50000"/>
                </a:schemeClr>
              </a:solidFill>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AAE013A4-14FE-41BD-9FF8-17B0414F01FE}"/>
              </a:ext>
            </a:extLst>
          </p:cNvPr>
          <p:cNvSpPr>
            <a:spLocks noGrp="1"/>
          </p:cNvSpPr>
          <p:nvPr>
            <p:ph type="sldNum" sz="quarter" idx="12"/>
          </p:nvPr>
        </p:nvSpPr>
        <p:spPr/>
        <p:txBody>
          <a:bodyPr/>
          <a:lstStyle/>
          <a:p>
            <a:fld id="{4CE482DC-2269-4F26-9D2A-7E44B1A4CD85}" type="slidenum">
              <a:rPr lang="en-US" sz="1400" smtClean="0"/>
              <a:t>28</a:t>
            </a:fld>
            <a:endParaRPr lang="en-US" sz="1400" dirty="0"/>
          </a:p>
        </p:txBody>
      </p:sp>
      <p:pic>
        <p:nvPicPr>
          <p:cNvPr id="6" name="Picture 6" descr="A close up of a map&#10;&#10;Description generated with high confidence">
            <a:extLst>
              <a:ext uri="{FF2B5EF4-FFF2-40B4-BE49-F238E27FC236}">
                <a16:creationId xmlns:a16="http://schemas.microsoft.com/office/drawing/2014/main" id="{C49CD20F-0099-437F-8917-26436A0208A6}"/>
              </a:ext>
            </a:extLst>
          </p:cNvPr>
          <p:cNvPicPr>
            <a:picLocks noChangeAspect="1"/>
          </p:cNvPicPr>
          <p:nvPr/>
        </p:nvPicPr>
        <p:blipFill>
          <a:blip r:embed="rId3"/>
          <a:stretch>
            <a:fillRect/>
          </a:stretch>
        </p:blipFill>
        <p:spPr>
          <a:xfrm>
            <a:off x="704850" y="2299291"/>
            <a:ext cx="6400800" cy="3145244"/>
          </a:xfrm>
          <a:prstGeom prst="rect">
            <a:avLst/>
          </a:prstGeom>
        </p:spPr>
      </p:pic>
      <p:pic>
        <p:nvPicPr>
          <p:cNvPr id="11" name="Picture 11" descr="A screenshot of text&#10;&#10;Description generated with very high confidence">
            <a:extLst>
              <a:ext uri="{FF2B5EF4-FFF2-40B4-BE49-F238E27FC236}">
                <a16:creationId xmlns:a16="http://schemas.microsoft.com/office/drawing/2014/main" id="{B94CED41-04F8-4AE3-AAE7-4F76C4B86177}"/>
              </a:ext>
            </a:extLst>
          </p:cNvPr>
          <p:cNvPicPr>
            <a:picLocks noChangeAspect="1"/>
          </p:cNvPicPr>
          <p:nvPr/>
        </p:nvPicPr>
        <p:blipFill>
          <a:blip r:embed="rId4"/>
          <a:stretch>
            <a:fillRect/>
          </a:stretch>
        </p:blipFill>
        <p:spPr>
          <a:xfrm>
            <a:off x="7305675" y="2296428"/>
            <a:ext cx="4219575" cy="3150969"/>
          </a:xfrm>
          <a:prstGeom prst="rect">
            <a:avLst/>
          </a:prstGeom>
        </p:spPr>
      </p:pic>
      <p:sp>
        <p:nvSpPr>
          <p:cNvPr id="14" name="TextBox 13">
            <a:extLst>
              <a:ext uri="{FF2B5EF4-FFF2-40B4-BE49-F238E27FC236}">
                <a16:creationId xmlns:a16="http://schemas.microsoft.com/office/drawing/2014/main" id="{8D21C27B-3CAF-4380-B8C6-EF2AF340672B}"/>
              </a:ext>
            </a:extLst>
          </p:cNvPr>
          <p:cNvSpPr txBox="1"/>
          <p:nvPr/>
        </p:nvSpPr>
        <p:spPr>
          <a:xfrm>
            <a:off x="620951" y="5454301"/>
            <a:ext cx="3981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NHDOT OS/OW ONLINE PERMIT</a:t>
            </a:r>
          </a:p>
        </p:txBody>
      </p:sp>
    </p:spTree>
    <p:extLst>
      <p:ext uri="{BB962C8B-B14F-4D97-AF65-F5344CB8AC3E}">
        <p14:creationId xmlns:p14="http://schemas.microsoft.com/office/powerpoint/2010/main" val="3559542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picture containing white&#10;&#10;Description generated with very high confidence">
            <a:extLst>
              <a:ext uri="{FF2B5EF4-FFF2-40B4-BE49-F238E27FC236}">
                <a16:creationId xmlns:a16="http://schemas.microsoft.com/office/drawing/2014/main" id="{5EB17FF3-3F26-49B4-8123-F3A6B033FF2E}"/>
              </a:ext>
            </a:extLst>
          </p:cNvPr>
          <p:cNvPicPr>
            <a:picLocks noChangeAspect="1"/>
          </p:cNvPicPr>
          <p:nvPr/>
        </p:nvPicPr>
        <p:blipFill>
          <a:blip r:embed="rId2"/>
          <a:stretch>
            <a:fillRect/>
          </a:stretch>
        </p:blipFill>
        <p:spPr>
          <a:xfrm rot="10800000">
            <a:off x="1028699" y="1786848"/>
            <a:ext cx="6934200" cy="1207853"/>
          </a:xfrm>
          <a:prstGeom prst="rect">
            <a:avLst/>
          </a:prstGeom>
        </p:spPr>
      </p:pic>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423275" y="-76452"/>
            <a:ext cx="10515600" cy="1325563"/>
          </a:xfrm>
        </p:spPr>
        <p:txBody>
          <a:bodyPr>
            <a:normAutofit fontScale="90000"/>
          </a:bodyPr>
          <a:lstStyle/>
          <a:p>
            <a:r>
              <a:rPr lang="en-US" b="1" dirty="0">
                <a:solidFill>
                  <a:schemeClr val="accent1">
                    <a:lumMod val="50000"/>
                  </a:schemeClr>
                </a:solidFill>
              </a:rPr>
              <a:t>Transportation – Bridge Member Arrangements </a:t>
            </a:r>
          </a:p>
        </p:txBody>
      </p:sp>
      <p:sp>
        <p:nvSpPr>
          <p:cNvPr id="3" name="Content Placeholder 2">
            <a:extLst>
              <a:ext uri="{FF2B5EF4-FFF2-40B4-BE49-F238E27FC236}">
                <a16:creationId xmlns:a16="http://schemas.microsoft.com/office/drawing/2014/main" id="{0AA88BC0-D8E3-414D-A5E9-4D6F294845DC}"/>
              </a:ext>
            </a:extLst>
          </p:cNvPr>
          <p:cNvSpPr>
            <a:spLocks noGrp="1"/>
          </p:cNvSpPr>
          <p:nvPr>
            <p:ph idx="1"/>
          </p:nvPr>
        </p:nvSpPr>
        <p:spPr>
          <a:xfrm>
            <a:off x="1650652" y="1994822"/>
            <a:ext cx="10328255" cy="4351338"/>
          </a:xfrm>
        </p:spPr>
        <p:txBody>
          <a:bodyPr vert="horz" lIns="0" tIns="45720" rIns="0" bIns="45720" rtlCol="0" anchor="t">
            <a:normAutofit/>
          </a:bodyPr>
          <a:lstStyle/>
          <a:p>
            <a:pPr>
              <a:buFont typeface="Arial" panose="020F0502020204030204" pitchFamily="34" charset="0"/>
              <a:buChar char="•"/>
            </a:pPr>
            <a:endParaRPr lang="en-US" sz="3500" b="1" dirty="0">
              <a:cs typeface="Calibri" panose="020F0502020204030204"/>
            </a:endParaRPr>
          </a:p>
          <a:p>
            <a:endParaRPr lang="en-US" dirty="0">
              <a:solidFill>
                <a:schemeClr val="accent1">
                  <a:lumMod val="50000"/>
                </a:schemeClr>
              </a:solidFill>
            </a:endParaRPr>
          </a:p>
        </p:txBody>
      </p:sp>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78F4FC26-6A5F-4403-9FED-1EF21D16DD9E}"/>
              </a:ext>
            </a:extLst>
          </p:cNvPr>
          <p:cNvSpPr>
            <a:spLocks noGrp="1"/>
          </p:cNvSpPr>
          <p:nvPr>
            <p:ph type="sldNum" sz="quarter" idx="12"/>
          </p:nvPr>
        </p:nvSpPr>
        <p:spPr/>
        <p:txBody>
          <a:bodyPr/>
          <a:lstStyle/>
          <a:p>
            <a:fld id="{4CE482DC-2269-4F26-9D2A-7E44B1A4CD85}" type="slidenum">
              <a:rPr lang="en-US" sz="1400" smtClean="0"/>
              <a:t>29</a:t>
            </a:fld>
            <a:endParaRPr lang="en-US" sz="1400" dirty="0"/>
          </a:p>
        </p:txBody>
      </p:sp>
      <p:sp>
        <p:nvSpPr>
          <p:cNvPr id="21" name="Rectangle 20">
            <a:extLst>
              <a:ext uri="{FF2B5EF4-FFF2-40B4-BE49-F238E27FC236}">
                <a16:creationId xmlns:a16="http://schemas.microsoft.com/office/drawing/2014/main" id="{335EE5DA-E85A-4E2A-AA5E-AF13134BCFA4}"/>
              </a:ext>
            </a:extLst>
          </p:cNvPr>
          <p:cNvSpPr/>
          <p:nvPr/>
        </p:nvSpPr>
        <p:spPr>
          <a:xfrm>
            <a:off x="3143250" y="1933575"/>
            <a:ext cx="474345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E02ECDAB-F117-44C6-8AF5-7C34CDBA56E6}"/>
              </a:ext>
            </a:extLst>
          </p:cNvPr>
          <p:cNvSpPr/>
          <p:nvPr/>
        </p:nvSpPr>
        <p:spPr>
          <a:xfrm rot="16200000" flipV="1">
            <a:off x="5163884" y="619696"/>
            <a:ext cx="606933" cy="353263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DB781-5746-41A1-AB1F-A70F1C252761}"/>
              </a:ext>
            </a:extLst>
          </p:cNvPr>
          <p:cNvSpPr/>
          <p:nvPr/>
        </p:nvSpPr>
        <p:spPr>
          <a:xfrm rot="21360000">
            <a:off x="3587379" y="1987486"/>
            <a:ext cx="1619250" cy="438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59409D-72FB-4EFE-A5C4-A5CF15F3D50B}"/>
              </a:ext>
            </a:extLst>
          </p:cNvPr>
          <p:cNvSpPr/>
          <p:nvPr/>
        </p:nvSpPr>
        <p:spPr>
          <a:xfrm>
            <a:off x="5010150" y="1990725"/>
            <a:ext cx="914400"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826470-8E5E-4242-9B96-174E59B2A338}"/>
              </a:ext>
            </a:extLst>
          </p:cNvPr>
          <p:cNvSpPr/>
          <p:nvPr/>
        </p:nvSpPr>
        <p:spPr>
          <a:xfrm rot="240000" flipV="1">
            <a:off x="5730504" y="1987486"/>
            <a:ext cx="1619250" cy="438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9" descr="A picture containing white&#10;&#10;Description generated with very high confidence">
            <a:extLst>
              <a:ext uri="{FF2B5EF4-FFF2-40B4-BE49-F238E27FC236}">
                <a16:creationId xmlns:a16="http://schemas.microsoft.com/office/drawing/2014/main" id="{EF4CDD3E-3BC9-4BCB-8961-1788BABB9690}"/>
              </a:ext>
            </a:extLst>
          </p:cNvPr>
          <p:cNvPicPr>
            <a:picLocks noChangeAspect="1"/>
          </p:cNvPicPr>
          <p:nvPr/>
        </p:nvPicPr>
        <p:blipFill>
          <a:blip r:embed="rId2"/>
          <a:stretch>
            <a:fillRect/>
          </a:stretch>
        </p:blipFill>
        <p:spPr>
          <a:xfrm rot="10800000">
            <a:off x="1019174" y="3358472"/>
            <a:ext cx="6934200" cy="1207853"/>
          </a:xfrm>
          <a:prstGeom prst="rect">
            <a:avLst/>
          </a:prstGeom>
        </p:spPr>
      </p:pic>
      <p:sp>
        <p:nvSpPr>
          <p:cNvPr id="23" name="Rectangle 22">
            <a:extLst>
              <a:ext uri="{FF2B5EF4-FFF2-40B4-BE49-F238E27FC236}">
                <a16:creationId xmlns:a16="http://schemas.microsoft.com/office/drawing/2014/main" id="{41D72925-0628-415C-A9B7-F5180A6131A5}"/>
              </a:ext>
            </a:extLst>
          </p:cNvPr>
          <p:cNvSpPr/>
          <p:nvPr/>
        </p:nvSpPr>
        <p:spPr>
          <a:xfrm>
            <a:off x="3133725" y="3505200"/>
            <a:ext cx="474345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9" descr="A picture containing white&#10;&#10;Description generated with very high confidence">
            <a:extLst>
              <a:ext uri="{FF2B5EF4-FFF2-40B4-BE49-F238E27FC236}">
                <a16:creationId xmlns:a16="http://schemas.microsoft.com/office/drawing/2014/main" id="{546EE896-89CC-476D-B511-F51F18866E7D}"/>
              </a:ext>
            </a:extLst>
          </p:cNvPr>
          <p:cNvPicPr>
            <a:picLocks noChangeAspect="1"/>
          </p:cNvPicPr>
          <p:nvPr/>
        </p:nvPicPr>
        <p:blipFill>
          <a:blip r:embed="rId2"/>
          <a:stretch>
            <a:fillRect/>
          </a:stretch>
        </p:blipFill>
        <p:spPr>
          <a:xfrm rot="10800000">
            <a:off x="1038224" y="4968197"/>
            <a:ext cx="6934200" cy="1207853"/>
          </a:xfrm>
          <a:prstGeom prst="rect">
            <a:avLst/>
          </a:prstGeom>
        </p:spPr>
      </p:pic>
      <p:sp>
        <p:nvSpPr>
          <p:cNvPr id="25" name="Rectangle 24">
            <a:extLst>
              <a:ext uri="{FF2B5EF4-FFF2-40B4-BE49-F238E27FC236}">
                <a16:creationId xmlns:a16="http://schemas.microsoft.com/office/drawing/2014/main" id="{1551D0E4-E35C-4678-B66D-1BE4EB22E9B2}"/>
              </a:ext>
            </a:extLst>
          </p:cNvPr>
          <p:cNvSpPr/>
          <p:nvPr/>
        </p:nvSpPr>
        <p:spPr>
          <a:xfrm>
            <a:off x="3152775" y="5114925"/>
            <a:ext cx="474345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84BD96A-B10E-4D99-A5F7-6C51A8CCB3C1}"/>
              </a:ext>
            </a:extLst>
          </p:cNvPr>
          <p:cNvSpPr txBox="1"/>
          <p:nvPr/>
        </p:nvSpPr>
        <p:spPr>
          <a:xfrm>
            <a:off x="5581650" y="40576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27" name="TextBox 26">
            <a:extLst>
              <a:ext uri="{FF2B5EF4-FFF2-40B4-BE49-F238E27FC236}">
                <a16:creationId xmlns:a16="http://schemas.microsoft.com/office/drawing/2014/main" id="{AD7AEC7E-C272-4CC8-90B2-3739F21249B8}"/>
              </a:ext>
            </a:extLst>
          </p:cNvPr>
          <p:cNvSpPr txBox="1"/>
          <p:nvPr/>
        </p:nvSpPr>
        <p:spPr>
          <a:xfrm>
            <a:off x="1095375" y="13335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solidFill>
              </a:rPr>
              <a:t>SCALE: NTS</a:t>
            </a:r>
          </a:p>
        </p:txBody>
      </p:sp>
      <p:sp>
        <p:nvSpPr>
          <p:cNvPr id="28" name="Arrow: Pentagon 27">
            <a:extLst>
              <a:ext uri="{FF2B5EF4-FFF2-40B4-BE49-F238E27FC236}">
                <a16:creationId xmlns:a16="http://schemas.microsoft.com/office/drawing/2014/main" id="{19C24887-14E4-4AB7-AEC3-B78298052819}"/>
              </a:ext>
            </a:extLst>
          </p:cNvPr>
          <p:cNvSpPr/>
          <p:nvPr/>
        </p:nvSpPr>
        <p:spPr>
          <a:xfrm rot="16200000" flipV="1">
            <a:off x="5163883" y="2077021"/>
            <a:ext cx="606933" cy="353263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8F61D9-1B02-49A3-B3ED-6482FD60233C}"/>
              </a:ext>
            </a:extLst>
          </p:cNvPr>
          <p:cNvSpPr/>
          <p:nvPr/>
        </p:nvSpPr>
        <p:spPr>
          <a:xfrm>
            <a:off x="3657599" y="3524009"/>
            <a:ext cx="3705225"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Pentagon 29">
            <a:extLst>
              <a:ext uri="{FF2B5EF4-FFF2-40B4-BE49-F238E27FC236}">
                <a16:creationId xmlns:a16="http://schemas.microsoft.com/office/drawing/2014/main" id="{AD9E992F-3AEE-44D1-B98C-0003142CA023}"/>
              </a:ext>
            </a:extLst>
          </p:cNvPr>
          <p:cNvSpPr/>
          <p:nvPr/>
        </p:nvSpPr>
        <p:spPr>
          <a:xfrm>
            <a:off x="3706559" y="5315522"/>
            <a:ext cx="987933" cy="50368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A80C5D-1E20-4DE3-BAC5-04EAC22D415A}"/>
              </a:ext>
            </a:extLst>
          </p:cNvPr>
          <p:cNvSpPr/>
          <p:nvPr/>
        </p:nvSpPr>
        <p:spPr>
          <a:xfrm>
            <a:off x="4457699" y="5314950"/>
            <a:ext cx="361950" cy="523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039823A-B9ED-45A7-B35B-6BA5DBA409F5}"/>
              </a:ext>
            </a:extLst>
          </p:cNvPr>
          <p:cNvSpPr/>
          <p:nvPr/>
        </p:nvSpPr>
        <p:spPr>
          <a:xfrm rot="21000000">
            <a:off x="3629629" y="5696370"/>
            <a:ext cx="933450" cy="2571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E8F6347-52DE-4B88-8A39-F9C9FEC3569F}"/>
              </a:ext>
            </a:extLst>
          </p:cNvPr>
          <p:cNvSpPr/>
          <p:nvPr/>
        </p:nvSpPr>
        <p:spPr>
          <a:xfrm rot="600000" flipV="1">
            <a:off x="3677253" y="5201069"/>
            <a:ext cx="933450" cy="2571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99B4A220-DF22-4572-B074-FB9A3F9BACBF}"/>
              </a:ext>
            </a:extLst>
          </p:cNvPr>
          <p:cNvSpPr/>
          <p:nvPr/>
        </p:nvSpPr>
        <p:spPr>
          <a:xfrm>
            <a:off x="6487858" y="5305996"/>
            <a:ext cx="987933" cy="503682"/>
          </a:xfrm>
          <a:prstGeom prst="homePlat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C400B03-C7B2-4E18-9699-03E230F76FED}"/>
              </a:ext>
            </a:extLst>
          </p:cNvPr>
          <p:cNvSpPr/>
          <p:nvPr/>
        </p:nvSpPr>
        <p:spPr>
          <a:xfrm>
            <a:off x="7229474" y="5295900"/>
            <a:ext cx="361950" cy="523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E47DF86-ACDA-4321-8FBA-B526EA45A7CC}"/>
              </a:ext>
            </a:extLst>
          </p:cNvPr>
          <p:cNvSpPr/>
          <p:nvPr/>
        </p:nvSpPr>
        <p:spPr>
          <a:xfrm rot="21000000">
            <a:off x="6382353" y="5686844"/>
            <a:ext cx="933450" cy="2571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3195DA4-67FE-4713-A056-D33FC500E76B}"/>
              </a:ext>
            </a:extLst>
          </p:cNvPr>
          <p:cNvSpPr/>
          <p:nvPr/>
        </p:nvSpPr>
        <p:spPr>
          <a:xfrm rot="600000" flipV="1">
            <a:off x="6429978" y="5191544"/>
            <a:ext cx="933450" cy="2571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28C2914-88D3-4878-96C3-EC3FA64BDEF3}"/>
              </a:ext>
            </a:extLst>
          </p:cNvPr>
          <p:cNvSpPr txBox="1"/>
          <p:nvPr/>
        </p:nvSpPr>
        <p:spPr>
          <a:xfrm>
            <a:off x="7924800" y="1828800"/>
            <a:ext cx="9429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t>x6</a:t>
            </a:r>
          </a:p>
        </p:txBody>
      </p:sp>
      <p:sp>
        <p:nvSpPr>
          <p:cNvPr id="41" name="TextBox 40">
            <a:extLst>
              <a:ext uri="{FF2B5EF4-FFF2-40B4-BE49-F238E27FC236}">
                <a16:creationId xmlns:a16="http://schemas.microsoft.com/office/drawing/2014/main" id="{741F0F49-31CD-4C34-BAAD-AB87BB82DD8C}"/>
              </a:ext>
            </a:extLst>
          </p:cNvPr>
          <p:cNvSpPr txBox="1"/>
          <p:nvPr/>
        </p:nvSpPr>
        <p:spPr>
          <a:xfrm>
            <a:off x="7924799" y="3400425"/>
            <a:ext cx="9429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t>x3</a:t>
            </a:r>
          </a:p>
        </p:txBody>
      </p:sp>
      <p:sp>
        <p:nvSpPr>
          <p:cNvPr id="42" name="TextBox 41">
            <a:extLst>
              <a:ext uri="{FF2B5EF4-FFF2-40B4-BE49-F238E27FC236}">
                <a16:creationId xmlns:a16="http://schemas.microsoft.com/office/drawing/2014/main" id="{B62CE320-B72F-4322-B620-F60148BDA56F}"/>
              </a:ext>
            </a:extLst>
          </p:cNvPr>
          <p:cNvSpPr txBox="1"/>
          <p:nvPr/>
        </p:nvSpPr>
        <p:spPr>
          <a:xfrm>
            <a:off x="7924799" y="4972050"/>
            <a:ext cx="9429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t>x3</a:t>
            </a:r>
          </a:p>
        </p:txBody>
      </p:sp>
      <p:sp>
        <p:nvSpPr>
          <p:cNvPr id="43" name="TextBox 42">
            <a:extLst>
              <a:ext uri="{FF2B5EF4-FFF2-40B4-BE49-F238E27FC236}">
                <a16:creationId xmlns:a16="http://schemas.microsoft.com/office/drawing/2014/main" id="{00CE5364-FC4F-4C71-A912-620D1954A557}"/>
              </a:ext>
            </a:extLst>
          </p:cNvPr>
          <p:cNvSpPr txBox="1"/>
          <p:nvPr/>
        </p:nvSpPr>
        <p:spPr>
          <a:xfrm>
            <a:off x="8856923" y="2724150"/>
            <a:ext cx="333893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cs typeface="Calibri"/>
              </a:rPr>
              <a:t>TOTAL =</a:t>
            </a:r>
          </a:p>
          <a:p>
            <a:r>
              <a:rPr lang="en-US" sz="5400" dirty="0">
                <a:cs typeface="Calibri"/>
              </a:rPr>
              <a:t>12 ROUND TRIPS</a:t>
            </a:r>
          </a:p>
        </p:txBody>
      </p:sp>
    </p:spTree>
    <p:extLst>
      <p:ext uri="{BB962C8B-B14F-4D97-AF65-F5344CB8AC3E}">
        <p14:creationId xmlns:p14="http://schemas.microsoft.com/office/powerpoint/2010/main" val="202723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3FC3-5E2A-4BBC-8F7E-1AC9824D4857}"/>
              </a:ext>
            </a:extLst>
          </p:cNvPr>
          <p:cNvSpPr>
            <a:spLocks noGrp="1"/>
          </p:cNvSpPr>
          <p:nvPr>
            <p:ph type="title"/>
          </p:nvPr>
        </p:nvSpPr>
        <p:spPr>
          <a:xfrm>
            <a:off x="285750" y="222250"/>
            <a:ext cx="10515600" cy="1325563"/>
          </a:xfrm>
        </p:spPr>
        <p:txBody>
          <a:bodyPr/>
          <a:lstStyle/>
          <a:p>
            <a:r>
              <a:rPr lang="en-US" b="1" dirty="0">
                <a:solidFill>
                  <a:schemeClr val="accent1">
                    <a:lumMod val="50000"/>
                  </a:schemeClr>
                </a:solidFill>
              </a:rPr>
              <a:t>Project Goal </a:t>
            </a:r>
            <a:endParaRPr lang="en-US" b="1" u="sng" dirty="0">
              <a:solidFill>
                <a:schemeClr val="accent1">
                  <a:lumMod val="50000"/>
                </a:schemeClr>
              </a:solidFill>
            </a:endParaRPr>
          </a:p>
        </p:txBody>
      </p:sp>
      <p:sp>
        <p:nvSpPr>
          <p:cNvPr id="3" name="Content Placeholder 2">
            <a:extLst>
              <a:ext uri="{FF2B5EF4-FFF2-40B4-BE49-F238E27FC236}">
                <a16:creationId xmlns:a16="http://schemas.microsoft.com/office/drawing/2014/main" id="{41E4DB03-0E0C-4739-AAD2-B17BC5C11E34}"/>
              </a:ext>
            </a:extLst>
          </p:cNvPr>
          <p:cNvSpPr>
            <a:spLocks noGrp="1"/>
          </p:cNvSpPr>
          <p:nvPr>
            <p:ph idx="1"/>
          </p:nvPr>
        </p:nvSpPr>
        <p:spPr>
          <a:xfrm>
            <a:off x="380231" y="2029802"/>
            <a:ext cx="10515600" cy="4351338"/>
          </a:xfrm>
        </p:spPr>
        <p:txBody>
          <a:bodyPr vert="horz" lIns="91440" tIns="45720" rIns="91440" bIns="45720" rtlCol="0" anchor="t">
            <a:normAutofit/>
          </a:bodyPr>
          <a:lstStyle/>
          <a:p>
            <a:pPr marL="0" indent="0">
              <a:buNone/>
            </a:pPr>
            <a:r>
              <a:rPr lang="en-US" sz="3600" b="1" u="sng" dirty="0">
                <a:cs typeface="Calibri" panose="020F0502020204030204"/>
              </a:rPr>
              <a:t>Utilize individual strengths</a:t>
            </a:r>
            <a:endParaRPr lang="en-US" dirty="0"/>
          </a:p>
          <a:p>
            <a:pPr marL="383540" lvl="1">
              <a:buFont typeface="Arial" pitchFamily="34" charset="0"/>
              <a:buChar char="•"/>
            </a:pPr>
            <a:r>
              <a:rPr lang="en-US" sz="3200" b="1" dirty="0">
                <a:cs typeface="Calibri" panose="020F0502020204030204"/>
              </a:rPr>
              <a:t>Geotechnical </a:t>
            </a:r>
          </a:p>
          <a:p>
            <a:pPr marL="383540" lvl="1">
              <a:buFont typeface="Arial" pitchFamily="34" charset="0"/>
              <a:buChar char="•"/>
            </a:pPr>
            <a:r>
              <a:rPr lang="en-US" sz="3200" b="1" dirty="0">
                <a:cs typeface="Calibri" panose="020F0502020204030204"/>
              </a:rPr>
              <a:t>Structural </a:t>
            </a:r>
          </a:p>
          <a:p>
            <a:pPr marL="383540" lvl="1">
              <a:buFont typeface="Arial" pitchFamily="34" charset="0"/>
              <a:buChar char="•"/>
            </a:pPr>
            <a:r>
              <a:rPr lang="en-US" sz="3200" b="1" dirty="0">
                <a:cs typeface="Calibri" panose="020F0502020204030204"/>
              </a:rPr>
              <a:t>Transportation </a:t>
            </a:r>
          </a:p>
          <a:p>
            <a:pPr marL="0" indent="0">
              <a:buNone/>
            </a:pPr>
            <a:r>
              <a:rPr lang="en-US" sz="3600" b="1" u="sng" dirty="0">
                <a:cs typeface="Calibri" panose="020F0502020204030204"/>
              </a:rPr>
              <a:t>Review</a:t>
            </a:r>
          </a:p>
          <a:p>
            <a:pPr marL="383540" lvl="1">
              <a:buFont typeface="Arial" panose="020B0604020202020204" pitchFamily="34" charset="0"/>
              <a:buChar char="•"/>
            </a:pPr>
            <a:r>
              <a:rPr lang="en-US" sz="3200" b="1" dirty="0">
                <a:cs typeface="Calibri" panose="020F0502020204030204"/>
              </a:rPr>
              <a:t>Historic records and historic guidelines </a:t>
            </a:r>
          </a:p>
          <a:p>
            <a:pPr marL="383540" lvl="1">
              <a:buFont typeface="Arial" panose="020B0604020202020204" pitchFamily="34" charset="0"/>
              <a:buChar char="•"/>
            </a:pPr>
            <a:r>
              <a:rPr lang="en-US" sz="3200" b="1" dirty="0">
                <a:cs typeface="Calibri" panose="020F0502020204030204"/>
              </a:rPr>
              <a:t>GIS mapping, CAD files, boring logs, etc. </a:t>
            </a:r>
          </a:p>
          <a:p>
            <a:endParaRPr lang="en-US" b="1" dirty="0">
              <a:cs typeface="Calibri" panose="020F0502020204030204"/>
            </a:endParaRPr>
          </a:p>
          <a:p>
            <a:pPr>
              <a:buFont typeface="Courier New" panose="020B0604020202020204" pitchFamily="34" charset="0"/>
              <a:buChar char="o"/>
            </a:pPr>
            <a:endParaRPr lang="en-US" b="1" dirty="0">
              <a:cs typeface="Calibri" panose="020F0502020204030204"/>
            </a:endParaRPr>
          </a:p>
          <a:p>
            <a:pPr marL="0" indent="0">
              <a:buNone/>
            </a:pPr>
            <a:endParaRPr lang="en-US" b="1" dirty="0">
              <a:cs typeface="Calibri" panose="020F0502020204030204"/>
            </a:endParaRPr>
          </a:p>
          <a:p>
            <a:endParaRPr lang="en-US" b="1" dirty="0">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6376DCF4-FA29-4072-ADAC-E6FE7109A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5" name="Picture 5" descr="A bridge leading to a building&#10;&#10;Description generated with high confidence">
            <a:extLst>
              <a:ext uri="{FF2B5EF4-FFF2-40B4-BE49-F238E27FC236}">
                <a16:creationId xmlns:a16="http://schemas.microsoft.com/office/drawing/2014/main" id="{4AB8A205-22F8-48FC-B801-E7363509B3E1}"/>
              </a:ext>
            </a:extLst>
          </p:cNvPr>
          <p:cNvPicPr>
            <a:picLocks noChangeAspect="1"/>
          </p:cNvPicPr>
          <p:nvPr/>
        </p:nvPicPr>
        <p:blipFill>
          <a:blip r:embed="rId4"/>
          <a:stretch>
            <a:fillRect/>
          </a:stretch>
        </p:blipFill>
        <p:spPr>
          <a:xfrm>
            <a:off x="7130526" y="226637"/>
            <a:ext cx="4857750" cy="382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8C7A5A3-9721-4D8C-84D6-C9E58C1BD299}"/>
              </a:ext>
            </a:extLst>
          </p:cNvPr>
          <p:cNvSpPr txBox="1"/>
          <p:nvPr/>
        </p:nvSpPr>
        <p:spPr>
          <a:xfrm>
            <a:off x="8752553" y="3691234"/>
            <a:ext cx="4105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Source: Prowse Family Pictures</a:t>
            </a:r>
          </a:p>
        </p:txBody>
      </p:sp>
      <p:sp>
        <p:nvSpPr>
          <p:cNvPr id="6" name="Slide Number Placeholder 5">
            <a:extLst>
              <a:ext uri="{FF2B5EF4-FFF2-40B4-BE49-F238E27FC236}">
                <a16:creationId xmlns:a16="http://schemas.microsoft.com/office/drawing/2014/main" id="{98800282-16DA-4FD7-A9FE-3A40171637AD}"/>
              </a:ext>
            </a:extLst>
          </p:cNvPr>
          <p:cNvSpPr>
            <a:spLocks noGrp="1"/>
          </p:cNvSpPr>
          <p:nvPr>
            <p:ph type="sldNum" sz="quarter" idx="12"/>
          </p:nvPr>
        </p:nvSpPr>
        <p:spPr/>
        <p:txBody>
          <a:bodyPr/>
          <a:lstStyle/>
          <a:p>
            <a:r>
              <a:rPr lang="en-US" sz="1400" dirty="0"/>
              <a:t>3</a:t>
            </a:r>
          </a:p>
        </p:txBody>
      </p:sp>
    </p:spTree>
    <p:extLst>
      <p:ext uri="{BB962C8B-B14F-4D97-AF65-F5344CB8AC3E}">
        <p14:creationId xmlns:p14="http://schemas.microsoft.com/office/powerpoint/2010/main" val="3105916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081-EE57-4930-93EA-AD4D8D793F5B}"/>
              </a:ext>
            </a:extLst>
          </p:cNvPr>
          <p:cNvSpPr>
            <a:spLocks noGrp="1"/>
          </p:cNvSpPr>
          <p:nvPr>
            <p:ph type="title"/>
          </p:nvPr>
        </p:nvSpPr>
        <p:spPr>
          <a:xfrm>
            <a:off x="358297" y="2523"/>
            <a:ext cx="10515600" cy="1325563"/>
          </a:xfrm>
        </p:spPr>
        <p:txBody>
          <a:bodyPr/>
          <a:lstStyle/>
          <a:p>
            <a:r>
              <a:rPr lang="en-US" b="1" dirty="0">
                <a:solidFill>
                  <a:schemeClr val="accent1">
                    <a:lumMod val="50000"/>
                  </a:schemeClr>
                </a:solidFill>
              </a:rPr>
              <a:t>Transportation – Costs</a:t>
            </a:r>
          </a:p>
        </p:txBody>
      </p:sp>
      <p:sp>
        <p:nvSpPr>
          <p:cNvPr id="3" name="Content Placeholder 2">
            <a:extLst>
              <a:ext uri="{FF2B5EF4-FFF2-40B4-BE49-F238E27FC236}">
                <a16:creationId xmlns:a16="http://schemas.microsoft.com/office/drawing/2014/main" id="{0AA88BC0-D8E3-414D-A5E9-4D6F294845DC}"/>
              </a:ext>
            </a:extLst>
          </p:cNvPr>
          <p:cNvSpPr>
            <a:spLocks noGrp="1"/>
          </p:cNvSpPr>
          <p:nvPr>
            <p:ph idx="1"/>
          </p:nvPr>
        </p:nvSpPr>
        <p:spPr>
          <a:xfrm>
            <a:off x="1034430" y="1836769"/>
            <a:ext cx="10904903" cy="4351338"/>
          </a:xfrm>
        </p:spPr>
        <p:txBody>
          <a:bodyPr vert="horz" lIns="91440" tIns="45720" rIns="91440" bIns="45720" rtlCol="0" anchor="t">
            <a:normAutofit/>
          </a:bodyPr>
          <a:lstStyle/>
          <a:p>
            <a:pPr>
              <a:buFont typeface="Arial" panose="020F0502020204030204" pitchFamily="34" charset="0"/>
              <a:buChar char="•"/>
            </a:pPr>
            <a:endParaRPr lang="en-US" sz="3200" b="1" dirty="0">
              <a:cs typeface="Calibri"/>
            </a:endParaRPr>
          </a:p>
          <a:p>
            <a:endParaRPr lang="en-US" sz="3200" b="1" dirty="0">
              <a:solidFill>
                <a:srgbClr val="000000"/>
              </a:solidFill>
              <a:cs typeface="Calibri" panose="020F0502020204030204"/>
            </a:endParaRPr>
          </a:p>
          <a:p>
            <a:endParaRPr lang="en-US" sz="3200" b="1" dirty="0">
              <a:solidFill>
                <a:srgbClr val="000000"/>
              </a:solidFill>
              <a:cs typeface="Calibri" panose="020F0502020204030204"/>
            </a:endParaRPr>
          </a:p>
          <a:p>
            <a:endParaRPr lang="en-US" dirty="0">
              <a:solidFill>
                <a:schemeClr val="accent1">
                  <a:lumMod val="50000"/>
                </a:schemeClr>
              </a:solidFill>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75404059-0AFC-4220-B79D-5CFA76CD5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AAE013A4-14FE-41BD-9FF8-17B0414F01FE}"/>
              </a:ext>
            </a:extLst>
          </p:cNvPr>
          <p:cNvSpPr>
            <a:spLocks noGrp="1"/>
          </p:cNvSpPr>
          <p:nvPr>
            <p:ph type="sldNum" sz="quarter" idx="12"/>
          </p:nvPr>
        </p:nvSpPr>
        <p:spPr/>
        <p:txBody>
          <a:bodyPr/>
          <a:lstStyle/>
          <a:p>
            <a:fld id="{4CE482DC-2269-4F26-9D2A-7E44B1A4CD85}" type="slidenum">
              <a:rPr lang="en-US" sz="1400" smtClean="0"/>
              <a:t>30</a:t>
            </a:fld>
            <a:endParaRPr lang="en-US" sz="1400" dirty="0"/>
          </a:p>
        </p:txBody>
      </p:sp>
      <p:sp>
        <p:nvSpPr>
          <p:cNvPr id="6" name="TextBox 5">
            <a:extLst>
              <a:ext uri="{FF2B5EF4-FFF2-40B4-BE49-F238E27FC236}">
                <a16:creationId xmlns:a16="http://schemas.microsoft.com/office/drawing/2014/main" id="{59CAC32C-6EF0-4825-8A69-E4FA9076A94B}"/>
              </a:ext>
            </a:extLst>
          </p:cNvPr>
          <p:cNvSpPr txBox="1"/>
          <p:nvPr/>
        </p:nvSpPr>
        <p:spPr>
          <a:xfrm>
            <a:off x="2042932" y="2116273"/>
            <a:ext cx="27142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National average per mile operating cost for a flatbed</a:t>
            </a:r>
            <a:endParaRPr lang="en-US" b="1" dirty="0">
              <a:cs typeface="Calibri"/>
            </a:endParaRPr>
          </a:p>
        </p:txBody>
      </p:sp>
      <p:sp>
        <p:nvSpPr>
          <p:cNvPr id="7" name="TextBox 6">
            <a:extLst>
              <a:ext uri="{FF2B5EF4-FFF2-40B4-BE49-F238E27FC236}">
                <a16:creationId xmlns:a16="http://schemas.microsoft.com/office/drawing/2014/main" id="{D0BABF47-2058-4F6D-A47D-E95447C5280A}"/>
              </a:ext>
            </a:extLst>
          </p:cNvPr>
          <p:cNvSpPr txBox="1"/>
          <p:nvPr/>
        </p:nvSpPr>
        <p:spPr>
          <a:xfrm>
            <a:off x="1030146" y="2181621"/>
            <a:ext cx="10166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$2.00</a:t>
            </a:r>
          </a:p>
        </p:txBody>
      </p:sp>
      <p:sp>
        <p:nvSpPr>
          <p:cNvPr id="8" name="TextBox 7">
            <a:extLst>
              <a:ext uri="{FF2B5EF4-FFF2-40B4-BE49-F238E27FC236}">
                <a16:creationId xmlns:a16="http://schemas.microsoft.com/office/drawing/2014/main" id="{61E19877-76AD-44FA-88A9-D1B34D262BBE}"/>
              </a:ext>
            </a:extLst>
          </p:cNvPr>
          <p:cNvSpPr txBox="1"/>
          <p:nvPr/>
        </p:nvSpPr>
        <p:spPr>
          <a:xfrm>
            <a:off x="4792944" y="2232171"/>
            <a:ext cx="3011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12 Round trips = 1840 mi</a:t>
            </a:r>
            <a:endParaRPr lang="en-US" sz="2000" b="1" dirty="0">
              <a:cs typeface="Calibri"/>
            </a:endParaRPr>
          </a:p>
        </p:txBody>
      </p:sp>
      <p:sp>
        <p:nvSpPr>
          <p:cNvPr id="9" name="TextBox 8">
            <a:extLst>
              <a:ext uri="{FF2B5EF4-FFF2-40B4-BE49-F238E27FC236}">
                <a16:creationId xmlns:a16="http://schemas.microsoft.com/office/drawing/2014/main" id="{9657E2EA-4FDB-4A27-9491-85DC7E87896A}"/>
              </a:ext>
            </a:extLst>
          </p:cNvPr>
          <p:cNvSpPr txBox="1"/>
          <p:nvPr/>
        </p:nvSpPr>
        <p:spPr>
          <a:xfrm>
            <a:off x="7583344" y="2176889"/>
            <a:ext cx="475912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t>Trucking company cost = $3,680</a:t>
            </a:r>
            <a:endParaRPr lang="en-US" sz="2600" b="1" dirty="0">
              <a:cs typeface="Calibri"/>
            </a:endParaRPr>
          </a:p>
        </p:txBody>
      </p:sp>
      <p:sp>
        <p:nvSpPr>
          <p:cNvPr id="10" name="TextBox 9">
            <a:extLst>
              <a:ext uri="{FF2B5EF4-FFF2-40B4-BE49-F238E27FC236}">
                <a16:creationId xmlns:a16="http://schemas.microsoft.com/office/drawing/2014/main" id="{07EEFFCE-930B-4396-B151-2E50F1D6E0A0}"/>
              </a:ext>
            </a:extLst>
          </p:cNvPr>
          <p:cNvSpPr txBox="1"/>
          <p:nvPr/>
        </p:nvSpPr>
        <p:spPr>
          <a:xfrm>
            <a:off x="1030145" y="2988194"/>
            <a:ext cx="112602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Project's trucking cost = $3,680 x 1.5 (Sample contract multiplier) =</a:t>
            </a:r>
            <a:r>
              <a:rPr lang="en-US" sz="2800" b="1" dirty="0"/>
              <a:t> </a:t>
            </a:r>
            <a:r>
              <a:rPr lang="en-US" sz="5000" b="1" dirty="0">
                <a:solidFill>
                  <a:srgbClr val="FF0000"/>
                </a:solidFill>
              </a:rPr>
              <a:t>$5,520</a:t>
            </a:r>
            <a:endParaRPr lang="en-US" sz="5000" b="1">
              <a:solidFill>
                <a:srgbClr val="FF0000"/>
              </a:solidFill>
              <a:cs typeface="Calibri"/>
            </a:endParaRPr>
          </a:p>
        </p:txBody>
      </p:sp>
      <p:sp>
        <p:nvSpPr>
          <p:cNvPr id="11" name="TextBox 10">
            <a:extLst>
              <a:ext uri="{FF2B5EF4-FFF2-40B4-BE49-F238E27FC236}">
                <a16:creationId xmlns:a16="http://schemas.microsoft.com/office/drawing/2014/main" id="{5890A572-900A-42D7-BFDE-02078E41B3D3}"/>
              </a:ext>
            </a:extLst>
          </p:cNvPr>
          <p:cNvSpPr txBox="1"/>
          <p:nvPr/>
        </p:nvSpPr>
        <p:spPr>
          <a:xfrm>
            <a:off x="1020499" y="3904522"/>
            <a:ext cx="112602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Project's crane rental cost = 2 cranes x ($1,557.15/</a:t>
            </a:r>
            <a:r>
              <a:rPr lang="en-US" sz="2000" b="1" dirty="0" err="1"/>
              <a:t>hr</a:t>
            </a:r>
            <a:r>
              <a:rPr lang="en-US" sz="2000" b="1" dirty="0"/>
              <a:t>/crane) x 8 </a:t>
            </a:r>
            <a:r>
              <a:rPr lang="en-US" sz="2000" b="1" dirty="0" err="1"/>
              <a:t>hrs</a:t>
            </a:r>
            <a:r>
              <a:rPr lang="en-US" sz="2000" b="1" dirty="0"/>
              <a:t> =</a:t>
            </a:r>
            <a:r>
              <a:rPr lang="en-US" sz="2600" b="1" dirty="0"/>
              <a:t> </a:t>
            </a:r>
            <a:r>
              <a:rPr lang="en-US" sz="5000" b="1" dirty="0">
                <a:solidFill>
                  <a:srgbClr val="FF0000"/>
                </a:solidFill>
              </a:rPr>
              <a:t>$24,914</a:t>
            </a:r>
            <a:endParaRPr lang="en-US" sz="5000" b="1" dirty="0">
              <a:solidFill>
                <a:srgbClr val="FF0000"/>
              </a:solidFill>
              <a:cs typeface="Calibri"/>
            </a:endParaRPr>
          </a:p>
        </p:txBody>
      </p:sp>
      <p:sp>
        <p:nvSpPr>
          <p:cNvPr id="12" name="TextBox 11">
            <a:extLst>
              <a:ext uri="{FF2B5EF4-FFF2-40B4-BE49-F238E27FC236}">
                <a16:creationId xmlns:a16="http://schemas.microsoft.com/office/drawing/2014/main" id="{518F11FB-3270-419B-9BD4-A55F5D079A90}"/>
              </a:ext>
            </a:extLst>
          </p:cNvPr>
          <p:cNvSpPr txBox="1"/>
          <p:nvPr/>
        </p:nvSpPr>
        <p:spPr>
          <a:xfrm>
            <a:off x="1030144" y="4762978"/>
            <a:ext cx="75330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t>Total transportation cost = </a:t>
            </a:r>
            <a:r>
              <a:rPr lang="en-US" sz="6000" b="1" dirty="0">
                <a:solidFill>
                  <a:srgbClr val="FF0000"/>
                </a:solidFill>
              </a:rPr>
              <a:t>$30,434</a:t>
            </a:r>
            <a:endParaRPr lang="en-US" sz="6000" b="1" dirty="0">
              <a:solidFill>
                <a:srgbClr val="FF0000"/>
              </a:solidFill>
              <a:cs typeface="Calibri"/>
            </a:endParaRPr>
          </a:p>
        </p:txBody>
      </p:sp>
    </p:spTree>
    <p:extLst>
      <p:ext uri="{BB962C8B-B14F-4D97-AF65-F5344CB8AC3E}">
        <p14:creationId xmlns:p14="http://schemas.microsoft.com/office/powerpoint/2010/main" val="240888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69DF-B5A6-4A7A-B57F-7D2424C30C7C}"/>
              </a:ext>
            </a:extLst>
          </p:cNvPr>
          <p:cNvSpPr>
            <a:spLocks noGrp="1"/>
          </p:cNvSpPr>
          <p:nvPr>
            <p:ph type="title"/>
          </p:nvPr>
        </p:nvSpPr>
        <p:spPr>
          <a:xfrm>
            <a:off x="415024" y="3068"/>
            <a:ext cx="10058400" cy="1450757"/>
          </a:xfrm>
        </p:spPr>
        <p:txBody>
          <a:bodyPr/>
          <a:lstStyle/>
          <a:p>
            <a:r>
              <a:rPr lang="en-US" b="1" dirty="0">
                <a:solidFill>
                  <a:schemeClr val="accent1">
                    <a:lumMod val="50000"/>
                  </a:schemeClr>
                </a:solidFill>
                <a:cs typeface="Calibri Light"/>
              </a:rPr>
              <a:t>Considerations</a:t>
            </a:r>
            <a:endParaRPr lang="en-US" dirty="0">
              <a:solidFill>
                <a:schemeClr val="accent1">
                  <a:lumMod val="50000"/>
                </a:schemeClr>
              </a:solidFill>
              <a:cs typeface="Calibri Light"/>
            </a:endParaRPr>
          </a:p>
        </p:txBody>
      </p:sp>
      <p:sp>
        <p:nvSpPr>
          <p:cNvPr id="3" name="Content Placeholder 2">
            <a:extLst>
              <a:ext uri="{FF2B5EF4-FFF2-40B4-BE49-F238E27FC236}">
                <a16:creationId xmlns:a16="http://schemas.microsoft.com/office/drawing/2014/main" id="{1EA3B1E7-8EDB-435B-87BC-18974B682FC2}"/>
              </a:ext>
            </a:extLst>
          </p:cNvPr>
          <p:cNvSpPr>
            <a:spLocks noGrp="1"/>
          </p:cNvSpPr>
          <p:nvPr>
            <p:ph idx="1"/>
          </p:nvPr>
        </p:nvSpPr>
        <p:spPr>
          <a:xfrm>
            <a:off x="1099620" y="1802602"/>
            <a:ext cx="5461658" cy="4023360"/>
          </a:xfrm>
        </p:spPr>
        <p:txBody>
          <a:bodyPr vert="horz" lIns="0" tIns="45720" rIns="0" bIns="45720" rtlCol="0" anchor="t">
            <a:noAutofit/>
          </a:bodyPr>
          <a:lstStyle/>
          <a:p>
            <a:pPr>
              <a:buFont typeface="Arial" panose="020F0502020204030204" pitchFamily="34" charset="0"/>
              <a:buChar char="•"/>
            </a:pPr>
            <a:r>
              <a:rPr lang="en-US" sz="2400" b="1" dirty="0">
                <a:cs typeface="Calibri" panose="020F0502020204030204"/>
              </a:rPr>
              <a:t> </a:t>
            </a:r>
            <a:r>
              <a:rPr lang="en-US" sz="2400" b="1" dirty="0">
                <a:solidFill>
                  <a:schemeClr val="tx1"/>
                </a:solidFill>
                <a:cs typeface="Calibri" panose="020F0502020204030204"/>
              </a:rPr>
              <a:t>Surrounding privately owned parcels</a:t>
            </a:r>
          </a:p>
          <a:p>
            <a:pPr marL="383540" lvl="1">
              <a:buFont typeface="Arial" panose="020F0502020204030204" pitchFamily="34" charset="0"/>
              <a:buChar char="•"/>
            </a:pPr>
            <a:r>
              <a:rPr lang="en-US" sz="2400" b="1" dirty="0">
                <a:solidFill>
                  <a:schemeClr val="tx1"/>
                </a:solidFill>
                <a:cs typeface="Calibri" panose="020F0502020204030204"/>
              </a:rPr>
              <a:t>Lots 85 and 86 shown are privately owned</a:t>
            </a:r>
          </a:p>
          <a:p>
            <a:pPr>
              <a:buFont typeface="Arial" panose="020F0502020204030204" pitchFamily="34" charset="0"/>
              <a:buChar char="•"/>
            </a:pPr>
            <a:r>
              <a:rPr lang="en-US" sz="2400" b="1" dirty="0">
                <a:solidFill>
                  <a:schemeClr val="tx1"/>
                </a:solidFill>
                <a:ea typeface="+mn-lt"/>
                <a:cs typeface="+mn-lt"/>
              </a:rPr>
              <a:t> Parcels 40 and 87 are state owned</a:t>
            </a:r>
          </a:p>
          <a:p>
            <a:pPr marL="383540" lvl="1">
              <a:buFont typeface="Arial" panose="020F0502020204030204" pitchFamily="34" charset="0"/>
              <a:buChar char="•"/>
            </a:pPr>
            <a:r>
              <a:rPr lang="en-US" sz="2400" b="1" dirty="0">
                <a:solidFill>
                  <a:schemeClr val="tx1"/>
                </a:solidFill>
                <a:ea typeface="+mn-lt"/>
                <a:cs typeface="+mn-lt"/>
              </a:rPr>
              <a:t>Bureau of Right-of-Way</a:t>
            </a:r>
          </a:p>
          <a:p>
            <a:pPr marL="383540" lvl="1">
              <a:buFont typeface="Arial" panose="020F0502020204030204" pitchFamily="34" charset="0"/>
              <a:buChar char="•"/>
            </a:pPr>
            <a:r>
              <a:rPr lang="en-US" sz="2400" b="1" dirty="0">
                <a:solidFill>
                  <a:schemeClr val="tx1"/>
                </a:solidFill>
                <a:ea typeface="+mn-lt"/>
                <a:cs typeface="+mn-lt"/>
              </a:rPr>
              <a:t>Access for storage of the bridge and equipment</a:t>
            </a:r>
          </a:p>
          <a:p>
            <a:pPr marL="383540" lvl="1">
              <a:buFont typeface="Arial" panose="020F0502020204030204" pitchFamily="34" charset="0"/>
              <a:buChar char="•"/>
            </a:pPr>
            <a:r>
              <a:rPr lang="en-US" sz="2400" b="1" dirty="0">
                <a:solidFill>
                  <a:schemeClr val="tx1"/>
                </a:solidFill>
                <a:ea typeface="+mn-lt"/>
                <a:cs typeface="+mn-lt"/>
              </a:rPr>
              <a:t>Duration of the project</a:t>
            </a:r>
          </a:p>
          <a:p>
            <a:pPr marL="383540" lvl="1">
              <a:buFont typeface="Arial" panose="020F0502020204030204" pitchFamily="34" charset="0"/>
              <a:buChar char="•"/>
            </a:pPr>
            <a:endParaRPr lang="en-US" dirty="0">
              <a:ea typeface="+mn-lt"/>
              <a:cs typeface="+mn-lt"/>
            </a:endParaRPr>
          </a:p>
          <a:p>
            <a:pPr marL="0" indent="0">
              <a:buNone/>
            </a:pPr>
            <a:endParaRPr lang="en-US" dirty="0">
              <a:ea typeface="+mn-lt"/>
              <a:cs typeface="+mn-lt"/>
            </a:endParaRPr>
          </a:p>
          <a:p>
            <a:pPr>
              <a:buFont typeface="Arial" panose="020F0502020204030204" pitchFamily="34" charset="0"/>
              <a:buChar char="•"/>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AD2A0013-CD4D-4B7C-9764-19FA71870DB3}"/>
              </a:ext>
            </a:extLst>
          </p:cNvPr>
          <p:cNvSpPr>
            <a:spLocks noGrp="1"/>
          </p:cNvSpPr>
          <p:nvPr>
            <p:ph type="sldNum" sz="quarter" idx="12"/>
          </p:nvPr>
        </p:nvSpPr>
        <p:spPr/>
        <p:txBody>
          <a:bodyPr/>
          <a:lstStyle/>
          <a:p>
            <a:fld id="{4CE482DC-2269-4F26-9D2A-7E44B1A4CD85}" type="slidenum">
              <a:rPr lang="en-US" sz="1400" dirty="0"/>
              <a:t>31</a:t>
            </a:fld>
            <a:endParaRPr lang="en-US" sz="1400" dirty="0"/>
          </a:p>
        </p:txBody>
      </p:sp>
      <p:pic>
        <p:nvPicPr>
          <p:cNvPr id="8" name="Picture 8" descr="A picture containing text, map&#10;&#10;Description generated with very high confidence">
            <a:extLst>
              <a:ext uri="{FF2B5EF4-FFF2-40B4-BE49-F238E27FC236}">
                <a16:creationId xmlns:a16="http://schemas.microsoft.com/office/drawing/2014/main" id="{2CC504B6-68F5-4967-997B-8A555E6EB607}"/>
              </a:ext>
            </a:extLst>
          </p:cNvPr>
          <p:cNvPicPr>
            <a:picLocks noChangeAspect="1"/>
          </p:cNvPicPr>
          <p:nvPr/>
        </p:nvPicPr>
        <p:blipFill>
          <a:blip r:embed="rId3"/>
          <a:stretch>
            <a:fillRect/>
          </a:stretch>
        </p:blipFill>
        <p:spPr>
          <a:xfrm>
            <a:off x="6130540" y="1878988"/>
            <a:ext cx="5980946" cy="35592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818B77BB-CE1B-4265-B58F-07881B84C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TextBox 4">
            <a:extLst>
              <a:ext uri="{FF2B5EF4-FFF2-40B4-BE49-F238E27FC236}">
                <a16:creationId xmlns:a16="http://schemas.microsoft.com/office/drawing/2014/main" id="{333DDB19-CD90-43C6-A244-06FB25236931}"/>
              </a:ext>
            </a:extLst>
          </p:cNvPr>
          <p:cNvSpPr txBox="1"/>
          <p:nvPr/>
        </p:nvSpPr>
        <p:spPr>
          <a:xfrm>
            <a:off x="7187609" y="5734493"/>
            <a:ext cx="4355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Source: </a:t>
            </a:r>
            <a:r>
              <a:rPr lang="en-US" dirty="0">
                <a:ea typeface="+mn-lt"/>
                <a:cs typeface="+mn-lt"/>
              </a:rPr>
              <a:t>https://www.axisgis.com/keenenh/</a:t>
            </a:r>
            <a:endParaRPr lang="en-US" dirty="0">
              <a:cs typeface="Calibri"/>
            </a:endParaRPr>
          </a:p>
        </p:txBody>
      </p:sp>
    </p:spTree>
    <p:extLst>
      <p:ext uri="{BB962C8B-B14F-4D97-AF65-F5344CB8AC3E}">
        <p14:creationId xmlns:p14="http://schemas.microsoft.com/office/powerpoint/2010/main" val="1170463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2DDD-AA3D-47E0-9312-87356AE12BEC}"/>
              </a:ext>
            </a:extLst>
          </p:cNvPr>
          <p:cNvSpPr>
            <a:spLocks noGrp="1"/>
          </p:cNvSpPr>
          <p:nvPr>
            <p:ph type="title"/>
          </p:nvPr>
        </p:nvSpPr>
        <p:spPr>
          <a:xfrm>
            <a:off x="432745" y="3068"/>
            <a:ext cx="3849832" cy="1450757"/>
          </a:xfrm>
        </p:spPr>
        <p:txBody>
          <a:bodyPr/>
          <a:lstStyle/>
          <a:p>
            <a:r>
              <a:rPr lang="en-US" b="1" dirty="0">
                <a:solidFill>
                  <a:schemeClr val="accent1">
                    <a:lumMod val="50000"/>
                  </a:schemeClr>
                </a:solidFill>
                <a:cs typeface="Calibri Light"/>
              </a:rPr>
              <a:t>Considerations</a:t>
            </a:r>
            <a:endParaRPr lang="en-US" dirty="0">
              <a:solidFill>
                <a:schemeClr val="accent1">
                  <a:lumMod val="50000"/>
                </a:schemeClr>
              </a:solidFill>
              <a:cs typeface="Calibri Light"/>
            </a:endParaRPr>
          </a:p>
        </p:txBody>
      </p:sp>
      <p:sp>
        <p:nvSpPr>
          <p:cNvPr id="4" name="Slide Number Placeholder 3">
            <a:extLst>
              <a:ext uri="{FF2B5EF4-FFF2-40B4-BE49-F238E27FC236}">
                <a16:creationId xmlns:a16="http://schemas.microsoft.com/office/drawing/2014/main" id="{67C20A9A-71FB-4B3D-B59C-BE1F1C18A7C9}"/>
              </a:ext>
            </a:extLst>
          </p:cNvPr>
          <p:cNvSpPr>
            <a:spLocks noGrp="1"/>
          </p:cNvSpPr>
          <p:nvPr>
            <p:ph type="sldNum" sz="quarter" idx="12"/>
          </p:nvPr>
        </p:nvSpPr>
        <p:spPr/>
        <p:txBody>
          <a:bodyPr/>
          <a:lstStyle/>
          <a:p>
            <a:fld id="{4CE482DC-2269-4F26-9D2A-7E44B1A4CD85}" type="slidenum">
              <a:rPr lang="en-US" sz="1400" dirty="0"/>
              <a:t>32</a:t>
            </a:fld>
            <a:endParaRPr lang="en-US" sz="1400" dirty="0"/>
          </a:p>
        </p:txBody>
      </p:sp>
      <p:sp>
        <p:nvSpPr>
          <p:cNvPr id="15" name="TextBox 14">
            <a:extLst>
              <a:ext uri="{FF2B5EF4-FFF2-40B4-BE49-F238E27FC236}">
                <a16:creationId xmlns:a16="http://schemas.microsoft.com/office/drawing/2014/main" id="{C9D96B7E-ECB5-4074-B904-5F2473E9E4F6}"/>
              </a:ext>
            </a:extLst>
          </p:cNvPr>
          <p:cNvSpPr txBox="1"/>
          <p:nvPr/>
        </p:nvSpPr>
        <p:spPr>
          <a:xfrm>
            <a:off x="1096241" y="1858241"/>
            <a:ext cx="4212669"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dirty="0">
                <a:cs typeface="Calibri"/>
              </a:rPr>
              <a:t>Temporary Traffic Control Easements</a:t>
            </a:r>
          </a:p>
          <a:p>
            <a:pPr marL="285750" indent="-285750">
              <a:buFont typeface="Arial"/>
              <a:buChar char="•"/>
            </a:pPr>
            <a:r>
              <a:rPr lang="en-US" sz="2400" b="1" dirty="0">
                <a:cs typeface="Calibri"/>
              </a:rPr>
              <a:t>Encumbrance Permits</a:t>
            </a:r>
            <a:endParaRPr lang="en-US" sz="2400">
              <a:cs typeface="Calibri"/>
            </a:endParaRPr>
          </a:p>
          <a:p>
            <a:pPr marL="742950" lvl="1" indent="-285750">
              <a:buFont typeface="Arial"/>
              <a:buChar char="•"/>
            </a:pPr>
            <a:r>
              <a:rPr lang="en-US" sz="2400" b="1" dirty="0">
                <a:cs typeface="Calibri"/>
              </a:rPr>
              <a:t>Cities of Keene and </a:t>
            </a:r>
            <a:r>
              <a:rPr lang="en-US" sz="2400" b="1" dirty="0" err="1">
                <a:cs typeface="Calibri"/>
              </a:rPr>
              <a:t>Swanzey</a:t>
            </a:r>
            <a:endParaRPr lang="en-US" sz="2400" b="1" dirty="0">
              <a:cs typeface="Calibri"/>
            </a:endParaRPr>
          </a:p>
          <a:p>
            <a:pPr marL="285750" indent="-285750">
              <a:buFont typeface="Arial"/>
              <a:buChar char="•"/>
            </a:pPr>
            <a:r>
              <a:rPr lang="en-US" sz="2400" b="1" dirty="0" err="1">
                <a:cs typeface="Calibri"/>
              </a:rPr>
              <a:t>Swanzey</a:t>
            </a:r>
            <a:r>
              <a:rPr lang="en-US" sz="2400" b="1" dirty="0">
                <a:cs typeface="Calibri"/>
              </a:rPr>
              <a:t> Factory Rd and Main St</a:t>
            </a:r>
            <a:endParaRPr lang="en-US" sz="2800" dirty="0">
              <a:cs typeface="Calibri"/>
            </a:endParaRPr>
          </a:p>
          <a:p>
            <a:pPr marL="285750" indent="-285750">
              <a:buFont typeface="Arial"/>
              <a:buChar char="•"/>
            </a:pPr>
            <a:endParaRPr lang="en-US" sz="2000" dirty="0">
              <a:cs typeface="Calibri"/>
            </a:endParaRPr>
          </a:p>
          <a:p>
            <a:pPr marL="285750" indent="-285750">
              <a:buFont typeface="Arial"/>
              <a:buChar char="•"/>
            </a:pPr>
            <a:endParaRPr lang="en-US" dirty="0">
              <a:cs typeface="Calibri"/>
            </a:endParaRPr>
          </a:p>
        </p:txBody>
      </p:sp>
      <p:pic>
        <p:nvPicPr>
          <p:cNvPr id="26" name="Picture 26" descr="A picture containing text, map&#10;&#10;Description generated with very high confidence">
            <a:extLst>
              <a:ext uri="{FF2B5EF4-FFF2-40B4-BE49-F238E27FC236}">
                <a16:creationId xmlns:a16="http://schemas.microsoft.com/office/drawing/2014/main" id="{59BA1D27-A87B-43AD-BFA6-B32BB8D12EA7}"/>
              </a:ext>
            </a:extLst>
          </p:cNvPr>
          <p:cNvPicPr>
            <a:picLocks noGrp="1" noChangeAspect="1"/>
          </p:cNvPicPr>
          <p:nvPr>
            <p:ph idx="1"/>
          </p:nvPr>
        </p:nvPicPr>
        <p:blipFill>
          <a:blip r:embed="rId2"/>
          <a:stretch>
            <a:fillRect/>
          </a:stretch>
        </p:blipFill>
        <p:spPr>
          <a:xfrm>
            <a:off x="5305182" y="287098"/>
            <a:ext cx="5936499" cy="5539707"/>
          </a:xfrm>
        </p:spPr>
      </p:pic>
      <p:pic>
        <p:nvPicPr>
          <p:cNvPr id="3" name="Picture 2" descr="A close up of a sign&#10;&#10;Description automatically generated">
            <a:extLst>
              <a:ext uri="{FF2B5EF4-FFF2-40B4-BE49-F238E27FC236}">
                <a16:creationId xmlns:a16="http://schemas.microsoft.com/office/drawing/2014/main" id="{1E0A5209-6129-4A7D-AA05-D99AB0738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TextBox 4">
            <a:extLst>
              <a:ext uri="{FF2B5EF4-FFF2-40B4-BE49-F238E27FC236}">
                <a16:creationId xmlns:a16="http://schemas.microsoft.com/office/drawing/2014/main" id="{B684C69B-358B-4FFB-8969-C5E5C6F753FE}"/>
              </a:ext>
            </a:extLst>
          </p:cNvPr>
          <p:cNvSpPr txBox="1"/>
          <p:nvPr/>
        </p:nvSpPr>
        <p:spPr>
          <a:xfrm>
            <a:off x="6195237" y="5885121"/>
            <a:ext cx="4355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Source: </a:t>
            </a:r>
            <a:r>
              <a:rPr lang="en-US" dirty="0">
                <a:ea typeface="+mn-lt"/>
                <a:cs typeface="+mn-lt"/>
              </a:rPr>
              <a:t>https://www.axisgis.com/keenenh/</a:t>
            </a:r>
            <a:endParaRPr lang="en-US" dirty="0">
              <a:cs typeface="Calibri"/>
            </a:endParaRPr>
          </a:p>
        </p:txBody>
      </p:sp>
    </p:spTree>
    <p:extLst>
      <p:ext uri="{BB962C8B-B14F-4D97-AF65-F5344CB8AC3E}">
        <p14:creationId xmlns:p14="http://schemas.microsoft.com/office/powerpoint/2010/main" val="1058827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AA81-8A42-4BE0-AF4D-69CD08B66D7E}"/>
              </a:ext>
            </a:extLst>
          </p:cNvPr>
          <p:cNvSpPr>
            <a:spLocks noGrp="1"/>
          </p:cNvSpPr>
          <p:nvPr>
            <p:ph type="title"/>
          </p:nvPr>
        </p:nvSpPr>
        <p:spPr>
          <a:xfrm>
            <a:off x="333528" y="105082"/>
            <a:ext cx="10515600" cy="1325563"/>
          </a:xfrm>
        </p:spPr>
        <p:txBody>
          <a:bodyPr/>
          <a:lstStyle/>
          <a:p>
            <a:r>
              <a:rPr lang="en-US" b="1">
                <a:solidFill>
                  <a:schemeClr val="accent1">
                    <a:lumMod val="50000"/>
                  </a:schemeClr>
                </a:solidFill>
              </a:rPr>
              <a:t>Challenges</a:t>
            </a:r>
            <a:endParaRPr lang="en-US">
              <a:solidFill>
                <a:schemeClr val="accent1">
                  <a:lumMod val="50000"/>
                </a:schemeClr>
              </a:solidFill>
              <a:cs typeface="Calibri Light" panose="020F0302020204030204"/>
            </a:endParaRPr>
          </a:p>
        </p:txBody>
      </p:sp>
      <p:sp>
        <p:nvSpPr>
          <p:cNvPr id="3" name="Content Placeholder 2">
            <a:extLst>
              <a:ext uri="{FF2B5EF4-FFF2-40B4-BE49-F238E27FC236}">
                <a16:creationId xmlns:a16="http://schemas.microsoft.com/office/drawing/2014/main" id="{D01702BB-FE03-4529-80B6-608B150DF078}"/>
              </a:ext>
            </a:extLst>
          </p:cNvPr>
          <p:cNvSpPr>
            <a:spLocks noGrp="1"/>
          </p:cNvSpPr>
          <p:nvPr>
            <p:ph idx="1"/>
          </p:nvPr>
        </p:nvSpPr>
        <p:spPr>
          <a:xfrm>
            <a:off x="1018436" y="2056741"/>
            <a:ext cx="11353800" cy="4351338"/>
          </a:xfrm>
        </p:spPr>
        <p:txBody>
          <a:bodyPr vert="horz" lIns="91440" tIns="45720" rIns="91440" bIns="45720" rtlCol="0" anchor="t">
            <a:noAutofit/>
          </a:bodyPr>
          <a:lstStyle/>
          <a:p>
            <a:pPr>
              <a:buFont typeface="Arial" panose="020F0502020204030204" pitchFamily="34" charset="0"/>
              <a:buChar char="•"/>
            </a:pPr>
            <a:r>
              <a:rPr lang="en-US" sz="2400" b="1" dirty="0">
                <a:solidFill>
                  <a:schemeClr val="tx1"/>
                </a:solidFill>
                <a:cs typeface="Calibri"/>
              </a:rPr>
              <a:t>Limited information regarding existing bridge properties</a:t>
            </a:r>
          </a:p>
          <a:p>
            <a:pPr>
              <a:buFont typeface="Arial" panose="020F0502020204030204" pitchFamily="34" charset="0"/>
              <a:buChar char="•"/>
            </a:pPr>
            <a:r>
              <a:rPr lang="en-US" sz="2400" b="1" dirty="0">
                <a:solidFill>
                  <a:schemeClr val="tx1"/>
                </a:solidFill>
                <a:cs typeface="Calibri"/>
              </a:rPr>
              <a:t>Limited information regarding existing conditions of new site location</a:t>
            </a:r>
          </a:p>
          <a:p>
            <a:pPr>
              <a:buFont typeface="Arial" panose="020F0502020204030204" pitchFamily="34" charset="0"/>
              <a:buChar char="•"/>
            </a:pPr>
            <a:r>
              <a:rPr lang="en-US" sz="2400" b="1" dirty="0">
                <a:solidFill>
                  <a:schemeClr val="tx1"/>
                </a:solidFill>
                <a:cs typeface="Calibri"/>
              </a:rPr>
              <a:t>Limited communications with NHDOT</a:t>
            </a:r>
          </a:p>
          <a:p>
            <a:pPr>
              <a:buFont typeface="Arial" panose="020F0502020204030204" pitchFamily="34" charset="0"/>
              <a:buChar char="•"/>
            </a:pPr>
            <a:r>
              <a:rPr lang="en-US" sz="2400" b="1" dirty="0">
                <a:solidFill>
                  <a:schemeClr val="tx1"/>
                </a:solidFill>
                <a:ea typeface="+mn-lt"/>
                <a:cs typeface="+mn-lt"/>
              </a:rPr>
              <a:t>Limited options regarding bridge erection</a:t>
            </a:r>
          </a:p>
          <a:p>
            <a:pPr>
              <a:buFont typeface="Arial" panose="020F0502020204030204" pitchFamily="34" charset="0"/>
              <a:buChar char="•"/>
            </a:pPr>
            <a:r>
              <a:rPr lang="en-US" sz="2400" b="1" dirty="0">
                <a:solidFill>
                  <a:schemeClr val="tx1"/>
                </a:solidFill>
                <a:cs typeface="Calibri"/>
              </a:rPr>
              <a:t>Unable to conduct second site visit due to pandemic</a:t>
            </a:r>
            <a:r>
              <a:rPr lang="en-US" sz="3200" b="1" dirty="0">
                <a:solidFill>
                  <a:schemeClr val="tx1"/>
                </a:solidFill>
                <a:cs typeface="Calibri"/>
              </a:rPr>
              <a:t>. </a:t>
            </a:r>
          </a:p>
          <a:p>
            <a:pPr lvl="1"/>
            <a:endParaRPr lang="en-US" sz="3200" b="1" dirty="0">
              <a:cs typeface="Calibri"/>
            </a:endParaRPr>
          </a:p>
        </p:txBody>
      </p:sp>
      <p:pic>
        <p:nvPicPr>
          <p:cNvPr id="4" name="Picture 3" descr="A close up of a sign&#10;&#10;Description automatically generated">
            <a:extLst>
              <a:ext uri="{FF2B5EF4-FFF2-40B4-BE49-F238E27FC236}">
                <a16:creationId xmlns:a16="http://schemas.microsoft.com/office/drawing/2014/main" id="{191C059C-3103-43F0-8DD1-8F3A4CDB1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88A39144-4DB7-4D64-8236-12352CFED9B1}"/>
              </a:ext>
            </a:extLst>
          </p:cNvPr>
          <p:cNvSpPr>
            <a:spLocks noGrp="1"/>
          </p:cNvSpPr>
          <p:nvPr>
            <p:ph type="sldNum" sz="quarter" idx="12"/>
          </p:nvPr>
        </p:nvSpPr>
        <p:spPr/>
        <p:txBody>
          <a:bodyPr/>
          <a:lstStyle/>
          <a:p>
            <a:fld id="{4CE482DC-2269-4F26-9D2A-7E44B1A4CD85}" type="slidenum">
              <a:rPr lang="en-US" sz="1400" smtClean="0"/>
              <a:t>33</a:t>
            </a:fld>
            <a:endParaRPr lang="en-US" sz="1400" dirty="0"/>
          </a:p>
        </p:txBody>
      </p:sp>
    </p:spTree>
    <p:extLst>
      <p:ext uri="{BB962C8B-B14F-4D97-AF65-F5344CB8AC3E}">
        <p14:creationId xmlns:p14="http://schemas.microsoft.com/office/powerpoint/2010/main" val="2701750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AA81-8A42-4BE0-AF4D-69CD08B66D7E}"/>
              </a:ext>
            </a:extLst>
          </p:cNvPr>
          <p:cNvSpPr>
            <a:spLocks noGrp="1"/>
          </p:cNvSpPr>
          <p:nvPr>
            <p:ph type="title" idx="4294967295"/>
          </p:nvPr>
        </p:nvSpPr>
        <p:spPr>
          <a:xfrm>
            <a:off x="4477067" y="96880"/>
            <a:ext cx="3256006" cy="1325563"/>
          </a:xfrm>
        </p:spPr>
        <p:txBody>
          <a:bodyPr>
            <a:normAutofit/>
          </a:bodyPr>
          <a:lstStyle/>
          <a:p>
            <a:pPr algn="ctr"/>
            <a:r>
              <a:rPr lang="en-US" sz="6000" b="1" dirty="0">
                <a:solidFill>
                  <a:schemeClr val="accent1">
                    <a:lumMod val="50000"/>
                  </a:schemeClr>
                </a:solidFill>
              </a:rPr>
              <a:t>Questions</a:t>
            </a:r>
          </a:p>
        </p:txBody>
      </p:sp>
      <p:pic>
        <p:nvPicPr>
          <p:cNvPr id="4" name="Picture 3" descr="A close up of a sign&#10;&#10;Description automatically generated">
            <a:extLst>
              <a:ext uri="{FF2B5EF4-FFF2-40B4-BE49-F238E27FC236}">
                <a16:creationId xmlns:a16="http://schemas.microsoft.com/office/drawing/2014/main" id="{191C059C-3103-43F0-8DD1-8F3A4CDB1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6" name="Picture 5" descr="A picture containing outdoor, green, building, road&#10;&#10;Description automatically generated">
            <a:extLst>
              <a:ext uri="{FF2B5EF4-FFF2-40B4-BE49-F238E27FC236}">
                <a16:creationId xmlns:a16="http://schemas.microsoft.com/office/drawing/2014/main" id="{2078F784-FFA1-844A-AA1D-3439F58787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8" b="27251"/>
          <a:stretch/>
        </p:blipFill>
        <p:spPr>
          <a:xfrm>
            <a:off x="3165534" y="1564835"/>
            <a:ext cx="5871381" cy="3197823"/>
          </a:xfrm>
          <a:prstGeom prst="rect">
            <a:avLst/>
          </a:prstGeom>
          <a:ln w="38100">
            <a:solidFill>
              <a:schemeClr val="tx1"/>
            </a:solidFill>
          </a:ln>
        </p:spPr>
      </p:pic>
      <p:sp>
        <p:nvSpPr>
          <p:cNvPr id="3" name="TextBox 2">
            <a:extLst>
              <a:ext uri="{FF2B5EF4-FFF2-40B4-BE49-F238E27FC236}">
                <a16:creationId xmlns:a16="http://schemas.microsoft.com/office/drawing/2014/main" id="{4D148C70-0D50-4960-9F80-56226596FA6C}"/>
              </a:ext>
            </a:extLst>
          </p:cNvPr>
          <p:cNvSpPr txBox="1"/>
          <p:nvPr/>
        </p:nvSpPr>
        <p:spPr>
          <a:xfrm>
            <a:off x="1878077" y="5122240"/>
            <a:ext cx="79478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Thank you to our Project Sponsors, Don Lussier and Brett </a:t>
            </a:r>
            <a:r>
              <a:rPr lang="en-US" sz="2400" b="1" dirty="0" err="1"/>
              <a:t>Rusnock</a:t>
            </a:r>
            <a:r>
              <a:rPr lang="en-US" sz="2400" b="1" dirty="0"/>
              <a:t>, and to our Project Advisors, Professor Bell and</a:t>
            </a:r>
          </a:p>
          <a:p>
            <a:pPr algn="ctr"/>
            <a:r>
              <a:rPr lang="en-US" sz="2400" b="1" dirty="0"/>
              <a:t> Professor </a:t>
            </a:r>
            <a:r>
              <a:rPr lang="en-US" sz="2400" b="1" dirty="0" err="1"/>
              <a:t>Puntin</a:t>
            </a:r>
            <a:r>
              <a:rPr lang="en-US" sz="2400" b="1" dirty="0"/>
              <a:t>.</a:t>
            </a:r>
            <a:endParaRPr lang="en-US" sz="2400" b="1" dirty="0">
              <a:cs typeface="Calibri"/>
            </a:endParaRPr>
          </a:p>
        </p:txBody>
      </p:sp>
      <p:sp>
        <p:nvSpPr>
          <p:cNvPr id="5" name="Slide Number Placeholder 4">
            <a:extLst>
              <a:ext uri="{FF2B5EF4-FFF2-40B4-BE49-F238E27FC236}">
                <a16:creationId xmlns:a16="http://schemas.microsoft.com/office/drawing/2014/main" id="{CB9AF66B-8781-4D78-A60F-8A35A6BA2C04}"/>
              </a:ext>
            </a:extLst>
          </p:cNvPr>
          <p:cNvSpPr>
            <a:spLocks noGrp="1"/>
          </p:cNvSpPr>
          <p:nvPr>
            <p:ph type="sldNum" sz="quarter" idx="12"/>
          </p:nvPr>
        </p:nvSpPr>
        <p:spPr/>
        <p:txBody>
          <a:bodyPr/>
          <a:lstStyle/>
          <a:p>
            <a:fld id="{4FAB73BC-B049-4115-A692-8D63A059BFB8}" type="slidenum">
              <a:rPr lang="en-US" sz="1400" smtClean="0"/>
              <a:pPr/>
              <a:t>34</a:t>
            </a:fld>
            <a:endParaRPr lang="en-US" sz="1400" dirty="0"/>
          </a:p>
        </p:txBody>
      </p:sp>
    </p:spTree>
    <p:extLst>
      <p:ext uri="{BB962C8B-B14F-4D97-AF65-F5344CB8AC3E}">
        <p14:creationId xmlns:p14="http://schemas.microsoft.com/office/powerpoint/2010/main" val="289757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BE3F-B93E-40C4-8606-621D3C4DF503}"/>
              </a:ext>
            </a:extLst>
          </p:cNvPr>
          <p:cNvSpPr>
            <a:spLocks noGrp="1"/>
          </p:cNvSpPr>
          <p:nvPr>
            <p:ph type="title"/>
          </p:nvPr>
        </p:nvSpPr>
        <p:spPr>
          <a:xfrm>
            <a:off x="358036" y="156358"/>
            <a:ext cx="10515600" cy="1325563"/>
          </a:xfrm>
        </p:spPr>
        <p:txBody>
          <a:bodyPr/>
          <a:lstStyle/>
          <a:p>
            <a:r>
              <a:rPr lang="en-US" b="1" dirty="0">
                <a:solidFill>
                  <a:schemeClr val="accent1">
                    <a:lumMod val="50000"/>
                  </a:schemeClr>
                </a:solidFill>
                <a:cs typeface="Calibri Light"/>
              </a:rPr>
              <a:t>Project Goal </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CD5E7C9B-91EE-4D17-85DB-6FAE4D4345AB}"/>
              </a:ext>
            </a:extLst>
          </p:cNvPr>
          <p:cNvSpPr>
            <a:spLocks noGrp="1"/>
          </p:cNvSpPr>
          <p:nvPr>
            <p:ph idx="1"/>
          </p:nvPr>
        </p:nvSpPr>
        <p:spPr>
          <a:xfrm>
            <a:off x="553947" y="1885443"/>
            <a:ext cx="11371545" cy="4351338"/>
          </a:xfrm>
        </p:spPr>
        <p:txBody>
          <a:bodyPr vert="horz" lIns="91440" tIns="45720" rIns="91440" bIns="45720" rtlCol="0" anchor="t">
            <a:normAutofit lnSpcReduction="10000"/>
          </a:bodyPr>
          <a:lstStyle/>
          <a:p>
            <a:pPr marL="0" indent="0">
              <a:buNone/>
            </a:pPr>
            <a:r>
              <a:rPr lang="en-US" sz="3600" b="1" u="sng" dirty="0">
                <a:cs typeface="Calibri"/>
              </a:rPr>
              <a:t>Design </a:t>
            </a:r>
            <a:endParaRPr lang="en-US" u="sng"/>
          </a:p>
          <a:p>
            <a:pPr marL="383540" lvl="1">
              <a:buFont typeface="Arial" panose="020F0502020204030204" pitchFamily="34" charset="0"/>
              <a:buChar char="•"/>
            </a:pPr>
            <a:r>
              <a:rPr lang="en-US" sz="3000" b="1" dirty="0">
                <a:cs typeface="Calibri"/>
              </a:rPr>
              <a:t>Abutments/Foundation </a:t>
            </a:r>
          </a:p>
          <a:p>
            <a:pPr marL="383540" lvl="1">
              <a:buFont typeface="Arial" panose="020F0502020204030204" pitchFamily="34" charset="0"/>
              <a:buChar char="•"/>
            </a:pPr>
            <a:r>
              <a:rPr lang="en-US" sz="3000" b="1" dirty="0">
                <a:cs typeface="Calibri"/>
              </a:rPr>
              <a:t>Model bridge and analysis using a visual analysis software.</a:t>
            </a:r>
          </a:p>
          <a:p>
            <a:pPr marL="383540" lvl="1">
              <a:buFont typeface="Arial" panose="020F0502020204030204" pitchFamily="34" charset="0"/>
              <a:buChar char="•"/>
            </a:pPr>
            <a:r>
              <a:rPr lang="en-US" sz="3000" b="1" dirty="0">
                <a:cs typeface="Calibri"/>
              </a:rPr>
              <a:t>Develop transportation route.</a:t>
            </a:r>
          </a:p>
          <a:p>
            <a:pPr marL="383540" lvl="1">
              <a:buFont typeface="Arial" panose="020F0502020204030204" pitchFamily="34" charset="0"/>
              <a:buChar char="•"/>
            </a:pPr>
            <a:r>
              <a:rPr lang="en-US" sz="3000" b="1" dirty="0">
                <a:cs typeface="Calibri"/>
              </a:rPr>
              <a:t>Cost estimate </a:t>
            </a:r>
          </a:p>
          <a:p>
            <a:pPr marL="383540" lvl="1">
              <a:buFont typeface="Arial" panose="020F0502020204030204" pitchFamily="34" charset="0"/>
              <a:buChar char="•"/>
            </a:pPr>
            <a:r>
              <a:rPr lang="en-US" sz="3000" b="1" dirty="0">
                <a:cs typeface="Calibri"/>
              </a:rPr>
              <a:t>Historic/Environmental considerations </a:t>
            </a:r>
          </a:p>
          <a:p>
            <a:pPr marL="0" indent="0">
              <a:buNone/>
            </a:pPr>
            <a:r>
              <a:rPr lang="en-US" sz="3600" b="1" u="sng" dirty="0">
                <a:cs typeface="Calibri"/>
              </a:rPr>
              <a:t>Report</a:t>
            </a:r>
            <a:r>
              <a:rPr lang="en-US" sz="3600" b="1" dirty="0">
                <a:cs typeface="Calibri"/>
              </a:rPr>
              <a:t> </a:t>
            </a:r>
            <a:endParaRPr lang="en-US" dirty="0">
              <a:cs typeface="Calibri" panose="020F0502020204030204"/>
            </a:endParaRPr>
          </a:p>
          <a:p>
            <a:pPr marL="383540" lvl="1">
              <a:buFont typeface="Arial" panose="020F0502020204030204" pitchFamily="34" charset="0"/>
              <a:buChar char="•"/>
            </a:pPr>
            <a:r>
              <a:rPr lang="en-US" sz="3000" b="1" dirty="0">
                <a:cs typeface="Calibri"/>
              </a:rPr>
              <a:t>Preliminary and Final Design Report </a:t>
            </a:r>
          </a:p>
          <a:p>
            <a:pPr marL="383540" lvl="1">
              <a:buFont typeface="Arial" panose="020F0502020204030204" pitchFamily="34" charset="0"/>
              <a:buChar char="•"/>
            </a:pPr>
            <a:r>
              <a:rPr lang="en-US" sz="3000" b="1" dirty="0">
                <a:cs typeface="Calibri"/>
              </a:rPr>
              <a:t>Proposal to the Keene City Council</a:t>
            </a:r>
            <a:r>
              <a:rPr lang="en-US" dirty="0">
                <a:cs typeface="Calibri"/>
              </a:rPr>
              <a:t> </a:t>
            </a:r>
          </a:p>
          <a:p>
            <a:pPr marL="457200" indent="-457200">
              <a:buFont typeface="Courier New" panose="020B0604020202020204" pitchFamily="34" charset="0"/>
              <a:buChar char="o"/>
            </a:pPr>
            <a:endParaRPr lang="en-US" dirty="0">
              <a:cs typeface="Calibri"/>
            </a:endParaRPr>
          </a:p>
          <a:p>
            <a:pPr marL="457200" indent="-457200">
              <a:buFont typeface="Courier New" panose="020B0604020202020204" pitchFamily="34" charset="0"/>
              <a:buChar char="o"/>
            </a:pPr>
            <a:endParaRPr lang="en-US" dirty="0">
              <a:cs typeface="Calibri"/>
            </a:endParaRPr>
          </a:p>
        </p:txBody>
      </p:sp>
      <p:pic>
        <p:nvPicPr>
          <p:cNvPr id="5" name="Picture 4" descr="A close up of a sign&#10;&#10;Description automatically generated">
            <a:extLst>
              <a:ext uri="{FF2B5EF4-FFF2-40B4-BE49-F238E27FC236}">
                <a16:creationId xmlns:a16="http://schemas.microsoft.com/office/drawing/2014/main" id="{C19FB440-ED41-4D48-BE9C-FDEE1C633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32788"/>
            <a:ext cx="1025545" cy="1023320"/>
          </a:xfrm>
          <a:prstGeom prst="rect">
            <a:avLst/>
          </a:prstGeom>
        </p:spPr>
      </p:pic>
      <p:sp>
        <p:nvSpPr>
          <p:cNvPr id="4" name="Slide Number Placeholder 3">
            <a:extLst>
              <a:ext uri="{FF2B5EF4-FFF2-40B4-BE49-F238E27FC236}">
                <a16:creationId xmlns:a16="http://schemas.microsoft.com/office/drawing/2014/main" id="{E5AFEE8B-6433-4B1F-872B-02B5D58B21FE}"/>
              </a:ext>
            </a:extLst>
          </p:cNvPr>
          <p:cNvSpPr>
            <a:spLocks noGrp="1"/>
          </p:cNvSpPr>
          <p:nvPr>
            <p:ph type="sldNum" sz="quarter" idx="12"/>
          </p:nvPr>
        </p:nvSpPr>
        <p:spPr/>
        <p:txBody>
          <a:bodyPr/>
          <a:lstStyle/>
          <a:p>
            <a:r>
              <a:rPr lang="en-US" sz="1400" dirty="0"/>
              <a:t>4</a:t>
            </a:r>
          </a:p>
        </p:txBody>
      </p:sp>
      <p:pic>
        <p:nvPicPr>
          <p:cNvPr id="6" name="Picture 5" descr="A close up of a sign&#10;&#10;Description automatically generated">
            <a:extLst>
              <a:ext uri="{FF2B5EF4-FFF2-40B4-BE49-F238E27FC236}">
                <a16:creationId xmlns:a16="http://schemas.microsoft.com/office/drawing/2014/main" id="{F4AC4B15-907C-497A-A001-EA32312048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989834"/>
            <a:ext cx="870054" cy="868166"/>
          </a:xfrm>
          <a:prstGeom prst="rect">
            <a:avLst/>
          </a:prstGeom>
        </p:spPr>
      </p:pic>
    </p:spTree>
    <p:extLst>
      <p:ext uri="{BB962C8B-B14F-4D97-AF65-F5344CB8AC3E}">
        <p14:creationId xmlns:p14="http://schemas.microsoft.com/office/powerpoint/2010/main" val="142825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DB39-C2AA-4BBC-832F-846E4E1FFF4E}"/>
              </a:ext>
            </a:extLst>
          </p:cNvPr>
          <p:cNvSpPr>
            <a:spLocks noGrp="1"/>
          </p:cNvSpPr>
          <p:nvPr>
            <p:ph type="title"/>
          </p:nvPr>
        </p:nvSpPr>
        <p:spPr>
          <a:xfrm>
            <a:off x="512772" y="157779"/>
            <a:ext cx="10515600" cy="1325563"/>
          </a:xfrm>
        </p:spPr>
        <p:txBody>
          <a:bodyPr/>
          <a:lstStyle/>
          <a:p>
            <a:r>
              <a:rPr lang="en-US" b="1" dirty="0">
                <a:solidFill>
                  <a:schemeClr val="accent1">
                    <a:lumMod val="50000"/>
                  </a:schemeClr>
                </a:solidFill>
              </a:rPr>
              <a:t>Project Scope </a:t>
            </a:r>
            <a:endParaRPr lang="en-US" b="1" u="sng" dirty="0">
              <a:solidFill>
                <a:schemeClr val="accent1">
                  <a:lumMod val="50000"/>
                </a:schemeClr>
              </a:solidFill>
            </a:endParaRPr>
          </a:p>
        </p:txBody>
      </p:sp>
      <p:sp>
        <p:nvSpPr>
          <p:cNvPr id="3" name="Content Placeholder 2">
            <a:extLst>
              <a:ext uri="{FF2B5EF4-FFF2-40B4-BE49-F238E27FC236}">
                <a16:creationId xmlns:a16="http://schemas.microsoft.com/office/drawing/2014/main" id="{223DD676-BC4C-4A64-B191-B255AD8CA581}"/>
              </a:ext>
            </a:extLst>
          </p:cNvPr>
          <p:cNvSpPr>
            <a:spLocks noGrp="1"/>
          </p:cNvSpPr>
          <p:nvPr>
            <p:ph idx="1"/>
          </p:nvPr>
        </p:nvSpPr>
        <p:spPr>
          <a:xfrm>
            <a:off x="791336" y="1575307"/>
            <a:ext cx="10515600" cy="4351338"/>
          </a:xfrm>
        </p:spPr>
        <p:txBody>
          <a:bodyPr vert="horz" lIns="91440" tIns="45720" rIns="91440" bIns="45720" rtlCol="0" anchor="t">
            <a:normAutofit fontScale="85000" lnSpcReduction="10000"/>
          </a:bodyPr>
          <a:lstStyle/>
          <a:p>
            <a:pPr marL="0" indent="0">
              <a:buNone/>
            </a:pPr>
            <a:endParaRPr lang="en-US" sz="3600" b="1" dirty="0">
              <a:cs typeface="Calibri"/>
            </a:endParaRPr>
          </a:p>
          <a:p>
            <a:pPr marL="0" indent="0">
              <a:buNone/>
            </a:pPr>
            <a:r>
              <a:rPr lang="en-US" sz="3600" b="1" dirty="0">
                <a:cs typeface="Calibri"/>
              </a:rPr>
              <a:t>Completed Tasks</a:t>
            </a:r>
            <a:endParaRPr lang="en-US" dirty="0"/>
          </a:p>
          <a:p>
            <a:pPr marL="0" indent="0">
              <a:buNone/>
            </a:pPr>
            <a:endParaRPr lang="en-US" sz="3200" b="1" dirty="0">
              <a:cs typeface="Calibri"/>
            </a:endParaRPr>
          </a:p>
          <a:p>
            <a:pPr marL="383540" lvl="1">
              <a:buFont typeface="Arial" pitchFamily="34" charset="0"/>
              <a:buChar char="•"/>
            </a:pPr>
            <a:r>
              <a:rPr lang="en-US" sz="3200" b="1" dirty="0">
                <a:cs typeface="Calibri"/>
              </a:rPr>
              <a:t>Biweekly meetings with faculty advisor and project sponsor when needed.</a:t>
            </a:r>
          </a:p>
          <a:p>
            <a:pPr marL="383540" lvl="1">
              <a:buFont typeface="Arial" pitchFamily="34" charset="0"/>
              <a:buChar char="•"/>
            </a:pPr>
            <a:r>
              <a:rPr lang="en-US" sz="3200" b="1" dirty="0">
                <a:cs typeface="Calibri"/>
              </a:rPr>
              <a:t>Monthly progress reports when necessary.</a:t>
            </a:r>
          </a:p>
          <a:p>
            <a:pPr marL="383540" lvl="1">
              <a:buFont typeface="Arial" pitchFamily="34" charset="0"/>
              <a:buChar char="•"/>
            </a:pPr>
            <a:r>
              <a:rPr lang="en-US" sz="3200" b="1" dirty="0">
                <a:cs typeface="Calibri"/>
              </a:rPr>
              <a:t>A record of project communications between the sponsor and team.</a:t>
            </a:r>
          </a:p>
          <a:p>
            <a:pPr marL="383540" lvl="1">
              <a:buFont typeface="Arial" pitchFamily="34" charset="0"/>
              <a:buChar char="•"/>
            </a:pPr>
            <a:r>
              <a:rPr lang="en-US" sz="3200" b="1" dirty="0">
                <a:cs typeface="Calibri"/>
              </a:rPr>
              <a:t>Obtain background information on the bridge</a:t>
            </a:r>
          </a:p>
          <a:p>
            <a:pPr marL="383540" lvl="1">
              <a:buFont typeface="Arial" pitchFamily="34" charset="0"/>
              <a:buChar char="•"/>
            </a:pPr>
            <a:r>
              <a:rPr lang="en-US" sz="3200" b="1" dirty="0">
                <a:cs typeface="Calibri"/>
              </a:rPr>
              <a:t>Investigated </a:t>
            </a:r>
            <a:r>
              <a:rPr lang="en-US" sz="3200" b="1" dirty="0">
                <a:ea typeface="+mn-lt"/>
                <a:cs typeface="+mn-lt"/>
              </a:rPr>
              <a:t>various methods and protocols typically used for the transportation of an oversized load.</a:t>
            </a:r>
          </a:p>
          <a:p>
            <a:pPr lvl="1"/>
            <a:endParaRPr lang="en-US" dirty="0">
              <a:ea typeface="+mn-lt"/>
              <a:cs typeface="+mn-lt"/>
            </a:endParaRPr>
          </a:p>
        </p:txBody>
      </p:sp>
      <p:pic>
        <p:nvPicPr>
          <p:cNvPr id="4" name="Picture 3" descr="A close up of a sign&#10;&#10;Description automatically generated">
            <a:extLst>
              <a:ext uri="{FF2B5EF4-FFF2-40B4-BE49-F238E27FC236}">
                <a16:creationId xmlns:a16="http://schemas.microsoft.com/office/drawing/2014/main" id="{82376972-534C-4425-8186-6F53532D05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597" y="10232611"/>
            <a:ext cx="1025545" cy="1023320"/>
          </a:xfrm>
          <a:prstGeom prst="rect">
            <a:avLst/>
          </a:prstGeom>
        </p:spPr>
      </p:pic>
      <p:pic>
        <p:nvPicPr>
          <p:cNvPr id="6" name="Picture 5" descr="A close up of a sign&#10;&#10;Description automatically generated">
            <a:extLst>
              <a:ext uri="{FF2B5EF4-FFF2-40B4-BE49-F238E27FC236}">
                <a16:creationId xmlns:a16="http://schemas.microsoft.com/office/drawing/2014/main" id="{EA5BA22D-4D11-4CE3-BD48-D7EB33B88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EFA52315-C2BA-4E9F-91ED-A6536EFA72BA}"/>
              </a:ext>
            </a:extLst>
          </p:cNvPr>
          <p:cNvSpPr>
            <a:spLocks noGrp="1"/>
          </p:cNvSpPr>
          <p:nvPr>
            <p:ph type="sldNum" sz="quarter" idx="12"/>
          </p:nvPr>
        </p:nvSpPr>
        <p:spPr/>
        <p:txBody>
          <a:bodyPr/>
          <a:lstStyle/>
          <a:p>
            <a:r>
              <a:rPr lang="en-US" sz="1400" dirty="0"/>
              <a:t>5</a:t>
            </a:r>
          </a:p>
        </p:txBody>
      </p:sp>
    </p:spTree>
    <p:extLst>
      <p:ext uri="{BB962C8B-B14F-4D97-AF65-F5344CB8AC3E}">
        <p14:creationId xmlns:p14="http://schemas.microsoft.com/office/powerpoint/2010/main" val="378254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3F00-F004-41BB-B8EB-28F5D74B8373}"/>
              </a:ext>
            </a:extLst>
          </p:cNvPr>
          <p:cNvSpPr>
            <a:spLocks noGrp="1"/>
          </p:cNvSpPr>
          <p:nvPr>
            <p:ph type="title"/>
          </p:nvPr>
        </p:nvSpPr>
        <p:spPr>
          <a:xfrm>
            <a:off x="414688" y="153370"/>
            <a:ext cx="10515600" cy="1325563"/>
          </a:xfrm>
        </p:spPr>
        <p:txBody>
          <a:bodyPr/>
          <a:lstStyle/>
          <a:p>
            <a:r>
              <a:rPr lang="en-US" b="1" dirty="0">
                <a:solidFill>
                  <a:schemeClr val="accent1">
                    <a:lumMod val="50000"/>
                  </a:schemeClr>
                </a:solidFill>
              </a:rPr>
              <a:t>Project Scope Cont.</a:t>
            </a:r>
          </a:p>
        </p:txBody>
      </p:sp>
      <p:sp>
        <p:nvSpPr>
          <p:cNvPr id="3" name="Content Placeholder 2">
            <a:extLst>
              <a:ext uri="{FF2B5EF4-FFF2-40B4-BE49-F238E27FC236}">
                <a16:creationId xmlns:a16="http://schemas.microsoft.com/office/drawing/2014/main" id="{A3E14CFE-E862-4F8A-90DA-132DD29BC082}"/>
              </a:ext>
            </a:extLst>
          </p:cNvPr>
          <p:cNvSpPr>
            <a:spLocks noGrp="1"/>
          </p:cNvSpPr>
          <p:nvPr>
            <p:ph idx="1"/>
          </p:nvPr>
        </p:nvSpPr>
        <p:spPr>
          <a:xfrm>
            <a:off x="888612" y="2044281"/>
            <a:ext cx="10515600" cy="4351338"/>
          </a:xfrm>
        </p:spPr>
        <p:txBody>
          <a:bodyPr vert="horz" lIns="91440" tIns="45720" rIns="91440" bIns="45720" rtlCol="0" anchor="t">
            <a:normAutofit/>
          </a:bodyPr>
          <a:lstStyle/>
          <a:p>
            <a:pPr marL="0" indent="0">
              <a:buNone/>
            </a:pPr>
            <a:r>
              <a:rPr lang="en-US" sz="3600" b="1" dirty="0">
                <a:cs typeface="Calibri" panose="020F0502020204030204"/>
              </a:rPr>
              <a:t>Completed</a:t>
            </a:r>
            <a:r>
              <a:rPr lang="en-US" sz="3600" b="1" dirty="0">
                <a:ea typeface="+mn-lt"/>
                <a:cs typeface="+mn-lt"/>
              </a:rPr>
              <a:t> </a:t>
            </a:r>
            <a:r>
              <a:rPr lang="en-US" sz="3600" b="1" dirty="0">
                <a:cs typeface="Calibri" panose="020F0502020204030204"/>
              </a:rPr>
              <a:t>Tasks</a:t>
            </a:r>
          </a:p>
          <a:p>
            <a:pPr marL="0" indent="0">
              <a:buNone/>
            </a:pPr>
            <a:endParaRPr lang="en-US" b="1" dirty="0">
              <a:ea typeface="+mn-lt"/>
              <a:cs typeface="+mn-lt"/>
            </a:endParaRPr>
          </a:p>
          <a:p>
            <a:pPr marL="383540" lvl="1"/>
            <a:r>
              <a:rPr lang="en-US" sz="3200" b="1" dirty="0">
                <a:ea typeface="+mn-lt"/>
                <a:cs typeface="+mn-lt"/>
              </a:rPr>
              <a:t>Obtain information relative to historic guidelines</a:t>
            </a:r>
          </a:p>
          <a:p>
            <a:pPr marL="383540" lvl="1"/>
            <a:r>
              <a:rPr lang="en-US" sz="3200" b="1" dirty="0">
                <a:ea typeface="+mn-lt"/>
                <a:cs typeface="+mn-lt"/>
              </a:rPr>
              <a:t>Develop a route for transporting the bridge to the new site location.</a:t>
            </a:r>
          </a:p>
          <a:p>
            <a:pPr lvl="1"/>
            <a:r>
              <a:rPr lang="en-US" sz="3200" b="1" dirty="0">
                <a:ea typeface="+mn-lt"/>
                <a:cs typeface="+mn-lt"/>
              </a:rPr>
              <a:t>Develop two alternatives for erection procedures.</a:t>
            </a:r>
          </a:p>
          <a:p>
            <a:pPr lvl="1"/>
            <a:r>
              <a:rPr lang="en-US" sz="3200" b="1" dirty="0">
                <a:ea typeface="+mn-lt"/>
                <a:cs typeface="+mn-lt"/>
              </a:rPr>
              <a:t>Develop cost estimates for the bridge transportation and installation options.</a:t>
            </a:r>
            <a:endParaRPr lang="en-US" sz="3200" b="1" dirty="0">
              <a:cs typeface="Calibri" panose="020F0502020204030204"/>
            </a:endParaRPr>
          </a:p>
        </p:txBody>
      </p:sp>
      <p:pic>
        <p:nvPicPr>
          <p:cNvPr id="4" name="Picture 3" descr="A close up of a sign&#10;&#10;Description automatically generated">
            <a:extLst>
              <a:ext uri="{FF2B5EF4-FFF2-40B4-BE49-F238E27FC236}">
                <a16:creationId xmlns:a16="http://schemas.microsoft.com/office/drawing/2014/main" id="{A912D183-205C-433B-BDC1-37CF177F32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
        <p:nvSpPr>
          <p:cNvPr id="5" name="Slide Number Placeholder 4">
            <a:extLst>
              <a:ext uri="{FF2B5EF4-FFF2-40B4-BE49-F238E27FC236}">
                <a16:creationId xmlns:a16="http://schemas.microsoft.com/office/drawing/2014/main" id="{3074F206-D03C-4D5E-A11A-6D77B9D7BB1F}"/>
              </a:ext>
            </a:extLst>
          </p:cNvPr>
          <p:cNvSpPr>
            <a:spLocks noGrp="1"/>
          </p:cNvSpPr>
          <p:nvPr>
            <p:ph type="sldNum" sz="quarter" idx="12"/>
          </p:nvPr>
        </p:nvSpPr>
        <p:spPr/>
        <p:txBody>
          <a:bodyPr/>
          <a:lstStyle/>
          <a:p>
            <a:r>
              <a:rPr lang="en-US" sz="1400" dirty="0"/>
              <a:t>6</a:t>
            </a:r>
          </a:p>
        </p:txBody>
      </p:sp>
    </p:spTree>
    <p:extLst>
      <p:ext uri="{BB962C8B-B14F-4D97-AF65-F5344CB8AC3E}">
        <p14:creationId xmlns:p14="http://schemas.microsoft.com/office/powerpoint/2010/main" val="112794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71C3-CFD6-4C96-AD57-8EEBB51FE0B2}"/>
              </a:ext>
            </a:extLst>
          </p:cNvPr>
          <p:cNvSpPr>
            <a:spLocks noGrp="1"/>
          </p:cNvSpPr>
          <p:nvPr>
            <p:ph type="title"/>
          </p:nvPr>
        </p:nvSpPr>
        <p:spPr>
          <a:xfrm>
            <a:off x="606500" y="-100855"/>
            <a:ext cx="10058400" cy="1450757"/>
          </a:xfrm>
        </p:spPr>
        <p:txBody>
          <a:bodyPr/>
          <a:lstStyle/>
          <a:p>
            <a:r>
              <a:rPr lang="en-US" b="1" dirty="0">
                <a:solidFill>
                  <a:schemeClr val="accent1">
                    <a:lumMod val="50000"/>
                  </a:schemeClr>
                </a:solidFill>
                <a:cs typeface="Calibri Light"/>
              </a:rPr>
              <a:t>Existing Conditions</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1D1B0009-E385-4729-8DF4-6B3B15452F55}"/>
              </a:ext>
            </a:extLst>
          </p:cNvPr>
          <p:cNvSpPr>
            <a:spLocks noGrp="1"/>
          </p:cNvSpPr>
          <p:nvPr>
            <p:ph idx="1"/>
          </p:nvPr>
        </p:nvSpPr>
        <p:spPr>
          <a:xfrm>
            <a:off x="1045619" y="1923225"/>
            <a:ext cx="10368366" cy="4488309"/>
          </a:xfrm>
        </p:spPr>
        <p:txBody>
          <a:bodyPr vert="horz" lIns="0" tIns="45720" rIns="0" bIns="45720" rtlCol="0" anchor="t">
            <a:normAutofit fontScale="92500" lnSpcReduction="10000"/>
          </a:bodyPr>
          <a:lstStyle/>
          <a:p>
            <a:pPr>
              <a:buFont typeface="Arial" panose="020F0502020204030204" pitchFamily="34" charset="0"/>
              <a:buChar char="•"/>
            </a:pPr>
            <a:r>
              <a:rPr lang="en-US" sz="3000" b="1" dirty="0">
                <a:cs typeface="Calibri" panose="020F0502020204030204"/>
              </a:rPr>
              <a:t>Bridge is to be relocated to Keene, NH in order continue to Cheshire Rail Trail that runs over Route 101</a:t>
            </a:r>
            <a:endParaRPr lang="en-US" dirty="0"/>
          </a:p>
          <a:p>
            <a:pPr>
              <a:buFont typeface="Arial" panose="020F0502020204030204" pitchFamily="34" charset="0"/>
              <a:buChar char="•"/>
            </a:pPr>
            <a:r>
              <a:rPr lang="en-US" sz="3000" b="1" dirty="0">
                <a:cs typeface="Calibri" panose="020F0502020204030204"/>
              </a:rPr>
              <a:t>An abutment on the North side of site, but not on the south.</a:t>
            </a:r>
          </a:p>
          <a:p>
            <a:pPr>
              <a:buFont typeface="Arial" panose="020F0502020204030204" pitchFamily="34" charset="0"/>
              <a:buChar char="•"/>
            </a:pPr>
            <a:r>
              <a:rPr lang="en-US" sz="3000" b="1" dirty="0">
                <a:cs typeface="Calibri" panose="020F0502020204030204"/>
              </a:rPr>
              <a:t>There are utility poles located on site as well as drainage on the South side of the site</a:t>
            </a:r>
          </a:p>
          <a:p>
            <a:pPr>
              <a:buFont typeface="Arial" panose="020F0502020204030204" pitchFamily="34" charset="0"/>
              <a:buChar char="•"/>
            </a:pPr>
            <a:r>
              <a:rPr lang="en-US" sz="3000" b="1" dirty="0">
                <a:cs typeface="Calibri" panose="020F0502020204030204"/>
              </a:rPr>
              <a:t>The speed limit on Route 101 is 40 mph at the location of our site, but average normal speed in a 40 mph zone is about 47-48 mph</a:t>
            </a:r>
          </a:p>
          <a:p>
            <a:pPr>
              <a:buFont typeface="Arial" panose="020F0502020204030204" pitchFamily="34" charset="0"/>
              <a:buChar char="•"/>
            </a:pPr>
            <a:r>
              <a:rPr lang="en-US" sz="3000" b="1" dirty="0">
                <a:cs typeface="Calibri" panose="020F0502020204030204"/>
              </a:rPr>
              <a:t>Traffic volume on Route 101 located West of Main St in Keene, NH is about 11,000 cars per hour</a:t>
            </a:r>
          </a:p>
          <a:p>
            <a:pPr>
              <a:buFont typeface="Arial" panose="020F0502020204030204" pitchFamily="34" charset="0"/>
              <a:buChar char="•"/>
            </a:pPr>
            <a:r>
              <a:rPr lang="en-US" sz="3000" b="1" dirty="0">
                <a:cs typeface="Calibri" panose="020F0502020204030204"/>
              </a:rPr>
              <a:t>Width of road is about 35 feet</a:t>
            </a:r>
          </a:p>
          <a:p>
            <a:pPr>
              <a:buFont typeface="Arial" panose="020F0502020204030204" pitchFamily="34" charset="0"/>
              <a:buChar char="•"/>
            </a:pPr>
            <a:endParaRPr lang="en-US" sz="3000" b="1" dirty="0">
              <a:cs typeface="Calibri" panose="020F0502020204030204"/>
            </a:endParaRPr>
          </a:p>
          <a:p>
            <a:endParaRPr lang="en-US" sz="3000" b="1" dirty="0">
              <a:cs typeface="Calibri" panose="020F0502020204030204"/>
            </a:endParaRPr>
          </a:p>
        </p:txBody>
      </p:sp>
      <p:sp>
        <p:nvSpPr>
          <p:cNvPr id="4" name="Slide Number Placeholder 3">
            <a:extLst>
              <a:ext uri="{FF2B5EF4-FFF2-40B4-BE49-F238E27FC236}">
                <a16:creationId xmlns:a16="http://schemas.microsoft.com/office/drawing/2014/main" id="{EB356240-5FA9-4322-8965-862168F9B986}"/>
              </a:ext>
            </a:extLst>
          </p:cNvPr>
          <p:cNvSpPr>
            <a:spLocks noGrp="1"/>
          </p:cNvSpPr>
          <p:nvPr>
            <p:ph type="sldNum" sz="quarter" idx="12"/>
          </p:nvPr>
        </p:nvSpPr>
        <p:spPr/>
        <p:txBody>
          <a:bodyPr/>
          <a:lstStyle/>
          <a:p>
            <a:fld id="{4CE482DC-2269-4F26-9D2A-7E44B1A4CD85}" type="slidenum">
              <a:rPr lang="en-US" sz="1400" dirty="0"/>
              <a:t>7</a:t>
            </a:fld>
            <a:endParaRPr lang="en-US" sz="1400" dirty="0"/>
          </a:p>
        </p:txBody>
      </p:sp>
      <p:pic>
        <p:nvPicPr>
          <p:cNvPr id="5" name="Picture 4" descr="A close up of a sign&#10;&#10;Description automatically generated">
            <a:extLst>
              <a:ext uri="{FF2B5EF4-FFF2-40B4-BE49-F238E27FC236}">
                <a16:creationId xmlns:a16="http://schemas.microsoft.com/office/drawing/2014/main" id="{FAA85199-659C-47EB-8D3A-413F2E5AB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1672"/>
            <a:ext cx="778015" cy="776327"/>
          </a:xfrm>
          <a:prstGeom prst="rect">
            <a:avLst/>
          </a:prstGeom>
        </p:spPr>
      </p:pic>
    </p:spTree>
    <p:extLst>
      <p:ext uri="{BB962C8B-B14F-4D97-AF65-F5344CB8AC3E}">
        <p14:creationId xmlns:p14="http://schemas.microsoft.com/office/powerpoint/2010/main" val="270187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CF05-2803-4BF2-B121-8316EA3763E5}"/>
              </a:ext>
            </a:extLst>
          </p:cNvPr>
          <p:cNvSpPr>
            <a:spLocks noGrp="1"/>
          </p:cNvSpPr>
          <p:nvPr>
            <p:ph type="title" idx="4294967295"/>
          </p:nvPr>
        </p:nvSpPr>
        <p:spPr>
          <a:xfrm>
            <a:off x="219205" y="-110016"/>
            <a:ext cx="10515600" cy="1325563"/>
          </a:xfrm>
        </p:spPr>
        <p:txBody>
          <a:bodyPr/>
          <a:lstStyle/>
          <a:p>
            <a:r>
              <a:rPr lang="en-US" b="1" dirty="0">
                <a:solidFill>
                  <a:schemeClr val="accent1">
                    <a:lumMod val="50000"/>
                  </a:schemeClr>
                </a:solidFill>
                <a:cs typeface="Calibri Light"/>
              </a:rPr>
              <a:t>Existing Conditions for Keene Location</a:t>
            </a:r>
          </a:p>
        </p:txBody>
      </p:sp>
      <p:pic>
        <p:nvPicPr>
          <p:cNvPr id="5" name="Picture 5" descr="A narrow road&#10;&#10;Description generated with very high confidence">
            <a:extLst>
              <a:ext uri="{FF2B5EF4-FFF2-40B4-BE49-F238E27FC236}">
                <a16:creationId xmlns:a16="http://schemas.microsoft.com/office/drawing/2014/main" id="{77E4530B-B2E2-4657-9E94-AE1BCD1A55E1}"/>
              </a:ext>
            </a:extLst>
          </p:cNvPr>
          <p:cNvPicPr>
            <a:picLocks noGrp="1" noChangeAspect="1"/>
          </p:cNvPicPr>
          <p:nvPr>
            <p:ph idx="4294967295"/>
          </p:nvPr>
        </p:nvPicPr>
        <p:blipFill rotWithShape="1">
          <a:blip r:embed="rId3"/>
          <a:srcRect t="191" r="13103" b="2099"/>
          <a:stretch/>
        </p:blipFill>
        <p:spPr>
          <a:xfrm>
            <a:off x="219205" y="1643063"/>
            <a:ext cx="6578600" cy="4057650"/>
          </a:xfrm>
          <a:ln>
            <a:solidFill>
              <a:schemeClr val="tx1"/>
            </a:solidFill>
          </a:ln>
        </p:spPr>
      </p:pic>
      <p:pic>
        <p:nvPicPr>
          <p:cNvPr id="4" name="Picture 3" descr="A close up of a sign&#10;&#10;Description automatically generated">
            <a:extLst>
              <a:ext uri="{FF2B5EF4-FFF2-40B4-BE49-F238E27FC236}">
                <a16:creationId xmlns:a16="http://schemas.microsoft.com/office/drawing/2014/main" id="{3A85DDC5-6F1B-43BB-A777-D78E73271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pic>
        <p:nvPicPr>
          <p:cNvPr id="7" name="Picture 7" descr="A close up of a map&#10;&#10;Description generated with high confidence">
            <a:extLst>
              <a:ext uri="{FF2B5EF4-FFF2-40B4-BE49-F238E27FC236}">
                <a16:creationId xmlns:a16="http://schemas.microsoft.com/office/drawing/2014/main" id="{B7B91FEE-A771-4A0C-B34B-B3DF22C60130}"/>
              </a:ext>
            </a:extLst>
          </p:cNvPr>
          <p:cNvPicPr>
            <a:picLocks noChangeAspect="1"/>
          </p:cNvPicPr>
          <p:nvPr/>
        </p:nvPicPr>
        <p:blipFill rotWithShape="1">
          <a:blip r:embed="rId5"/>
          <a:srcRect l="29573" t="3936" r="15734" b="25510"/>
          <a:stretch/>
        </p:blipFill>
        <p:spPr>
          <a:xfrm>
            <a:off x="7121525" y="1645245"/>
            <a:ext cx="4582557" cy="3844274"/>
          </a:xfrm>
          <a:prstGeom prst="rect">
            <a:avLst/>
          </a:prstGeom>
          <a:ln>
            <a:solidFill>
              <a:schemeClr val="tx1"/>
            </a:solidFill>
          </a:ln>
        </p:spPr>
      </p:pic>
      <p:sp>
        <p:nvSpPr>
          <p:cNvPr id="9" name="Oval 8">
            <a:extLst>
              <a:ext uri="{FF2B5EF4-FFF2-40B4-BE49-F238E27FC236}">
                <a16:creationId xmlns:a16="http://schemas.microsoft.com/office/drawing/2014/main" id="{2A314066-0C90-4158-BFFF-3746D28E9138}"/>
              </a:ext>
            </a:extLst>
          </p:cNvPr>
          <p:cNvSpPr/>
          <p:nvPr/>
        </p:nvSpPr>
        <p:spPr>
          <a:xfrm>
            <a:off x="9028113" y="3098800"/>
            <a:ext cx="1350962" cy="1311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547F3BD-2E08-45A9-8637-7B27ED092510}"/>
              </a:ext>
            </a:extLst>
          </p:cNvPr>
          <p:cNvCxnSpPr/>
          <p:nvPr/>
        </p:nvCxnSpPr>
        <p:spPr>
          <a:xfrm>
            <a:off x="9242425" y="3122613"/>
            <a:ext cx="1041400" cy="1541463"/>
          </a:xfrm>
          <a:prstGeom prst="straightConnector1">
            <a:avLst/>
          </a:prstGeom>
          <a:ln>
            <a:solidFill>
              <a:srgbClr val="FF0000"/>
            </a:solidFill>
            <a:prstDash val="dash"/>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04179F58-14BA-4C75-BE4E-ADDB3BFED9BA}"/>
              </a:ext>
            </a:extLst>
          </p:cNvPr>
          <p:cNvSpPr>
            <a:spLocks noGrp="1"/>
          </p:cNvSpPr>
          <p:nvPr>
            <p:ph type="sldNum" sz="quarter" idx="12"/>
          </p:nvPr>
        </p:nvSpPr>
        <p:spPr/>
        <p:txBody>
          <a:bodyPr/>
          <a:lstStyle/>
          <a:p>
            <a:fld id="{4FAB73BC-B049-4115-A692-8D63A059BFB8}" type="slidenum">
              <a:rPr lang="en-US" sz="1400" smtClean="0"/>
              <a:pPr/>
              <a:t>8</a:t>
            </a:fld>
            <a:endParaRPr lang="en-US" sz="1400" dirty="0"/>
          </a:p>
        </p:txBody>
      </p:sp>
    </p:spTree>
    <p:extLst>
      <p:ext uri="{BB962C8B-B14F-4D97-AF65-F5344CB8AC3E}">
        <p14:creationId xmlns:p14="http://schemas.microsoft.com/office/powerpoint/2010/main" val="194908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6842-81DF-4FD9-B89A-F7C706FB8C9A}"/>
              </a:ext>
            </a:extLst>
          </p:cNvPr>
          <p:cNvSpPr>
            <a:spLocks noGrp="1"/>
          </p:cNvSpPr>
          <p:nvPr>
            <p:ph type="title"/>
          </p:nvPr>
        </p:nvSpPr>
        <p:spPr>
          <a:xfrm>
            <a:off x="449829" y="-221397"/>
            <a:ext cx="10058400" cy="1450757"/>
          </a:xfrm>
        </p:spPr>
        <p:txBody>
          <a:bodyPr/>
          <a:lstStyle/>
          <a:p>
            <a:r>
              <a:rPr lang="en-US" b="1" dirty="0">
                <a:solidFill>
                  <a:schemeClr val="accent1">
                    <a:lumMod val="50000"/>
                  </a:schemeClr>
                </a:solidFill>
                <a:ea typeface="+mj-lt"/>
                <a:cs typeface="+mj-lt"/>
              </a:rPr>
              <a:t>Historic Bridge Considerations</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5ED4B25C-6AC0-4CFC-BC8D-CBFC8E773EFF}"/>
              </a:ext>
            </a:extLst>
          </p:cNvPr>
          <p:cNvSpPr>
            <a:spLocks noGrp="1"/>
          </p:cNvSpPr>
          <p:nvPr>
            <p:ph idx="1"/>
          </p:nvPr>
        </p:nvSpPr>
        <p:spPr/>
        <p:txBody>
          <a:bodyPr vert="horz" lIns="0" tIns="45720" rIns="0" bIns="45720" rtlCol="0" anchor="t">
            <a:normAutofit fontScale="85000" lnSpcReduction="20000"/>
          </a:bodyPr>
          <a:lstStyle/>
          <a:p>
            <a:pPr>
              <a:buFont typeface="Arial" panose="020F0502020204030204" pitchFamily="34" charset="0"/>
              <a:buChar char="•"/>
            </a:pPr>
            <a:r>
              <a:rPr lang="en-US" sz="2800" b="1" dirty="0">
                <a:solidFill>
                  <a:schemeClr val="tx1"/>
                </a:solidFill>
                <a:ea typeface="+mn-lt"/>
                <a:cs typeface="+mn-lt"/>
              </a:rPr>
              <a:t>To maintain the historic significance of the continuously welded frame, a specialized erection plan was developed to prevent any further deformation of the bridge:</a:t>
            </a:r>
            <a:endParaRPr lang="en-US" sz="2800" b="1">
              <a:solidFill>
                <a:schemeClr val="tx1"/>
              </a:solidFill>
              <a:ea typeface="+mn-lt"/>
              <a:cs typeface="+mn-lt"/>
            </a:endParaRPr>
          </a:p>
          <a:p>
            <a:pPr marL="0" indent="0">
              <a:buNone/>
            </a:pPr>
            <a:endParaRPr lang="en-US" sz="2800" b="1" dirty="0">
              <a:solidFill>
                <a:schemeClr val="tx1"/>
              </a:solidFill>
              <a:ea typeface="+mn-lt"/>
              <a:cs typeface="+mn-lt"/>
            </a:endParaRPr>
          </a:p>
          <a:p>
            <a:pPr marL="383540" lvl="1">
              <a:buFont typeface="Arial" panose="020F0502020204030204" pitchFamily="34" charset="0"/>
              <a:buChar char="•"/>
            </a:pPr>
            <a:r>
              <a:rPr lang="en-US" sz="2400" b="1" dirty="0">
                <a:solidFill>
                  <a:schemeClr val="tx1"/>
                </a:solidFill>
                <a:ea typeface="+mn-lt"/>
                <a:cs typeface="+mn-lt"/>
              </a:rPr>
              <a:t>Only 3 of the original 5 girder strings are being reused for this project</a:t>
            </a:r>
            <a:endParaRPr lang="en-US" sz="2400" b="1">
              <a:solidFill>
                <a:schemeClr val="tx1"/>
              </a:solidFill>
              <a:ea typeface="+mn-lt"/>
              <a:cs typeface="+mn-lt"/>
            </a:endParaRPr>
          </a:p>
          <a:p>
            <a:pPr marL="566420" lvl="2">
              <a:buFont typeface="Arial" panose="020F0502020204030204" pitchFamily="34" charset="0"/>
              <a:buChar char="•"/>
            </a:pPr>
            <a:r>
              <a:rPr lang="en-US" sz="1800" b="1" dirty="0">
                <a:solidFill>
                  <a:schemeClr val="tx1"/>
                </a:solidFill>
                <a:ea typeface="+mn-lt"/>
                <a:cs typeface="+mn-lt"/>
              </a:rPr>
              <a:t> the two exterior spans to maintain the aesthetics of the original façade of the bridge and one interior span</a:t>
            </a:r>
            <a:endParaRPr lang="en-US" sz="1800" b="1">
              <a:solidFill>
                <a:schemeClr val="tx1"/>
              </a:solidFill>
              <a:cs typeface="Calibri"/>
            </a:endParaRPr>
          </a:p>
          <a:p>
            <a:pPr marL="566420" lvl="2">
              <a:buFont typeface="Arial" panose="020F0502020204030204" pitchFamily="34" charset="0"/>
              <a:buChar char="•"/>
            </a:pPr>
            <a:r>
              <a:rPr lang="en-US" sz="1800" b="1" dirty="0">
                <a:solidFill>
                  <a:schemeClr val="tx1"/>
                </a:solidFill>
                <a:ea typeface="+mn-lt"/>
                <a:cs typeface="+mn-lt"/>
              </a:rPr>
              <a:t>To maintain the historical aesthetic of the large longitudinal stiffeners, welding the bridge back together instead of splice plates are to be used</a:t>
            </a:r>
          </a:p>
          <a:p>
            <a:pPr marL="383540" lvl="1">
              <a:buFont typeface="Arial" panose="020F0502020204030204" pitchFamily="34" charset="0"/>
              <a:buChar char="•"/>
            </a:pPr>
            <a:endParaRPr lang="en-US" sz="2400" b="1" dirty="0">
              <a:solidFill>
                <a:schemeClr val="tx1"/>
              </a:solidFill>
              <a:ea typeface="+mn-lt"/>
              <a:cs typeface="+mn-lt"/>
            </a:endParaRPr>
          </a:p>
          <a:p>
            <a:pPr marL="383540" lvl="1">
              <a:buFont typeface="Arial" panose="020F0502020204030204" pitchFamily="34" charset="0"/>
              <a:buChar char="•"/>
            </a:pPr>
            <a:r>
              <a:rPr lang="en-US" sz="2400" b="1" dirty="0">
                <a:solidFill>
                  <a:schemeClr val="tx1"/>
                </a:solidFill>
                <a:ea typeface="+mn-lt"/>
                <a:cs typeface="+mn-lt"/>
              </a:rPr>
              <a:t>The proposed plan also allows the bridge to maintain its original span of 216 ft over Route 101, preventing the need for it to be shortened.</a:t>
            </a:r>
          </a:p>
          <a:p>
            <a:pPr marL="383540" lvl="1">
              <a:buFont typeface="Arial" panose="020F0502020204030204" pitchFamily="34" charset="0"/>
              <a:buChar char="•"/>
            </a:pPr>
            <a:endParaRPr lang="en-US" sz="2400" b="1" dirty="0">
              <a:solidFill>
                <a:schemeClr val="tx1"/>
              </a:solidFill>
              <a:ea typeface="+mn-lt"/>
              <a:cs typeface="+mn-lt"/>
            </a:endParaRPr>
          </a:p>
          <a:p>
            <a:pPr marL="383540" lvl="1">
              <a:buFont typeface="Arial" panose="020F0502020204030204" pitchFamily="34" charset="0"/>
              <a:buChar char="•"/>
            </a:pPr>
            <a:r>
              <a:rPr lang="en-US" sz="2400" b="1" dirty="0">
                <a:solidFill>
                  <a:schemeClr val="tx1"/>
                </a:solidFill>
                <a:ea typeface="+mn-lt"/>
                <a:cs typeface="+mn-lt"/>
              </a:rPr>
              <a:t>Another feature to maintain historic integrity was the use of coffered concrete wingwalls on the abutments which will be incorporated into the new abutment install</a:t>
            </a:r>
          </a:p>
          <a:p>
            <a:pPr marL="383540" lvl="1">
              <a:buFont typeface="Arial" panose="020F0502020204030204" pitchFamily="34" charset="0"/>
              <a:buChar char="•"/>
            </a:pPr>
            <a:endParaRPr lang="en-US" sz="2400" b="1" dirty="0">
              <a:solidFill>
                <a:schemeClr val="tx1"/>
              </a:solidFill>
              <a:ea typeface="+mn-lt"/>
              <a:cs typeface="+mn-lt"/>
            </a:endParaRPr>
          </a:p>
        </p:txBody>
      </p:sp>
      <p:sp>
        <p:nvSpPr>
          <p:cNvPr id="4" name="Slide Number Placeholder 3">
            <a:extLst>
              <a:ext uri="{FF2B5EF4-FFF2-40B4-BE49-F238E27FC236}">
                <a16:creationId xmlns:a16="http://schemas.microsoft.com/office/drawing/2014/main" id="{B3A64B02-9CBD-4CC6-ABB3-9A520C2F938A}"/>
              </a:ext>
            </a:extLst>
          </p:cNvPr>
          <p:cNvSpPr>
            <a:spLocks noGrp="1"/>
          </p:cNvSpPr>
          <p:nvPr>
            <p:ph type="sldNum" sz="quarter" idx="12"/>
          </p:nvPr>
        </p:nvSpPr>
        <p:spPr/>
        <p:txBody>
          <a:bodyPr/>
          <a:lstStyle/>
          <a:p>
            <a:fld id="{4CE482DC-2269-4F26-9D2A-7E44B1A4CD85}" type="slidenum">
              <a:rPr lang="en-US" sz="1400" dirty="0"/>
              <a:t>9</a:t>
            </a:fld>
            <a:endParaRPr lang="en-US" sz="1400" dirty="0"/>
          </a:p>
        </p:txBody>
      </p:sp>
      <p:pic>
        <p:nvPicPr>
          <p:cNvPr id="6" name="Picture 5" descr="A close up of a sign&#10;&#10;Description automatically generated">
            <a:extLst>
              <a:ext uri="{FF2B5EF4-FFF2-40B4-BE49-F238E27FC236}">
                <a16:creationId xmlns:a16="http://schemas.microsoft.com/office/drawing/2014/main" id="{AF0546E2-8AFE-4B96-9817-247DAB72C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34680"/>
            <a:ext cx="1025545" cy="1023320"/>
          </a:xfrm>
          <a:prstGeom prst="rect">
            <a:avLst/>
          </a:prstGeom>
        </p:spPr>
      </p:pic>
    </p:spTree>
    <p:extLst>
      <p:ext uri="{BB962C8B-B14F-4D97-AF65-F5344CB8AC3E}">
        <p14:creationId xmlns:p14="http://schemas.microsoft.com/office/powerpoint/2010/main" val="232260212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TotalTime>
  <Words>1579</Words>
  <Application>Microsoft Office PowerPoint</Application>
  <PresentationFormat>Widescreen</PresentationFormat>
  <Paragraphs>254</Paragraphs>
  <Slides>34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Arial,Sans-Serif</vt:lpstr>
      <vt:lpstr>Calibri</vt:lpstr>
      <vt:lpstr>Calibri Light</vt:lpstr>
      <vt:lpstr>Courier New</vt:lpstr>
      <vt:lpstr>Retrospect</vt:lpstr>
      <vt:lpstr>Keene’s Robert J. Prowse    Bridge Rehabilitation </vt:lpstr>
      <vt:lpstr>Project Background </vt:lpstr>
      <vt:lpstr>Project Goal </vt:lpstr>
      <vt:lpstr>Project Goal </vt:lpstr>
      <vt:lpstr>Project Scope </vt:lpstr>
      <vt:lpstr>Project Scope Cont.</vt:lpstr>
      <vt:lpstr>Existing Conditions</vt:lpstr>
      <vt:lpstr>Existing Conditions for Keene Location</vt:lpstr>
      <vt:lpstr>Historic Bridge Considerations</vt:lpstr>
      <vt:lpstr>Structural </vt:lpstr>
      <vt:lpstr>Structural </vt:lpstr>
      <vt:lpstr>Structural </vt:lpstr>
      <vt:lpstr>Structural </vt:lpstr>
      <vt:lpstr>Structural </vt:lpstr>
      <vt:lpstr>Structural </vt:lpstr>
      <vt:lpstr>Structural </vt:lpstr>
      <vt:lpstr>Structural </vt:lpstr>
      <vt:lpstr>Structural </vt:lpstr>
      <vt:lpstr>Structural </vt:lpstr>
      <vt:lpstr>Geotechnical- Boring Report </vt:lpstr>
      <vt:lpstr>Geotechnical- Foundation Estimation </vt:lpstr>
      <vt:lpstr>Environmental  Considerations</vt:lpstr>
      <vt:lpstr>Environmental Permits</vt:lpstr>
      <vt:lpstr>Transportation – Current Bridge Location</vt:lpstr>
      <vt:lpstr>Transportation – Proposed Bridge Location </vt:lpstr>
      <vt:lpstr>Transportation – Permit</vt:lpstr>
      <vt:lpstr>Transportation – Permit</vt:lpstr>
      <vt:lpstr>Transportation – Route</vt:lpstr>
      <vt:lpstr>Transportation – Bridge Member Arrangements </vt:lpstr>
      <vt:lpstr>Transportation – Costs</vt:lpstr>
      <vt:lpstr>Considerations</vt:lpstr>
      <vt:lpstr>Considerations</vt:lpstr>
      <vt:lpstr>Challenges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Glidden</dc:creator>
  <cp:lastModifiedBy>Glidden, Kelsey L</cp:lastModifiedBy>
  <cp:revision>1483</cp:revision>
  <dcterms:created xsi:type="dcterms:W3CDTF">2019-11-18T18:12:40Z</dcterms:created>
  <dcterms:modified xsi:type="dcterms:W3CDTF">2020-04-23T21:11:16Z</dcterms:modified>
</cp:coreProperties>
</file>