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51206400" cy="32918400"/>
  <p:notesSz cx="9144000" cy="6858000"/>
  <p:defaultTextStyle>
    <a:defPPr>
      <a:defRPr lang="en-US"/>
    </a:defPPr>
    <a:lvl1pPr algn="ctr" defTabSz="4179888" rtl="0" fontAlgn="base">
      <a:spcBef>
        <a:spcPct val="0"/>
      </a:spcBef>
      <a:spcAft>
        <a:spcPct val="0"/>
      </a:spcAft>
      <a:defRPr sz="8200" kern="1200">
        <a:solidFill>
          <a:schemeClr val="tx1"/>
        </a:solidFill>
        <a:latin typeface="Arial" charset="0"/>
        <a:ea typeface="ＭＳ Ｐゴシック" charset="0"/>
        <a:cs typeface="Arial" charset="0"/>
      </a:defRPr>
    </a:lvl1pPr>
    <a:lvl2pPr marL="2089150" indent="-1631950" algn="ctr" defTabSz="4179888" rtl="0" fontAlgn="base">
      <a:spcBef>
        <a:spcPct val="0"/>
      </a:spcBef>
      <a:spcAft>
        <a:spcPct val="0"/>
      </a:spcAft>
      <a:defRPr sz="8200" kern="1200">
        <a:solidFill>
          <a:schemeClr val="tx1"/>
        </a:solidFill>
        <a:latin typeface="Arial" charset="0"/>
        <a:ea typeface="ＭＳ Ｐゴシック" charset="0"/>
        <a:cs typeface="Arial" charset="0"/>
      </a:defRPr>
    </a:lvl2pPr>
    <a:lvl3pPr marL="4179888" indent="-3265488" algn="ctr" defTabSz="4179888" rtl="0" fontAlgn="base">
      <a:spcBef>
        <a:spcPct val="0"/>
      </a:spcBef>
      <a:spcAft>
        <a:spcPct val="0"/>
      </a:spcAft>
      <a:defRPr sz="8200" kern="1200">
        <a:solidFill>
          <a:schemeClr val="tx1"/>
        </a:solidFill>
        <a:latin typeface="Arial" charset="0"/>
        <a:ea typeface="ＭＳ Ｐゴシック" charset="0"/>
        <a:cs typeface="Arial" charset="0"/>
      </a:defRPr>
    </a:lvl3pPr>
    <a:lvl4pPr marL="6269038" indent="-4897438" algn="ctr" defTabSz="4179888" rtl="0" fontAlgn="base">
      <a:spcBef>
        <a:spcPct val="0"/>
      </a:spcBef>
      <a:spcAft>
        <a:spcPct val="0"/>
      </a:spcAft>
      <a:defRPr sz="8200" kern="1200">
        <a:solidFill>
          <a:schemeClr val="tx1"/>
        </a:solidFill>
        <a:latin typeface="Arial" charset="0"/>
        <a:ea typeface="ＭＳ Ｐゴシック" charset="0"/>
        <a:cs typeface="Arial" charset="0"/>
      </a:defRPr>
    </a:lvl4pPr>
    <a:lvl5pPr marL="8359775" indent="-6530975" algn="ctr" defTabSz="4179888" rtl="0" fontAlgn="base">
      <a:spcBef>
        <a:spcPct val="0"/>
      </a:spcBef>
      <a:spcAft>
        <a:spcPct val="0"/>
      </a:spcAft>
      <a:defRPr sz="8200" kern="1200">
        <a:solidFill>
          <a:schemeClr val="tx1"/>
        </a:solidFill>
        <a:latin typeface="Arial" charset="0"/>
        <a:ea typeface="ＭＳ Ｐゴシック" charset="0"/>
        <a:cs typeface="Arial" charset="0"/>
      </a:defRPr>
    </a:lvl5pPr>
    <a:lvl6pPr marL="2286000" algn="l" defTabSz="457200" rtl="0" eaLnBrk="1" latinLnBrk="0" hangingPunct="1">
      <a:defRPr sz="8200" kern="1200">
        <a:solidFill>
          <a:schemeClr val="tx1"/>
        </a:solidFill>
        <a:latin typeface="Arial" charset="0"/>
        <a:ea typeface="ＭＳ Ｐゴシック" charset="0"/>
        <a:cs typeface="Arial" charset="0"/>
      </a:defRPr>
    </a:lvl6pPr>
    <a:lvl7pPr marL="2743200" algn="l" defTabSz="457200" rtl="0" eaLnBrk="1" latinLnBrk="0" hangingPunct="1">
      <a:defRPr sz="8200" kern="1200">
        <a:solidFill>
          <a:schemeClr val="tx1"/>
        </a:solidFill>
        <a:latin typeface="Arial" charset="0"/>
        <a:ea typeface="ＭＳ Ｐゴシック" charset="0"/>
        <a:cs typeface="Arial" charset="0"/>
      </a:defRPr>
    </a:lvl7pPr>
    <a:lvl8pPr marL="3200400" algn="l" defTabSz="457200" rtl="0" eaLnBrk="1" latinLnBrk="0" hangingPunct="1">
      <a:defRPr sz="8200" kern="1200">
        <a:solidFill>
          <a:schemeClr val="tx1"/>
        </a:solidFill>
        <a:latin typeface="Arial" charset="0"/>
        <a:ea typeface="ＭＳ Ｐゴシック" charset="0"/>
        <a:cs typeface="Arial" charset="0"/>
      </a:defRPr>
    </a:lvl8pPr>
    <a:lvl9pPr marL="3657600" algn="l" defTabSz="457200" rtl="0" eaLnBrk="1" latinLnBrk="0" hangingPunct="1">
      <a:defRPr sz="8200"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10368">
          <p15:clr>
            <a:srgbClr val="A4A3A4"/>
          </p15:clr>
        </p15:guide>
        <p15:guide id="2" pos="1612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e F. Brito" initials="ADB" lastIdx="5" clrIdx="0"/>
  <p:cmAuthor id="1" name="Owner" initials="O"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068F4"/>
    <a:srgbClr val="56CE64"/>
    <a:srgbClr val="A5E5AD"/>
    <a:srgbClr val="A0E0C0"/>
    <a:srgbClr val="DBF1DD"/>
    <a:srgbClr val="D4F8E2"/>
    <a:srgbClr val="BEF4D3"/>
    <a:srgbClr val="C0A9F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99" autoAdjust="0"/>
  </p:normalViewPr>
  <p:slideViewPr>
    <p:cSldViewPr>
      <p:cViewPr>
        <p:scale>
          <a:sx n="30" d="100"/>
          <a:sy n="30" d="100"/>
        </p:scale>
        <p:origin x="618" y="48"/>
      </p:cViewPr>
      <p:guideLst>
        <p:guide orient="horz" pos="10368"/>
        <p:guide pos="16128"/>
      </p:guideLst>
    </p:cSldViewPr>
  </p:slideViewPr>
  <p:notesTextViewPr>
    <p:cViewPr>
      <p:scale>
        <a:sx n="1" d="1"/>
        <a:sy n="1" d="1"/>
      </p:scale>
      <p:origin x="0" y="0"/>
    </p:cViewPr>
  </p:notesTextViewPr>
  <p:sorterViewPr>
    <p:cViewPr>
      <p:scale>
        <a:sx n="25" d="100"/>
        <a:sy n="2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54694640805684"/>
          <c:y val="0.17129629629629628"/>
          <c:w val="0.89019685039370078"/>
          <c:h val="0.73577136191309422"/>
        </c:manualLayout>
      </c:layout>
      <c:barChart>
        <c:barDir val="col"/>
        <c:grouping val="clustered"/>
        <c:varyColors val="0"/>
        <c:ser>
          <c:idx val="0"/>
          <c:order val="0"/>
          <c:tx>
            <c:strRef>
              <c:f>Sheet1!$G$12</c:f>
              <c:strCache>
                <c:ptCount val="1"/>
                <c:pt idx="0">
                  <c:v>EDDI</c:v>
                </c:pt>
              </c:strCache>
            </c:strRef>
          </c:tx>
          <c:spPr>
            <a:solidFill>
              <a:schemeClr val="accent1">
                <a:lumMod val="75000"/>
              </a:schemeClr>
            </a:solidFill>
            <a:ln>
              <a:noFill/>
            </a:ln>
            <a:effectLst/>
          </c:spPr>
          <c:invertIfNegative val="0"/>
          <c:errBars>
            <c:errBarType val="both"/>
            <c:errValType val="cust"/>
            <c:noEndCap val="0"/>
            <c:plus>
              <c:numRef>
                <c:f>Sheet1!$J$12:$J$13</c:f>
                <c:numCache>
                  <c:formatCode>General</c:formatCode>
                  <c:ptCount val="2"/>
                  <c:pt idx="0">
                    <c:v>56</c:v>
                  </c:pt>
                  <c:pt idx="1">
                    <c:v>56</c:v>
                  </c:pt>
                </c:numCache>
              </c:numRef>
            </c:plus>
            <c:minus>
              <c:numRef>
                <c:f>Sheet1!$J$12:$J$13</c:f>
                <c:numCache>
                  <c:formatCode>General</c:formatCode>
                  <c:ptCount val="2"/>
                  <c:pt idx="0">
                    <c:v>56</c:v>
                  </c:pt>
                  <c:pt idx="1">
                    <c:v>56</c:v>
                  </c:pt>
                </c:numCache>
              </c:numRef>
            </c:minus>
            <c:spPr>
              <a:noFill/>
              <a:ln w="9525" cap="flat" cmpd="sng" algn="ctr">
                <a:solidFill>
                  <a:schemeClr val="tx1">
                    <a:lumMod val="65000"/>
                    <a:lumOff val="35000"/>
                  </a:schemeClr>
                </a:solidFill>
                <a:round/>
              </a:ln>
              <a:effectLst/>
            </c:spPr>
          </c:errBars>
          <c:cat>
            <c:strRef>
              <c:f>Sheet1!$H$11:$I$11</c:f>
              <c:strCache>
                <c:ptCount val="2"/>
                <c:pt idx="0">
                  <c:v>CM</c:v>
                </c:pt>
                <c:pt idx="1">
                  <c:v>SBM</c:v>
                </c:pt>
              </c:strCache>
            </c:strRef>
          </c:cat>
          <c:val>
            <c:numRef>
              <c:f>Sheet1!$H$12:$I$12</c:f>
              <c:numCache>
                <c:formatCode>General</c:formatCode>
                <c:ptCount val="2"/>
                <c:pt idx="0">
                  <c:v>786</c:v>
                </c:pt>
                <c:pt idx="1">
                  <c:v>799</c:v>
                </c:pt>
              </c:numCache>
            </c:numRef>
          </c:val>
          <c:extLst>
            <c:ext xmlns:c16="http://schemas.microsoft.com/office/drawing/2014/chart" uri="{C3380CC4-5D6E-409C-BE32-E72D297353CC}">
              <c16:uniqueId val="{00000000-093D-4328-99AD-593FE7B45531}"/>
            </c:ext>
          </c:extLst>
        </c:ser>
        <c:ser>
          <c:idx val="1"/>
          <c:order val="1"/>
          <c:tx>
            <c:strRef>
              <c:f>Sheet1!$G$13</c:f>
              <c:strCache>
                <c:ptCount val="1"/>
                <c:pt idx="0">
                  <c:v>KM</c:v>
                </c:pt>
              </c:strCache>
            </c:strRef>
          </c:tx>
          <c:spPr>
            <a:solidFill>
              <a:schemeClr val="accent6">
                <a:lumMod val="60000"/>
                <a:lumOff val="40000"/>
              </a:schemeClr>
            </a:solidFill>
            <a:ln>
              <a:noFill/>
            </a:ln>
            <a:effectLst/>
          </c:spPr>
          <c:invertIfNegative val="0"/>
          <c:errBars>
            <c:errBarType val="both"/>
            <c:errValType val="cust"/>
            <c:noEndCap val="0"/>
            <c:plus>
              <c:numRef>
                <c:f>Sheet1!$K$12:$K$13</c:f>
                <c:numCache>
                  <c:formatCode>General</c:formatCode>
                  <c:ptCount val="2"/>
                  <c:pt idx="0">
                    <c:v>56</c:v>
                  </c:pt>
                  <c:pt idx="1">
                    <c:v>56</c:v>
                  </c:pt>
                </c:numCache>
              </c:numRef>
            </c:plus>
            <c:minus>
              <c:numRef>
                <c:f>Sheet1!$K$12:$K$13</c:f>
                <c:numCache>
                  <c:formatCode>General</c:formatCode>
                  <c:ptCount val="2"/>
                  <c:pt idx="0">
                    <c:v>56</c:v>
                  </c:pt>
                  <c:pt idx="1">
                    <c:v>56</c:v>
                  </c:pt>
                </c:numCache>
              </c:numRef>
            </c:minus>
            <c:spPr>
              <a:noFill/>
              <a:ln w="9525" cap="flat" cmpd="sng" algn="ctr">
                <a:solidFill>
                  <a:schemeClr val="tx1">
                    <a:lumMod val="65000"/>
                    <a:lumOff val="35000"/>
                  </a:schemeClr>
                </a:solidFill>
                <a:round/>
              </a:ln>
              <a:effectLst/>
            </c:spPr>
          </c:errBars>
          <c:cat>
            <c:strRef>
              <c:f>Sheet1!$H$11:$I$11</c:f>
              <c:strCache>
                <c:ptCount val="2"/>
                <c:pt idx="0">
                  <c:v>CM</c:v>
                </c:pt>
                <c:pt idx="1">
                  <c:v>SBM</c:v>
                </c:pt>
              </c:strCache>
            </c:strRef>
          </c:cat>
          <c:val>
            <c:numRef>
              <c:f>Sheet1!$H$13:$I$13</c:f>
              <c:numCache>
                <c:formatCode>General</c:formatCode>
                <c:ptCount val="2"/>
                <c:pt idx="0">
                  <c:v>471</c:v>
                </c:pt>
                <c:pt idx="1">
                  <c:v>652</c:v>
                </c:pt>
              </c:numCache>
            </c:numRef>
          </c:val>
          <c:extLst>
            <c:ext xmlns:c16="http://schemas.microsoft.com/office/drawing/2014/chart" uri="{C3380CC4-5D6E-409C-BE32-E72D297353CC}">
              <c16:uniqueId val="{00000001-093D-4328-99AD-593FE7B45531}"/>
            </c:ext>
          </c:extLst>
        </c:ser>
        <c:dLbls>
          <c:showLegendKey val="0"/>
          <c:showVal val="0"/>
          <c:showCatName val="0"/>
          <c:showSerName val="0"/>
          <c:showPercent val="0"/>
          <c:showBubbleSize val="0"/>
        </c:dLbls>
        <c:gapWidth val="219"/>
        <c:overlap val="-27"/>
        <c:axId val="433781152"/>
        <c:axId val="433774264"/>
      </c:barChart>
      <c:catAx>
        <c:axId val="433781152"/>
        <c:scaling>
          <c:orientation val="minMax"/>
        </c:scaling>
        <c:delete val="0"/>
        <c:axPos val="b"/>
        <c:title>
          <c:tx>
            <c:rich>
              <a:bodyPr rot="0" spcFirstLastPara="1" vertOverflow="ellipsis" vert="horz" wrap="square" anchor="ctr" anchorCtr="1"/>
              <a:lstStyle/>
              <a:p>
                <a:pPr>
                  <a:defRPr sz="2400" b="1" i="0" u="none" strike="noStrike" kern="1200" baseline="0">
                    <a:solidFill>
                      <a:schemeClr val="dk1"/>
                    </a:solidFill>
                    <a:latin typeface="Times New Roman" panose="02020603050405020304" pitchFamily="18" charset="0"/>
                    <a:ea typeface="+mn-ea"/>
                    <a:cs typeface="Times New Roman" panose="02020603050405020304" pitchFamily="18" charset="0"/>
                  </a:defRPr>
                </a:pPr>
                <a:r>
                  <a:rPr lang="en-US" sz="2400" b="1">
                    <a:latin typeface="Times New Roman" panose="02020603050405020304" pitchFamily="18" charset="0"/>
                    <a:cs typeface="Times New Roman" panose="02020603050405020304" pitchFamily="18" charset="0"/>
                  </a:rPr>
                  <a:t>Treatments</a:t>
                </a:r>
              </a:p>
            </c:rich>
          </c:tx>
          <c:overlay val="0"/>
          <c:spPr>
            <a:noFill/>
            <a:ln>
              <a:noFill/>
            </a:ln>
            <a:effectLst/>
          </c:spPr>
          <c:txPr>
            <a:bodyPr rot="0" spcFirstLastPara="1" vertOverflow="ellipsis" vert="horz" wrap="square" anchor="ctr" anchorCtr="1"/>
            <a:lstStyle/>
            <a:p>
              <a:pPr>
                <a:defRPr sz="2400" b="1" i="0" u="none" strike="noStrike" kern="1200" baseline="0">
                  <a:solidFill>
                    <a:schemeClr val="dk1"/>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400" b="1" i="0" u="none" strike="noStrike" kern="1200" baseline="0">
                <a:solidFill>
                  <a:schemeClr val="dk1"/>
                </a:solidFill>
                <a:latin typeface="Times New Roman" panose="02020603050405020304" pitchFamily="18" charset="0"/>
                <a:ea typeface="+mn-ea"/>
                <a:cs typeface="Times New Roman" panose="02020603050405020304" pitchFamily="18" charset="0"/>
              </a:defRPr>
            </a:pPr>
            <a:endParaRPr lang="en-US"/>
          </a:p>
        </c:txPr>
        <c:crossAx val="433774264"/>
        <c:crosses val="autoZero"/>
        <c:auto val="1"/>
        <c:lblAlgn val="ctr"/>
        <c:lblOffset val="100"/>
        <c:noMultiLvlLbl val="0"/>
      </c:catAx>
      <c:valAx>
        <c:axId val="433774264"/>
        <c:scaling>
          <c:orientation val="minMax"/>
          <c:max val="900"/>
          <c:min val="0"/>
        </c:scaling>
        <c:delete val="0"/>
        <c:axPos val="l"/>
        <c:title>
          <c:tx>
            <c:rich>
              <a:bodyPr rot="-5400000" spcFirstLastPara="1" vertOverflow="ellipsis" vert="horz" wrap="square" anchor="ctr" anchorCtr="1"/>
              <a:lstStyle/>
              <a:p>
                <a:pPr>
                  <a:defRPr sz="2800" b="0" i="0" u="none" strike="noStrike" kern="1200" baseline="0">
                    <a:solidFill>
                      <a:schemeClr val="dk1"/>
                    </a:solidFill>
                    <a:latin typeface="Times New Roman" panose="02020603050405020304" pitchFamily="18" charset="0"/>
                    <a:ea typeface="+mn-ea"/>
                    <a:cs typeface="Times New Roman" panose="02020603050405020304" pitchFamily="18" charset="0"/>
                  </a:defRPr>
                </a:pPr>
                <a:r>
                  <a:rPr lang="en-US" sz="2800" b="1" i="0" u="none" strike="noStrike" baseline="0" dirty="0">
                    <a:effectLst/>
                    <a:latin typeface="Times New Roman" panose="02020603050405020304" pitchFamily="18" charset="0"/>
                    <a:cs typeface="Times New Roman" panose="02020603050405020304" pitchFamily="18" charset="0"/>
                  </a:rPr>
                  <a:t>Milk I, µg/mL </a:t>
                </a:r>
                <a:r>
                  <a:rPr lang="en-US" sz="2800" b="0" i="0" u="none" strike="noStrike" baseline="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c:rich>
          </c:tx>
          <c:layout>
            <c:manualLayout>
              <c:xMode val="edge"/>
              <c:yMode val="edge"/>
              <c:x val="1.1333060140840609E-2"/>
              <c:y val="0.37356126144688773"/>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dk1"/>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in"/>
        <c:minorTickMark val="none"/>
        <c:tickLblPos val="nextTo"/>
        <c:spPr>
          <a:noFill/>
          <a:ln>
            <a:solidFill>
              <a:schemeClr val="tx1">
                <a:alpha val="96000"/>
              </a:schemeClr>
            </a:solidFill>
          </a:ln>
          <a:effectLst/>
        </c:spPr>
        <c:txPr>
          <a:bodyPr rot="-60000000" spcFirstLastPara="1" vertOverflow="ellipsis" vert="horz" wrap="square" anchor="ctr" anchorCtr="1"/>
          <a:lstStyle/>
          <a:p>
            <a:pPr>
              <a:defRPr sz="2600" b="1" i="0" u="none" strike="noStrike" kern="1200" baseline="0">
                <a:solidFill>
                  <a:schemeClr val="dk1"/>
                </a:solidFill>
                <a:latin typeface="Times New Roman" panose="02020603050405020304" pitchFamily="18" charset="0"/>
                <a:ea typeface="+mn-ea"/>
                <a:cs typeface="Times New Roman" panose="02020603050405020304" pitchFamily="18" charset="0"/>
              </a:defRPr>
            </a:pPr>
            <a:endParaRPr lang="en-US"/>
          </a:p>
        </c:txPr>
        <c:crossAx val="433781152"/>
        <c:crosses val="autoZero"/>
        <c:crossBetween val="between"/>
        <c:majorUnit val="100"/>
      </c:valAx>
      <c:spPr>
        <a:noFill/>
        <a:ln>
          <a:noFill/>
        </a:ln>
        <a:effectLst/>
      </c:spPr>
    </c:plotArea>
    <c:legend>
      <c:legendPos val="b"/>
      <c:layout>
        <c:manualLayout>
          <c:xMode val="edge"/>
          <c:yMode val="edge"/>
          <c:x val="0.36647199146767384"/>
          <c:y val="0.10463385960056389"/>
          <c:w val="0.28014960629921259"/>
          <c:h val="7.8125546806649182E-2"/>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dk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6350" cap="flat" cmpd="sng" algn="ctr">
      <a:solidFill>
        <a:schemeClr val="accent5"/>
      </a:solidFill>
      <a:prstDash val="solid"/>
      <a:miter lim="800000"/>
    </a:ln>
    <a:effectLst/>
  </c:spPr>
  <c:txPr>
    <a:bodyPr/>
    <a:lstStyle/>
    <a:p>
      <a:pPr>
        <a:defRPr>
          <a:solidFill>
            <a:schemeClr val="dk1"/>
          </a:solidFill>
          <a:latin typeface="+mn-lt"/>
          <a:ea typeface="+mn-ea"/>
          <a:cs typeface="+mn-cs"/>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drawing1.xml><?xml version="1.0" encoding="utf-8"?>
<c:userShapes xmlns:c="http://schemas.openxmlformats.org/drawingml/2006/chart">
  <cdr:relSizeAnchor xmlns:cdr="http://schemas.openxmlformats.org/drawingml/2006/chartDrawing">
    <cdr:from>
      <cdr:x>0.91944</cdr:x>
      <cdr:y>0.10896</cdr:y>
    </cdr:from>
    <cdr:to>
      <cdr:x>0.98173</cdr:x>
      <cdr:y>0.2373</cdr:y>
    </cdr:to>
    <cdr:sp macro="" textlink="">
      <cdr:nvSpPr>
        <cdr:cNvPr id="4" name="TextBox 3">
          <a:extLst xmlns:a="http://schemas.openxmlformats.org/drawingml/2006/main">
            <a:ext uri="{FF2B5EF4-FFF2-40B4-BE49-F238E27FC236}">
              <a16:creationId xmlns:a16="http://schemas.microsoft.com/office/drawing/2014/main" id="{FA95AD6B-08FD-4AA8-9A12-287BED961CAC}"/>
            </a:ext>
          </a:extLst>
        </cdr:cNvPr>
        <cdr:cNvSpPr txBox="1"/>
      </cdr:nvSpPr>
      <cdr:spPr>
        <a:xfrm xmlns:a="http://schemas.openxmlformats.org/drawingml/2006/main">
          <a:off x="13495745" y="77626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0" hangingPunct="0">
              <a:defRPr sz="1200" smtClean="0">
                <a:ea typeface="+mn-ea"/>
              </a:defRPr>
            </a:lvl1pPr>
          </a:lstStyle>
          <a:p>
            <a:pPr>
              <a:defRPr/>
            </a:pPr>
            <a:endParaRPr lang="en-US"/>
          </a:p>
        </p:txBody>
      </p:sp>
      <p:sp>
        <p:nvSpPr>
          <p:cNvPr id="18435" name="Rectangle 3"/>
          <p:cNvSpPr>
            <a:spLocks noGrp="1" noChangeArrowheads="1"/>
          </p:cNvSpPr>
          <p:nvPr>
            <p:ph type="dt" sz="quarter" idx="1"/>
          </p:nvPr>
        </p:nvSpPr>
        <p:spPr bwMode="auto">
          <a:xfrm>
            <a:off x="5180013"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32F97FB9-7708-9245-A77F-16FC811C5065}" type="datetime1">
              <a:rPr lang="en-US"/>
              <a:pPr/>
              <a:t>6/17/2019</a:t>
            </a:fld>
            <a:endParaRPr lang="en-US"/>
          </a:p>
        </p:txBody>
      </p:sp>
      <p:sp>
        <p:nvSpPr>
          <p:cNvPr id="18436" name="Rectangle 4"/>
          <p:cNvSpPr>
            <a:spLocks noGrp="1" noChangeArrowheads="1"/>
          </p:cNvSpPr>
          <p:nvPr>
            <p:ph type="ftr" sz="quarter" idx="2"/>
          </p:nvPr>
        </p:nvSpPr>
        <p:spPr bwMode="auto">
          <a:xfrm>
            <a:off x="0" y="6513513"/>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0" hangingPunct="0">
              <a:defRPr sz="1200" smtClean="0">
                <a:ea typeface="+mn-ea"/>
              </a:defRPr>
            </a:lvl1pPr>
          </a:lstStyle>
          <a:p>
            <a:pPr>
              <a:defRPr/>
            </a:pPr>
            <a:endParaRPr lang="en-US"/>
          </a:p>
        </p:txBody>
      </p:sp>
      <p:sp>
        <p:nvSpPr>
          <p:cNvPr id="18437" name="Rectangle 5"/>
          <p:cNvSpPr>
            <a:spLocks noGrp="1" noChangeArrowheads="1"/>
          </p:cNvSpPr>
          <p:nvPr>
            <p:ph type="sldNum" sz="quarter" idx="3"/>
          </p:nvPr>
        </p:nvSpPr>
        <p:spPr bwMode="auto">
          <a:xfrm>
            <a:off x="5180013" y="6513513"/>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0AA79744-0564-7248-BA22-0E5169D2BF80}" type="slidenum">
              <a:rPr lang="en-US"/>
              <a:pPr/>
              <a:t>‹#›</a:t>
            </a:fld>
            <a:endParaRPr lang="en-US"/>
          </a:p>
        </p:txBody>
      </p:sp>
    </p:spTree>
    <p:extLst>
      <p:ext uri="{BB962C8B-B14F-4D97-AF65-F5344CB8AC3E}">
        <p14:creationId xmlns:p14="http://schemas.microsoft.com/office/powerpoint/2010/main" val="35058645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Arial" pitchFamily="34" charset="0"/>
                <a:ea typeface="+mn-ea"/>
                <a:cs typeface="Arial" pitchFamily="34" charset="0"/>
              </a:defRPr>
            </a:lvl1pPr>
          </a:lstStyle>
          <a:p>
            <a:pPr>
              <a:defRPr/>
            </a:pPr>
            <a:endParaRPr lang="en-US"/>
          </a:p>
        </p:txBody>
      </p:sp>
      <p:sp>
        <p:nvSpPr>
          <p:cNvPr id="15363"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fld id="{2D23BF6B-E097-E84C-95D9-994605C543FD}" type="datetime1">
              <a:rPr lang="en-US"/>
              <a:pPr/>
              <a:t>6/17/2019</a:t>
            </a:fld>
            <a:endParaRPr lang="en-US"/>
          </a:p>
        </p:txBody>
      </p:sp>
      <p:sp>
        <p:nvSpPr>
          <p:cNvPr id="3076" name="Rectangle 4"/>
          <p:cNvSpPr>
            <a:spLocks noGrp="1" noRot="1" noChangeAspect="1" noChangeArrowheads="1" noTextEdit="1"/>
          </p:cNvSpPr>
          <p:nvPr>
            <p:ph type="sldImg" idx="2"/>
          </p:nvPr>
        </p:nvSpPr>
        <p:spPr bwMode="auto">
          <a:xfrm>
            <a:off x="2571750" y="514350"/>
            <a:ext cx="40005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15365"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Arial" pitchFamily="34" charset="0"/>
                <a:ea typeface="+mn-ea"/>
                <a:cs typeface="Arial" pitchFamily="34" charset="0"/>
              </a:defRPr>
            </a:lvl1pPr>
          </a:lstStyle>
          <a:p>
            <a:pPr>
              <a:defRPr/>
            </a:pPr>
            <a:endParaRPr lang="en-US"/>
          </a:p>
        </p:txBody>
      </p:sp>
      <p:sp>
        <p:nvSpPr>
          <p:cNvPr id="15367"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9DE49F3B-65DA-1A4D-B7C3-2BC6A04638C9}" type="slidenum">
              <a:rPr lang="en-US"/>
              <a:pPr/>
              <a:t>‹#›</a:t>
            </a:fld>
            <a:endParaRPr lang="en-US"/>
          </a:p>
        </p:txBody>
      </p:sp>
    </p:spTree>
    <p:extLst>
      <p:ext uri="{BB962C8B-B14F-4D97-AF65-F5344CB8AC3E}">
        <p14:creationId xmlns:p14="http://schemas.microsoft.com/office/powerpoint/2010/main" val="4009389356"/>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libri" pitchFamily="34" charset="0"/>
        <a:ea typeface="MS PGothic" pitchFamily="34" charset="-128"/>
        <a:cs typeface="MS PGothic" charset="0"/>
      </a:defRPr>
    </a:lvl1pPr>
    <a:lvl2pPr marL="457200" algn="l" defTabSz="457200" rtl="0" eaLnBrk="0" fontAlgn="base" hangingPunct="0">
      <a:spcBef>
        <a:spcPct val="30000"/>
      </a:spcBef>
      <a:spcAft>
        <a:spcPct val="0"/>
      </a:spcAft>
      <a:defRPr sz="1200" kern="1200">
        <a:solidFill>
          <a:schemeClr val="tx1"/>
        </a:solidFill>
        <a:latin typeface="Calibri" pitchFamily="34" charset="0"/>
        <a:ea typeface="MS PGothic" pitchFamily="34" charset="-128"/>
        <a:cs typeface="MS PGothic" charset="0"/>
      </a:defRPr>
    </a:lvl2pPr>
    <a:lvl3pPr marL="914400" algn="l" defTabSz="457200" rtl="0" eaLnBrk="0" fontAlgn="base" hangingPunct="0">
      <a:spcBef>
        <a:spcPct val="30000"/>
      </a:spcBef>
      <a:spcAft>
        <a:spcPct val="0"/>
      </a:spcAft>
      <a:defRPr sz="1200" kern="1200">
        <a:solidFill>
          <a:schemeClr val="tx1"/>
        </a:solidFill>
        <a:latin typeface="Calibri" pitchFamily="34" charset="0"/>
        <a:ea typeface="MS PGothic" pitchFamily="34" charset="-128"/>
        <a:cs typeface="MS PGothic" charset="0"/>
      </a:defRPr>
    </a:lvl3pPr>
    <a:lvl4pPr marL="1371600" algn="l" defTabSz="457200" rtl="0" eaLnBrk="0" fontAlgn="base" hangingPunct="0">
      <a:spcBef>
        <a:spcPct val="30000"/>
      </a:spcBef>
      <a:spcAft>
        <a:spcPct val="0"/>
      </a:spcAft>
      <a:defRPr sz="1200" kern="1200">
        <a:solidFill>
          <a:schemeClr val="tx1"/>
        </a:solidFill>
        <a:latin typeface="Calibri" pitchFamily="34" charset="0"/>
        <a:ea typeface="MS PGothic" pitchFamily="34" charset="-128"/>
        <a:cs typeface="MS PGothic" charset="0"/>
      </a:defRPr>
    </a:lvl4pPr>
    <a:lvl5pPr marL="1828800" algn="l" defTabSz="457200" rtl="0" eaLnBrk="0" fontAlgn="base" hangingPunct="0">
      <a:spcBef>
        <a:spcPct val="30000"/>
      </a:spcBef>
      <a:spcAft>
        <a:spcPct val="0"/>
      </a:spcAft>
      <a:defRPr sz="1200" kern="1200">
        <a:solidFill>
          <a:schemeClr val="tx1"/>
        </a:solidFill>
        <a:latin typeface="Calibri" pitchFamily="34"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spect="1" noChangeArrowheads="1" noTextEdit="1"/>
          </p:cNvSpPr>
          <p:nvPr>
            <p:ph type="sldImg"/>
          </p:nvPr>
        </p:nvSpPr>
        <p:spPr>
          <a:xfrm>
            <a:off x="2571750" y="514350"/>
            <a:ext cx="4000500" cy="2571750"/>
          </a:xfrm>
          <a:ln/>
        </p:spPr>
      </p:sp>
      <p:sp>
        <p:nvSpPr>
          <p:cNvPr id="40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a:lstStyle/>
          <a:p>
            <a:endParaRPr lang="en-US" dirty="0">
              <a:latin typeface="Calibri" charset="0"/>
              <a:ea typeface="MS PGothic"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0226043"/>
            <a:ext cx="43525440" cy="7056120"/>
          </a:xfrm>
        </p:spPr>
        <p:txBody>
          <a:bodyPr/>
          <a:lstStyle/>
          <a:p>
            <a:r>
              <a:rPr lang="en-US"/>
              <a:t>Click to edit Master title style</a:t>
            </a:r>
          </a:p>
        </p:txBody>
      </p:sp>
      <p:sp>
        <p:nvSpPr>
          <p:cNvPr id="3" name="Subtitle 2"/>
          <p:cNvSpPr>
            <a:spLocks noGrp="1"/>
          </p:cNvSpPr>
          <p:nvPr>
            <p:ph type="subTitle" idx="1"/>
          </p:nvPr>
        </p:nvSpPr>
        <p:spPr>
          <a:xfrm>
            <a:off x="7680960" y="18653760"/>
            <a:ext cx="35844480" cy="8412480"/>
          </a:xfrm>
        </p:spPr>
        <p:txBody>
          <a:bodyPr/>
          <a:lstStyle>
            <a:lvl1pPr marL="0" indent="0" algn="ctr">
              <a:buNone/>
              <a:defRPr>
                <a:solidFill>
                  <a:schemeClr val="tx1">
                    <a:tint val="75000"/>
                  </a:schemeClr>
                </a:solidFill>
              </a:defRPr>
            </a:lvl1pPr>
            <a:lvl2pPr marL="2090044" indent="0" algn="ctr">
              <a:buNone/>
              <a:defRPr>
                <a:solidFill>
                  <a:schemeClr val="tx1">
                    <a:tint val="75000"/>
                  </a:schemeClr>
                </a:solidFill>
              </a:defRPr>
            </a:lvl2pPr>
            <a:lvl3pPr marL="4180088" indent="0" algn="ctr">
              <a:buNone/>
              <a:defRPr>
                <a:solidFill>
                  <a:schemeClr val="tx1">
                    <a:tint val="75000"/>
                  </a:schemeClr>
                </a:solidFill>
              </a:defRPr>
            </a:lvl3pPr>
            <a:lvl4pPr marL="6270132" indent="0" algn="ctr">
              <a:buNone/>
              <a:defRPr>
                <a:solidFill>
                  <a:schemeClr val="tx1">
                    <a:tint val="75000"/>
                  </a:schemeClr>
                </a:solidFill>
              </a:defRPr>
            </a:lvl4pPr>
            <a:lvl5pPr marL="8360176" indent="0" algn="ctr">
              <a:buNone/>
              <a:defRPr>
                <a:solidFill>
                  <a:schemeClr val="tx1">
                    <a:tint val="75000"/>
                  </a:schemeClr>
                </a:solidFill>
              </a:defRPr>
            </a:lvl5pPr>
            <a:lvl6pPr marL="10450220" indent="0" algn="ctr">
              <a:buNone/>
              <a:defRPr>
                <a:solidFill>
                  <a:schemeClr val="tx1">
                    <a:tint val="75000"/>
                  </a:schemeClr>
                </a:solidFill>
              </a:defRPr>
            </a:lvl6pPr>
            <a:lvl7pPr marL="12540264" indent="0" algn="ctr">
              <a:buNone/>
              <a:defRPr>
                <a:solidFill>
                  <a:schemeClr val="tx1">
                    <a:tint val="75000"/>
                  </a:schemeClr>
                </a:solidFill>
              </a:defRPr>
            </a:lvl7pPr>
            <a:lvl8pPr marL="14630309" indent="0" algn="ctr">
              <a:buNone/>
              <a:defRPr>
                <a:solidFill>
                  <a:schemeClr val="tx1">
                    <a:tint val="75000"/>
                  </a:schemeClr>
                </a:solidFill>
              </a:defRPr>
            </a:lvl8pPr>
            <a:lvl9pPr marL="16720353"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F7E9ABBB-C98A-7E41-AE92-42F24CDB42E3}" type="datetime1">
              <a:rPr lang="en-US"/>
              <a:pPr/>
              <a:t>6/17/2019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13B5D8F-20C3-8544-9C2A-804268985CF4}" type="slidenum">
              <a:rPr lang="en-US"/>
              <a:pPr/>
              <a:t>‹#›</a:t>
            </a:fld>
            <a:endParaRPr lang="en-US"/>
          </a:p>
        </p:txBody>
      </p:sp>
    </p:spTree>
    <p:extLst>
      <p:ext uri="{BB962C8B-B14F-4D97-AF65-F5344CB8AC3E}">
        <p14:creationId xmlns:p14="http://schemas.microsoft.com/office/powerpoint/2010/main" val="731156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A093CCE-07AC-C74E-9E7F-E85FBB91A67E}" type="datetime1">
              <a:rPr lang="en-US"/>
              <a:pPr/>
              <a:t>6/17/2019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36D14CF-B0BD-B64A-A689-A10F28CC4728}" type="slidenum">
              <a:rPr lang="en-US"/>
              <a:pPr/>
              <a:t>‹#›</a:t>
            </a:fld>
            <a:endParaRPr lang="en-US"/>
          </a:p>
        </p:txBody>
      </p:sp>
    </p:spTree>
    <p:extLst>
      <p:ext uri="{BB962C8B-B14F-4D97-AF65-F5344CB8AC3E}">
        <p14:creationId xmlns:p14="http://schemas.microsoft.com/office/powerpoint/2010/main" val="3525715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4640" y="1318266"/>
            <a:ext cx="1152144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60320" y="1318266"/>
            <a:ext cx="3371088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79A5C45E-DB1A-9443-B5D3-BCA2E15F993E}" type="datetime1">
              <a:rPr lang="en-US"/>
              <a:pPr/>
              <a:t>6/17/2019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1195ABA-073F-6147-952D-1360C8EBE41D}" type="slidenum">
              <a:rPr lang="en-US"/>
              <a:pPr/>
              <a:t>‹#›</a:t>
            </a:fld>
            <a:endParaRPr lang="en-US"/>
          </a:p>
        </p:txBody>
      </p:sp>
    </p:spTree>
    <p:extLst>
      <p:ext uri="{BB962C8B-B14F-4D97-AF65-F5344CB8AC3E}">
        <p14:creationId xmlns:p14="http://schemas.microsoft.com/office/powerpoint/2010/main" val="289032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7A4351E7-1B1A-E04D-AEE9-BC0A0187E8FB}" type="datetime1">
              <a:rPr lang="en-US"/>
              <a:pPr/>
              <a:t>6/17/2019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666A990-090B-4441-9A59-9E3B0B2E906A}" type="slidenum">
              <a:rPr lang="en-US"/>
              <a:pPr/>
              <a:t>‹#›</a:t>
            </a:fld>
            <a:endParaRPr lang="en-US"/>
          </a:p>
        </p:txBody>
      </p:sp>
    </p:spTree>
    <p:extLst>
      <p:ext uri="{BB962C8B-B14F-4D97-AF65-F5344CB8AC3E}">
        <p14:creationId xmlns:p14="http://schemas.microsoft.com/office/powerpoint/2010/main" val="1647564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1153122"/>
            <a:ext cx="43525440" cy="6537960"/>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4044953" y="13952225"/>
            <a:ext cx="43525440" cy="7200898"/>
          </a:xfrm>
        </p:spPr>
        <p:txBody>
          <a:bodyPr anchor="b"/>
          <a:lstStyle>
            <a:lvl1pPr marL="0" indent="0">
              <a:buNone/>
              <a:defRPr sz="9100">
                <a:solidFill>
                  <a:schemeClr val="tx1">
                    <a:tint val="75000"/>
                  </a:schemeClr>
                </a:solidFill>
              </a:defRPr>
            </a:lvl1pPr>
            <a:lvl2pPr marL="2090044" indent="0">
              <a:buNone/>
              <a:defRPr sz="8200">
                <a:solidFill>
                  <a:schemeClr val="tx1">
                    <a:tint val="75000"/>
                  </a:schemeClr>
                </a:solidFill>
              </a:defRPr>
            </a:lvl2pPr>
            <a:lvl3pPr marL="4180088" indent="0">
              <a:buNone/>
              <a:defRPr sz="7300">
                <a:solidFill>
                  <a:schemeClr val="tx1">
                    <a:tint val="75000"/>
                  </a:schemeClr>
                </a:solidFill>
              </a:defRPr>
            </a:lvl3pPr>
            <a:lvl4pPr marL="6270132" indent="0">
              <a:buNone/>
              <a:defRPr sz="6400">
                <a:solidFill>
                  <a:schemeClr val="tx1">
                    <a:tint val="75000"/>
                  </a:schemeClr>
                </a:solidFill>
              </a:defRPr>
            </a:lvl4pPr>
            <a:lvl5pPr marL="8360176" indent="0">
              <a:buNone/>
              <a:defRPr sz="6400">
                <a:solidFill>
                  <a:schemeClr val="tx1">
                    <a:tint val="75000"/>
                  </a:schemeClr>
                </a:solidFill>
              </a:defRPr>
            </a:lvl5pPr>
            <a:lvl6pPr marL="10450220" indent="0">
              <a:buNone/>
              <a:defRPr sz="6400">
                <a:solidFill>
                  <a:schemeClr val="tx1">
                    <a:tint val="75000"/>
                  </a:schemeClr>
                </a:solidFill>
              </a:defRPr>
            </a:lvl6pPr>
            <a:lvl7pPr marL="12540264" indent="0">
              <a:buNone/>
              <a:defRPr sz="6400">
                <a:solidFill>
                  <a:schemeClr val="tx1">
                    <a:tint val="75000"/>
                  </a:schemeClr>
                </a:solidFill>
              </a:defRPr>
            </a:lvl7pPr>
            <a:lvl8pPr marL="14630309" indent="0">
              <a:buNone/>
              <a:defRPr sz="6400">
                <a:solidFill>
                  <a:schemeClr val="tx1">
                    <a:tint val="75000"/>
                  </a:schemeClr>
                </a:solidFill>
              </a:defRPr>
            </a:lvl8pPr>
            <a:lvl9pPr marL="16720353" indent="0">
              <a:buNone/>
              <a:defRPr sz="6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08A89244-A308-3E40-859C-692503A4E974}" type="datetime1">
              <a:rPr lang="en-US"/>
              <a:pPr/>
              <a:t>6/17/2019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916521B-3A7C-5A4B-B83F-1DD670590006}" type="slidenum">
              <a:rPr lang="en-US"/>
              <a:pPr/>
              <a:t>‹#›</a:t>
            </a:fld>
            <a:endParaRPr lang="en-US"/>
          </a:p>
        </p:txBody>
      </p:sp>
    </p:spTree>
    <p:extLst>
      <p:ext uri="{BB962C8B-B14F-4D97-AF65-F5344CB8AC3E}">
        <p14:creationId xmlns:p14="http://schemas.microsoft.com/office/powerpoint/2010/main" val="1882864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60320" y="7680964"/>
            <a:ext cx="22616160" cy="21724622"/>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029920" y="7680964"/>
            <a:ext cx="22616160" cy="21724622"/>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DE548164-56AE-4C42-95D4-FA7B63786A83}" type="datetime1">
              <a:rPr lang="en-US"/>
              <a:pPr/>
              <a:t>6/17/2019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2D7858BE-64D5-B840-B952-918B20F0A03F}" type="slidenum">
              <a:rPr lang="en-US"/>
              <a:pPr/>
              <a:t>‹#›</a:t>
            </a:fld>
            <a:endParaRPr lang="en-US"/>
          </a:p>
        </p:txBody>
      </p:sp>
    </p:spTree>
    <p:extLst>
      <p:ext uri="{BB962C8B-B14F-4D97-AF65-F5344CB8AC3E}">
        <p14:creationId xmlns:p14="http://schemas.microsoft.com/office/powerpoint/2010/main" val="3343540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1" y="7368542"/>
            <a:ext cx="22625053" cy="3070859"/>
          </a:xfrm>
        </p:spPr>
        <p:txBody>
          <a:bodyPr anchor="b"/>
          <a:lstStyle>
            <a:lvl1pPr marL="0" indent="0">
              <a:buNone/>
              <a:defRPr sz="11000" b="1"/>
            </a:lvl1pPr>
            <a:lvl2pPr marL="2090044" indent="0">
              <a:buNone/>
              <a:defRPr sz="9100" b="1"/>
            </a:lvl2pPr>
            <a:lvl3pPr marL="4180088" indent="0">
              <a:buNone/>
              <a:defRPr sz="8200" b="1"/>
            </a:lvl3pPr>
            <a:lvl4pPr marL="6270132" indent="0">
              <a:buNone/>
              <a:defRPr sz="7300" b="1"/>
            </a:lvl4pPr>
            <a:lvl5pPr marL="8360176" indent="0">
              <a:buNone/>
              <a:defRPr sz="7300" b="1"/>
            </a:lvl5pPr>
            <a:lvl6pPr marL="10450220" indent="0">
              <a:buNone/>
              <a:defRPr sz="7300" b="1"/>
            </a:lvl6pPr>
            <a:lvl7pPr marL="12540264" indent="0">
              <a:buNone/>
              <a:defRPr sz="7300" b="1"/>
            </a:lvl7pPr>
            <a:lvl8pPr marL="14630309" indent="0">
              <a:buNone/>
              <a:defRPr sz="7300" b="1"/>
            </a:lvl8pPr>
            <a:lvl9pPr marL="16720353" indent="0">
              <a:buNone/>
              <a:defRPr sz="7300" b="1"/>
            </a:lvl9pPr>
          </a:lstStyle>
          <a:p>
            <a:pPr lvl="0"/>
            <a:r>
              <a:rPr lang="en-US"/>
              <a:t>Click to edit Master text styles</a:t>
            </a:r>
          </a:p>
        </p:txBody>
      </p:sp>
      <p:sp>
        <p:nvSpPr>
          <p:cNvPr id="4" name="Content Placeholder 3"/>
          <p:cNvSpPr>
            <a:spLocks noGrp="1"/>
          </p:cNvSpPr>
          <p:nvPr>
            <p:ph sz="half" idx="2"/>
          </p:nvPr>
        </p:nvSpPr>
        <p:spPr>
          <a:xfrm>
            <a:off x="2560321" y="10439400"/>
            <a:ext cx="22625053" cy="1896618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7368542"/>
            <a:ext cx="22633940" cy="3070859"/>
          </a:xfrm>
        </p:spPr>
        <p:txBody>
          <a:bodyPr anchor="b"/>
          <a:lstStyle>
            <a:lvl1pPr marL="0" indent="0">
              <a:buNone/>
              <a:defRPr sz="11000" b="1"/>
            </a:lvl1pPr>
            <a:lvl2pPr marL="2090044" indent="0">
              <a:buNone/>
              <a:defRPr sz="9100" b="1"/>
            </a:lvl2pPr>
            <a:lvl3pPr marL="4180088" indent="0">
              <a:buNone/>
              <a:defRPr sz="8200" b="1"/>
            </a:lvl3pPr>
            <a:lvl4pPr marL="6270132" indent="0">
              <a:buNone/>
              <a:defRPr sz="7300" b="1"/>
            </a:lvl4pPr>
            <a:lvl5pPr marL="8360176" indent="0">
              <a:buNone/>
              <a:defRPr sz="7300" b="1"/>
            </a:lvl5pPr>
            <a:lvl6pPr marL="10450220" indent="0">
              <a:buNone/>
              <a:defRPr sz="7300" b="1"/>
            </a:lvl6pPr>
            <a:lvl7pPr marL="12540264" indent="0">
              <a:buNone/>
              <a:defRPr sz="7300" b="1"/>
            </a:lvl7pPr>
            <a:lvl8pPr marL="14630309" indent="0">
              <a:buNone/>
              <a:defRPr sz="7300" b="1"/>
            </a:lvl8pPr>
            <a:lvl9pPr marL="16720353" indent="0">
              <a:buNone/>
              <a:defRPr sz="7300" b="1"/>
            </a:lvl9pPr>
          </a:lstStyle>
          <a:p>
            <a:pPr lvl="0"/>
            <a:r>
              <a:rPr lang="en-US"/>
              <a:t>Click to edit Master text styles</a:t>
            </a:r>
          </a:p>
        </p:txBody>
      </p:sp>
      <p:sp>
        <p:nvSpPr>
          <p:cNvPr id="6" name="Content Placeholder 5"/>
          <p:cNvSpPr>
            <a:spLocks noGrp="1"/>
          </p:cNvSpPr>
          <p:nvPr>
            <p:ph sz="quarter" idx="4"/>
          </p:nvPr>
        </p:nvSpPr>
        <p:spPr>
          <a:xfrm>
            <a:off x="26012143" y="10439400"/>
            <a:ext cx="22633940" cy="1896618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262FC733-FD33-274C-BAAF-6C6E1183364D}" type="datetime1">
              <a:rPr lang="en-US"/>
              <a:pPr/>
              <a:t>6/17/2019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75E4FB33-6C0E-5841-A7EC-1F288F542A99}" type="slidenum">
              <a:rPr lang="en-US"/>
              <a:pPr/>
              <a:t>‹#›</a:t>
            </a:fld>
            <a:endParaRPr lang="en-US"/>
          </a:p>
        </p:txBody>
      </p:sp>
    </p:spTree>
    <p:extLst>
      <p:ext uri="{BB962C8B-B14F-4D97-AF65-F5344CB8AC3E}">
        <p14:creationId xmlns:p14="http://schemas.microsoft.com/office/powerpoint/2010/main" val="2260079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829A6610-C724-5F4E-9CCD-F8CC1DE33C95}" type="datetime1">
              <a:rPr lang="en-US"/>
              <a:pPr/>
              <a:t>6/17/2019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9E53978A-B400-B04D-8EA2-91C96D4EFB77}" type="slidenum">
              <a:rPr lang="en-US"/>
              <a:pPr/>
              <a:t>‹#›</a:t>
            </a:fld>
            <a:endParaRPr lang="en-US"/>
          </a:p>
        </p:txBody>
      </p:sp>
    </p:spTree>
    <p:extLst>
      <p:ext uri="{BB962C8B-B14F-4D97-AF65-F5344CB8AC3E}">
        <p14:creationId xmlns:p14="http://schemas.microsoft.com/office/powerpoint/2010/main" val="1611711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D4F95E06-2EAF-F240-9D5E-7D760CF99AB1}" type="datetime1">
              <a:rPr lang="en-US"/>
              <a:pPr/>
              <a:t>6/17/2019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9FFED66D-0EDB-3548-B57C-A8A783650A82}" type="slidenum">
              <a:rPr lang="en-US"/>
              <a:pPr/>
              <a:t>‹#›</a:t>
            </a:fld>
            <a:endParaRPr lang="en-US"/>
          </a:p>
        </p:txBody>
      </p:sp>
    </p:spTree>
    <p:extLst>
      <p:ext uri="{BB962C8B-B14F-4D97-AF65-F5344CB8AC3E}">
        <p14:creationId xmlns:p14="http://schemas.microsoft.com/office/powerpoint/2010/main" val="1591562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4" y="1310640"/>
            <a:ext cx="16846553" cy="5577840"/>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20020280" y="1310643"/>
            <a:ext cx="28625800" cy="28094942"/>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4" y="6888483"/>
            <a:ext cx="16846553" cy="22517102"/>
          </a:xfrm>
        </p:spPr>
        <p:txBody>
          <a:bodyPr/>
          <a:lstStyle>
            <a:lvl1pPr marL="0" indent="0">
              <a:buNone/>
              <a:defRPr sz="6400"/>
            </a:lvl1pPr>
            <a:lvl2pPr marL="2090044" indent="0">
              <a:buNone/>
              <a:defRPr sz="5500"/>
            </a:lvl2pPr>
            <a:lvl3pPr marL="4180088" indent="0">
              <a:buNone/>
              <a:defRPr sz="4600"/>
            </a:lvl3pPr>
            <a:lvl4pPr marL="6270132" indent="0">
              <a:buNone/>
              <a:defRPr sz="4100"/>
            </a:lvl4pPr>
            <a:lvl5pPr marL="8360176" indent="0">
              <a:buNone/>
              <a:defRPr sz="4100"/>
            </a:lvl5pPr>
            <a:lvl6pPr marL="10450220" indent="0">
              <a:buNone/>
              <a:defRPr sz="4100"/>
            </a:lvl6pPr>
            <a:lvl7pPr marL="12540264" indent="0">
              <a:buNone/>
              <a:defRPr sz="4100"/>
            </a:lvl7pPr>
            <a:lvl8pPr marL="14630309" indent="0">
              <a:buNone/>
              <a:defRPr sz="4100"/>
            </a:lvl8pPr>
            <a:lvl9pPr marL="16720353" indent="0">
              <a:buNone/>
              <a:defRPr sz="41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53AE114D-8502-1047-B6A0-7415C275D5F1}" type="datetime1">
              <a:rPr lang="en-US"/>
              <a:pPr/>
              <a:t>6/17/2019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33B6DDC-1DFC-044F-BE87-02B583314447}" type="slidenum">
              <a:rPr lang="en-US"/>
              <a:pPr/>
              <a:t>‹#›</a:t>
            </a:fld>
            <a:endParaRPr lang="en-US"/>
          </a:p>
        </p:txBody>
      </p:sp>
    </p:spTree>
    <p:extLst>
      <p:ext uri="{BB962C8B-B14F-4D97-AF65-F5344CB8AC3E}">
        <p14:creationId xmlns:p14="http://schemas.microsoft.com/office/powerpoint/2010/main" val="3889272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3042880"/>
            <a:ext cx="30723840" cy="2720342"/>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10036813" y="2941320"/>
            <a:ext cx="30723840" cy="19751040"/>
          </a:xfrm>
        </p:spPr>
        <p:txBody>
          <a:bodyPr rtlCol="0">
            <a:normAutofit/>
          </a:bodyPr>
          <a:lstStyle>
            <a:lvl1pPr marL="0" indent="0">
              <a:buNone/>
              <a:defRPr sz="14600"/>
            </a:lvl1pPr>
            <a:lvl2pPr marL="2090044" indent="0">
              <a:buNone/>
              <a:defRPr sz="12800"/>
            </a:lvl2pPr>
            <a:lvl3pPr marL="4180088" indent="0">
              <a:buNone/>
              <a:defRPr sz="11000"/>
            </a:lvl3pPr>
            <a:lvl4pPr marL="6270132" indent="0">
              <a:buNone/>
              <a:defRPr sz="9100"/>
            </a:lvl4pPr>
            <a:lvl5pPr marL="8360176" indent="0">
              <a:buNone/>
              <a:defRPr sz="9100"/>
            </a:lvl5pPr>
            <a:lvl6pPr marL="10450220" indent="0">
              <a:buNone/>
              <a:defRPr sz="9100"/>
            </a:lvl6pPr>
            <a:lvl7pPr marL="12540264" indent="0">
              <a:buNone/>
              <a:defRPr sz="9100"/>
            </a:lvl7pPr>
            <a:lvl8pPr marL="14630309" indent="0">
              <a:buNone/>
              <a:defRPr sz="9100"/>
            </a:lvl8pPr>
            <a:lvl9pPr marL="16720353" indent="0">
              <a:buNone/>
              <a:defRPr sz="9100"/>
            </a:lvl9pPr>
          </a:lstStyle>
          <a:p>
            <a:pPr lvl="0"/>
            <a:endParaRPr lang="en-US" noProof="0"/>
          </a:p>
        </p:txBody>
      </p:sp>
      <p:sp>
        <p:nvSpPr>
          <p:cNvPr id="4" name="Text Placeholder 3"/>
          <p:cNvSpPr>
            <a:spLocks noGrp="1"/>
          </p:cNvSpPr>
          <p:nvPr>
            <p:ph type="body" sz="half" idx="2"/>
          </p:nvPr>
        </p:nvSpPr>
        <p:spPr>
          <a:xfrm>
            <a:off x="10036813" y="25763222"/>
            <a:ext cx="30723840" cy="3863338"/>
          </a:xfrm>
        </p:spPr>
        <p:txBody>
          <a:bodyPr/>
          <a:lstStyle>
            <a:lvl1pPr marL="0" indent="0">
              <a:buNone/>
              <a:defRPr sz="6400"/>
            </a:lvl1pPr>
            <a:lvl2pPr marL="2090044" indent="0">
              <a:buNone/>
              <a:defRPr sz="5500"/>
            </a:lvl2pPr>
            <a:lvl3pPr marL="4180088" indent="0">
              <a:buNone/>
              <a:defRPr sz="4600"/>
            </a:lvl3pPr>
            <a:lvl4pPr marL="6270132" indent="0">
              <a:buNone/>
              <a:defRPr sz="4100"/>
            </a:lvl4pPr>
            <a:lvl5pPr marL="8360176" indent="0">
              <a:buNone/>
              <a:defRPr sz="4100"/>
            </a:lvl5pPr>
            <a:lvl6pPr marL="10450220" indent="0">
              <a:buNone/>
              <a:defRPr sz="4100"/>
            </a:lvl6pPr>
            <a:lvl7pPr marL="12540264" indent="0">
              <a:buNone/>
              <a:defRPr sz="4100"/>
            </a:lvl7pPr>
            <a:lvl8pPr marL="14630309" indent="0">
              <a:buNone/>
              <a:defRPr sz="4100"/>
            </a:lvl8pPr>
            <a:lvl9pPr marL="16720353" indent="0">
              <a:buNone/>
              <a:defRPr sz="41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F7074E4F-F1A0-D94F-93C8-B0140A3501DD}" type="datetime1">
              <a:rPr lang="en-US"/>
              <a:pPr/>
              <a:t>6/17/2019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E7D7B1E-1431-5644-BC42-570799C8F34C}" type="slidenum">
              <a:rPr lang="en-US"/>
              <a:pPr/>
              <a:t>‹#›</a:t>
            </a:fld>
            <a:endParaRPr lang="en-US"/>
          </a:p>
        </p:txBody>
      </p:sp>
    </p:spTree>
    <p:extLst>
      <p:ext uri="{BB962C8B-B14F-4D97-AF65-F5344CB8AC3E}">
        <p14:creationId xmlns:p14="http://schemas.microsoft.com/office/powerpoint/2010/main" val="3917165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6650">
              <a:srgbClr val="ADC688"/>
            </a:gs>
            <a:gs pos="0">
              <a:srgbClr val="DDEBCF"/>
            </a:gs>
            <a:gs pos="50000">
              <a:srgbClr val="9CB86E"/>
            </a:gs>
            <a:gs pos="100000">
              <a:srgbClr val="156B13"/>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559917" y="1317625"/>
            <a:ext cx="46086568"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vert="horz" wrap="square" lIns="418009" tIns="209004" rIns="418009" bIns="209004"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2559917" y="7680326"/>
            <a:ext cx="46086568" cy="2172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vert="horz" wrap="square" lIns="418009" tIns="209004" rIns="418009" bIns="20900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59917" y="30510164"/>
            <a:ext cx="11948968" cy="1752600"/>
          </a:xfrm>
          <a:prstGeom prst="rect">
            <a:avLst/>
          </a:prstGeom>
        </p:spPr>
        <p:txBody>
          <a:bodyPr vert="horz" wrap="square" lIns="418009" tIns="209004" rIns="418009" bIns="209004" numCol="1" anchor="ctr" anchorCtr="0" compatLnSpc="1">
            <a:prstTxWarp prst="textNoShape">
              <a:avLst/>
            </a:prstTxWarp>
          </a:bodyPr>
          <a:lstStyle>
            <a:lvl1pPr algn="l">
              <a:defRPr sz="5500">
                <a:solidFill>
                  <a:srgbClr val="898989"/>
                </a:solidFill>
                <a:latin typeface="Calibri" charset="0"/>
              </a:defRPr>
            </a:lvl1pPr>
          </a:lstStyle>
          <a:p>
            <a:fld id="{84228B60-0CA7-7B4F-86DA-B3795B5E6A4B}" type="datetime1">
              <a:rPr lang="en-US"/>
              <a:pPr/>
              <a:t>6/17/2019</a:t>
            </a:fld>
            <a:endParaRPr lang="en-US"/>
          </a:p>
        </p:txBody>
      </p:sp>
      <p:sp>
        <p:nvSpPr>
          <p:cNvPr id="5" name="Footer Placeholder 4"/>
          <p:cNvSpPr>
            <a:spLocks noGrp="1"/>
          </p:cNvSpPr>
          <p:nvPr>
            <p:ph type="ftr" sz="quarter" idx="3"/>
          </p:nvPr>
        </p:nvSpPr>
        <p:spPr>
          <a:xfrm>
            <a:off x="17495117" y="30510164"/>
            <a:ext cx="16216168" cy="1752600"/>
          </a:xfrm>
          <a:prstGeom prst="rect">
            <a:avLst/>
          </a:prstGeom>
        </p:spPr>
        <p:txBody>
          <a:bodyPr vert="horz" lIns="418009" tIns="209004" rIns="418009" bIns="209004" rtlCol="0" anchor="ctr"/>
          <a:lstStyle>
            <a:lvl1pPr algn="ctr" defTabSz="4180088" fontAlgn="auto">
              <a:spcBef>
                <a:spcPts val="0"/>
              </a:spcBef>
              <a:spcAft>
                <a:spcPts val="0"/>
              </a:spcAft>
              <a:defRPr sz="55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36697517" y="30510164"/>
            <a:ext cx="11948968" cy="1752600"/>
          </a:xfrm>
          <a:prstGeom prst="rect">
            <a:avLst/>
          </a:prstGeom>
        </p:spPr>
        <p:txBody>
          <a:bodyPr vert="horz" wrap="square" lIns="418009" tIns="209004" rIns="418009" bIns="209004" numCol="1" anchor="ctr" anchorCtr="0" compatLnSpc="1">
            <a:prstTxWarp prst="textNoShape">
              <a:avLst/>
            </a:prstTxWarp>
          </a:bodyPr>
          <a:lstStyle>
            <a:lvl1pPr algn="r">
              <a:defRPr sz="5500">
                <a:solidFill>
                  <a:srgbClr val="898989"/>
                </a:solidFill>
                <a:latin typeface="Calibri" charset="0"/>
              </a:defRPr>
            </a:lvl1pPr>
          </a:lstStyle>
          <a:p>
            <a:fld id="{8277409A-8113-9548-B6E6-B331E9BAB72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9888" rtl="0" eaLnBrk="0" fontAlgn="base" hangingPunct="0">
        <a:spcBef>
          <a:spcPct val="0"/>
        </a:spcBef>
        <a:spcAft>
          <a:spcPct val="0"/>
        </a:spcAft>
        <a:defRPr sz="20100" kern="1200">
          <a:solidFill>
            <a:schemeClr val="tx1"/>
          </a:solidFill>
          <a:latin typeface="+mj-lt"/>
          <a:ea typeface="MS PGothic" pitchFamily="34" charset="-128"/>
          <a:cs typeface="MS PGothic" charset="0"/>
        </a:defRPr>
      </a:lvl1pPr>
      <a:lvl2pPr algn="ctr" defTabSz="4179888" rtl="0" eaLnBrk="0" fontAlgn="base" hangingPunct="0">
        <a:spcBef>
          <a:spcPct val="0"/>
        </a:spcBef>
        <a:spcAft>
          <a:spcPct val="0"/>
        </a:spcAft>
        <a:defRPr sz="20100">
          <a:solidFill>
            <a:schemeClr val="tx1"/>
          </a:solidFill>
          <a:latin typeface="Calibri" pitchFamily="1" charset="0"/>
          <a:ea typeface="MS PGothic" pitchFamily="34" charset="-128"/>
          <a:cs typeface="MS PGothic" charset="0"/>
        </a:defRPr>
      </a:lvl2pPr>
      <a:lvl3pPr algn="ctr" defTabSz="4179888" rtl="0" eaLnBrk="0" fontAlgn="base" hangingPunct="0">
        <a:spcBef>
          <a:spcPct val="0"/>
        </a:spcBef>
        <a:spcAft>
          <a:spcPct val="0"/>
        </a:spcAft>
        <a:defRPr sz="20100">
          <a:solidFill>
            <a:schemeClr val="tx1"/>
          </a:solidFill>
          <a:latin typeface="Calibri" pitchFamily="1" charset="0"/>
          <a:ea typeface="MS PGothic" pitchFamily="34" charset="-128"/>
          <a:cs typeface="MS PGothic" charset="0"/>
        </a:defRPr>
      </a:lvl3pPr>
      <a:lvl4pPr algn="ctr" defTabSz="4179888" rtl="0" eaLnBrk="0" fontAlgn="base" hangingPunct="0">
        <a:spcBef>
          <a:spcPct val="0"/>
        </a:spcBef>
        <a:spcAft>
          <a:spcPct val="0"/>
        </a:spcAft>
        <a:defRPr sz="20100">
          <a:solidFill>
            <a:schemeClr val="tx1"/>
          </a:solidFill>
          <a:latin typeface="Calibri" pitchFamily="1" charset="0"/>
          <a:ea typeface="MS PGothic" pitchFamily="34" charset="-128"/>
          <a:cs typeface="MS PGothic" charset="0"/>
        </a:defRPr>
      </a:lvl4pPr>
      <a:lvl5pPr algn="ctr" defTabSz="4179888" rtl="0" eaLnBrk="0" fontAlgn="base" hangingPunct="0">
        <a:spcBef>
          <a:spcPct val="0"/>
        </a:spcBef>
        <a:spcAft>
          <a:spcPct val="0"/>
        </a:spcAft>
        <a:defRPr sz="20100">
          <a:solidFill>
            <a:schemeClr val="tx1"/>
          </a:solidFill>
          <a:latin typeface="Calibri" pitchFamily="1" charset="0"/>
          <a:ea typeface="MS PGothic" pitchFamily="34" charset="-128"/>
          <a:cs typeface="MS PGothic" charset="0"/>
        </a:defRPr>
      </a:lvl5pPr>
      <a:lvl6pPr marL="457200" algn="ctr" defTabSz="4179888" rtl="0" fontAlgn="base">
        <a:spcBef>
          <a:spcPct val="0"/>
        </a:spcBef>
        <a:spcAft>
          <a:spcPct val="0"/>
        </a:spcAft>
        <a:defRPr sz="20100">
          <a:solidFill>
            <a:schemeClr val="tx1"/>
          </a:solidFill>
          <a:latin typeface="Calibri" pitchFamily="1" charset="0"/>
        </a:defRPr>
      </a:lvl6pPr>
      <a:lvl7pPr marL="914400" algn="ctr" defTabSz="4179888" rtl="0" fontAlgn="base">
        <a:spcBef>
          <a:spcPct val="0"/>
        </a:spcBef>
        <a:spcAft>
          <a:spcPct val="0"/>
        </a:spcAft>
        <a:defRPr sz="20100">
          <a:solidFill>
            <a:schemeClr val="tx1"/>
          </a:solidFill>
          <a:latin typeface="Calibri" pitchFamily="1" charset="0"/>
        </a:defRPr>
      </a:lvl7pPr>
      <a:lvl8pPr marL="1371600" algn="ctr" defTabSz="4179888" rtl="0" fontAlgn="base">
        <a:spcBef>
          <a:spcPct val="0"/>
        </a:spcBef>
        <a:spcAft>
          <a:spcPct val="0"/>
        </a:spcAft>
        <a:defRPr sz="20100">
          <a:solidFill>
            <a:schemeClr val="tx1"/>
          </a:solidFill>
          <a:latin typeface="Calibri" pitchFamily="1" charset="0"/>
        </a:defRPr>
      </a:lvl8pPr>
      <a:lvl9pPr marL="1828800" algn="ctr" defTabSz="4179888" rtl="0" fontAlgn="base">
        <a:spcBef>
          <a:spcPct val="0"/>
        </a:spcBef>
        <a:spcAft>
          <a:spcPct val="0"/>
        </a:spcAft>
        <a:defRPr sz="20100">
          <a:solidFill>
            <a:schemeClr val="tx1"/>
          </a:solidFill>
          <a:latin typeface="Calibri" pitchFamily="1" charset="0"/>
        </a:defRPr>
      </a:lvl9pPr>
    </p:titleStyle>
    <p:bodyStyle>
      <a:lvl1pPr marL="1566863" indent="-1566863" algn="l" defTabSz="4179888" rtl="0" eaLnBrk="0" fontAlgn="base" hangingPunct="0">
        <a:spcBef>
          <a:spcPct val="20000"/>
        </a:spcBef>
        <a:spcAft>
          <a:spcPct val="0"/>
        </a:spcAft>
        <a:buFont typeface="Arial" charset="0"/>
        <a:buChar char="•"/>
        <a:defRPr sz="14600" kern="1200">
          <a:solidFill>
            <a:schemeClr val="tx1"/>
          </a:solidFill>
          <a:latin typeface="+mn-lt"/>
          <a:ea typeface="MS PGothic" pitchFamily="34" charset="-128"/>
          <a:cs typeface="MS PGothic" charset="0"/>
        </a:defRPr>
      </a:lvl1pPr>
      <a:lvl2pPr marL="3395663" indent="-1304925" algn="l" defTabSz="4179888" rtl="0" eaLnBrk="0" fontAlgn="base" hangingPunct="0">
        <a:spcBef>
          <a:spcPct val="20000"/>
        </a:spcBef>
        <a:spcAft>
          <a:spcPct val="0"/>
        </a:spcAft>
        <a:buFont typeface="Arial" charset="0"/>
        <a:buChar char="–"/>
        <a:defRPr sz="12800" kern="1200">
          <a:solidFill>
            <a:schemeClr val="tx1"/>
          </a:solidFill>
          <a:latin typeface="+mn-lt"/>
          <a:ea typeface="MS PGothic" pitchFamily="34" charset="-128"/>
          <a:cs typeface="MS PGothic" charset="0"/>
        </a:defRPr>
      </a:lvl2pPr>
      <a:lvl3pPr marL="5224463" indent="-1044575" algn="l" defTabSz="4179888" rtl="0" eaLnBrk="0" fontAlgn="base" hangingPunct="0">
        <a:spcBef>
          <a:spcPct val="20000"/>
        </a:spcBef>
        <a:spcAft>
          <a:spcPct val="0"/>
        </a:spcAft>
        <a:buFont typeface="Arial" charset="0"/>
        <a:buChar char="•"/>
        <a:defRPr sz="11000" kern="1200">
          <a:solidFill>
            <a:schemeClr val="tx1"/>
          </a:solidFill>
          <a:latin typeface="+mn-lt"/>
          <a:ea typeface="MS PGothic" pitchFamily="34" charset="-128"/>
          <a:cs typeface="MS PGothic" charset="0"/>
        </a:defRPr>
      </a:lvl3pPr>
      <a:lvl4pPr marL="7313613" indent="-1044575" algn="l" defTabSz="4179888" rtl="0" eaLnBrk="0" fontAlgn="base" hangingPunct="0">
        <a:spcBef>
          <a:spcPct val="20000"/>
        </a:spcBef>
        <a:spcAft>
          <a:spcPct val="0"/>
        </a:spcAft>
        <a:buFont typeface="Arial" charset="0"/>
        <a:buChar char="–"/>
        <a:defRPr sz="9100" kern="1200">
          <a:solidFill>
            <a:schemeClr val="tx1"/>
          </a:solidFill>
          <a:latin typeface="+mn-lt"/>
          <a:ea typeface="MS PGothic" pitchFamily="34" charset="-128"/>
          <a:cs typeface="MS PGothic" charset="0"/>
        </a:defRPr>
      </a:lvl4pPr>
      <a:lvl5pPr marL="9404350" indent="-1044575" algn="l" defTabSz="4179888" rtl="0" eaLnBrk="0" fontAlgn="base" hangingPunct="0">
        <a:spcBef>
          <a:spcPct val="20000"/>
        </a:spcBef>
        <a:spcAft>
          <a:spcPct val="0"/>
        </a:spcAft>
        <a:buFont typeface="Arial" charset="0"/>
        <a:buChar char="»"/>
        <a:defRPr sz="9100" kern="1200">
          <a:solidFill>
            <a:schemeClr val="tx1"/>
          </a:solidFill>
          <a:latin typeface="+mn-lt"/>
          <a:ea typeface="MS PGothic" pitchFamily="34" charset="-128"/>
          <a:cs typeface="MS PGothic" charset="0"/>
        </a:defRPr>
      </a:lvl5pPr>
      <a:lvl6pPr marL="11495242" indent="-1045022" algn="l" defTabSz="4180088"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85287" indent="-1045022" algn="l" defTabSz="4180088"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75331" indent="-1045022" algn="l" defTabSz="4180088"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65375" indent="-1045022" algn="l" defTabSz="4180088"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en-US"/>
      </a:defPPr>
      <a:lvl1pPr marL="0" algn="l" defTabSz="4180088" rtl="0" eaLnBrk="1" latinLnBrk="0" hangingPunct="1">
        <a:defRPr sz="8200" kern="1200">
          <a:solidFill>
            <a:schemeClr val="tx1"/>
          </a:solidFill>
          <a:latin typeface="+mn-lt"/>
          <a:ea typeface="+mn-ea"/>
          <a:cs typeface="+mn-cs"/>
        </a:defRPr>
      </a:lvl1pPr>
      <a:lvl2pPr marL="2090044" algn="l" defTabSz="4180088" rtl="0" eaLnBrk="1" latinLnBrk="0" hangingPunct="1">
        <a:defRPr sz="8200" kern="1200">
          <a:solidFill>
            <a:schemeClr val="tx1"/>
          </a:solidFill>
          <a:latin typeface="+mn-lt"/>
          <a:ea typeface="+mn-ea"/>
          <a:cs typeface="+mn-cs"/>
        </a:defRPr>
      </a:lvl2pPr>
      <a:lvl3pPr marL="4180088" algn="l" defTabSz="4180088" rtl="0" eaLnBrk="1" latinLnBrk="0" hangingPunct="1">
        <a:defRPr sz="8200" kern="1200">
          <a:solidFill>
            <a:schemeClr val="tx1"/>
          </a:solidFill>
          <a:latin typeface="+mn-lt"/>
          <a:ea typeface="+mn-ea"/>
          <a:cs typeface="+mn-cs"/>
        </a:defRPr>
      </a:lvl3pPr>
      <a:lvl4pPr marL="6270132" algn="l" defTabSz="4180088" rtl="0" eaLnBrk="1" latinLnBrk="0" hangingPunct="1">
        <a:defRPr sz="8200" kern="1200">
          <a:solidFill>
            <a:schemeClr val="tx1"/>
          </a:solidFill>
          <a:latin typeface="+mn-lt"/>
          <a:ea typeface="+mn-ea"/>
          <a:cs typeface="+mn-cs"/>
        </a:defRPr>
      </a:lvl4pPr>
      <a:lvl5pPr marL="8360176" algn="l" defTabSz="4180088" rtl="0" eaLnBrk="1" latinLnBrk="0" hangingPunct="1">
        <a:defRPr sz="8200" kern="1200">
          <a:solidFill>
            <a:schemeClr val="tx1"/>
          </a:solidFill>
          <a:latin typeface="+mn-lt"/>
          <a:ea typeface="+mn-ea"/>
          <a:cs typeface="+mn-cs"/>
        </a:defRPr>
      </a:lvl5pPr>
      <a:lvl6pPr marL="10450220" algn="l" defTabSz="4180088" rtl="0" eaLnBrk="1" latinLnBrk="0" hangingPunct="1">
        <a:defRPr sz="8200" kern="1200">
          <a:solidFill>
            <a:schemeClr val="tx1"/>
          </a:solidFill>
          <a:latin typeface="+mn-lt"/>
          <a:ea typeface="+mn-ea"/>
          <a:cs typeface="+mn-cs"/>
        </a:defRPr>
      </a:lvl6pPr>
      <a:lvl7pPr marL="12540264" algn="l" defTabSz="4180088" rtl="0" eaLnBrk="1" latinLnBrk="0" hangingPunct="1">
        <a:defRPr sz="8200" kern="1200">
          <a:solidFill>
            <a:schemeClr val="tx1"/>
          </a:solidFill>
          <a:latin typeface="+mn-lt"/>
          <a:ea typeface="+mn-ea"/>
          <a:cs typeface="+mn-cs"/>
        </a:defRPr>
      </a:lvl7pPr>
      <a:lvl8pPr marL="14630309" algn="l" defTabSz="4180088" rtl="0" eaLnBrk="1" latinLnBrk="0" hangingPunct="1">
        <a:defRPr sz="8200" kern="1200">
          <a:solidFill>
            <a:schemeClr val="tx1"/>
          </a:solidFill>
          <a:latin typeface="+mn-lt"/>
          <a:ea typeface="+mn-ea"/>
          <a:cs typeface="+mn-cs"/>
        </a:defRPr>
      </a:lvl8pPr>
      <a:lvl9pPr marL="16720353" algn="l" defTabSz="4180088"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notesSlide" Target="../notesSlides/notesSlide1.xml"/><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jpeg"/><Relationship Id="rId5" Type="http://schemas.openxmlformats.org/officeDocument/2006/relationships/image" Target="../media/image1.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050" name="TextBox 5"/>
          <p:cNvSpPr txBox="1">
            <a:spLocks noChangeArrowheads="1"/>
          </p:cNvSpPr>
          <p:nvPr/>
        </p:nvSpPr>
        <p:spPr bwMode="auto">
          <a:xfrm>
            <a:off x="5715000" y="-47432"/>
            <a:ext cx="36409457" cy="445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18009" tIns="209004" rIns="418009" bIns="209004">
            <a:spAutoFit/>
          </a:bodyPr>
          <a:lstStyle>
            <a:lvl1pPr eaLnBrk="0" hangingPunct="0">
              <a:defRPr sz="8200">
                <a:solidFill>
                  <a:schemeClr val="tx1"/>
                </a:solidFill>
                <a:latin typeface="Arial" charset="0"/>
                <a:ea typeface="ＭＳ Ｐゴシック" charset="0"/>
                <a:cs typeface="Arial" charset="0"/>
              </a:defRPr>
            </a:lvl1pPr>
            <a:lvl2pPr marL="742950" indent="-285750" eaLnBrk="0" hangingPunct="0">
              <a:defRPr sz="8200">
                <a:solidFill>
                  <a:schemeClr val="tx1"/>
                </a:solidFill>
                <a:latin typeface="Arial" charset="0"/>
                <a:ea typeface="Arial" charset="0"/>
                <a:cs typeface="Arial" charset="0"/>
              </a:defRPr>
            </a:lvl2pPr>
            <a:lvl3pPr marL="1143000" indent="-228600" eaLnBrk="0" hangingPunct="0">
              <a:defRPr sz="8200">
                <a:solidFill>
                  <a:schemeClr val="tx1"/>
                </a:solidFill>
                <a:latin typeface="Arial" charset="0"/>
                <a:ea typeface="Arial" charset="0"/>
                <a:cs typeface="Arial" charset="0"/>
              </a:defRPr>
            </a:lvl3pPr>
            <a:lvl4pPr marL="1600200" indent="-228600" eaLnBrk="0" hangingPunct="0">
              <a:defRPr sz="8200">
                <a:solidFill>
                  <a:schemeClr val="tx1"/>
                </a:solidFill>
                <a:latin typeface="Arial" charset="0"/>
                <a:ea typeface="Arial" charset="0"/>
                <a:cs typeface="Arial" charset="0"/>
              </a:defRPr>
            </a:lvl4pPr>
            <a:lvl5pPr marL="2057400" indent="-228600" eaLnBrk="0" hangingPunct="0">
              <a:defRPr sz="8200">
                <a:solidFill>
                  <a:schemeClr val="tx1"/>
                </a:solidFill>
                <a:latin typeface="Arial" charset="0"/>
                <a:ea typeface="Arial" charset="0"/>
                <a:cs typeface="Arial" charset="0"/>
              </a:defRPr>
            </a:lvl5pPr>
            <a:lvl6pPr marL="25146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6pPr>
            <a:lvl7pPr marL="29718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7pPr>
            <a:lvl8pPr marL="34290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8pPr>
            <a:lvl9pPr marL="38862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9pPr>
          </a:lstStyle>
          <a:p>
            <a:r>
              <a:rPr lang="en-US" b="1" dirty="0">
                <a:latin typeface="Times New Roman" panose="02020603050405020304" pitchFamily="18" charset="0"/>
                <a:cs typeface="Times New Roman" panose="02020603050405020304" pitchFamily="18" charset="0"/>
              </a:rPr>
              <a:t>Interactions between iodine and protein sources: Effects on milk iodine and thyroid hormones in Jersey cows</a:t>
            </a:r>
            <a:br>
              <a:rPr lang="en-US" sz="7200" dirty="0">
                <a:latin typeface="Times New Roman" panose="02020603050405020304" pitchFamily="18" charset="0"/>
                <a:cs typeface="Times New Roman" panose="02020603050405020304" pitchFamily="18" charset="0"/>
              </a:rPr>
            </a:br>
            <a:r>
              <a:rPr lang="en-US" sz="5400" dirty="0">
                <a:latin typeface="Times New Roman" panose="02020603050405020304" pitchFamily="18" charset="0"/>
                <a:cs typeface="Times New Roman" panose="02020603050405020304" pitchFamily="18" charset="0"/>
              </a:rPr>
              <a:t>M. Ghelichkhan*, D. Williams, L. H. P. Silva, and A. F. Brito</a:t>
            </a:r>
          </a:p>
          <a:p>
            <a:r>
              <a:rPr lang="en-US" sz="4400" dirty="0">
                <a:latin typeface="Times New Roman" panose="02020603050405020304" pitchFamily="18" charset="0"/>
                <a:cs typeface="Times New Roman" panose="02020603050405020304" pitchFamily="18" charset="0"/>
              </a:rPr>
              <a:t>University of New Hampshire; Department of Agriculture, Nutrition, and Food Systems, Durham, NH, USA</a:t>
            </a:r>
          </a:p>
        </p:txBody>
      </p:sp>
      <p:sp>
        <p:nvSpPr>
          <p:cNvPr id="2052" name="TextBox 8"/>
          <p:cNvSpPr txBox="1">
            <a:spLocks noChangeArrowheads="1"/>
          </p:cNvSpPr>
          <p:nvPr/>
        </p:nvSpPr>
        <p:spPr bwMode="auto">
          <a:xfrm>
            <a:off x="660378" y="4544659"/>
            <a:ext cx="16130835" cy="88331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8200">
                <a:solidFill>
                  <a:schemeClr val="tx1"/>
                </a:solidFill>
                <a:latin typeface="Arial" charset="0"/>
                <a:ea typeface="ＭＳ Ｐゴシック" charset="0"/>
                <a:cs typeface="Arial" charset="0"/>
              </a:defRPr>
            </a:lvl1pPr>
            <a:lvl2pPr marL="742950" indent="-285750" eaLnBrk="0" hangingPunct="0">
              <a:defRPr sz="8200">
                <a:solidFill>
                  <a:schemeClr val="tx1"/>
                </a:solidFill>
                <a:latin typeface="Arial" charset="0"/>
                <a:ea typeface="Arial" charset="0"/>
                <a:cs typeface="Arial" charset="0"/>
              </a:defRPr>
            </a:lvl2pPr>
            <a:lvl3pPr marL="1143000" indent="-228600" eaLnBrk="0" hangingPunct="0">
              <a:defRPr sz="8200">
                <a:solidFill>
                  <a:schemeClr val="tx1"/>
                </a:solidFill>
                <a:latin typeface="Arial" charset="0"/>
                <a:ea typeface="Arial" charset="0"/>
                <a:cs typeface="Arial" charset="0"/>
              </a:defRPr>
            </a:lvl3pPr>
            <a:lvl4pPr marL="1600200" indent="-228600" eaLnBrk="0" hangingPunct="0">
              <a:defRPr sz="8200">
                <a:solidFill>
                  <a:schemeClr val="tx1"/>
                </a:solidFill>
                <a:latin typeface="Arial" charset="0"/>
                <a:ea typeface="Arial" charset="0"/>
                <a:cs typeface="Arial" charset="0"/>
              </a:defRPr>
            </a:lvl4pPr>
            <a:lvl5pPr marL="2057400" indent="-228600" eaLnBrk="0" hangingPunct="0">
              <a:defRPr sz="8200">
                <a:solidFill>
                  <a:schemeClr val="tx1"/>
                </a:solidFill>
                <a:latin typeface="Arial" charset="0"/>
                <a:ea typeface="Arial" charset="0"/>
                <a:cs typeface="Arial" charset="0"/>
              </a:defRPr>
            </a:lvl5pPr>
            <a:lvl6pPr marL="25146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6pPr>
            <a:lvl7pPr marL="29718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7pPr>
            <a:lvl8pPr marL="34290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8pPr>
            <a:lvl9pPr marL="38862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9pPr>
          </a:lstStyle>
          <a:p>
            <a:pPr eaLnBrk="1" hangingPunct="1"/>
            <a:r>
              <a:rPr lang="en-US" sz="4000" b="1" dirty="0">
                <a:solidFill>
                  <a:srgbClr val="002060"/>
                </a:solidFill>
                <a:latin typeface="Times New Roman" charset="0"/>
                <a:cs typeface="Times New Roman" charset="0"/>
              </a:rPr>
              <a:t>Introduction</a:t>
            </a:r>
          </a:p>
          <a:p>
            <a:pPr eaLnBrk="1" hangingPunct="1"/>
            <a:endParaRPr lang="en-US" sz="1600" dirty="0">
              <a:solidFill>
                <a:srgbClr val="403152"/>
              </a:solidFill>
              <a:latin typeface="Times New Roman" charset="0"/>
              <a:cs typeface="Times New Roman" charset="0"/>
            </a:endParaRPr>
          </a:p>
          <a:p>
            <a:pPr indent="-274320" algn="just" eaLnBrk="1" hangingPunct="1">
              <a:buFont typeface="Wingdings" charset="0"/>
              <a:buChar char="§"/>
            </a:pPr>
            <a:r>
              <a:rPr lang="en-US" sz="3200" dirty="0">
                <a:latin typeface="Times New Roman" charset="0"/>
                <a:cs typeface="Times New Roman" charset="0"/>
              </a:rPr>
              <a:t> </a:t>
            </a:r>
            <a:r>
              <a:rPr lang="en-US" sz="3200" i="1" dirty="0">
                <a:latin typeface="Times New Roman" charset="0"/>
                <a:cs typeface="Times New Roman" charset="0"/>
              </a:rPr>
              <a:t>Ascophyllum nodosum, </a:t>
            </a:r>
            <a:r>
              <a:rPr lang="en-US" sz="3200" dirty="0">
                <a:latin typeface="Times New Roman" charset="0"/>
                <a:cs typeface="Times New Roman" charset="0"/>
              </a:rPr>
              <a:t>commonly known as</a:t>
            </a:r>
            <a:r>
              <a:rPr lang="en-US" sz="3200" i="1" dirty="0">
                <a:latin typeface="Times New Roman" charset="0"/>
                <a:cs typeface="Times New Roman" charset="0"/>
              </a:rPr>
              <a:t> </a:t>
            </a:r>
            <a:r>
              <a:rPr lang="en-US" sz="3200" dirty="0">
                <a:latin typeface="Times New Roman" charset="0"/>
                <a:cs typeface="Times New Roman" charset="0"/>
              </a:rPr>
              <a:t>kelp meal (</a:t>
            </a:r>
            <a:r>
              <a:rPr lang="en-US" sz="3200" b="1" dirty="0">
                <a:latin typeface="Times New Roman" charset="0"/>
                <a:cs typeface="Times New Roman" charset="0"/>
              </a:rPr>
              <a:t>KM</a:t>
            </a:r>
            <a:r>
              <a:rPr lang="en-US" sz="3200" dirty="0">
                <a:latin typeface="Times New Roman" charset="0"/>
                <a:cs typeface="Times New Roman" charset="0"/>
              </a:rPr>
              <a:t>), is a macroalgae species containing a wide range of nutrients particularly iodine (</a:t>
            </a:r>
            <a:r>
              <a:rPr lang="en-US" sz="3200" b="1" dirty="0">
                <a:latin typeface="Times New Roman" charset="0"/>
                <a:cs typeface="Times New Roman" charset="0"/>
              </a:rPr>
              <a:t>I</a:t>
            </a:r>
            <a:r>
              <a:rPr lang="en-US" sz="3200" dirty="0">
                <a:latin typeface="Times New Roman" charset="0"/>
                <a:cs typeface="Times New Roman" charset="0"/>
              </a:rPr>
              <a:t>) (</a:t>
            </a:r>
            <a:r>
              <a:rPr lang="en-US" sz="3200" b="1" dirty="0">
                <a:latin typeface="Times New Roman" charset="0"/>
                <a:cs typeface="Times New Roman" charset="0"/>
              </a:rPr>
              <a:t>Table 1</a:t>
            </a:r>
            <a:r>
              <a:rPr lang="en-US" sz="3200" dirty="0">
                <a:latin typeface="Times New Roman" charset="0"/>
                <a:cs typeface="Times New Roman" charset="0"/>
              </a:rPr>
              <a:t>). Iodine concentration values have been shown to range from 482 mg/kg (Phaneuf et al., 1999) to 820 mg/kg (Antaya et al., 2015).</a:t>
            </a:r>
          </a:p>
          <a:p>
            <a:pPr indent="-274320" algn="just" eaLnBrk="1" hangingPunct="1"/>
            <a:endParaRPr lang="en-US" sz="3200" dirty="0">
              <a:latin typeface="Times New Roman" charset="0"/>
              <a:cs typeface="Times New Roman" charset="0"/>
            </a:endParaRPr>
          </a:p>
          <a:p>
            <a:pPr indent="-274320" algn="just" eaLnBrk="1" hangingPunct="1">
              <a:buFont typeface="Wingdings" charset="0"/>
              <a:buChar char="§"/>
            </a:pPr>
            <a:r>
              <a:rPr lang="en-US" sz="3200" dirty="0">
                <a:latin typeface="Times New Roman" charset="0"/>
                <a:cs typeface="Times New Roman" charset="0"/>
              </a:rPr>
              <a:t> Surveys showed that up to 83% of organic dairy farmers in the Northeast and Midwest U.S. feed KM (Hardie et al., 2014; Antaya et al., 2015; Sorge et al., 2016).</a:t>
            </a:r>
          </a:p>
          <a:p>
            <a:pPr algn="just" eaLnBrk="1" hangingPunct="1"/>
            <a:endParaRPr lang="en-US" sz="3200" dirty="0">
              <a:latin typeface="Times New Roman" charset="0"/>
              <a:cs typeface="Times New Roman" charset="0"/>
            </a:endParaRPr>
          </a:p>
          <a:p>
            <a:pPr indent="-274320" algn="just" eaLnBrk="1" hangingPunct="1">
              <a:buFont typeface="Wingdings" charset="0"/>
              <a:buChar char="§"/>
            </a:pPr>
            <a:r>
              <a:rPr lang="en-US" sz="3200" dirty="0">
                <a:latin typeface="Times New Roman" panose="02020603050405020304" pitchFamily="18" charset="0"/>
                <a:ea typeface="Times New Roman" panose="02020603050405020304" pitchFamily="18" charset="0"/>
              </a:rPr>
              <a:t>A positive linear relationship between KM intake and milk I concentration has been shown in dairy cows (Antaya et al., 2015). Although milk is considered an important I source for humans (Dahl et al., 2003), excess I intake has given rise to health-related concerns particularly for children who are more susceptible to I toxicity (Zimmermann et al., 2005).</a:t>
            </a:r>
          </a:p>
          <a:p>
            <a:pPr algn="just" eaLnBrk="1" hangingPunct="1"/>
            <a:endParaRPr lang="en-US" sz="3200" dirty="0">
              <a:latin typeface="Times New Roman" charset="0"/>
              <a:ea typeface="Times New Roman" panose="02020603050405020304" pitchFamily="18" charset="0"/>
              <a:cs typeface="Times New Roman" charset="0"/>
            </a:endParaRPr>
          </a:p>
          <a:p>
            <a:pPr indent="-274320" algn="just" eaLnBrk="1" hangingPunct="1">
              <a:buFont typeface="Wingdings" charset="0"/>
              <a:buChar char="§"/>
            </a:pPr>
            <a:r>
              <a:rPr lang="en-US" sz="3200" dirty="0">
                <a:latin typeface="Times New Roman" charset="0"/>
                <a:cs typeface="Times New Roman" charset="0"/>
              </a:rPr>
              <a:t>Canola meal (</a:t>
            </a:r>
            <a:r>
              <a:rPr lang="en-US" sz="3200" b="1" dirty="0">
                <a:latin typeface="Times New Roman" charset="0"/>
                <a:cs typeface="Times New Roman" charset="0"/>
              </a:rPr>
              <a:t>CM</a:t>
            </a:r>
            <a:r>
              <a:rPr lang="en-US" sz="3200" dirty="0">
                <a:latin typeface="Times New Roman" charset="0"/>
                <a:cs typeface="Times New Roman" charset="0"/>
              </a:rPr>
              <a:t>) contain goitrogenic glucosinolates (</a:t>
            </a:r>
            <a:r>
              <a:rPr lang="en-US" sz="3200" b="1" dirty="0">
                <a:latin typeface="Times New Roman" charset="0"/>
                <a:cs typeface="Times New Roman" charset="0"/>
              </a:rPr>
              <a:t>GLS</a:t>
            </a:r>
            <a:r>
              <a:rPr lang="en-US" sz="3200" dirty="0">
                <a:latin typeface="Times New Roman" charset="0"/>
                <a:cs typeface="Times New Roman" charset="0"/>
              </a:rPr>
              <a:t>) that affect I distribution in tissues through competitive inhibition of iodide transportation by the Na-iodide symporter </a:t>
            </a:r>
            <a:r>
              <a:rPr lang="fr-FR" sz="3200" dirty="0">
                <a:latin typeface="Times New Roman" charset="0"/>
                <a:cs typeface="Times New Roman" charset="0"/>
              </a:rPr>
              <a:t>(</a:t>
            </a:r>
            <a:r>
              <a:rPr lang="fr-FR" sz="3200" dirty="0" err="1">
                <a:latin typeface="Times New Roman" charset="0"/>
                <a:cs typeface="Times New Roman" charset="0"/>
              </a:rPr>
              <a:t>Tripathi</a:t>
            </a:r>
            <a:r>
              <a:rPr lang="fr-FR" sz="3200" dirty="0">
                <a:latin typeface="Times New Roman" charset="0"/>
                <a:cs typeface="Times New Roman" charset="0"/>
              </a:rPr>
              <a:t> et al., 2004) </a:t>
            </a:r>
            <a:r>
              <a:rPr lang="en-US" sz="3200" dirty="0">
                <a:latin typeface="Times New Roman" charset="0"/>
                <a:cs typeface="Times New Roman" charset="0"/>
              </a:rPr>
              <a:t>so that CM may reduce milk I content.</a:t>
            </a:r>
          </a:p>
        </p:txBody>
      </p:sp>
      <p:sp>
        <p:nvSpPr>
          <p:cNvPr id="2053" name="TextBox 10"/>
          <p:cNvSpPr txBox="1">
            <a:spLocks noChangeArrowheads="1"/>
          </p:cNvSpPr>
          <p:nvPr/>
        </p:nvSpPr>
        <p:spPr bwMode="auto">
          <a:xfrm>
            <a:off x="33652816" y="4544659"/>
            <a:ext cx="17388319" cy="67464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8200">
                <a:solidFill>
                  <a:schemeClr val="tx1"/>
                </a:solidFill>
                <a:latin typeface="Arial" charset="0"/>
                <a:ea typeface="ＭＳ Ｐゴシック" charset="0"/>
                <a:cs typeface="Arial" charset="0"/>
              </a:defRPr>
            </a:lvl1pPr>
            <a:lvl2pPr marL="742950" indent="-285750" eaLnBrk="0" hangingPunct="0">
              <a:defRPr sz="8200">
                <a:solidFill>
                  <a:schemeClr val="tx1"/>
                </a:solidFill>
                <a:latin typeface="Arial" charset="0"/>
                <a:ea typeface="Arial" charset="0"/>
                <a:cs typeface="Arial" charset="0"/>
              </a:defRPr>
            </a:lvl2pPr>
            <a:lvl3pPr marL="1143000" indent="-228600" eaLnBrk="0" hangingPunct="0">
              <a:defRPr sz="8200">
                <a:solidFill>
                  <a:schemeClr val="tx1"/>
                </a:solidFill>
                <a:latin typeface="Arial" charset="0"/>
                <a:ea typeface="Arial" charset="0"/>
                <a:cs typeface="Arial" charset="0"/>
              </a:defRPr>
            </a:lvl3pPr>
            <a:lvl4pPr marL="1600200" indent="-228600" eaLnBrk="0" hangingPunct="0">
              <a:defRPr sz="8200">
                <a:solidFill>
                  <a:schemeClr val="tx1"/>
                </a:solidFill>
                <a:latin typeface="Arial" charset="0"/>
                <a:ea typeface="Arial" charset="0"/>
                <a:cs typeface="Arial" charset="0"/>
              </a:defRPr>
            </a:lvl4pPr>
            <a:lvl5pPr marL="2057400" indent="-228600" eaLnBrk="0" hangingPunct="0">
              <a:defRPr sz="8200">
                <a:solidFill>
                  <a:schemeClr val="tx1"/>
                </a:solidFill>
                <a:latin typeface="Arial" charset="0"/>
                <a:ea typeface="Arial" charset="0"/>
                <a:cs typeface="Arial" charset="0"/>
              </a:defRPr>
            </a:lvl5pPr>
            <a:lvl6pPr marL="25146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6pPr>
            <a:lvl7pPr marL="29718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7pPr>
            <a:lvl8pPr marL="34290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8pPr>
            <a:lvl9pPr marL="38862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9pPr>
          </a:lstStyle>
          <a:p>
            <a:pPr eaLnBrk="1" hangingPunct="1"/>
            <a:r>
              <a:rPr lang="en-US" sz="4000" b="1" dirty="0">
                <a:solidFill>
                  <a:srgbClr val="002060"/>
                </a:solidFill>
                <a:latin typeface="Times New Roman" charset="0"/>
                <a:cs typeface="Times New Roman" charset="0"/>
              </a:rPr>
              <a:t>Results and Discussion</a:t>
            </a:r>
          </a:p>
          <a:p>
            <a:pPr eaLnBrk="1" hangingPunct="1"/>
            <a:endParaRPr lang="en-US" sz="1800" b="1" dirty="0">
              <a:solidFill>
                <a:srgbClr val="403152"/>
              </a:solidFill>
              <a:latin typeface="Times New Roman" charset="0"/>
              <a:cs typeface="Times New Roman" charset="0"/>
            </a:endParaRPr>
          </a:p>
          <a:p>
            <a:pPr indent="-274320" algn="just" eaLnBrk="1" hangingPunct="1">
              <a:buFont typeface="Wingdings" pitchFamily="2" charset="2"/>
              <a:buChar char="§"/>
            </a:pPr>
            <a:r>
              <a:rPr lang="en-US" sz="3200" dirty="0">
                <a:latin typeface="Times New Roman" charset="0"/>
                <a:cs typeface="Times New Roman" charset="0"/>
              </a:rPr>
              <a:t>A significant RDP × I source interaction was observed for milk I concentration (</a:t>
            </a:r>
            <a:r>
              <a:rPr lang="en-US" sz="3200" b="1" dirty="0">
                <a:latin typeface="Times New Roman" charset="0"/>
                <a:cs typeface="Times New Roman" charset="0"/>
              </a:rPr>
              <a:t>Figure 1</a:t>
            </a:r>
            <a:r>
              <a:rPr lang="en-US" sz="3200" dirty="0">
                <a:latin typeface="Times New Roman" charset="0"/>
                <a:cs typeface="Times New Roman" charset="0"/>
              </a:rPr>
              <a:t>) and yield (</a:t>
            </a:r>
            <a:r>
              <a:rPr lang="en-US" sz="3200" b="1" dirty="0">
                <a:latin typeface="Times New Roman" charset="0"/>
                <a:cs typeface="Times New Roman" charset="0"/>
              </a:rPr>
              <a:t>Table 4</a:t>
            </a:r>
            <a:r>
              <a:rPr lang="en-US" sz="3200" dirty="0">
                <a:latin typeface="Times New Roman" charset="0"/>
                <a:cs typeface="Times New Roman" charset="0"/>
              </a:rPr>
              <a:t>). The drop in the concentration and yield of milk I was more pronounced in cows fed CM plus KM than CM plus EDDI,</a:t>
            </a:r>
            <a:r>
              <a:rPr lang="en-US" sz="3200" dirty="0">
                <a:latin typeface="Times New Roman" charset="0"/>
              </a:rPr>
              <a:t> indicating that CM-GLS influenced I distribution only when CM was fed together with KM. These results suggest that I from EDDI was more rapidly absorbed than that from KM and did not timely matched the release of GLS from CM, thereby resulting in greater I secretion in milk. </a:t>
            </a:r>
          </a:p>
          <a:p>
            <a:pPr algn="just" eaLnBrk="1" hangingPunct="1"/>
            <a:endParaRPr lang="en-US" sz="3200" dirty="0">
              <a:latin typeface="Times New Roman" charset="0"/>
            </a:endParaRPr>
          </a:p>
          <a:p>
            <a:pPr indent="-274320" algn="just" eaLnBrk="1" hangingPunct="1">
              <a:buFont typeface="Wingdings" pitchFamily="2" charset="2"/>
              <a:buChar char="§"/>
            </a:pPr>
            <a:r>
              <a:rPr lang="en-US" sz="3200" dirty="0">
                <a:latin typeface="Times New Roman" charset="0"/>
              </a:rPr>
              <a:t>Milk I (</a:t>
            </a:r>
            <a:r>
              <a:rPr lang="en-US" sz="3200" b="1" dirty="0">
                <a:latin typeface="Times New Roman" charset="0"/>
              </a:rPr>
              <a:t>Figure 1</a:t>
            </a:r>
            <a:r>
              <a:rPr lang="en-US" sz="3200" dirty="0">
                <a:latin typeface="Times New Roman" charset="0"/>
              </a:rPr>
              <a:t>) decreased below the 500-µg/L threshold considered safe for humans’ consumption only in the CM plus KM diet (EFSA, 2013).</a:t>
            </a:r>
          </a:p>
          <a:p>
            <a:pPr algn="just" eaLnBrk="1" hangingPunct="1"/>
            <a:endParaRPr lang="en-US" sz="3200" dirty="0">
              <a:latin typeface="Times New Roman" charset="0"/>
              <a:cs typeface="Times New Roman" charset="0"/>
            </a:endParaRPr>
          </a:p>
          <a:p>
            <a:pPr indent="-274320" algn="just" eaLnBrk="1" hangingPunct="1">
              <a:buFont typeface="Wingdings" pitchFamily="2" charset="2"/>
              <a:buChar char="§"/>
            </a:pPr>
            <a:r>
              <a:rPr lang="en-US" sz="3200" dirty="0">
                <a:latin typeface="Times New Roman" charset="0"/>
                <a:cs typeface="Times New Roman" charset="0"/>
              </a:rPr>
              <a:t>Cows fed CM had greater concentrations of serum TSH, T</a:t>
            </a:r>
            <a:r>
              <a:rPr lang="en-US" sz="2000" dirty="0">
                <a:latin typeface="Times New Roman" charset="0"/>
                <a:cs typeface="Times New Roman" charset="0"/>
              </a:rPr>
              <a:t>3</a:t>
            </a:r>
            <a:r>
              <a:rPr lang="en-US" sz="3200" dirty="0">
                <a:latin typeface="Times New Roman" charset="0"/>
                <a:cs typeface="Times New Roman" charset="0"/>
              </a:rPr>
              <a:t>, and T</a:t>
            </a:r>
            <a:r>
              <a:rPr lang="en-US" sz="2000" dirty="0">
                <a:latin typeface="Times New Roman" charset="0"/>
                <a:cs typeface="Times New Roman" charset="0"/>
              </a:rPr>
              <a:t>4</a:t>
            </a:r>
            <a:r>
              <a:rPr lang="en-US" sz="3200" dirty="0">
                <a:latin typeface="Times New Roman" charset="0"/>
                <a:cs typeface="Times New Roman" charset="0"/>
              </a:rPr>
              <a:t> than those fed SBM possibly in response to GLS found in CM</a:t>
            </a:r>
            <a:r>
              <a:rPr lang="en-US" sz="2800" dirty="0">
                <a:latin typeface="Times New Roman" charset="0"/>
                <a:cs typeface="Times New Roman" charset="0"/>
              </a:rPr>
              <a:t>.</a:t>
            </a:r>
          </a:p>
          <a:p>
            <a:pPr indent="-274320" algn="l" eaLnBrk="1" hangingPunct="1">
              <a:lnSpc>
                <a:spcPct val="80000"/>
              </a:lnSpc>
            </a:pPr>
            <a:endParaRPr lang="en-US" sz="2800" dirty="0">
              <a:latin typeface="Times New Roman" charset="0"/>
              <a:cs typeface="Times New Roman" charset="0"/>
            </a:endParaRPr>
          </a:p>
        </p:txBody>
      </p:sp>
      <p:sp>
        <p:nvSpPr>
          <p:cNvPr id="2054" name="TextBox 11"/>
          <p:cNvSpPr txBox="1">
            <a:spLocks noChangeArrowheads="1"/>
          </p:cNvSpPr>
          <p:nvPr/>
        </p:nvSpPr>
        <p:spPr bwMode="auto">
          <a:xfrm>
            <a:off x="33631045" y="11734800"/>
            <a:ext cx="17407369" cy="4924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8200">
                <a:solidFill>
                  <a:schemeClr val="tx1"/>
                </a:solidFill>
                <a:latin typeface="Arial" charset="0"/>
                <a:ea typeface="ＭＳ Ｐゴシック" charset="0"/>
                <a:cs typeface="Arial" charset="0"/>
              </a:defRPr>
            </a:lvl1pPr>
            <a:lvl2pPr marL="742950" indent="-285750" eaLnBrk="0" hangingPunct="0">
              <a:defRPr sz="8200">
                <a:solidFill>
                  <a:schemeClr val="tx1"/>
                </a:solidFill>
                <a:latin typeface="Arial" charset="0"/>
                <a:ea typeface="Arial" charset="0"/>
                <a:cs typeface="Arial" charset="0"/>
              </a:defRPr>
            </a:lvl2pPr>
            <a:lvl3pPr marL="1143000" indent="-228600" eaLnBrk="0" hangingPunct="0">
              <a:defRPr sz="8200">
                <a:solidFill>
                  <a:schemeClr val="tx1"/>
                </a:solidFill>
                <a:latin typeface="Arial" charset="0"/>
                <a:ea typeface="Arial" charset="0"/>
                <a:cs typeface="Arial" charset="0"/>
              </a:defRPr>
            </a:lvl3pPr>
            <a:lvl4pPr marL="1600200" indent="-228600" eaLnBrk="0" hangingPunct="0">
              <a:defRPr sz="8200">
                <a:solidFill>
                  <a:schemeClr val="tx1"/>
                </a:solidFill>
                <a:latin typeface="Arial" charset="0"/>
                <a:ea typeface="Arial" charset="0"/>
                <a:cs typeface="Arial" charset="0"/>
              </a:defRPr>
            </a:lvl4pPr>
            <a:lvl5pPr marL="2057400" indent="-228600" eaLnBrk="0" hangingPunct="0">
              <a:defRPr sz="8200">
                <a:solidFill>
                  <a:schemeClr val="tx1"/>
                </a:solidFill>
                <a:latin typeface="Arial" charset="0"/>
                <a:ea typeface="Arial" charset="0"/>
                <a:cs typeface="Arial" charset="0"/>
              </a:defRPr>
            </a:lvl5pPr>
            <a:lvl6pPr marL="25146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6pPr>
            <a:lvl7pPr marL="29718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7pPr>
            <a:lvl8pPr marL="34290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8pPr>
            <a:lvl9pPr marL="38862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9pPr>
          </a:lstStyle>
          <a:p>
            <a:pPr eaLnBrk="1" hangingPunct="1"/>
            <a:r>
              <a:rPr lang="en-US" sz="4000" b="1" dirty="0">
                <a:solidFill>
                  <a:srgbClr val="002060"/>
                </a:solidFill>
                <a:latin typeface="Times New Roman" charset="0"/>
                <a:cs typeface="Times New Roman" charset="0"/>
              </a:rPr>
              <a:t>Summary and Conclusions</a:t>
            </a:r>
          </a:p>
          <a:p>
            <a:pPr eaLnBrk="1" hangingPunct="1"/>
            <a:endParaRPr lang="en-US" sz="1800" b="1" dirty="0">
              <a:solidFill>
                <a:srgbClr val="002060"/>
              </a:solidFill>
              <a:latin typeface="Times New Roman" charset="0"/>
              <a:cs typeface="Times New Roman" charset="0"/>
            </a:endParaRPr>
          </a:p>
          <a:p>
            <a:pPr indent="-274320" algn="l" eaLnBrk="1" hangingPunct="1">
              <a:buFont typeface="Wingdings" pitchFamily="2" charset="2"/>
              <a:buChar char="§"/>
            </a:pPr>
            <a:r>
              <a:rPr lang="en-US" sz="2800" dirty="0">
                <a:latin typeface="Times New Roman" charset="0"/>
              </a:rPr>
              <a:t> </a:t>
            </a:r>
            <a:r>
              <a:rPr lang="en-US" sz="3200" dirty="0">
                <a:latin typeface="Times New Roman" charset="0"/>
              </a:rPr>
              <a:t>The drop in the concentration and yield of milk I was more pronounced in cows fed CM plus KM than CM plus EDDI (RDP by I source interaction).</a:t>
            </a:r>
          </a:p>
          <a:p>
            <a:pPr algn="l" eaLnBrk="1" hangingPunct="1"/>
            <a:endParaRPr lang="en-US" sz="3200" dirty="0">
              <a:latin typeface="Times New Roman" charset="0"/>
            </a:endParaRPr>
          </a:p>
          <a:p>
            <a:pPr indent="-274320" algn="l" eaLnBrk="1" hangingPunct="1">
              <a:buFont typeface="Wingdings" pitchFamily="2" charset="2"/>
              <a:buChar char="§"/>
            </a:pPr>
            <a:r>
              <a:rPr lang="en-US" sz="3200" dirty="0">
                <a:latin typeface="Times New Roman" charset="0"/>
              </a:rPr>
              <a:t> Our results showed that </a:t>
            </a:r>
            <a:r>
              <a:rPr lang="en-US" sz="3200" dirty="0">
                <a:latin typeface="Times New Roman" charset="0"/>
                <a:cs typeface="Times New Roman" charset="0"/>
              </a:rPr>
              <a:t>GLS</a:t>
            </a:r>
            <a:r>
              <a:rPr lang="en-US" sz="3200" dirty="0">
                <a:latin typeface="Times New Roman" charset="0"/>
              </a:rPr>
              <a:t> from CM influenced I distribution in tissues likely through competitive inhibition of iodide transportation by the Na-iodide symporter.</a:t>
            </a:r>
          </a:p>
          <a:p>
            <a:pPr indent="-274320" algn="l" eaLnBrk="1" hangingPunct="1"/>
            <a:endParaRPr lang="en-US" sz="3200" dirty="0">
              <a:latin typeface="Times New Roman" charset="0"/>
            </a:endParaRPr>
          </a:p>
          <a:p>
            <a:pPr indent="-274320" algn="l" eaLnBrk="1" hangingPunct="1">
              <a:buFont typeface="Wingdings" pitchFamily="2" charset="2"/>
              <a:buChar char="§"/>
            </a:pPr>
            <a:r>
              <a:rPr lang="en-US" sz="3200" dirty="0">
                <a:latin typeface="Times New Roman" charset="0"/>
              </a:rPr>
              <a:t> Future research is needed to examine the mode of feeding of EDDI and KM (incorporated into TMR vs. top-dressed vs. bolus) to better understand the potential interactions of these 2 I sources and CM.</a:t>
            </a:r>
          </a:p>
        </p:txBody>
      </p:sp>
      <p:sp>
        <p:nvSpPr>
          <p:cNvPr id="2058" name="TextBox 51"/>
          <p:cNvSpPr txBox="1">
            <a:spLocks noChangeArrowheads="1"/>
          </p:cNvSpPr>
          <p:nvPr/>
        </p:nvSpPr>
        <p:spPr bwMode="auto">
          <a:xfrm>
            <a:off x="668839" y="14043660"/>
            <a:ext cx="16130835" cy="393954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8200">
                <a:solidFill>
                  <a:schemeClr val="tx1"/>
                </a:solidFill>
                <a:latin typeface="Arial" charset="0"/>
                <a:ea typeface="ＭＳ Ｐゴシック" charset="0"/>
                <a:cs typeface="Arial" charset="0"/>
              </a:defRPr>
            </a:lvl1pPr>
            <a:lvl2pPr marL="742950" indent="-285750" eaLnBrk="0" hangingPunct="0">
              <a:defRPr sz="8200">
                <a:solidFill>
                  <a:schemeClr val="tx1"/>
                </a:solidFill>
                <a:latin typeface="Arial" charset="0"/>
                <a:ea typeface="Arial" charset="0"/>
                <a:cs typeface="Arial" charset="0"/>
              </a:defRPr>
            </a:lvl2pPr>
            <a:lvl3pPr marL="1143000" indent="-228600" eaLnBrk="0" hangingPunct="0">
              <a:defRPr sz="8200">
                <a:solidFill>
                  <a:schemeClr val="tx1"/>
                </a:solidFill>
                <a:latin typeface="Arial" charset="0"/>
                <a:ea typeface="Arial" charset="0"/>
                <a:cs typeface="Arial" charset="0"/>
              </a:defRPr>
            </a:lvl3pPr>
            <a:lvl4pPr marL="1600200" indent="-228600" eaLnBrk="0" hangingPunct="0">
              <a:defRPr sz="8200">
                <a:solidFill>
                  <a:schemeClr val="tx1"/>
                </a:solidFill>
                <a:latin typeface="Arial" charset="0"/>
                <a:ea typeface="Arial" charset="0"/>
                <a:cs typeface="Arial" charset="0"/>
              </a:defRPr>
            </a:lvl4pPr>
            <a:lvl5pPr marL="2057400" indent="-228600" eaLnBrk="0" hangingPunct="0">
              <a:defRPr sz="8200">
                <a:solidFill>
                  <a:schemeClr val="tx1"/>
                </a:solidFill>
                <a:latin typeface="Arial" charset="0"/>
                <a:ea typeface="Arial" charset="0"/>
                <a:cs typeface="Arial" charset="0"/>
              </a:defRPr>
            </a:lvl5pPr>
            <a:lvl6pPr marL="25146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6pPr>
            <a:lvl7pPr marL="29718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7pPr>
            <a:lvl8pPr marL="34290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8pPr>
            <a:lvl9pPr marL="38862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9pPr>
          </a:lstStyle>
          <a:p>
            <a:pPr eaLnBrk="1" hangingPunct="1"/>
            <a:r>
              <a:rPr lang="en-US" sz="4000" b="1" dirty="0">
                <a:solidFill>
                  <a:srgbClr val="002060"/>
                </a:solidFill>
                <a:latin typeface="Times New Roman" charset="0"/>
                <a:cs typeface="Times New Roman" charset="0"/>
              </a:rPr>
              <a:t>Hypothesis and Objectives</a:t>
            </a:r>
          </a:p>
          <a:p>
            <a:pPr eaLnBrk="1" hangingPunct="1"/>
            <a:endParaRPr lang="en-US" sz="1800" b="1" dirty="0">
              <a:solidFill>
                <a:srgbClr val="002060"/>
              </a:solidFill>
              <a:latin typeface="Times New Roman" charset="0"/>
              <a:cs typeface="Times New Roman" charset="0"/>
            </a:endParaRPr>
          </a:p>
          <a:p>
            <a:pPr indent="-274320" algn="just" eaLnBrk="1" hangingPunct="1">
              <a:buFont typeface="Wingdings" pitchFamily="2" charset="2"/>
              <a:buChar char="§"/>
            </a:pPr>
            <a:r>
              <a:rPr lang="en-US" sz="3200" dirty="0">
                <a:latin typeface="Times New Roman" charset="0"/>
                <a:cs typeface="Times New Roman" charset="0"/>
              </a:rPr>
              <a:t> </a:t>
            </a:r>
            <a:r>
              <a:rPr lang="en-US" sz="3200" dirty="0">
                <a:latin typeface="Times New Roman" panose="02020603050405020304" pitchFamily="18" charset="0"/>
                <a:ea typeface="Times New Roman" panose="02020603050405020304" pitchFamily="18" charset="0"/>
              </a:rPr>
              <a:t>We hypothesized that feeding a diet containing CM would reduce milk I concentration compared with soybean meal (</a:t>
            </a:r>
            <a:r>
              <a:rPr lang="en-US" sz="3200" b="1" dirty="0">
                <a:latin typeface="Times New Roman" panose="02020603050405020304" pitchFamily="18" charset="0"/>
                <a:ea typeface="Times New Roman" panose="02020603050405020304" pitchFamily="18" charset="0"/>
              </a:rPr>
              <a:t>SBM</a:t>
            </a:r>
            <a:r>
              <a:rPr lang="en-US" sz="3200" dirty="0">
                <a:latin typeface="Times New Roman" panose="02020603050405020304" pitchFamily="18" charset="0"/>
                <a:ea typeface="Times New Roman" panose="02020603050405020304" pitchFamily="18" charset="0"/>
              </a:rPr>
              <a:t>)</a:t>
            </a:r>
            <a:r>
              <a:rPr lang="en-US" sz="3200" dirty="0">
                <a:latin typeface="Times New Roman" charset="0"/>
                <a:cs typeface="Times New Roman" charset="0"/>
              </a:rPr>
              <a:t>. </a:t>
            </a:r>
          </a:p>
          <a:p>
            <a:pPr algn="just" eaLnBrk="1" hangingPunct="1"/>
            <a:endParaRPr lang="en-US" sz="3200" dirty="0">
              <a:latin typeface="Times New Roman" charset="0"/>
              <a:cs typeface="Times New Roman" charset="0"/>
            </a:endParaRPr>
          </a:p>
          <a:p>
            <a:pPr indent="-274320" algn="just" eaLnBrk="1" hangingPunct="1">
              <a:buFont typeface="Wingdings" pitchFamily="2" charset="2"/>
              <a:buChar char="§"/>
            </a:pPr>
            <a:r>
              <a:rPr lang="en-US" sz="3200" dirty="0">
                <a:latin typeface="Times New Roman" charset="0"/>
                <a:cs typeface="Times New Roman" charset="0"/>
              </a:rPr>
              <a:t> The objective of this experiment was to compare the effects of  2 sources of RDP (CM vs. SBM) supplemented with 2 different sources of I [ethylenediamine dihydriodide (</a:t>
            </a:r>
            <a:r>
              <a:rPr lang="en-US" sz="3200" b="1" dirty="0">
                <a:latin typeface="Times New Roman" charset="0"/>
                <a:cs typeface="Times New Roman" charset="0"/>
              </a:rPr>
              <a:t>EDDI</a:t>
            </a:r>
            <a:r>
              <a:rPr lang="en-US" sz="3200" dirty="0">
                <a:latin typeface="Times New Roman" charset="0"/>
                <a:cs typeface="Times New Roman" charset="0"/>
              </a:rPr>
              <a:t>) vs. KM] on milk I concentration and thyroid hormones in Jersey cows. </a:t>
            </a:r>
          </a:p>
        </p:txBody>
      </p:sp>
      <p:sp>
        <p:nvSpPr>
          <p:cNvPr id="2063" name="TextBox 60"/>
          <p:cNvSpPr txBox="1">
            <a:spLocks noChangeArrowheads="1"/>
          </p:cNvSpPr>
          <p:nvPr/>
        </p:nvSpPr>
        <p:spPr bwMode="auto">
          <a:xfrm flipH="1">
            <a:off x="17449800" y="4419600"/>
            <a:ext cx="7620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8200">
                <a:solidFill>
                  <a:schemeClr val="tx1"/>
                </a:solidFill>
                <a:latin typeface="Arial" charset="0"/>
                <a:ea typeface="ＭＳ Ｐゴシック" charset="0"/>
                <a:cs typeface="Arial" charset="0"/>
              </a:defRPr>
            </a:lvl1pPr>
            <a:lvl2pPr marL="742950" indent="-285750" eaLnBrk="0" hangingPunct="0">
              <a:defRPr sz="8200">
                <a:solidFill>
                  <a:schemeClr val="tx1"/>
                </a:solidFill>
                <a:latin typeface="Arial" charset="0"/>
                <a:ea typeface="Arial" charset="0"/>
                <a:cs typeface="Arial" charset="0"/>
              </a:defRPr>
            </a:lvl2pPr>
            <a:lvl3pPr marL="1143000" indent="-228600" eaLnBrk="0" hangingPunct="0">
              <a:defRPr sz="8200">
                <a:solidFill>
                  <a:schemeClr val="tx1"/>
                </a:solidFill>
                <a:latin typeface="Arial" charset="0"/>
                <a:ea typeface="Arial" charset="0"/>
                <a:cs typeface="Arial" charset="0"/>
              </a:defRPr>
            </a:lvl3pPr>
            <a:lvl4pPr marL="1600200" indent="-228600" eaLnBrk="0" hangingPunct="0">
              <a:defRPr sz="8200">
                <a:solidFill>
                  <a:schemeClr val="tx1"/>
                </a:solidFill>
                <a:latin typeface="Arial" charset="0"/>
                <a:ea typeface="Arial" charset="0"/>
                <a:cs typeface="Arial" charset="0"/>
              </a:defRPr>
            </a:lvl4pPr>
            <a:lvl5pPr marL="2057400" indent="-228600" eaLnBrk="0" hangingPunct="0">
              <a:defRPr sz="8200">
                <a:solidFill>
                  <a:schemeClr val="tx1"/>
                </a:solidFill>
                <a:latin typeface="Arial" charset="0"/>
                <a:ea typeface="Arial" charset="0"/>
                <a:cs typeface="Arial" charset="0"/>
              </a:defRPr>
            </a:lvl5pPr>
            <a:lvl6pPr marL="25146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6pPr>
            <a:lvl7pPr marL="29718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7pPr>
            <a:lvl8pPr marL="34290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8pPr>
            <a:lvl9pPr marL="38862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9pPr>
          </a:lstStyle>
          <a:p>
            <a:pPr algn="l" eaLnBrk="1" hangingPunct="1"/>
            <a:r>
              <a:rPr lang="en-US" sz="3200" b="1" dirty="0">
                <a:latin typeface="Times New Roman"/>
                <a:cs typeface="Times New Roman"/>
              </a:rPr>
              <a:t>Table 1: </a:t>
            </a:r>
            <a:r>
              <a:rPr lang="en-US" sz="3200" dirty="0">
                <a:latin typeface="Times New Roman"/>
                <a:cs typeface="Times New Roman"/>
              </a:rPr>
              <a:t>Nutritional analysis of KM</a:t>
            </a:r>
          </a:p>
        </p:txBody>
      </p:sp>
      <p:sp>
        <p:nvSpPr>
          <p:cNvPr id="2064" name="TextBox 9"/>
          <p:cNvSpPr txBox="1">
            <a:spLocks noChangeArrowheads="1"/>
          </p:cNvSpPr>
          <p:nvPr/>
        </p:nvSpPr>
        <p:spPr bwMode="auto">
          <a:xfrm>
            <a:off x="687589" y="18745200"/>
            <a:ext cx="16130835" cy="1354216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8200">
                <a:solidFill>
                  <a:schemeClr val="tx1"/>
                </a:solidFill>
                <a:latin typeface="Arial" charset="0"/>
                <a:ea typeface="ＭＳ Ｐゴシック" charset="0"/>
                <a:cs typeface="Arial" charset="0"/>
              </a:defRPr>
            </a:lvl1pPr>
            <a:lvl2pPr marL="742950" indent="-285750" eaLnBrk="0" hangingPunct="0">
              <a:defRPr sz="8200">
                <a:solidFill>
                  <a:schemeClr val="tx1"/>
                </a:solidFill>
                <a:latin typeface="Arial" charset="0"/>
                <a:ea typeface="Arial" charset="0"/>
                <a:cs typeface="Arial" charset="0"/>
              </a:defRPr>
            </a:lvl2pPr>
            <a:lvl3pPr marL="1143000" indent="-228600" eaLnBrk="0" hangingPunct="0">
              <a:defRPr sz="8200">
                <a:solidFill>
                  <a:schemeClr val="tx1"/>
                </a:solidFill>
                <a:latin typeface="Arial" charset="0"/>
                <a:ea typeface="Arial" charset="0"/>
                <a:cs typeface="Arial" charset="0"/>
              </a:defRPr>
            </a:lvl3pPr>
            <a:lvl4pPr marL="1600200" indent="-228600" eaLnBrk="0" hangingPunct="0">
              <a:defRPr sz="8200">
                <a:solidFill>
                  <a:schemeClr val="tx1"/>
                </a:solidFill>
                <a:latin typeface="Arial" charset="0"/>
                <a:ea typeface="Arial" charset="0"/>
                <a:cs typeface="Arial" charset="0"/>
              </a:defRPr>
            </a:lvl4pPr>
            <a:lvl5pPr marL="2057400" indent="-228600" eaLnBrk="0" hangingPunct="0">
              <a:defRPr sz="8200">
                <a:solidFill>
                  <a:schemeClr val="tx1"/>
                </a:solidFill>
                <a:latin typeface="Arial" charset="0"/>
                <a:ea typeface="Arial" charset="0"/>
                <a:cs typeface="Arial" charset="0"/>
              </a:defRPr>
            </a:lvl5pPr>
            <a:lvl6pPr marL="25146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6pPr>
            <a:lvl7pPr marL="29718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7pPr>
            <a:lvl8pPr marL="34290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8pPr>
            <a:lvl9pPr marL="38862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9pPr>
          </a:lstStyle>
          <a:p>
            <a:pPr eaLnBrk="1" hangingPunct="1"/>
            <a:r>
              <a:rPr lang="en-US" sz="4000" b="1" dirty="0">
                <a:solidFill>
                  <a:srgbClr val="002060"/>
                </a:solidFill>
                <a:latin typeface="Times New Roman" charset="0"/>
                <a:cs typeface="Times New Roman" charset="0"/>
              </a:rPr>
              <a:t>Materials and Methods</a:t>
            </a:r>
          </a:p>
          <a:p>
            <a:pPr eaLnBrk="1" hangingPunct="1"/>
            <a:endParaRPr lang="en-US" sz="1800" b="1" dirty="0">
              <a:latin typeface="Times New Roman" charset="0"/>
              <a:cs typeface="Times New Roman" charset="0"/>
            </a:endParaRPr>
          </a:p>
          <a:p>
            <a:pPr indent="-274320" algn="just" eaLnBrk="1" hangingPunct="1">
              <a:buFont typeface="Wingdings" charset="0"/>
              <a:buChar char="§"/>
            </a:pPr>
            <a:r>
              <a:rPr lang="en-US" sz="3200" dirty="0">
                <a:latin typeface="Times New Roman" charset="0"/>
                <a:cs typeface="Times New Roman" charset="0"/>
              </a:rPr>
              <a:t> Sixteen multiparous organically-certified Jersey cows averaging 93 ± 58 DIM, 461 ± 63 kg of BW, and 26.1 ± 5.1 kg/d of milk at the beginning of the study were used. Cows were blocked by DIM or milk yield and, within each block, randomly assigned to treatment sequences in a replicated 4 × 4 Latin square design with a 2 × 2 factorial arrangement of treatments.</a:t>
            </a:r>
          </a:p>
          <a:p>
            <a:pPr indent="-274320" algn="just" eaLnBrk="1" hangingPunct="1">
              <a:buFont typeface="Wingdings" charset="0"/>
              <a:buNone/>
            </a:pPr>
            <a:endParaRPr lang="en-US" sz="2400" dirty="0">
              <a:latin typeface="Times New Roman" charset="0"/>
              <a:cs typeface="Times New Roman" charset="0"/>
            </a:endParaRPr>
          </a:p>
          <a:p>
            <a:pPr indent="-274320" algn="just" eaLnBrk="1" hangingPunct="1">
              <a:buFont typeface="Wingdings" charset="0"/>
              <a:buChar char="§"/>
            </a:pPr>
            <a:r>
              <a:rPr lang="en-US" sz="3200" dirty="0">
                <a:latin typeface="Times New Roman" charset="0"/>
                <a:cs typeface="Times New Roman" charset="0"/>
              </a:rPr>
              <a:t>Four experimental diets were used: (1) SBM-EDDI (10% SBM + 110 mg of EDDI), (2) SBM-KM (10% SBM + 114 g of KM), (3) CM-EDDI (12.5% CM + 110 mg of EDDI), and (4) CM-KM (12.5% CM + 114 g of KM). Approximately 227 g of ground corn was mixed with either 57 g of KM or 55 mg of EDDI per feeding and offered to the cows in rubber tubs. The ingredient and nutritional composition of the protein </a:t>
            </a:r>
            <a:r>
              <a:rPr lang="en-US" sz="3200">
                <a:latin typeface="Times New Roman" charset="0"/>
                <a:cs typeface="Times New Roman" charset="0"/>
              </a:rPr>
              <a:t>sources and TMR </a:t>
            </a:r>
            <a:r>
              <a:rPr lang="en-US" sz="3200" dirty="0">
                <a:latin typeface="Times New Roman" charset="0"/>
                <a:cs typeface="Times New Roman" charset="0"/>
              </a:rPr>
              <a:t>are presented in </a:t>
            </a:r>
            <a:r>
              <a:rPr lang="en-US" sz="3200" b="1" dirty="0">
                <a:latin typeface="Times New Roman" charset="0"/>
                <a:cs typeface="Times New Roman" charset="0"/>
              </a:rPr>
              <a:t>Tables 2 </a:t>
            </a:r>
            <a:r>
              <a:rPr lang="en-US" sz="3200" dirty="0">
                <a:latin typeface="Times New Roman" charset="0"/>
                <a:cs typeface="Times New Roman" charset="0"/>
              </a:rPr>
              <a:t>and</a:t>
            </a:r>
            <a:r>
              <a:rPr lang="en-US" sz="3200" b="1" dirty="0">
                <a:latin typeface="Times New Roman" charset="0"/>
                <a:cs typeface="Times New Roman" charset="0"/>
              </a:rPr>
              <a:t> 3</a:t>
            </a:r>
            <a:r>
              <a:rPr lang="en-US" sz="3200" dirty="0">
                <a:latin typeface="Times New Roman" charset="0"/>
                <a:cs typeface="Times New Roman" charset="0"/>
              </a:rPr>
              <a:t>, respectively. </a:t>
            </a:r>
          </a:p>
          <a:p>
            <a:pPr indent="-274320" algn="just" eaLnBrk="1" hangingPunct="1">
              <a:buFont typeface="Wingdings" charset="0"/>
              <a:buNone/>
            </a:pPr>
            <a:endParaRPr lang="en-US" sz="3200" dirty="0">
              <a:latin typeface="Times New Roman" charset="0"/>
              <a:cs typeface="Times New Roman" charset="0"/>
            </a:endParaRPr>
          </a:p>
          <a:p>
            <a:pPr indent="-274320" algn="just" eaLnBrk="1" hangingPunct="1">
              <a:buFont typeface="Wingdings" charset="0"/>
              <a:buChar char="§"/>
            </a:pPr>
            <a:r>
              <a:rPr lang="en-US" sz="3200" dirty="0">
                <a:latin typeface="Times New Roman" charset="0"/>
                <a:cs typeface="Times New Roman" charset="0"/>
              </a:rPr>
              <a:t> The experiment consisted of 4 periods, each 2</a:t>
            </a:r>
            <a:r>
              <a:rPr lang="fa-IR" sz="3200" dirty="0">
                <a:latin typeface="Times New Roman" charset="0"/>
                <a:cs typeface="Times New Roman" charset="0"/>
              </a:rPr>
              <a:t>1</a:t>
            </a:r>
            <a:r>
              <a:rPr lang="en-US" sz="3200" dirty="0">
                <a:latin typeface="Times New Roman" charset="0"/>
                <a:cs typeface="Times New Roman" charset="0"/>
              </a:rPr>
              <a:t>-d long consisting of 14 d for diet adaptation and 7 d for data and sample collection.</a:t>
            </a:r>
          </a:p>
          <a:p>
            <a:pPr indent="-274320" algn="just" eaLnBrk="1" hangingPunct="1"/>
            <a:endParaRPr lang="en-US" sz="3200" dirty="0">
              <a:latin typeface="Times New Roman" charset="0"/>
              <a:cs typeface="Times New Roman" charset="0"/>
            </a:endParaRPr>
          </a:p>
          <a:p>
            <a:pPr indent="-274320" algn="just" eaLnBrk="1" hangingPunct="1">
              <a:buFont typeface="Wingdings" charset="0"/>
              <a:buChar char="§"/>
            </a:pPr>
            <a:r>
              <a:rPr lang="en-US" sz="3200" dirty="0">
                <a:latin typeface="Times New Roman" charset="0"/>
                <a:cs typeface="Times New Roman" charset="0"/>
              </a:rPr>
              <a:t> Cows were milked (0400 h and 1600 h) and fed (0500 h and 1700 h) twice daily. </a:t>
            </a:r>
          </a:p>
          <a:p>
            <a:pPr algn="just" eaLnBrk="1" hangingPunct="1"/>
            <a:endParaRPr lang="en-US" sz="3200" dirty="0">
              <a:latin typeface="Times New Roman" charset="0"/>
              <a:cs typeface="Times New Roman" charset="0"/>
            </a:endParaRPr>
          </a:p>
          <a:p>
            <a:pPr indent="-274320" algn="just" eaLnBrk="1" hangingPunct="1">
              <a:buFont typeface="Wingdings" charset="0"/>
              <a:buChar char="§"/>
            </a:pPr>
            <a:r>
              <a:rPr lang="en-US" sz="3200" dirty="0">
                <a:latin typeface="Times New Roman" charset="0"/>
                <a:cs typeface="Times New Roman" charset="0"/>
              </a:rPr>
              <a:t>Milk samples were collected for 2 consecutive </a:t>
            </a:r>
            <a:r>
              <a:rPr lang="en-US" sz="3200" dirty="0" err="1">
                <a:latin typeface="Times New Roman" charset="0"/>
                <a:cs typeface="Times New Roman" charset="0"/>
              </a:rPr>
              <a:t>milkings</a:t>
            </a:r>
            <a:r>
              <a:rPr lang="en-US" sz="3200" dirty="0">
                <a:latin typeface="Times New Roman" charset="0"/>
                <a:cs typeface="Times New Roman" charset="0"/>
              </a:rPr>
              <a:t> (p.m. and a.m.) and analyzed for I content at Michigan State Diagnostic Center for Human and Animal Health. </a:t>
            </a:r>
          </a:p>
          <a:p>
            <a:pPr algn="just" eaLnBrk="1" hangingPunct="1"/>
            <a:endParaRPr lang="en-US" sz="2400" dirty="0">
              <a:latin typeface="Times New Roman" charset="0"/>
              <a:cs typeface="Times New Roman" charset="0"/>
            </a:endParaRPr>
          </a:p>
          <a:p>
            <a:pPr indent="-274320" algn="just" eaLnBrk="1" hangingPunct="1">
              <a:buFont typeface="Wingdings" charset="0"/>
              <a:buChar char="§"/>
            </a:pPr>
            <a:r>
              <a:rPr lang="en-US" sz="3200" dirty="0">
                <a:latin typeface="Times New Roman" charset="0"/>
                <a:cs typeface="Times New Roman" charset="0"/>
              </a:rPr>
              <a:t> </a:t>
            </a:r>
            <a:r>
              <a:rPr lang="en-US" sz="3200" dirty="0">
                <a:latin typeface="Times New Roman" panose="02020603050405020304" pitchFamily="18" charset="0"/>
                <a:ea typeface="Calibri" panose="020F0502020204030204" pitchFamily="34" charset="0"/>
              </a:rPr>
              <a:t>Blood samples were collected once on the last day of each sampling week approximately 4 h after the a.m. feeding </a:t>
            </a:r>
            <a:r>
              <a:rPr lang="en-US" sz="3200" dirty="0">
                <a:latin typeface="Times New Roman" charset="0"/>
                <a:cs typeface="Times New Roman" charset="0"/>
              </a:rPr>
              <a:t>and analyzed for total triiodothyronine (</a:t>
            </a:r>
            <a:r>
              <a:rPr lang="en-US" sz="3200" b="1" dirty="0">
                <a:latin typeface="Times New Roman" charset="0"/>
                <a:cs typeface="Times New Roman" charset="0"/>
              </a:rPr>
              <a:t>T</a:t>
            </a:r>
            <a:r>
              <a:rPr lang="en-US" sz="3200" b="1" baseline="-25000" dirty="0">
                <a:latin typeface="Times New Roman" charset="0"/>
                <a:cs typeface="Times New Roman" charset="0"/>
              </a:rPr>
              <a:t>3</a:t>
            </a:r>
            <a:r>
              <a:rPr lang="en-US" sz="3200" dirty="0">
                <a:latin typeface="Times New Roman" charset="0"/>
                <a:cs typeface="Times New Roman" charset="0"/>
              </a:rPr>
              <a:t>), total thyroxine (</a:t>
            </a:r>
            <a:r>
              <a:rPr lang="en-US" sz="3200" b="1" dirty="0">
                <a:latin typeface="Times New Roman" charset="0"/>
                <a:cs typeface="Times New Roman" charset="0"/>
              </a:rPr>
              <a:t>T</a:t>
            </a:r>
            <a:r>
              <a:rPr lang="en-US" sz="3200" b="1" baseline="-25000" dirty="0">
                <a:latin typeface="Times New Roman" charset="0"/>
                <a:cs typeface="Times New Roman" charset="0"/>
              </a:rPr>
              <a:t>4</a:t>
            </a:r>
            <a:r>
              <a:rPr lang="en-US" sz="3200" dirty="0">
                <a:latin typeface="Times New Roman" charset="0"/>
                <a:cs typeface="Times New Roman" charset="0"/>
              </a:rPr>
              <a:t>), and thyroid stimulating hormone (</a:t>
            </a:r>
            <a:r>
              <a:rPr lang="en-US" sz="3200" b="1" dirty="0">
                <a:latin typeface="Times New Roman" charset="0"/>
                <a:cs typeface="Times New Roman" charset="0"/>
              </a:rPr>
              <a:t>TSH</a:t>
            </a:r>
            <a:r>
              <a:rPr lang="en-US" sz="3200" dirty="0">
                <a:latin typeface="Times New Roman" charset="0"/>
                <a:cs typeface="Times New Roman" charset="0"/>
              </a:rPr>
              <a:t>) using commercially available kits. </a:t>
            </a:r>
          </a:p>
          <a:p>
            <a:pPr indent="-274320" algn="just" eaLnBrk="1" hangingPunct="1">
              <a:buFont typeface="Wingdings" charset="0"/>
              <a:buChar char="§"/>
            </a:pPr>
            <a:endParaRPr lang="en-US" sz="3200" dirty="0">
              <a:latin typeface="Times New Roman" charset="0"/>
              <a:cs typeface="Times New Roman" charset="0"/>
            </a:endParaRPr>
          </a:p>
          <a:p>
            <a:pPr indent="-274320" algn="just" eaLnBrk="1" hangingPunct="1">
              <a:buFont typeface="Wingdings" charset="0"/>
              <a:buChar char="§"/>
            </a:pPr>
            <a:r>
              <a:rPr lang="en-US" sz="3200" dirty="0">
                <a:latin typeface="Times New Roman" charset="0"/>
                <a:cs typeface="Times New Roman" charset="0"/>
              </a:rPr>
              <a:t> Data were analyzed using the MIXED procedure of SAS for a replicated factorial 4 × 4 Latin square design.</a:t>
            </a:r>
            <a:endParaRPr lang="en-US" sz="2800" dirty="0">
              <a:latin typeface="Times New Roman" charset="0"/>
              <a:cs typeface="Times New Roman" charset="0"/>
            </a:endParaRPr>
          </a:p>
        </p:txBody>
      </p:sp>
      <p:graphicFrame>
        <p:nvGraphicFramePr>
          <p:cNvPr id="2107" name="Object 203"/>
          <p:cNvGraphicFramePr>
            <a:graphicFrameLocks noChangeAspect="1"/>
          </p:cNvGraphicFramePr>
          <p:nvPr/>
        </p:nvGraphicFramePr>
        <p:xfrm>
          <a:off x="24542463" y="9834564"/>
          <a:ext cx="848591" cy="276225"/>
        </p:xfrm>
        <a:graphic>
          <a:graphicData uri="http://schemas.openxmlformats.org/presentationml/2006/ole">
            <mc:AlternateContent xmlns:mc="http://schemas.openxmlformats.org/markup-compatibility/2006">
              <mc:Choice xmlns:v="urn:schemas-microsoft-com:vml" Requires="v">
                <p:oleObj spid="_x0000_s2330" name="Chart" r:id="rId4" imgW="666811" imgH="276142" progId="MSGraph.Chart.8">
                  <p:embed followColorScheme="full"/>
                </p:oleObj>
              </mc:Choice>
              <mc:Fallback>
                <p:oleObj name="Chart" r:id="rId4" imgW="666811" imgH="276142" progId="MSGraph.Chart.8">
                  <p:embed followColorScheme="full"/>
                  <p:pic>
                    <p:nvPicPr>
                      <p:cNvPr id="0" name="Picture 1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542463" y="9834564"/>
                        <a:ext cx="848591" cy="2762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2" name="TextBox 21"/>
          <p:cNvSpPr txBox="1"/>
          <p:nvPr/>
        </p:nvSpPr>
        <p:spPr>
          <a:xfrm>
            <a:off x="17329510" y="26890073"/>
            <a:ext cx="15480577" cy="1077218"/>
          </a:xfrm>
          <a:prstGeom prst="rect">
            <a:avLst/>
          </a:prstGeom>
          <a:noFill/>
        </p:spPr>
        <p:txBody>
          <a:bodyPr wrap="square" rtlCol="0">
            <a:spAutoFit/>
          </a:bodyPr>
          <a:lstStyle/>
          <a:p>
            <a:pPr algn="just"/>
            <a:r>
              <a:rPr lang="en-US" sz="2800" b="1" dirty="0">
                <a:latin typeface="Times New Roman"/>
                <a:cs typeface="Times New Roman"/>
              </a:rPr>
              <a:t>Table 4: </a:t>
            </a:r>
            <a:r>
              <a:rPr lang="en-US" sz="3200" dirty="0">
                <a:latin typeface="Times New Roman"/>
                <a:cs typeface="Times New Roman"/>
              </a:rPr>
              <a:t>Effect of RDP (CM vs. SBM) and I (EDDI vs. KM) sources on milk I yield and serum concentrations of thyroid hormones in Jersey cows.</a:t>
            </a:r>
            <a:endParaRPr lang="en-US" sz="2800" dirty="0">
              <a:latin typeface="Times New Roman"/>
              <a:cs typeface="Times New Roman"/>
            </a:endParaRPr>
          </a:p>
        </p:txBody>
      </p:sp>
      <p:sp>
        <p:nvSpPr>
          <p:cNvPr id="28" name="TextBox 27"/>
          <p:cNvSpPr txBox="1"/>
          <p:nvPr/>
        </p:nvSpPr>
        <p:spPr>
          <a:xfrm>
            <a:off x="17670607" y="17591782"/>
            <a:ext cx="15801975" cy="1077218"/>
          </a:xfrm>
          <a:prstGeom prst="rect">
            <a:avLst/>
          </a:prstGeom>
          <a:noFill/>
        </p:spPr>
        <p:txBody>
          <a:bodyPr wrap="square" rtlCol="0">
            <a:spAutoFit/>
          </a:bodyPr>
          <a:lstStyle/>
          <a:p>
            <a:pPr algn="l"/>
            <a:r>
              <a:rPr lang="en-US" sz="3200" b="1" dirty="0">
                <a:latin typeface="Times New Roman"/>
                <a:cs typeface="Times New Roman"/>
              </a:rPr>
              <a:t>Figure 1: </a:t>
            </a:r>
            <a:r>
              <a:rPr lang="en-US" sz="3200" dirty="0">
                <a:latin typeface="Times New Roman"/>
                <a:cs typeface="Times New Roman"/>
              </a:rPr>
              <a:t>Effect of  RDP (CM vs. SBM) and I (EDDI vs. KM) sources on milk I concentration in Jersey cows.</a:t>
            </a:r>
          </a:p>
        </p:txBody>
      </p:sp>
      <p:sp>
        <p:nvSpPr>
          <p:cNvPr id="37" name="TextBox 11"/>
          <p:cNvSpPr txBox="1">
            <a:spLocks noChangeArrowheads="1"/>
          </p:cNvSpPr>
          <p:nvPr/>
        </p:nvSpPr>
        <p:spPr bwMode="auto">
          <a:xfrm>
            <a:off x="33652816" y="17088409"/>
            <a:ext cx="17375766" cy="1154162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8200">
                <a:solidFill>
                  <a:schemeClr val="tx1"/>
                </a:solidFill>
                <a:latin typeface="Arial" charset="0"/>
                <a:ea typeface="ＭＳ Ｐゴシック" charset="0"/>
                <a:cs typeface="Arial" charset="0"/>
              </a:defRPr>
            </a:lvl1pPr>
            <a:lvl2pPr marL="742950" indent="-285750" eaLnBrk="0" hangingPunct="0">
              <a:defRPr sz="8200">
                <a:solidFill>
                  <a:schemeClr val="tx1"/>
                </a:solidFill>
                <a:latin typeface="Arial" charset="0"/>
                <a:ea typeface="Arial" charset="0"/>
                <a:cs typeface="Arial" charset="0"/>
              </a:defRPr>
            </a:lvl2pPr>
            <a:lvl3pPr marL="1143000" indent="-228600" eaLnBrk="0" hangingPunct="0">
              <a:defRPr sz="8200">
                <a:solidFill>
                  <a:schemeClr val="tx1"/>
                </a:solidFill>
                <a:latin typeface="Arial" charset="0"/>
                <a:ea typeface="Arial" charset="0"/>
                <a:cs typeface="Arial" charset="0"/>
              </a:defRPr>
            </a:lvl3pPr>
            <a:lvl4pPr marL="1600200" indent="-228600" eaLnBrk="0" hangingPunct="0">
              <a:defRPr sz="8200">
                <a:solidFill>
                  <a:schemeClr val="tx1"/>
                </a:solidFill>
                <a:latin typeface="Arial" charset="0"/>
                <a:ea typeface="Arial" charset="0"/>
                <a:cs typeface="Arial" charset="0"/>
              </a:defRPr>
            </a:lvl4pPr>
            <a:lvl5pPr marL="2057400" indent="-228600" eaLnBrk="0" hangingPunct="0">
              <a:defRPr sz="8200">
                <a:solidFill>
                  <a:schemeClr val="tx1"/>
                </a:solidFill>
                <a:latin typeface="Arial" charset="0"/>
                <a:ea typeface="Arial" charset="0"/>
                <a:cs typeface="Arial" charset="0"/>
              </a:defRPr>
            </a:lvl5pPr>
            <a:lvl6pPr marL="25146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6pPr>
            <a:lvl7pPr marL="29718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7pPr>
            <a:lvl8pPr marL="34290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8pPr>
            <a:lvl9pPr marL="38862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9pPr>
          </a:lstStyle>
          <a:p>
            <a:pPr eaLnBrk="1" hangingPunct="1"/>
            <a:r>
              <a:rPr lang="en-US" sz="4000" b="1" dirty="0">
                <a:solidFill>
                  <a:srgbClr val="002060"/>
                </a:solidFill>
                <a:latin typeface="Times New Roman" charset="0"/>
                <a:cs typeface="Times New Roman" charset="0"/>
              </a:rPr>
              <a:t>References</a:t>
            </a:r>
          </a:p>
          <a:p>
            <a:pPr marL="514350" indent="-514350" algn="l"/>
            <a:endParaRPr lang="en-US" sz="3200" b="1" dirty="0">
              <a:latin typeface="Times New Roman" pitchFamily="18" charset="0"/>
              <a:cs typeface="Times New Roman" pitchFamily="18" charset="0"/>
            </a:endParaRPr>
          </a:p>
          <a:p>
            <a:pPr marL="514350" indent="-514350" algn="l"/>
            <a:r>
              <a:rPr lang="en-US" sz="3200" b="1" dirty="0">
                <a:latin typeface="Times New Roman" pitchFamily="18" charset="0"/>
                <a:cs typeface="Times New Roman" pitchFamily="18" charset="0"/>
              </a:rPr>
              <a:t>Phaneuf</a:t>
            </a:r>
            <a:r>
              <a:rPr lang="en-US" sz="3200" dirty="0">
                <a:latin typeface="Times New Roman" pitchFamily="18" charset="0"/>
                <a:cs typeface="Times New Roman" pitchFamily="18" charset="0"/>
              </a:rPr>
              <a:t>, D., I. Cote, P. Dumas, L. A. Ferron, and A. LeBlanc. 1999. Evaluation of the contamination of marine algae (seaweed) from the St. Laurence river and likely to be consumed by humans. Environ. Res. 80: S175–S182.</a:t>
            </a:r>
          </a:p>
          <a:p>
            <a:pPr marL="514350" indent="-514350" algn="l"/>
            <a:r>
              <a:rPr lang="en-US" sz="3200" b="1" dirty="0">
                <a:latin typeface="Times New Roman" pitchFamily="18" charset="0"/>
                <a:cs typeface="Times New Roman" pitchFamily="18" charset="0"/>
              </a:rPr>
              <a:t>Antaya</a:t>
            </a:r>
            <a:r>
              <a:rPr lang="en-US" sz="3200" dirty="0">
                <a:latin typeface="Times New Roman" pitchFamily="18" charset="0"/>
                <a:cs typeface="Times New Roman" pitchFamily="18" charset="0"/>
              </a:rPr>
              <a:t>, N. T., K. J. </a:t>
            </a:r>
            <a:r>
              <a:rPr lang="en-US" sz="3200" dirty="0" err="1">
                <a:latin typeface="Times New Roman" pitchFamily="18" charset="0"/>
                <a:cs typeface="Times New Roman" pitchFamily="18" charset="0"/>
              </a:rPr>
              <a:t>Soder</a:t>
            </a:r>
            <a:r>
              <a:rPr lang="en-US" sz="3200" dirty="0">
                <a:latin typeface="Times New Roman" pitchFamily="18" charset="0"/>
                <a:cs typeface="Times New Roman" pitchFamily="18" charset="0"/>
              </a:rPr>
              <a:t>, J. Kraft, N. L. Whitehouse, N. E. Guindon, P. S. Erickson, A. B. Conroy, and A. F. Brito. 2015. Incremental amounts of Ascophyllum nodosum meal do not improve animal performance but do increase milk iodine output in early lactation dairy cows fed high-forage diets. J. Dairy Sci. 98:1991–2004.</a:t>
            </a:r>
          </a:p>
          <a:p>
            <a:pPr marL="514350" indent="-514350" algn="l"/>
            <a:r>
              <a:rPr lang="en-US" sz="3200" b="1" dirty="0">
                <a:latin typeface="Times New Roman" pitchFamily="18" charset="0"/>
                <a:cs typeface="Times New Roman" pitchFamily="18" charset="0"/>
              </a:rPr>
              <a:t>Sorge</a:t>
            </a:r>
            <a:r>
              <a:rPr lang="en-US" sz="3200" dirty="0">
                <a:latin typeface="Times New Roman" pitchFamily="18" charset="0"/>
                <a:cs typeface="Times New Roman" pitchFamily="18" charset="0"/>
              </a:rPr>
              <a:t>, U. S., R. Moon, L. J. Wolff, L. </a:t>
            </a:r>
            <a:r>
              <a:rPr lang="en-US" sz="3200" dirty="0" err="1">
                <a:latin typeface="Times New Roman" pitchFamily="18" charset="0"/>
                <a:cs typeface="Times New Roman" pitchFamily="18" charset="0"/>
              </a:rPr>
              <a:t>Michels</a:t>
            </a:r>
            <a:r>
              <a:rPr lang="en-US" sz="3200" dirty="0">
                <a:latin typeface="Times New Roman" pitchFamily="18" charset="0"/>
                <a:cs typeface="Times New Roman" pitchFamily="18" charset="0"/>
              </a:rPr>
              <a:t>, S. </a:t>
            </a:r>
            <a:r>
              <a:rPr lang="en-US" sz="3200" dirty="0" err="1">
                <a:latin typeface="Times New Roman" pitchFamily="18" charset="0"/>
                <a:cs typeface="Times New Roman" pitchFamily="18" charset="0"/>
              </a:rPr>
              <a:t>Schroth</a:t>
            </a:r>
            <a:r>
              <a:rPr lang="en-US" sz="3200" dirty="0">
                <a:latin typeface="Times New Roman" pitchFamily="18" charset="0"/>
                <a:cs typeface="Times New Roman" pitchFamily="18" charset="0"/>
              </a:rPr>
              <a:t>, D. F. Kelton, and B. </a:t>
            </a:r>
            <a:r>
              <a:rPr lang="en-US" sz="3200" dirty="0" err="1">
                <a:latin typeface="Times New Roman" pitchFamily="18" charset="0"/>
                <a:cs typeface="Times New Roman" pitchFamily="18" charset="0"/>
              </a:rPr>
              <a:t>Heins</a:t>
            </a:r>
            <a:r>
              <a:rPr lang="en-US" sz="3200" dirty="0">
                <a:latin typeface="Times New Roman" pitchFamily="18" charset="0"/>
                <a:cs typeface="Times New Roman" pitchFamily="18" charset="0"/>
              </a:rPr>
              <a:t>. 2016. Management practices on organic and conventional dairy herds in Minnesota. J. Dairy Sci. 99:3183-3192.</a:t>
            </a:r>
          </a:p>
          <a:p>
            <a:pPr marL="514350" indent="-514350" algn="l"/>
            <a:r>
              <a:rPr lang="en-US" sz="3200" b="1" dirty="0">
                <a:latin typeface="Times New Roman" pitchFamily="18" charset="0"/>
                <a:cs typeface="Times New Roman" pitchFamily="18" charset="0"/>
              </a:rPr>
              <a:t>Hardie</a:t>
            </a:r>
            <a:r>
              <a:rPr lang="en-US" sz="3200" dirty="0">
                <a:latin typeface="Times New Roman" pitchFamily="18" charset="0"/>
                <a:cs typeface="Times New Roman" pitchFamily="18" charset="0"/>
              </a:rPr>
              <a:t>, C. A., M. </a:t>
            </a:r>
            <a:r>
              <a:rPr lang="en-US" sz="3200" dirty="0" err="1">
                <a:latin typeface="Times New Roman" pitchFamily="18" charset="0"/>
                <a:cs typeface="Times New Roman" pitchFamily="18" charset="0"/>
              </a:rPr>
              <a:t>Wattiaux</a:t>
            </a:r>
            <a:r>
              <a:rPr lang="en-US" sz="3200" dirty="0">
                <a:latin typeface="Times New Roman" pitchFamily="18" charset="0"/>
                <a:cs typeface="Times New Roman" pitchFamily="18" charset="0"/>
              </a:rPr>
              <a:t>, M. </a:t>
            </a:r>
            <a:r>
              <a:rPr lang="en-US" sz="3200" dirty="0" err="1">
                <a:latin typeface="Times New Roman" pitchFamily="18" charset="0"/>
                <a:cs typeface="Times New Roman" pitchFamily="18" charset="0"/>
              </a:rPr>
              <a:t>Dutreuil</a:t>
            </a:r>
            <a:r>
              <a:rPr lang="en-US" sz="3200" dirty="0">
                <a:latin typeface="Times New Roman" pitchFamily="18" charset="0"/>
                <a:cs typeface="Times New Roman" pitchFamily="18" charset="0"/>
              </a:rPr>
              <a:t>, R. Gildersleeve, N. S. </a:t>
            </a:r>
            <a:r>
              <a:rPr lang="en-US" sz="3200" dirty="0" err="1">
                <a:latin typeface="Times New Roman" pitchFamily="18" charset="0"/>
                <a:cs typeface="Times New Roman" pitchFamily="18" charset="0"/>
              </a:rPr>
              <a:t>Keuler</a:t>
            </a:r>
            <a:r>
              <a:rPr lang="en-US" sz="3200" dirty="0">
                <a:latin typeface="Times New Roman" pitchFamily="18" charset="0"/>
                <a:cs typeface="Times New Roman" pitchFamily="18" charset="0"/>
              </a:rPr>
              <a:t>, and V. E. Cabrera. 2014. Feeding strategies on certified organic dairy farms in Wisconsin and their effect on milk production and income over feed costs. J. Dairy Sci. 97:4612–4623.</a:t>
            </a:r>
          </a:p>
          <a:p>
            <a:pPr marL="514350" indent="-514350" algn="l"/>
            <a:r>
              <a:rPr lang="en-US" sz="3200" b="1" dirty="0">
                <a:latin typeface="Times New Roman" pitchFamily="18" charset="0"/>
                <a:cs typeface="Times New Roman" pitchFamily="18" charset="0"/>
              </a:rPr>
              <a:t>Tripathi</a:t>
            </a:r>
            <a:r>
              <a:rPr lang="en-US" sz="3200" dirty="0">
                <a:latin typeface="Times New Roman" pitchFamily="18" charset="0"/>
                <a:cs typeface="Times New Roman" pitchFamily="18" charset="0"/>
              </a:rPr>
              <a:t>, M. K., A. </a:t>
            </a:r>
            <a:r>
              <a:rPr lang="en-US" sz="3200" dirty="0" err="1">
                <a:latin typeface="Times New Roman" pitchFamily="18" charset="0"/>
                <a:cs typeface="Times New Roman" pitchFamily="18" charset="0"/>
              </a:rPr>
              <a:t>Santra</a:t>
            </a:r>
            <a:r>
              <a:rPr lang="en-US" sz="3200" dirty="0">
                <a:latin typeface="Times New Roman" pitchFamily="18" charset="0"/>
                <a:cs typeface="Times New Roman" pitchFamily="18" charset="0"/>
              </a:rPr>
              <a:t>, O. H. Chaturvedi, and S. A. Karim. 2004. Effect of sodium bicarbonate supplementation on ruminal fluid pH, feed intake, nutrient utilization and growth of lambs fed high concentrate diets. Anim. Feed Sci. Technol. 111:27–39.</a:t>
            </a:r>
          </a:p>
          <a:p>
            <a:pPr marL="514350" indent="-514350" algn="l"/>
            <a:r>
              <a:rPr lang="en-US" sz="3200" b="1" dirty="0">
                <a:latin typeface="Times New Roman" pitchFamily="18" charset="0"/>
                <a:cs typeface="Times New Roman" pitchFamily="18" charset="0"/>
              </a:rPr>
              <a:t>Dahl</a:t>
            </a:r>
            <a:r>
              <a:rPr lang="en-US" sz="3200" dirty="0">
                <a:latin typeface="Times New Roman" pitchFamily="18" charset="0"/>
                <a:cs typeface="Times New Roman" pitchFamily="18" charset="0"/>
              </a:rPr>
              <a:t>, L., J. A. </a:t>
            </a:r>
            <a:r>
              <a:rPr lang="en-US" sz="3200" dirty="0" err="1">
                <a:latin typeface="Times New Roman" pitchFamily="18" charset="0"/>
                <a:cs typeface="Times New Roman" pitchFamily="18" charset="0"/>
              </a:rPr>
              <a:t>Opsahl</a:t>
            </a:r>
            <a:r>
              <a:rPr lang="en-US" sz="3200" dirty="0">
                <a:latin typeface="Times New Roman" pitchFamily="18" charset="0"/>
                <a:cs typeface="Times New Roman" pitchFamily="18" charset="0"/>
              </a:rPr>
              <a:t>, H. M. Meltzer, and K. </a:t>
            </a:r>
            <a:r>
              <a:rPr lang="en-US" sz="3200" dirty="0" err="1">
                <a:latin typeface="Times New Roman" pitchFamily="18" charset="0"/>
                <a:cs typeface="Times New Roman" pitchFamily="18" charset="0"/>
              </a:rPr>
              <a:t>Julshamn</a:t>
            </a:r>
            <a:r>
              <a:rPr lang="en-US" sz="3200" dirty="0">
                <a:latin typeface="Times New Roman" pitchFamily="18" charset="0"/>
                <a:cs typeface="Times New Roman" pitchFamily="18" charset="0"/>
              </a:rPr>
              <a:t>. 2003. Iodine concentration in Norwegian milk and dairy products. Br. J. </a:t>
            </a:r>
            <a:r>
              <a:rPr lang="en-US" sz="3200" dirty="0" err="1">
                <a:latin typeface="Times New Roman" pitchFamily="18" charset="0"/>
                <a:cs typeface="Times New Roman" pitchFamily="18" charset="0"/>
              </a:rPr>
              <a:t>Nutr</a:t>
            </a:r>
            <a:r>
              <a:rPr lang="en-US" sz="3200" dirty="0">
                <a:latin typeface="Times New Roman" pitchFamily="18" charset="0"/>
                <a:cs typeface="Times New Roman" pitchFamily="18" charset="0"/>
              </a:rPr>
              <a:t>. 90:679–685.</a:t>
            </a:r>
          </a:p>
          <a:p>
            <a:pPr marL="514350" indent="-514350" algn="l"/>
            <a:r>
              <a:rPr lang="en-US" sz="3200" b="1" dirty="0">
                <a:latin typeface="Times New Roman" pitchFamily="18" charset="0"/>
                <a:cs typeface="Times New Roman" pitchFamily="18" charset="0"/>
              </a:rPr>
              <a:t>Zimmermann</a:t>
            </a:r>
            <a:r>
              <a:rPr lang="en-US" sz="3200" dirty="0">
                <a:latin typeface="Times New Roman" pitchFamily="18" charset="0"/>
                <a:cs typeface="Times New Roman" pitchFamily="18" charset="0"/>
              </a:rPr>
              <a:t>, M. B., Y. Ito, S. Y. Hess, K. </a:t>
            </a:r>
            <a:r>
              <a:rPr lang="en-US" sz="3200" dirty="0" err="1">
                <a:latin typeface="Times New Roman" pitchFamily="18" charset="0"/>
                <a:cs typeface="Times New Roman" pitchFamily="18" charset="0"/>
              </a:rPr>
              <a:t>Fujieda</a:t>
            </a:r>
            <a:r>
              <a:rPr lang="en-US" sz="3200" dirty="0">
                <a:latin typeface="Times New Roman" pitchFamily="18" charset="0"/>
                <a:cs typeface="Times New Roman" pitchFamily="18" charset="0"/>
              </a:rPr>
              <a:t>, and L. Molinari. 2005. High thyroid volume in children with excess dietary I intakes. Am. J. Clin. </a:t>
            </a:r>
            <a:r>
              <a:rPr lang="en-US" sz="3200" dirty="0" err="1">
                <a:latin typeface="Times New Roman" pitchFamily="18" charset="0"/>
                <a:cs typeface="Times New Roman" pitchFamily="18" charset="0"/>
              </a:rPr>
              <a:t>Nutr</a:t>
            </a:r>
            <a:r>
              <a:rPr lang="en-US" sz="3200" dirty="0">
                <a:latin typeface="Times New Roman" pitchFamily="18" charset="0"/>
                <a:cs typeface="Times New Roman" pitchFamily="18" charset="0"/>
              </a:rPr>
              <a:t>. 81:840–844.</a:t>
            </a:r>
          </a:p>
          <a:p>
            <a:pPr marL="514350" indent="-514350" algn="l"/>
            <a:r>
              <a:rPr lang="en-US" sz="3200" b="1" dirty="0">
                <a:latin typeface="Times New Roman" pitchFamily="18" charset="0"/>
                <a:cs typeface="Times New Roman" pitchFamily="18" charset="0"/>
              </a:rPr>
              <a:t>EFSA</a:t>
            </a:r>
            <a:r>
              <a:rPr lang="en-US" sz="3200" dirty="0">
                <a:latin typeface="Times New Roman" pitchFamily="18" charset="0"/>
                <a:cs typeface="Times New Roman" pitchFamily="18" charset="0"/>
              </a:rPr>
              <a:t> (European Food Safety Authority). 2013. EFSA J. </a:t>
            </a:r>
            <a:r>
              <a:rPr lang="en-US" sz="3200">
                <a:latin typeface="Times New Roman" pitchFamily="18" charset="0"/>
                <a:cs typeface="Times New Roman" pitchFamily="18" charset="0"/>
              </a:rPr>
              <a:t>11:3099–3133.</a:t>
            </a:r>
            <a:endParaRPr lang="en-US" sz="3200" dirty="0">
              <a:latin typeface="Times New Roman" pitchFamily="18" charset="0"/>
              <a:cs typeface="Times New Roman" pitchFamily="18" charset="0"/>
            </a:endParaRPr>
          </a:p>
        </p:txBody>
      </p:sp>
      <p:sp>
        <p:nvSpPr>
          <p:cNvPr id="39" name="TextBox 60"/>
          <p:cNvSpPr txBox="1">
            <a:spLocks noChangeArrowheads="1"/>
          </p:cNvSpPr>
          <p:nvPr/>
        </p:nvSpPr>
        <p:spPr bwMode="auto">
          <a:xfrm flipH="1">
            <a:off x="23698200" y="4495800"/>
            <a:ext cx="941416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8200">
                <a:solidFill>
                  <a:schemeClr val="tx1"/>
                </a:solidFill>
                <a:latin typeface="Arial" charset="0"/>
                <a:ea typeface="ＭＳ Ｐゴシック" charset="0"/>
                <a:cs typeface="Arial" charset="0"/>
              </a:defRPr>
            </a:lvl1pPr>
            <a:lvl2pPr marL="742950" indent="-285750" eaLnBrk="0" hangingPunct="0">
              <a:defRPr sz="8200">
                <a:solidFill>
                  <a:schemeClr val="tx1"/>
                </a:solidFill>
                <a:latin typeface="Arial" charset="0"/>
                <a:ea typeface="Arial" charset="0"/>
                <a:cs typeface="Arial" charset="0"/>
              </a:defRPr>
            </a:lvl2pPr>
            <a:lvl3pPr marL="1143000" indent="-228600" eaLnBrk="0" hangingPunct="0">
              <a:defRPr sz="8200">
                <a:solidFill>
                  <a:schemeClr val="tx1"/>
                </a:solidFill>
                <a:latin typeface="Arial" charset="0"/>
                <a:ea typeface="Arial" charset="0"/>
                <a:cs typeface="Arial" charset="0"/>
              </a:defRPr>
            </a:lvl3pPr>
            <a:lvl4pPr marL="1600200" indent="-228600" eaLnBrk="0" hangingPunct="0">
              <a:defRPr sz="8200">
                <a:solidFill>
                  <a:schemeClr val="tx1"/>
                </a:solidFill>
                <a:latin typeface="Arial" charset="0"/>
                <a:ea typeface="Arial" charset="0"/>
                <a:cs typeface="Arial" charset="0"/>
              </a:defRPr>
            </a:lvl4pPr>
            <a:lvl5pPr marL="2057400" indent="-228600" eaLnBrk="0" hangingPunct="0">
              <a:defRPr sz="8200">
                <a:solidFill>
                  <a:schemeClr val="tx1"/>
                </a:solidFill>
                <a:latin typeface="Arial" charset="0"/>
                <a:ea typeface="Arial" charset="0"/>
                <a:cs typeface="Arial" charset="0"/>
              </a:defRPr>
            </a:lvl5pPr>
            <a:lvl6pPr marL="25146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6pPr>
            <a:lvl7pPr marL="29718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7pPr>
            <a:lvl8pPr marL="34290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8pPr>
            <a:lvl9pPr marL="38862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9pPr>
          </a:lstStyle>
          <a:p>
            <a:pPr algn="l" eaLnBrk="1" hangingPunct="1"/>
            <a:r>
              <a:rPr lang="en-US" sz="3200" b="1" dirty="0">
                <a:latin typeface="Times New Roman"/>
                <a:cs typeface="Times New Roman"/>
              </a:rPr>
              <a:t>Table 3</a:t>
            </a:r>
            <a:r>
              <a:rPr lang="en-US" sz="3200" dirty="0">
                <a:latin typeface="Times New Roman"/>
                <a:cs typeface="Times New Roman"/>
              </a:rPr>
              <a:t>: Ingredient and nutritional composition of the</a:t>
            </a:r>
          </a:p>
          <a:p>
            <a:pPr algn="l" eaLnBrk="1" hangingPunct="1"/>
            <a:r>
              <a:rPr lang="en-US" sz="3200" dirty="0">
                <a:latin typeface="Times New Roman"/>
                <a:cs typeface="Times New Roman"/>
              </a:rPr>
              <a:t> TMR (</a:t>
            </a:r>
            <a:r>
              <a:rPr lang="en-US" sz="3200" dirty="0">
                <a:latin typeface="Times New Roman" pitchFamily="18" charset="0"/>
                <a:ea typeface="Calibri"/>
                <a:cs typeface="Times New Roman" pitchFamily="18" charset="0"/>
              </a:rPr>
              <a:t>% of DM)</a:t>
            </a:r>
            <a:endParaRPr lang="en-US" sz="3200" dirty="0">
              <a:latin typeface="Times New Roman"/>
              <a:cs typeface="Times New Roman"/>
            </a:endParaRPr>
          </a:p>
          <a:p>
            <a:pPr algn="l" eaLnBrk="1" hangingPunct="1"/>
            <a:endParaRPr lang="en-US" sz="3200" dirty="0">
              <a:latin typeface="Times New Roman"/>
              <a:cs typeface="Times New Roman"/>
            </a:endParaRPr>
          </a:p>
        </p:txBody>
      </p:sp>
      <p:sp>
        <p:nvSpPr>
          <p:cNvPr id="41" name="TextBox 40"/>
          <p:cNvSpPr txBox="1"/>
          <p:nvPr/>
        </p:nvSpPr>
        <p:spPr>
          <a:xfrm>
            <a:off x="44429949" y="152400"/>
            <a:ext cx="5791200" cy="830997"/>
          </a:xfrm>
          <a:prstGeom prst="rect">
            <a:avLst/>
          </a:prstGeom>
          <a:noFill/>
          <a:ln>
            <a:noFill/>
          </a:ln>
        </p:spPr>
        <p:txBody>
          <a:bodyPr wrap="square" rtlCol="0">
            <a:spAutoFit/>
          </a:bodyPr>
          <a:lstStyle/>
          <a:p>
            <a:r>
              <a:rPr lang="en-US" sz="4800" dirty="0">
                <a:latin typeface="Cambria" pitchFamily="18" charset="0"/>
              </a:rPr>
              <a:t>Abstract# M166</a:t>
            </a:r>
          </a:p>
        </p:txBody>
      </p:sp>
      <p:sp>
        <p:nvSpPr>
          <p:cNvPr id="38" name="TextBox 11"/>
          <p:cNvSpPr txBox="1">
            <a:spLocks noChangeArrowheads="1"/>
          </p:cNvSpPr>
          <p:nvPr/>
        </p:nvSpPr>
        <p:spPr bwMode="auto">
          <a:xfrm>
            <a:off x="33662648" y="29093950"/>
            <a:ext cx="17375766" cy="298543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8200">
                <a:solidFill>
                  <a:schemeClr val="tx1"/>
                </a:solidFill>
                <a:latin typeface="Arial" charset="0"/>
                <a:ea typeface="ＭＳ Ｐゴシック" charset="0"/>
                <a:cs typeface="Arial" charset="0"/>
              </a:defRPr>
            </a:lvl1pPr>
            <a:lvl2pPr marL="742950" indent="-285750" eaLnBrk="0" hangingPunct="0">
              <a:defRPr sz="8200">
                <a:solidFill>
                  <a:schemeClr val="tx1"/>
                </a:solidFill>
                <a:latin typeface="Arial" charset="0"/>
                <a:ea typeface="Arial" charset="0"/>
                <a:cs typeface="Arial" charset="0"/>
              </a:defRPr>
            </a:lvl2pPr>
            <a:lvl3pPr marL="1143000" indent="-228600" eaLnBrk="0" hangingPunct="0">
              <a:defRPr sz="8200">
                <a:solidFill>
                  <a:schemeClr val="tx1"/>
                </a:solidFill>
                <a:latin typeface="Arial" charset="0"/>
                <a:ea typeface="Arial" charset="0"/>
                <a:cs typeface="Arial" charset="0"/>
              </a:defRPr>
            </a:lvl3pPr>
            <a:lvl4pPr marL="1600200" indent="-228600" eaLnBrk="0" hangingPunct="0">
              <a:defRPr sz="8200">
                <a:solidFill>
                  <a:schemeClr val="tx1"/>
                </a:solidFill>
                <a:latin typeface="Arial" charset="0"/>
                <a:ea typeface="Arial" charset="0"/>
                <a:cs typeface="Arial" charset="0"/>
              </a:defRPr>
            </a:lvl4pPr>
            <a:lvl5pPr marL="2057400" indent="-228600" eaLnBrk="0" hangingPunct="0">
              <a:defRPr sz="8200">
                <a:solidFill>
                  <a:schemeClr val="tx1"/>
                </a:solidFill>
                <a:latin typeface="Arial" charset="0"/>
                <a:ea typeface="Arial" charset="0"/>
                <a:cs typeface="Arial" charset="0"/>
              </a:defRPr>
            </a:lvl5pPr>
            <a:lvl6pPr marL="25146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6pPr>
            <a:lvl7pPr marL="29718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7pPr>
            <a:lvl8pPr marL="34290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8pPr>
            <a:lvl9pPr marL="3886200" indent="-228600" algn="ctr" defTabSz="4179888" eaLnBrk="0" fontAlgn="base" hangingPunct="0">
              <a:spcBef>
                <a:spcPct val="0"/>
              </a:spcBef>
              <a:spcAft>
                <a:spcPct val="0"/>
              </a:spcAft>
              <a:defRPr sz="8200">
                <a:solidFill>
                  <a:schemeClr val="tx1"/>
                </a:solidFill>
                <a:latin typeface="Arial" charset="0"/>
                <a:ea typeface="Arial" charset="0"/>
                <a:cs typeface="Arial" charset="0"/>
              </a:defRPr>
            </a:lvl9pPr>
          </a:lstStyle>
          <a:p>
            <a:pPr eaLnBrk="1" hangingPunct="1"/>
            <a:r>
              <a:rPr lang="en-US" sz="4000" b="1" dirty="0">
                <a:solidFill>
                  <a:srgbClr val="002060"/>
                </a:solidFill>
                <a:latin typeface="Times New Roman" charset="0"/>
                <a:cs typeface="Times New Roman" charset="0"/>
              </a:rPr>
              <a:t>Acknowledgements</a:t>
            </a:r>
          </a:p>
          <a:p>
            <a:pPr eaLnBrk="1" hangingPunct="1"/>
            <a:endParaRPr lang="en-US" sz="1800" b="1" dirty="0">
              <a:solidFill>
                <a:srgbClr val="002060"/>
              </a:solidFill>
              <a:latin typeface="Times New Roman" charset="0"/>
              <a:cs typeface="Times New Roman" charset="0"/>
            </a:endParaRPr>
          </a:p>
          <a:p>
            <a:pPr marL="457200" indent="-457200" algn="just" eaLnBrk="1" hangingPunct="1">
              <a:buFont typeface="Wingdings" panose="05000000000000000000" pitchFamily="2" charset="2"/>
              <a:buChar char="§"/>
            </a:pPr>
            <a:r>
              <a:rPr lang="en-US" sz="3000" dirty="0">
                <a:latin typeface="Times New Roman" charset="0"/>
              </a:rPr>
              <a:t>This study was funded by USDA-NIFA Multistate Hatch, Northeast SARE, and NH Agricultural Experiment Station. We also would like to thank the University of New Hampshire-Organic Dairy Research Farm manager Ryan Courtright and his farm crew for excellent animal care and research support.</a:t>
            </a:r>
            <a:endParaRPr lang="en-US" sz="3000" b="1" dirty="0">
              <a:solidFill>
                <a:srgbClr val="002060"/>
              </a:solidFill>
              <a:latin typeface="Times New Roman" charset="0"/>
              <a:cs typeface="Times New Roman" charset="0"/>
            </a:endParaRPr>
          </a:p>
          <a:p>
            <a:pPr eaLnBrk="1" hangingPunct="1"/>
            <a:endParaRPr lang="en-US" sz="4000" b="1" dirty="0">
              <a:solidFill>
                <a:srgbClr val="002060"/>
              </a:solidFill>
              <a:latin typeface="Times New Roman" charset="0"/>
              <a:cs typeface="Times New Roman" charset="0"/>
            </a:endParaRPr>
          </a:p>
        </p:txBody>
      </p:sp>
      <p:pic>
        <p:nvPicPr>
          <p:cNvPr id="3" name="Picture 2" descr="A person standing next to a cow&#10;&#10;Description generated with very high confidence">
            <a:extLst>
              <a:ext uri="{FF2B5EF4-FFF2-40B4-BE49-F238E27FC236}">
                <a16:creationId xmlns:a16="http://schemas.microsoft.com/office/drawing/2014/main" id="{81C77FD8-14F7-4F75-84FE-3CBE2A19D044}"/>
              </a:ext>
            </a:extLst>
          </p:cNvPr>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44994100" y="1041195"/>
            <a:ext cx="4662897" cy="3049099"/>
          </a:xfrm>
          <a:prstGeom prst="rect">
            <a:avLst/>
          </a:prstGeom>
          <a:ln w="228600" cap="sq" cmpd="thickThin">
            <a:solidFill>
              <a:schemeClr val="tx2"/>
            </a:solidFill>
            <a:prstDash val="solid"/>
            <a:miter lim="800000"/>
          </a:ln>
          <a:effectLst>
            <a:innerShdw blurRad="76200">
              <a:srgbClr val="000000"/>
            </a:innerShdw>
          </a:effectLst>
        </p:spPr>
      </p:pic>
      <p:graphicFrame>
        <p:nvGraphicFramePr>
          <p:cNvPr id="5" name="Table 4">
            <a:extLst>
              <a:ext uri="{FF2B5EF4-FFF2-40B4-BE49-F238E27FC236}">
                <a16:creationId xmlns:a16="http://schemas.microsoft.com/office/drawing/2014/main" id="{23A73032-D44E-4D2C-ACB9-260346EDE3BB}"/>
              </a:ext>
            </a:extLst>
          </p:cNvPr>
          <p:cNvGraphicFramePr>
            <a:graphicFrameLocks noGrp="1"/>
          </p:cNvGraphicFramePr>
          <p:nvPr>
            <p:extLst>
              <p:ext uri="{D42A27DB-BD31-4B8C-83A1-F6EECF244321}">
                <p14:modId xmlns:p14="http://schemas.microsoft.com/office/powerpoint/2010/main" val="3143306679"/>
              </p:ext>
            </p:extLst>
          </p:nvPr>
        </p:nvGraphicFramePr>
        <p:xfrm>
          <a:off x="17411700" y="27893847"/>
          <a:ext cx="15316199" cy="4186353"/>
        </p:xfrm>
        <a:graphic>
          <a:graphicData uri="http://schemas.openxmlformats.org/drawingml/2006/table">
            <a:tbl>
              <a:tblPr firstRow="1" firstCol="1" bandRow="1">
                <a:tableStyleId>{2D5ABB26-0587-4C30-8999-92F81FD0307C}</a:tableStyleId>
              </a:tblPr>
              <a:tblGrid>
                <a:gridCol w="2622384">
                  <a:extLst>
                    <a:ext uri="{9D8B030D-6E8A-4147-A177-3AD203B41FA5}">
                      <a16:colId xmlns:a16="http://schemas.microsoft.com/office/drawing/2014/main" val="2156626839"/>
                    </a:ext>
                  </a:extLst>
                </a:gridCol>
                <a:gridCol w="307729">
                  <a:extLst>
                    <a:ext uri="{9D8B030D-6E8A-4147-A177-3AD203B41FA5}">
                      <a16:colId xmlns:a16="http://schemas.microsoft.com/office/drawing/2014/main" val="1356037258"/>
                    </a:ext>
                  </a:extLst>
                </a:gridCol>
                <a:gridCol w="1153983">
                  <a:extLst>
                    <a:ext uri="{9D8B030D-6E8A-4147-A177-3AD203B41FA5}">
                      <a16:colId xmlns:a16="http://schemas.microsoft.com/office/drawing/2014/main" val="2366204670"/>
                    </a:ext>
                  </a:extLst>
                </a:gridCol>
                <a:gridCol w="1230916">
                  <a:extLst>
                    <a:ext uri="{9D8B030D-6E8A-4147-A177-3AD203B41FA5}">
                      <a16:colId xmlns:a16="http://schemas.microsoft.com/office/drawing/2014/main" val="4138253162"/>
                    </a:ext>
                  </a:extLst>
                </a:gridCol>
                <a:gridCol w="384661">
                  <a:extLst>
                    <a:ext uri="{9D8B030D-6E8A-4147-A177-3AD203B41FA5}">
                      <a16:colId xmlns:a16="http://schemas.microsoft.com/office/drawing/2014/main" val="2391540542"/>
                    </a:ext>
                  </a:extLst>
                </a:gridCol>
                <a:gridCol w="1230916">
                  <a:extLst>
                    <a:ext uri="{9D8B030D-6E8A-4147-A177-3AD203B41FA5}">
                      <a16:colId xmlns:a16="http://schemas.microsoft.com/office/drawing/2014/main" val="3070343841"/>
                    </a:ext>
                  </a:extLst>
                </a:gridCol>
                <a:gridCol w="1384780">
                  <a:extLst>
                    <a:ext uri="{9D8B030D-6E8A-4147-A177-3AD203B41FA5}">
                      <a16:colId xmlns:a16="http://schemas.microsoft.com/office/drawing/2014/main" val="3749036544"/>
                    </a:ext>
                  </a:extLst>
                </a:gridCol>
                <a:gridCol w="307729">
                  <a:extLst>
                    <a:ext uri="{9D8B030D-6E8A-4147-A177-3AD203B41FA5}">
                      <a16:colId xmlns:a16="http://schemas.microsoft.com/office/drawing/2014/main" val="2730459611"/>
                    </a:ext>
                  </a:extLst>
                </a:gridCol>
                <a:gridCol w="1429716">
                  <a:extLst>
                    <a:ext uri="{9D8B030D-6E8A-4147-A177-3AD203B41FA5}">
                      <a16:colId xmlns:a16="http://schemas.microsoft.com/office/drawing/2014/main" val="3071671526"/>
                    </a:ext>
                  </a:extLst>
                </a:gridCol>
                <a:gridCol w="380538">
                  <a:extLst>
                    <a:ext uri="{9D8B030D-6E8A-4147-A177-3AD203B41FA5}">
                      <a16:colId xmlns:a16="http://schemas.microsoft.com/office/drawing/2014/main" val="287135551"/>
                    </a:ext>
                  </a:extLst>
                </a:gridCol>
                <a:gridCol w="1522151">
                  <a:extLst>
                    <a:ext uri="{9D8B030D-6E8A-4147-A177-3AD203B41FA5}">
                      <a16:colId xmlns:a16="http://schemas.microsoft.com/office/drawing/2014/main" val="2681195288"/>
                    </a:ext>
                  </a:extLst>
                </a:gridCol>
                <a:gridCol w="1522151">
                  <a:extLst>
                    <a:ext uri="{9D8B030D-6E8A-4147-A177-3AD203B41FA5}">
                      <a16:colId xmlns:a16="http://schemas.microsoft.com/office/drawing/2014/main" val="3130525879"/>
                    </a:ext>
                  </a:extLst>
                </a:gridCol>
                <a:gridCol w="1838545">
                  <a:extLst>
                    <a:ext uri="{9D8B030D-6E8A-4147-A177-3AD203B41FA5}">
                      <a16:colId xmlns:a16="http://schemas.microsoft.com/office/drawing/2014/main" val="3592067868"/>
                    </a:ext>
                  </a:extLst>
                </a:gridCol>
              </a:tblGrid>
              <a:tr h="716801">
                <a:tc>
                  <a:txBody>
                    <a:bodyPr/>
                    <a:lstStyle/>
                    <a:p>
                      <a:pPr marL="0" marR="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gridSpan="2">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CM</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SBM</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gridSpan="3">
                  <a:txBody>
                    <a:bodyPr/>
                    <a:lstStyle/>
                    <a:p>
                      <a:pPr marL="0" marR="0" algn="ctr">
                        <a:lnSpc>
                          <a:spcPct val="115000"/>
                        </a:lnSpc>
                        <a:spcBef>
                          <a:spcPts val="0"/>
                        </a:spcBef>
                        <a:spcAft>
                          <a:spcPts val="0"/>
                        </a:spcAft>
                      </a:pPr>
                      <a:r>
                        <a:rPr lang="en-US" sz="2800" i="1" dirty="0">
                          <a:effectLst/>
                          <a:latin typeface="Times New Roman" panose="02020603050405020304" pitchFamily="18" charset="0"/>
                          <a:cs typeface="Times New Roman" panose="02020603050405020304" pitchFamily="18" charset="0"/>
                        </a:rPr>
                        <a:t>P</a:t>
                      </a:r>
                      <a:r>
                        <a:rPr lang="en-US" sz="2800" dirty="0">
                          <a:effectLst/>
                          <a:latin typeface="Times New Roman" panose="02020603050405020304" pitchFamily="18" charset="0"/>
                          <a:cs typeface="Times New Roman" panose="02020603050405020304" pitchFamily="18" charset="0"/>
                        </a:rPr>
                        <a:t>-value</a:t>
                      </a:r>
                      <a:endParaRPr lang="en-US" sz="2800" i="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360042148"/>
                  </a:ext>
                </a:extLst>
              </a:tr>
              <a:tr h="650152">
                <a:tc>
                  <a:txBody>
                    <a:bodyPr/>
                    <a:lstStyle/>
                    <a:p>
                      <a:pPr marL="0" marR="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Item</a:t>
                      </a:r>
                      <a:endParaRPr lang="en-US" sz="2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EDDI</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KM</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EDDI</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KM</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SEM</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RDP</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I</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RDP × I</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8898459"/>
                  </a:ext>
                </a:extLst>
              </a:tr>
              <a:tr h="518075">
                <a:tc>
                  <a:txBody>
                    <a:bodyPr/>
                    <a:lstStyle/>
                    <a:p>
                      <a:pPr marL="0" marR="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I intake mg/d</a:t>
                      </a:r>
                      <a:endParaRPr lang="en-US" sz="2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96.3</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93.3</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95.7</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92.8</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ctr">
                        <a:lnSpc>
                          <a:spcPct val="100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0.30</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&lt;0.001</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&lt;0.001</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0.83</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814156212"/>
                  </a:ext>
                </a:extLst>
              </a:tr>
              <a:tr h="506082">
                <a:tc>
                  <a:txBody>
                    <a:bodyPr/>
                    <a:lstStyle/>
                    <a:p>
                      <a:pPr marL="0" marR="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Milk I, mg/d</a:t>
                      </a:r>
                      <a:endParaRPr lang="en-US" sz="2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16.7</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10.2</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17.8</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15.1</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0.58</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&lt;0.001</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&lt;0.001</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&lt;0.001</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833730119"/>
                  </a:ext>
                </a:extLst>
              </a:tr>
              <a:tr h="561778">
                <a:tc>
                  <a:txBody>
                    <a:bodyPr/>
                    <a:lstStyle/>
                    <a:p>
                      <a:pPr marL="0" marR="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TSH, µ</a:t>
                      </a:r>
                      <a:r>
                        <a:rPr lang="en-US" sz="2800" dirty="0" err="1">
                          <a:effectLst/>
                          <a:latin typeface="Times New Roman" panose="02020603050405020304" pitchFamily="18" charset="0"/>
                          <a:cs typeface="Times New Roman" panose="02020603050405020304" pitchFamily="18" charset="0"/>
                        </a:rPr>
                        <a:t>lU</a:t>
                      </a:r>
                      <a:r>
                        <a:rPr lang="en-US" sz="2800" dirty="0">
                          <a:effectLst/>
                          <a:latin typeface="Times New Roman" panose="02020603050405020304" pitchFamily="18" charset="0"/>
                          <a:cs typeface="Times New Roman" panose="02020603050405020304" pitchFamily="18" charset="0"/>
                        </a:rPr>
                        <a:t>/mL</a:t>
                      </a:r>
                      <a:endParaRPr lang="en-US" sz="2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0.393</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0.388</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0.396</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0.396</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0.003</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0.01</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0.25</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0.19</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588641730"/>
                  </a:ext>
                </a:extLst>
              </a:tr>
              <a:tr h="700065">
                <a:tc>
                  <a:txBody>
                    <a:bodyPr/>
                    <a:lstStyle/>
                    <a:p>
                      <a:pPr marL="0" marR="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Total T</a:t>
                      </a:r>
                      <a:r>
                        <a:rPr lang="en-US" sz="2800" baseline="-25000" dirty="0">
                          <a:effectLst/>
                          <a:latin typeface="Times New Roman" panose="02020603050405020304" pitchFamily="18" charset="0"/>
                          <a:cs typeface="Times New Roman" panose="02020603050405020304" pitchFamily="18" charset="0"/>
                        </a:rPr>
                        <a:t>3</a:t>
                      </a:r>
                      <a:r>
                        <a:rPr lang="en-US" sz="2800" dirty="0">
                          <a:effectLst/>
                          <a:latin typeface="Times New Roman" panose="02020603050405020304" pitchFamily="18" charset="0"/>
                          <a:cs typeface="Times New Roman" panose="02020603050405020304" pitchFamily="18" charset="0"/>
                        </a:rPr>
                        <a:t>, ng/mL</a:t>
                      </a:r>
                      <a:endParaRPr lang="en-US" sz="2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1.07</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0.98</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1.18</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1.13</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0.09</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0.05</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0.30</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0.81</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134695550"/>
                  </a:ext>
                </a:extLst>
              </a:tr>
              <a:tr h="533400">
                <a:tc>
                  <a:txBody>
                    <a:bodyPr/>
                    <a:lstStyle/>
                    <a:p>
                      <a:pPr marL="0" marR="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Total T</a:t>
                      </a:r>
                      <a:r>
                        <a:rPr lang="en-US" sz="2800" baseline="-25000" dirty="0">
                          <a:effectLst/>
                          <a:latin typeface="Times New Roman" panose="02020603050405020304" pitchFamily="18" charset="0"/>
                          <a:cs typeface="Times New Roman" panose="02020603050405020304" pitchFamily="18" charset="0"/>
                        </a:rPr>
                        <a:t>4</a:t>
                      </a:r>
                      <a:r>
                        <a:rPr lang="en-US" sz="2800" dirty="0">
                          <a:effectLst/>
                          <a:latin typeface="Times New Roman" panose="02020603050405020304" pitchFamily="18" charset="0"/>
                          <a:cs typeface="Times New Roman" panose="02020603050405020304" pitchFamily="18" charset="0"/>
                        </a:rPr>
                        <a:t>, ng/mL</a:t>
                      </a:r>
                      <a:endParaRPr lang="en-US" sz="2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40.5</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37.9</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46.0</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42.7</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3.10</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0.05</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0.26</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0.88</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1585911"/>
                  </a:ext>
                </a:extLst>
              </a:tr>
            </a:tbl>
          </a:graphicData>
        </a:graphic>
      </p:graphicFrame>
      <p:pic>
        <p:nvPicPr>
          <p:cNvPr id="26" name="Picture 25" descr="A drawing of a face&#10;&#10;Description generated with high confidence">
            <a:extLst>
              <a:ext uri="{FF2B5EF4-FFF2-40B4-BE49-F238E27FC236}">
                <a16:creationId xmlns:a16="http://schemas.microsoft.com/office/drawing/2014/main" id="{C872FE8C-089A-4260-8AC5-B5F9E1C9E3D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85251" y="950144"/>
            <a:ext cx="2800889" cy="3707059"/>
          </a:xfrm>
          <a:prstGeom prst="rect">
            <a:avLst/>
          </a:prstGeom>
        </p:spPr>
      </p:pic>
      <p:graphicFrame>
        <p:nvGraphicFramePr>
          <p:cNvPr id="25" name="Chart 24">
            <a:extLst>
              <a:ext uri="{FF2B5EF4-FFF2-40B4-BE49-F238E27FC236}">
                <a16:creationId xmlns:a16="http://schemas.microsoft.com/office/drawing/2014/main" id="{E3517545-87E4-4A4C-9C15-C199A0644F03}"/>
              </a:ext>
            </a:extLst>
          </p:cNvPr>
          <p:cNvGraphicFramePr>
            <a:graphicFrameLocks/>
          </p:cNvGraphicFramePr>
          <p:nvPr>
            <p:extLst>
              <p:ext uri="{D42A27DB-BD31-4B8C-83A1-F6EECF244321}">
                <p14:modId xmlns:p14="http://schemas.microsoft.com/office/powerpoint/2010/main" val="2441945883"/>
              </p:ext>
            </p:extLst>
          </p:nvPr>
        </p:nvGraphicFramePr>
        <p:xfrm>
          <a:off x="17517655" y="18859556"/>
          <a:ext cx="14678295" cy="7124644"/>
        </p:xfrm>
        <a:graphic>
          <a:graphicData uri="http://schemas.openxmlformats.org/drawingml/2006/chart">
            <c:chart xmlns:c="http://schemas.openxmlformats.org/drawingml/2006/chart" xmlns:r="http://schemas.openxmlformats.org/officeDocument/2006/relationships" r:id="rId8"/>
          </a:graphicData>
        </a:graphic>
      </p:graphicFrame>
      <p:sp>
        <p:nvSpPr>
          <p:cNvPr id="7" name="TextBox 6">
            <a:extLst>
              <a:ext uri="{FF2B5EF4-FFF2-40B4-BE49-F238E27FC236}">
                <a16:creationId xmlns:a16="http://schemas.microsoft.com/office/drawing/2014/main" id="{AE3E48BE-2AF9-4EBA-84A7-DDD999CA8FA6}"/>
              </a:ext>
            </a:extLst>
          </p:cNvPr>
          <p:cNvSpPr txBox="1"/>
          <p:nvPr/>
        </p:nvSpPr>
        <p:spPr>
          <a:xfrm>
            <a:off x="29010658" y="18440400"/>
            <a:ext cx="2688542" cy="1354217"/>
          </a:xfrm>
          <a:prstGeom prst="rect">
            <a:avLst/>
          </a:prstGeom>
          <a:noFill/>
        </p:spPr>
        <p:txBody>
          <a:bodyPr wrap="square" rtlCol="0">
            <a:spAutoFit/>
          </a:bodyPr>
          <a:lstStyle/>
          <a:p>
            <a:pPr algn="l"/>
            <a:r>
              <a:rPr lang="nn-NO" sz="2400" b="1" dirty="0">
                <a:latin typeface="Times New Roman" panose="02020603050405020304" pitchFamily="18" charset="0"/>
                <a:cs typeface="Times New Roman" panose="02020603050405020304" pitchFamily="18" charset="0"/>
              </a:rPr>
              <a:t>RDP: </a:t>
            </a:r>
            <a:r>
              <a:rPr lang="nn-NO" sz="2400" b="1" i="1" dirty="0">
                <a:latin typeface="Times New Roman" panose="02020603050405020304" pitchFamily="18" charset="0"/>
                <a:cs typeface="Times New Roman" panose="02020603050405020304" pitchFamily="18" charset="0"/>
              </a:rPr>
              <a:t>P</a:t>
            </a:r>
            <a:r>
              <a:rPr lang="nn-NO" sz="2400" b="1" dirty="0">
                <a:latin typeface="Times New Roman" panose="02020603050405020304" pitchFamily="18" charset="0"/>
                <a:cs typeface="Times New Roman" panose="02020603050405020304" pitchFamily="18" charset="0"/>
              </a:rPr>
              <a:t> &lt; 0.01</a:t>
            </a:r>
          </a:p>
          <a:p>
            <a:pPr algn="l"/>
            <a:r>
              <a:rPr lang="nn-NO" sz="2400" b="1" dirty="0">
                <a:latin typeface="Times New Roman" panose="02020603050405020304" pitchFamily="18" charset="0"/>
                <a:cs typeface="Times New Roman" panose="02020603050405020304" pitchFamily="18" charset="0"/>
              </a:rPr>
              <a:t>I: </a:t>
            </a:r>
            <a:r>
              <a:rPr lang="nn-NO" sz="2400" b="1" i="1" dirty="0">
                <a:latin typeface="Times New Roman" panose="02020603050405020304" pitchFamily="18" charset="0"/>
                <a:cs typeface="Times New Roman" panose="02020603050405020304" pitchFamily="18" charset="0"/>
              </a:rPr>
              <a:t>P </a:t>
            </a:r>
            <a:r>
              <a:rPr lang="nn-NO" sz="2400" b="1" dirty="0">
                <a:latin typeface="Times New Roman" panose="02020603050405020304" pitchFamily="18" charset="0"/>
                <a:cs typeface="Times New Roman" panose="02020603050405020304" pitchFamily="18" charset="0"/>
              </a:rPr>
              <a:t>&lt; 0.01</a:t>
            </a:r>
          </a:p>
          <a:p>
            <a:pPr algn="l"/>
            <a:r>
              <a:rPr lang="nn-NO" sz="2400" b="1" dirty="0">
                <a:latin typeface="Times New Roman" panose="02020603050405020304" pitchFamily="18" charset="0"/>
                <a:cs typeface="Times New Roman" panose="02020603050405020304" pitchFamily="18" charset="0"/>
              </a:rPr>
              <a:t>RDP × I: </a:t>
            </a:r>
            <a:r>
              <a:rPr lang="nn-NO" sz="2400" b="1" i="1" dirty="0">
                <a:latin typeface="Times New Roman" panose="02020603050405020304" pitchFamily="18" charset="0"/>
                <a:cs typeface="Times New Roman" panose="02020603050405020304" pitchFamily="18" charset="0"/>
              </a:rPr>
              <a:t>P</a:t>
            </a:r>
            <a:r>
              <a:rPr lang="nn-NO" sz="2400" b="1" dirty="0">
                <a:latin typeface="Times New Roman" panose="02020603050405020304" pitchFamily="18" charset="0"/>
                <a:cs typeface="Times New Roman" panose="02020603050405020304" pitchFamily="18" charset="0"/>
              </a:rPr>
              <a:t> = 0.02</a:t>
            </a:r>
            <a:r>
              <a:rPr lang="nn-NO" sz="1000" b="1" dirty="0">
                <a:latin typeface="Times New Roman" panose="02020603050405020304" pitchFamily="18" charset="0"/>
                <a:cs typeface="Times New Roman" panose="02020603050405020304" pitchFamily="18" charset="0"/>
              </a:rPr>
              <a:t>	</a:t>
            </a:r>
            <a:endParaRPr lang="nn-NO" sz="2800" b="1" dirty="0">
              <a:latin typeface="Times New Roman" panose="02020603050405020304" pitchFamily="18" charset="0"/>
              <a:cs typeface="Times New Roman" panose="02020603050405020304" pitchFamily="18" charset="0"/>
            </a:endParaRPr>
          </a:p>
        </p:txBody>
      </p:sp>
      <p:graphicFrame>
        <p:nvGraphicFramePr>
          <p:cNvPr id="27" name="Table 26">
            <a:extLst>
              <a:ext uri="{FF2B5EF4-FFF2-40B4-BE49-F238E27FC236}">
                <a16:creationId xmlns:a16="http://schemas.microsoft.com/office/drawing/2014/main" id="{52FC5205-2D38-43E5-9599-F2595D1C6574}"/>
              </a:ext>
            </a:extLst>
          </p:cNvPr>
          <p:cNvGraphicFramePr>
            <a:graphicFrameLocks noGrp="1"/>
          </p:cNvGraphicFramePr>
          <p:nvPr>
            <p:extLst>
              <p:ext uri="{D42A27DB-BD31-4B8C-83A1-F6EECF244321}">
                <p14:modId xmlns:p14="http://schemas.microsoft.com/office/powerpoint/2010/main" val="4222416139"/>
              </p:ext>
            </p:extLst>
          </p:nvPr>
        </p:nvGraphicFramePr>
        <p:xfrm>
          <a:off x="17604366" y="5105400"/>
          <a:ext cx="4798434" cy="6130090"/>
        </p:xfrm>
        <a:graphic>
          <a:graphicData uri="http://schemas.openxmlformats.org/drawingml/2006/table">
            <a:tbl>
              <a:tblPr firstRow="1" bandRow="1"/>
              <a:tblGrid>
                <a:gridCol w="2220171">
                  <a:extLst>
                    <a:ext uri="{9D8B030D-6E8A-4147-A177-3AD203B41FA5}">
                      <a16:colId xmlns:a16="http://schemas.microsoft.com/office/drawing/2014/main" val="20000"/>
                    </a:ext>
                  </a:extLst>
                </a:gridCol>
                <a:gridCol w="2578263">
                  <a:extLst>
                    <a:ext uri="{9D8B030D-6E8A-4147-A177-3AD203B41FA5}">
                      <a16:colId xmlns:a16="http://schemas.microsoft.com/office/drawing/2014/main" val="20001"/>
                    </a:ext>
                  </a:extLst>
                </a:gridCol>
              </a:tblGrid>
              <a:tr h="631673">
                <a:tc>
                  <a:txBody>
                    <a:bodyPr/>
                    <a:lstStyle/>
                    <a:p>
                      <a:pPr marL="0" marR="0" algn="l">
                        <a:lnSpc>
                          <a:spcPct val="115000"/>
                        </a:lnSpc>
                        <a:spcBef>
                          <a:spcPts val="0"/>
                        </a:spcBef>
                        <a:spcAft>
                          <a:spcPts val="1000"/>
                        </a:spcAft>
                      </a:pPr>
                      <a:r>
                        <a:rPr lang="en-US" sz="3200" b="1" dirty="0">
                          <a:effectLst/>
                          <a:latin typeface="Times New Roman" pitchFamily="18" charset="0"/>
                          <a:ea typeface="Calibri"/>
                          <a:cs typeface="Times New Roman" pitchFamily="18" charset="0"/>
                        </a:rPr>
                        <a:t>Item</a:t>
                      </a:r>
                      <a:endParaRPr lang="en-US" sz="3200" dirty="0">
                        <a:effectLst/>
                        <a:latin typeface="Times New Roman" pitchFamily="18" charset="0"/>
                        <a:ea typeface="Calibri"/>
                        <a:cs typeface="Times New Roman" pitchFamily="18" charset="0"/>
                      </a:endParaRPr>
                    </a:p>
                  </a:txBody>
                  <a:tcPr marL="87284" marR="87284" marT="0" marB="0">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b="1" dirty="0">
                          <a:effectLst/>
                          <a:latin typeface="Times New Roman" pitchFamily="18" charset="0"/>
                          <a:ea typeface="Calibri"/>
                          <a:cs typeface="Times New Roman" pitchFamily="18" charset="0"/>
                        </a:rPr>
                        <a:t>DM basis (%)</a:t>
                      </a:r>
                      <a:r>
                        <a:rPr lang="en-US" sz="2800" b="1" dirty="0">
                          <a:effectLst/>
                          <a:latin typeface="Times New Roman" pitchFamily="18" charset="0"/>
                          <a:ea typeface="Calibri"/>
                          <a:cs typeface="Times New Roman" pitchFamily="18" charset="0"/>
                        </a:rPr>
                        <a:t> </a:t>
                      </a:r>
                      <a:endParaRPr lang="en-US" sz="2800" dirty="0">
                        <a:effectLst/>
                        <a:latin typeface="Times New Roman" pitchFamily="18" charset="0"/>
                        <a:ea typeface="Calibri"/>
                        <a:cs typeface="Times New Roman" pitchFamily="18" charset="0"/>
                      </a:endParaRPr>
                    </a:p>
                  </a:txBody>
                  <a:tcPr marL="87284" marR="87284" marT="0" marB="0">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31673">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CP</a:t>
                      </a:r>
                    </a:p>
                  </a:txBody>
                  <a:tcPr marL="87284" marR="87284" marT="0" marB="0">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dirty="0">
                          <a:effectLst/>
                          <a:latin typeface="Times New Roman" pitchFamily="18" charset="0"/>
                          <a:ea typeface="Calibri"/>
                          <a:cs typeface="Times New Roman" pitchFamily="18" charset="0"/>
                        </a:rPr>
                        <a:t>8.27</a:t>
                      </a:r>
                      <a:r>
                        <a:rPr lang="en-US" sz="3200" baseline="0" dirty="0">
                          <a:effectLst/>
                          <a:latin typeface="Times New Roman" pitchFamily="18" charset="0"/>
                          <a:ea typeface="Calibri"/>
                          <a:cs typeface="Times New Roman" pitchFamily="18" charset="0"/>
                        </a:rPr>
                        <a:t> </a:t>
                      </a:r>
                      <a:endParaRPr lang="en-US" sz="3200" dirty="0">
                        <a:effectLst/>
                        <a:latin typeface="Times New Roman" pitchFamily="18" charset="0"/>
                        <a:ea typeface="Calibri"/>
                        <a:cs typeface="Times New Roman" pitchFamily="18" charset="0"/>
                      </a:endParaRPr>
                    </a:p>
                  </a:txBody>
                  <a:tcPr marL="87284" marR="87284" marT="0" marB="0">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31673">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ADF</a:t>
                      </a:r>
                    </a:p>
                  </a:txBody>
                  <a:tcPr marL="87284" marR="87284"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dirty="0">
                          <a:effectLst/>
                          <a:latin typeface="Times New Roman" pitchFamily="18" charset="0"/>
                          <a:ea typeface="Calibri"/>
                          <a:cs typeface="Times New Roman" pitchFamily="18" charset="0"/>
                        </a:rPr>
                        <a:t>39.1</a:t>
                      </a:r>
                      <a:r>
                        <a:rPr lang="en-US" sz="3200" baseline="0" dirty="0">
                          <a:effectLst/>
                          <a:latin typeface="Times New Roman" pitchFamily="18" charset="0"/>
                          <a:ea typeface="Calibri"/>
                          <a:cs typeface="Times New Roman" pitchFamily="18" charset="0"/>
                        </a:rPr>
                        <a:t> </a:t>
                      </a:r>
                      <a:endParaRPr lang="en-US" sz="3200" dirty="0">
                        <a:effectLst/>
                        <a:latin typeface="Times New Roman" pitchFamily="18" charset="0"/>
                        <a:ea typeface="Calibri"/>
                        <a:cs typeface="Times New Roman" pitchFamily="18" charset="0"/>
                      </a:endParaRPr>
                    </a:p>
                  </a:txBody>
                  <a:tcPr marL="87284" marR="87284"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31673">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NDF</a:t>
                      </a:r>
                    </a:p>
                  </a:txBody>
                  <a:tcPr marL="87284" marR="87284"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dirty="0">
                          <a:effectLst/>
                          <a:latin typeface="Times New Roman" pitchFamily="18" charset="0"/>
                          <a:ea typeface="Calibri"/>
                          <a:cs typeface="Times New Roman" pitchFamily="18" charset="0"/>
                        </a:rPr>
                        <a:t>49.5</a:t>
                      </a:r>
                      <a:r>
                        <a:rPr lang="en-US" sz="3200" baseline="0" dirty="0">
                          <a:effectLst/>
                          <a:latin typeface="Times New Roman" pitchFamily="18" charset="0"/>
                          <a:ea typeface="Calibri"/>
                          <a:cs typeface="Times New Roman" pitchFamily="18" charset="0"/>
                        </a:rPr>
                        <a:t> </a:t>
                      </a:r>
                      <a:endParaRPr lang="en-US" sz="3200" dirty="0">
                        <a:effectLst/>
                        <a:latin typeface="Times New Roman" pitchFamily="18" charset="0"/>
                        <a:ea typeface="Calibri"/>
                        <a:cs typeface="Times New Roman" pitchFamily="18" charset="0"/>
                      </a:endParaRPr>
                    </a:p>
                  </a:txBody>
                  <a:tcPr marL="87284" marR="87284"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631673">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NFC</a:t>
                      </a:r>
                    </a:p>
                  </a:txBody>
                  <a:tcPr marL="87284" marR="87284"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dirty="0">
                          <a:effectLst/>
                          <a:latin typeface="Times New Roman" pitchFamily="18" charset="0"/>
                          <a:ea typeface="Calibri"/>
                          <a:cs typeface="Times New Roman" pitchFamily="18" charset="0"/>
                        </a:rPr>
                        <a:t>14.1</a:t>
                      </a:r>
                    </a:p>
                  </a:txBody>
                  <a:tcPr marL="87284" marR="87284"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631673">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Starch</a:t>
                      </a:r>
                    </a:p>
                  </a:txBody>
                  <a:tcPr marL="87284" marR="87284"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dirty="0">
                          <a:effectLst/>
                          <a:latin typeface="Times New Roman" pitchFamily="18" charset="0"/>
                          <a:ea typeface="Calibri"/>
                          <a:cs typeface="Times New Roman" pitchFamily="18" charset="0"/>
                        </a:rPr>
                        <a:t>0.40</a:t>
                      </a:r>
                      <a:r>
                        <a:rPr lang="en-US" sz="3200" baseline="0" dirty="0">
                          <a:effectLst/>
                          <a:latin typeface="Times New Roman" pitchFamily="18" charset="0"/>
                          <a:ea typeface="Calibri"/>
                          <a:cs typeface="Times New Roman" pitchFamily="18" charset="0"/>
                        </a:rPr>
                        <a:t> </a:t>
                      </a:r>
                      <a:endParaRPr lang="en-US" sz="3200" dirty="0">
                        <a:effectLst/>
                        <a:latin typeface="Times New Roman" pitchFamily="18" charset="0"/>
                        <a:ea typeface="Calibri"/>
                        <a:cs typeface="Times New Roman" pitchFamily="18" charset="0"/>
                      </a:endParaRPr>
                    </a:p>
                  </a:txBody>
                  <a:tcPr marL="87284" marR="87284"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631673">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Crude fat</a:t>
                      </a:r>
                    </a:p>
                  </a:txBody>
                  <a:tcPr marL="87284" marR="87284"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dirty="0">
                          <a:effectLst/>
                          <a:latin typeface="Times New Roman" pitchFamily="18" charset="0"/>
                          <a:ea typeface="Calibri"/>
                          <a:cs typeface="Times New Roman" pitchFamily="18" charset="0"/>
                        </a:rPr>
                        <a:t>3.62</a:t>
                      </a:r>
                      <a:r>
                        <a:rPr lang="en-US" sz="3200" baseline="0" dirty="0">
                          <a:effectLst/>
                          <a:latin typeface="Times New Roman" pitchFamily="18" charset="0"/>
                          <a:ea typeface="Calibri"/>
                          <a:cs typeface="Times New Roman" pitchFamily="18" charset="0"/>
                        </a:rPr>
                        <a:t> </a:t>
                      </a:r>
                      <a:endParaRPr lang="en-US" sz="3200" dirty="0">
                        <a:effectLst/>
                        <a:latin typeface="Times New Roman" pitchFamily="18" charset="0"/>
                        <a:ea typeface="Calibri"/>
                        <a:cs typeface="Times New Roman" pitchFamily="18" charset="0"/>
                      </a:endParaRPr>
                    </a:p>
                  </a:txBody>
                  <a:tcPr marL="87284" marR="87284"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631673">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Ash</a:t>
                      </a:r>
                    </a:p>
                  </a:txBody>
                  <a:tcPr marL="87284" marR="87284"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dirty="0">
                          <a:effectLst/>
                          <a:latin typeface="Times New Roman" pitchFamily="18" charset="0"/>
                          <a:ea typeface="Calibri"/>
                          <a:cs typeface="Times New Roman" pitchFamily="18" charset="0"/>
                        </a:rPr>
                        <a:t>24.5</a:t>
                      </a:r>
                      <a:r>
                        <a:rPr lang="en-US" sz="3200" baseline="0" dirty="0">
                          <a:effectLst/>
                          <a:latin typeface="Times New Roman" pitchFamily="18" charset="0"/>
                          <a:ea typeface="Calibri"/>
                          <a:cs typeface="Times New Roman" pitchFamily="18" charset="0"/>
                        </a:rPr>
                        <a:t> </a:t>
                      </a:r>
                      <a:endParaRPr lang="en-US" sz="3200" dirty="0">
                        <a:effectLst/>
                        <a:latin typeface="Times New Roman" pitchFamily="18" charset="0"/>
                        <a:ea typeface="Calibri"/>
                        <a:cs typeface="Times New Roman" pitchFamily="18" charset="0"/>
                      </a:endParaRPr>
                    </a:p>
                  </a:txBody>
                  <a:tcPr marL="87284" marR="87284"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631673">
                <a:tc>
                  <a:txBody>
                    <a:bodyPr/>
                    <a:lstStyle/>
                    <a:p>
                      <a:pPr marL="0" marR="0" algn="l">
                        <a:lnSpc>
                          <a:spcPct val="115000"/>
                        </a:lnSpc>
                        <a:spcBef>
                          <a:spcPts val="0"/>
                        </a:spcBef>
                        <a:spcAft>
                          <a:spcPts val="0"/>
                        </a:spcAft>
                      </a:pPr>
                      <a:r>
                        <a:rPr lang="en-US" sz="3200" b="0" dirty="0">
                          <a:effectLst/>
                          <a:latin typeface="Times New Roman" pitchFamily="18" charset="0"/>
                          <a:ea typeface="Calibri"/>
                          <a:cs typeface="Times New Roman" pitchFamily="18" charset="0"/>
                        </a:rPr>
                        <a:t>I</a:t>
                      </a:r>
                    </a:p>
                  </a:txBody>
                  <a:tcPr marL="87284" marR="87284" marT="0" marB="0">
                    <a:lnL w="12700" cap="flat" cmpd="sng" algn="ctr">
                      <a:no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3200" dirty="0">
                          <a:effectLst/>
                          <a:latin typeface="Times New Roman" pitchFamily="18" charset="0"/>
                          <a:ea typeface="Calibri"/>
                          <a:cs typeface="Times New Roman" pitchFamily="18" charset="0"/>
                        </a:rPr>
                        <a:t>0.0775</a:t>
                      </a:r>
                    </a:p>
                  </a:txBody>
                  <a:tcPr marL="87284" marR="87284" marT="0" marB="0">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5"/>
                  </a:ext>
                </a:extLst>
              </a:tr>
            </a:tbl>
          </a:graphicData>
        </a:graphic>
      </p:graphicFrame>
      <p:graphicFrame>
        <p:nvGraphicFramePr>
          <p:cNvPr id="29" name="Table 28">
            <a:extLst>
              <a:ext uri="{FF2B5EF4-FFF2-40B4-BE49-F238E27FC236}">
                <a16:creationId xmlns:a16="http://schemas.microsoft.com/office/drawing/2014/main" id="{4708DE7E-DA01-46BC-9DA3-D5571013894E}"/>
              </a:ext>
            </a:extLst>
          </p:cNvPr>
          <p:cNvGraphicFramePr>
            <a:graphicFrameLocks noGrp="1"/>
          </p:cNvGraphicFramePr>
          <p:nvPr>
            <p:extLst>
              <p:ext uri="{D42A27DB-BD31-4B8C-83A1-F6EECF244321}">
                <p14:modId xmlns:p14="http://schemas.microsoft.com/office/powerpoint/2010/main" val="2099530872"/>
              </p:ext>
            </p:extLst>
          </p:nvPr>
        </p:nvGraphicFramePr>
        <p:xfrm>
          <a:off x="23774400" y="5768698"/>
          <a:ext cx="9000432" cy="8404502"/>
        </p:xfrm>
        <a:graphic>
          <a:graphicData uri="http://schemas.openxmlformats.org/drawingml/2006/table">
            <a:tbl>
              <a:tblPr firstRow="1" bandRow="1"/>
              <a:tblGrid>
                <a:gridCol w="5879374">
                  <a:extLst>
                    <a:ext uri="{9D8B030D-6E8A-4147-A177-3AD203B41FA5}">
                      <a16:colId xmlns:a16="http://schemas.microsoft.com/office/drawing/2014/main" val="20000"/>
                    </a:ext>
                  </a:extLst>
                </a:gridCol>
                <a:gridCol w="1597058">
                  <a:extLst>
                    <a:ext uri="{9D8B030D-6E8A-4147-A177-3AD203B41FA5}">
                      <a16:colId xmlns:a16="http://schemas.microsoft.com/office/drawing/2014/main" val="519043674"/>
                    </a:ext>
                  </a:extLst>
                </a:gridCol>
                <a:gridCol w="1524000">
                  <a:extLst>
                    <a:ext uri="{9D8B030D-6E8A-4147-A177-3AD203B41FA5}">
                      <a16:colId xmlns:a16="http://schemas.microsoft.com/office/drawing/2014/main" val="2941612921"/>
                    </a:ext>
                  </a:extLst>
                </a:gridCol>
              </a:tblGrid>
              <a:tr h="539833">
                <a:tc>
                  <a:txBody>
                    <a:bodyPr/>
                    <a:lstStyle/>
                    <a:p>
                      <a:pPr marL="0" marR="0" algn="l">
                        <a:lnSpc>
                          <a:spcPct val="115000"/>
                        </a:lnSpc>
                        <a:spcBef>
                          <a:spcPts val="0"/>
                        </a:spcBef>
                        <a:spcAft>
                          <a:spcPts val="1000"/>
                        </a:spcAft>
                      </a:pPr>
                      <a:r>
                        <a:rPr lang="en-US" sz="3200" b="1" dirty="0">
                          <a:effectLst/>
                          <a:latin typeface="Times New Roman" pitchFamily="18" charset="0"/>
                          <a:ea typeface="Calibri"/>
                          <a:cs typeface="Times New Roman" pitchFamily="18" charset="0"/>
                        </a:rPr>
                        <a:t>Item </a:t>
                      </a:r>
                      <a:endParaRPr lang="en-US" sz="3200" dirty="0">
                        <a:effectLst/>
                        <a:latin typeface="Times New Roman" pitchFamily="18" charset="0"/>
                        <a:ea typeface="Calibri"/>
                        <a:cs typeface="Times New Roman" pitchFamily="18" charset="0"/>
                      </a:endParaRPr>
                    </a:p>
                  </a:txBody>
                  <a:tcPr marL="87284" marR="87284" marT="0" marB="0">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b="1" dirty="0">
                          <a:effectLst/>
                          <a:latin typeface="Times New Roman" pitchFamily="18" charset="0"/>
                          <a:ea typeface="Calibri"/>
                          <a:cs typeface="Times New Roman" pitchFamily="18" charset="0"/>
                        </a:rPr>
                        <a:t>CM</a:t>
                      </a:r>
                    </a:p>
                  </a:txBody>
                  <a:tcPr marL="87284" marR="87284" marT="0" marB="0">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b="1" dirty="0">
                          <a:effectLst/>
                          <a:latin typeface="Times New Roman" pitchFamily="18" charset="0"/>
                          <a:ea typeface="Calibri"/>
                          <a:cs typeface="Times New Roman" pitchFamily="18" charset="0"/>
                        </a:rPr>
                        <a:t> SBM</a:t>
                      </a:r>
                      <a:endParaRPr lang="en-US" sz="3200" dirty="0">
                        <a:effectLst/>
                        <a:latin typeface="Times New Roman" pitchFamily="18" charset="0"/>
                        <a:ea typeface="Calibri"/>
                        <a:cs typeface="Times New Roman" pitchFamily="18" charset="0"/>
                      </a:endParaRPr>
                    </a:p>
                  </a:txBody>
                  <a:tcPr marL="87284" marR="87284" marT="0" marB="0">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32334">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Mixed-mostly legume baleage</a:t>
                      </a:r>
                    </a:p>
                  </a:txBody>
                  <a:tcPr marL="87284" marR="87284" marT="0" marB="0">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dirty="0">
                          <a:effectLst/>
                          <a:latin typeface="Times New Roman" pitchFamily="18" charset="0"/>
                          <a:ea typeface="Calibri"/>
                          <a:cs typeface="Times New Roman" pitchFamily="18" charset="0"/>
                        </a:rPr>
                        <a:t>30.0 </a:t>
                      </a:r>
                    </a:p>
                  </a:txBody>
                  <a:tcPr marL="87284" marR="87284" marT="0" marB="0">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dirty="0">
                          <a:effectLst/>
                          <a:latin typeface="Times New Roman" pitchFamily="18" charset="0"/>
                          <a:ea typeface="Calibri"/>
                          <a:cs typeface="Times New Roman" pitchFamily="18" charset="0"/>
                        </a:rPr>
                        <a:t>30.0 </a:t>
                      </a:r>
                    </a:p>
                  </a:txBody>
                  <a:tcPr marL="87284" marR="87284" marT="0" marB="0">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29983">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Mixed-mostly grass baleage</a:t>
                      </a:r>
                    </a:p>
                  </a:txBody>
                  <a:tcPr marL="87284" marR="87284"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dirty="0">
                          <a:effectLst/>
                          <a:latin typeface="Times New Roman" pitchFamily="18" charset="0"/>
                          <a:ea typeface="Calibri"/>
                          <a:cs typeface="Times New Roman" pitchFamily="18" charset="0"/>
                        </a:rPr>
                        <a:t>25.0 </a:t>
                      </a:r>
                    </a:p>
                  </a:txBody>
                  <a:tcPr marL="87284" marR="87284"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dirty="0">
                          <a:effectLst/>
                          <a:latin typeface="Times New Roman" pitchFamily="18" charset="0"/>
                          <a:ea typeface="Calibri"/>
                          <a:cs typeface="Times New Roman" pitchFamily="18" charset="0"/>
                        </a:rPr>
                        <a:t>25.0 </a:t>
                      </a:r>
                    </a:p>
                  </a:txBody>
                  <a:tcPr marL="87284" marR="87284"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539833">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Ground corn</a:t>
                      </a:r>
                    </a:p>
                  </a:txBody>
                  <a:tcPr marL="87284" marR="87284"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dirty="0">
                          <a:effectLst/>
                          <a:latin typeface="Times New Roman" pitchFamily="18" charset="0"/>
                          <a:ea typeface="Calibri"/>
                          <a:cs typeface="Times New Roman" pitchFamily="18" charset="0"/>
                        </a:rPr>
                        <a:t>26.0 </a:t>
                      </a:r>
                    </a:p>
                  </a:txBody>
                  <a:tcPr marL="87284" marR="87284"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dirty="0">
                          <a:effectLst/>
                          <a:latin typeface="Times New Roman" pitchFamily="18" charset="0"/>
                          <a:ea typeface="Calibri"/>
                          <a:cs typeface="Times New Roman" pitchFamily="18" charset="0"/>
                        </a:rPr>
                        <a:t>28.5 </a:t>
                      </a:r>
                    </a:p>
                  </a:txBody>
                  <a:tcPr marL="87284" marR="87284"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539833">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Canola meal</a:t>
                      </a:r>
                    </a:p>
                  </a:txBody>
                  <a:tcPr marL="87284" marR="87284"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dirty="0">
                          <a:effectLst/>
                          <a:latin typeface="Times New Roman" pitchFamily="18" charset="0"/>
                          <a:ea typeface="Calibri"/>
                          <a:cs typeface="Times New Roman" pitchFamily="18" charset="0"/>
                        </a:rPr>
                        <a:t>12.5 </a:t>
                      </a:r>
                    </a:p>
                  </a:txBody>
                  <a:tcPr marL="87284" marR="87284"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dirty="0">
                          <a:effectLst/>
                          <a:latin typeface="Times New Roman" pitchFamily="18" charset="0"/>
                          <a:ea typeface="Calibri"/>
                          <a:cs typeface="Times New Roman" pitchFamily="18" charset="0"/>
                        </a:rPr>
                        <a:t>-</a:t>
                      </a:r>
                    </a:p>
                  </a:txBody>
                  <a:tcPr marL="87284" marR="87284"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539833">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Soybean meal</a:t>
                      </a:r>
                    </a:p>
                  </a:txBody>
                  <a:tcPr marL="87284" marR="87284"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dirty="0">
                          <a:effectLst/>
                          <a:latin typeface="Times New Roman" pitchFamily="18" charset="0"/>
                          <a:ea typeface="Calibri"/>
                          <a:cs typeface="Times New Roman" pitchFamily="18" charset="0"/>
                        </a:rPr>
                        <a:t>-</a:t>
                      </a:r>
                    </a:p>
                  </a:txBody>
                  <a:tcPr marL="87284" marR="87284"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dirty="0">
                          <a:effectLst/>
                          <a:latin typeface="Times New Roman" pitchFamily="18" charset="0"/>
                          <a:ea typeface="Calibri"/>
                          <a:cs typeface="Times New Roman" pitchFamily="18" charset="0"/>
                        </a:rPr>
                        <a:t>10</a:t>
                      </a:r>
                    </a:p>
                  </a:txBody>
                  <a:tcPr marL="87284" marR="87284"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664189">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Roasted soybean meal</a:t>
                      </a:r>
                    </a:p>
                  </a:txBody>
                  <a:tcPr marL="87284" marR="87284"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dirty="0">
                          <a:effectLst/>
                          <a:latin typeface="Times New Roman" pitchFamily="18" charset="0"/>
                          <a:ea typeface="Calibri"/>
                          <a:cs typeface="Times New Roman" pitchFamily="18" charset="0"/>
                        </a:rPr>
                        <a:t>2.0 </a:t>
                      </a:r>
                    </a:p>
                  </a:txBody>
                  <a:tcPr marL="87284" marR="87284"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dirty="0">
                          <a:effectLst/>
                          <a:latin typeface="Times New Roman" pitchFamily="18" charset="0"/>
                          <a:ea typeface="Calibri"/>
                          <a:cs typeface="Times New Roman" pitchFamily="18" charset="0"/>
                        </a:rPr>
                        <a:t>2.0 </a:t>
                      </a:r>
                    </a:p>
                  </a:txBody>
                  <a:tcPr marL="87284" marR="87284"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539833">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Sugarcane liquid molasses </a:t>
                      </a:r>
                    </a:p>
                  </a:txBody>
                  <a:tcPr marL="87284" marR="87284"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dirty="0">
                          <a:effectLst/>
                          <a:latin typeface="Times New Roman" pitchFamily="18" charset="0"/>
                          <a:ea typeface="Calibri"/>
                          <a:cs typeface="Times New Roman" pitchFamily="18" charset="0"/>
                        </a:rPr>
                        <a:t>2.5 </a:t>
                      </a:r>
                    </a:p>
                  </a:txBody>
                  <a:tcPr marL="87284" marR="87284"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dirty="0">
                          <a:effectLst/>
                          <a:latin typeface="Times New Roman" pitchFamily="18" charset="0"/>
                          <a:ea typeface="Calibri"/>
                          <a:cs typeface="Times New Roman" pitchFamily="18" charset="0"/>
                        </a:rPr>
                        <a:t>2.5 </a:t>
                      </a:r>
                    </a:p>
                  </a:txBody>
                  <a:tcPr marL="87284" marR="87284"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539833">
                <a:tc>
                  <a:txBody>
                    <a:bodyPr/>
                    <a:lstStyle/>
                    <a:p>
                      <a:pPr marL="0" marR="0" algn="l">
                        <a:lnSpc>
                          <a:spcPct val="115000"/>
                        </a:lnSpc>
                        <a:spcBef>
                          <a:spcPts val="0"/>
                        </a:spcBef>
                        <a:spcAft>
                          <a:spcPts val="0"/>
                        </a:spcAft>
                      </a:pPr>
                      <a:r>
                        <a:rPr lang="en-US" sz="3200" b="0" dirty="0">
                          <a:effectLst/>
                          <a:latin typeface="Times New Roman" pitchFamily="18" charset="0"/>
                          <a:ea typeface="Calibri"/>
                          <a:cs typeface="Times New Roman" pitchFamily="18" charset="0"/>
                        </a:rPr>
                        <a:t>Vitamin/Mineral mix</a:t>
                      </a:r>
                    </a:p>
                  </a:txBody>
                  <a:tcPr marL="87284" marR="87284" marT="0" marB="0">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3200" dirty="0">
                          <a:effectLst/>
                          <a:latin typeface="Times New Roman" pitchFamily="18" charset="0"/>
                          <a:ea typeface="Calibri"/>
                          <a:cs typeface="Times New Roman" pitchFamily="18" charset="0"/>
                        </a:rPr>
                        <a:t>2.0 </a:t>
                      </a:r>
                    </a:p>
                  </a:txBody>
                  <a:tcPr marL="87284" marR="87284" marT="0" marB="0">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3200" dirty="0">
                          <a:effectLst/>
                          <a:latin typeface="Times New Roman" pitchFamily="18" charset="0"/>
                          <a:ea typeface="Calibri"/>
                          <a:cs typeface="Times New Roman" pitchFamily="18" charset="0"/>
                        </a:rPr>
                        <a:t>2.0 </a:t>
                      </a:r>
                    </a:p>
                  </a:txBody>
                  <a:tcPr marL="87284" marR="87284" marT="0" marB="0">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539833">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CP</a:t>
                      </a:r>
                    </a:p>
                  </a:txBody>
                  <a:tcPr marL="87284" marR="87284" marT="0" marB="0">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18.5 </a:t>
                      </a:r>
                    </a:p>
                  </a:txBody>
                  <a:tcPr marL="9525" marR="9525" marT="9525" marB="0" anchor="b">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18.5 </a:t>
                      </a:r>
                    </a:p>
                  </a:txBody>
                  <a:tcPr marL="9525" marR="9525" marT="9525" marB="0" anchor="b">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3663280"/>
                  </a:ext>
                </a:extLst>
              </a:tr>
              <a:tr h="539833">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ADF</a:t>
                      </a:r>
                    </a:p>
                  </a:txBody>
                  <a:tcPr marL="87284" marR="87284" marT="0" marB="0">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25.5 </a:t>
                      </a:r>
                    </a:p>
                  </a:txBody>
                  <a:tcPr marL="9525" marR="9525" marT="9525" marB="0" anchor="b">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21.3 </a:t>
                      </a:r>
                    </a:p>
                  </a:txBody>
                  <a:tcPr marL="9525" marR="9525" marT="9525" marB="0" anchor="b">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44170016"/>
                  </a:ext>
                </a:extLst>
              </a:tr>
              <a:tr h="539833">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NDF</a:t>
                      </a:r>
                    </a:p>
                  </a:txBody>
                  <a:tcPr marL="87284" marR="87284" marT="0" marB="0">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39.8 </a:t>
                      </a:r>
                    </a:p>
                  </a:txBody>
                  <a:tcPr marL="9525" marR="9525" marT="9525" marB="0" anchor="b">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36.0 </a:t>
                      </a:r>
                    </a:p>
                  </a:txBody>
                  <a:tcPr marL="9525" marR="9525" marT="9525" marB="0" anchor="b">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62581566"/>
                  </a:ext>
                </a:extLst>
              </a:tr>
              <a:tr h="539833">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NFC</a:t>
                      </a:r>
                    </a:p>
                  </a:txBody>
                  <a:tcPr marL="87284" marR="87284" marT="0" marB="0">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28.5 </a:t>
                      </a:r>
                    </a:p>
                  </a:txBody>
                  <a:tcPr marL="9525" marR="9525" marT="9525" marB="0" anchor="b">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33.0 </a:t>
                      </a:r>
                    </a:p>
                  </a:txBody>
                  <a:tcPr marL="9525" marR="9525" marT="9525" marB="0" anchor="b">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92341658"/>
                  </a:ext>
                </a:extLst>
              </a:tr>
              <a:tr h="539833">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Ash</a:t>
                      </a:r>
                    </a:p>
                  </a:txBody>
                  <a:tcPr marL="87284" marR="87284" marT="0" marB="0">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7.8 </a:t>
                      </a:r>
                    </a:p>
                  </a:txBody>
                  <a:tcPr marL="9525" marR="9525" marT="9525" marB="0" anchor="b">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8.1 </a:t>
                      </a:r>
                    </a:p>
                  </a:txBody>
                  <a:tcPr marL="9525" marR="9525" marT="9525" marB="0" anchor="b">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65354504"/>
                  </a:ext>
                </a:extLst>
              </a:tr>
              <a:tr h="539833">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Lignin</a:t>
                      </a:r>
                    </a:p>
                  </a:txBody>
                  <a:tcPr marL="87284" marR="87284" marT="0" marB="0">
                    <a:lnL w="12700" cap="flat" cmpd="sng" algn="ctr">
                      <a:no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6.70</a:t>
                      </a:r>
                    </a:p>
                  </a:txBody>
                  <a:tcPr marL="9525" marR="9525" marT="9525" marB="0" anchor="b">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4.10</a:t>
                      </a:r>
                    </a:p>
                  </a:txBody>
                  <a:tcPr marL="9525" marR="9525" marT="9525" marB="0" anchor="b">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75710655"/>
                  </a:ext>
                </a:extLst>
              </a:tr>
            </a:tbl>
          </a:graphicData>
        </a:graphic>
      </p:graphicFrame>
      <p:sp>
        <p:nvSpPr>
          <p:cNvPr id="30" name="Rectangle 29">
            <a:extLst>
              <a:ext uri="{FF2B5EF4-FFF2-40B4-BE49-F238E27FC236}">
                <a16:creationId xmlns:a16="http://schemas.microsoft.com/office/drawing/2014/main" id="{7D118C28-F758-4C2C-B50B-9EE4AD1DD606}"/>
              </a:ext>
            </a:extLst>
          </p:cNvPr>
          <p:cNvSpPr/>
          <p:nvPr/>
        </p:nvSpPr>
        <p:spPr>
          <a:xfrm>
            <a:off x="17256874" y="11724382"/>
            <a:ext cx="6212726" cy="1077218"/>
          </a:xfrm>
          <a:prstGeom prst="rect">
            <a:avLst/>
          </a:prstGeom>
        </p:spPr>
        <p:txBody>
          <a:bodyPr wrap="none">
            <a:spAutoFit/>
          </a:bodyPr>
          <a:lstStyle/>
          <a:p>
            <a:pPr lvl="0" algn="l"/>
            <a:r>
              <a:rPr lang="en-US" sz="3200" b="1" dirty="0">
                <a:solidFill>
                  <a:prstClr val="black"/>
                </a:solidFill>
                <a:latin typeface="Times New Roman"/>
                <a:cs typeface="Times New Roman"/>
              </a:rPr>
              <a:t>Table 2: </a:t>
            </a:r>
            <a:r>
              <a:rPr lang="en-US" sz="3200" dirty="0">
                <a:solidFill>
                  <a:prstClr val="black"/>
                </a:solidFill>
                <a:latin typeface="Times New Roman"/>
                <a:cs typeface="Times New Roman"/>
              </a:rPr>
              <a:t>Nutritional analysis of CM </a:t>
            </a:r>
          </a:p>
          <a:p>
            <a:pPr lvl="0" algn="l"/>
            <a:r>
              <a:rPr lang="en-US" sz="3200" dirty="0">
                <a:solidFill>
                  <a:prstClr val="black"/>
                </a:solidFill>
                <a:latin typeface="Times New Roman"/>
                <a:cs typeface="Times New Roman"/>
              </a:rPr>
              <a:t>and SBM </a:t>
            </a:r>
            <a:r>
              <a:rPr lang="en-US" sz="3200" dirty="0">
                <a:latin typeface="Times New Roman"/>
                <a:cs typeface="Times New Roman"/>
              </a:rPr>
              <a:t>(</a:t>
            </a:r>
            <a:r>
              <a:rPr lang="en-US" sz="3200" dirty="0">
                <a:latin typeface="Times New Roman" pitchFamily="18" charset="0"/>
                <a:ea typeface="Calibri"/>
                <a:cs typeface="Times New Roman" pitchFamily="18" charset="0"/>
              </a:rPr>
              <a:t>% of DM)</a:t>
            </a:r>
            <a:endParaRPr lang="en-US" sz="3200" dirty="0">
              <a:solidFill>
                <a:prstClr val="black"/>
              </a:solidFill>
              <a:latin typeface="Times New Roman"/>
              <a:cs typeface="Times New Roman"/>
            </a:endParaRPr>
          </a:p>
        </p:txBody>
      </p:sp>
      <p:graphicFrame>
        <p:nvGraphicFramePr>
          <p:cNvPr id="31" name="Table 30">
            <a:extLst>
              <a:ext uri="{FF2B5EF4-FFF2-40B4-BE49-F238E27FC236}">
                <a16:creationId xmlns:a16="http://schemas.microsoft.com/office/drawing/2014/main" id="{A602F6A6-7645-4192-A5A8-6CB47A806650}"/>
              </a:ext>
            </a:extLst>
          </p:cNvPr>
          <p:cNvGraphicFramePr>
            <a:graphicFrameLocks noGrp="1"/>
          </p:cNvGraphicFramePr>
          <p:nvPr>
            <p:extLst>
              <p:ext uri="{D42A27DB-BD31-4B8C-83A1-F6EECF244321}">
                <p14:modId xmlns:p14="http://schemas.microsoft.com/office/powerpoint/2010/main" val="2653089137"/>
              </p:ext>
            </p:extLst>
          </p:nvPr>
        </p:nvGraphicFramePr>
        <p:xfrm>
          <a:off x="17373600" y="12924282"/>
          <a:ext cx="5831725" cy="3611118"/>
        </p:xfrm>
        <a:graphic>
          <a:graphicData uri="http://schemas.openxmlformats.org/drawingml/2006/table">
            <a:tbl>
              <a:tblPr firstRow="1" bandRow="1"/>
              <a:tblGrid>
                <a:gridCol w="1881777">
                  <a:extLst>
                    <a:ext uri="{9D8B030D-6E8A-4147-A177-3AD203B41FA5}">
                      <a16:colId xmlns:a16="http://schemas.microsoft.com/office/drawing/2014/main" val="20000"/>
                    </a:ext>
                  </a:extLst>
                </a:gridCol>
                <a:gridCol w="1974974">
                  <a:extLst>
                    <a:ext uri="{9D8B030D-6E8A-4147-A177-3AD203B41FA5}">
                      <a16:colId xmlns:a16="http://schemas.microsoft.com/office/drawing/2014/main" val="20002"/>
                    </a:ext>
                  </a:extLst>
                </a:gridCol>
                <a:gridCol w="1974974">
                  <a:extLst>
                    <a:ext uri="{9D8B030D-6E8A-4147-A177-3AD203B41FA5}">
                      <a16:colId xmlns:a16="http://schemas.microsoft.com/office/drawing/2014/main" val="739567806"/>
                    </a:ext>
                  </a:extLst>
                </a:gridCol>
              </a:tblGrid>
              <a:tr h="490557">
                <a:tc>
                  <a:txBody>
                    <a:bodyPr/>
                    <a:lstStyle/>
                    <a:p>
                      <a:pPr marL="0" marR="0" algn="l">
                        <a:lnSpc>
                          <a:spcPct val="115000"/>
                        </a:lnSpc>
                        <a:spcBef>
                          <a:spcPts val="0"/>
                        </a:spcBef>
                        <a:spcAft>
                          <a:spcPts val="1000"/>
                        </a:spcAft>
                      </a:pPr>
                      <a:r>
                        <a:rPr lang="en-US" sz="3200" b="1" dirty="0">
                          <a:effectLst/>
                          <a:latin typeface="Times New Roman" pitchFamily="18" charset="0"/>
                          <a:ea typeface="Calibri"/>
                          <a:cs typeface="Times New Roman" pitchFamily="18" charset="0"/>
                        </a:rPr>
                        <a:t>Item</a:t>
                      </a:r>
                    </a:p>
                  </a:txBody>
                  <a:tcPr marL="87284" marR="87284" marT="0" marB="0">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b="1" dirty="0">
                          <a:effectLst/>
                          <a:latin typeface="Times New Roman" pitchFamily="18" charset="0"/>
                          <a:ea typeface="Calibri"/>
                          <a:cs typeface="Times New Roman" pitchFamily="18" charset="0"/>
                        </a:rPr>
                        <a:t>CM</a:t>
                      </a:r>
                    </a:p>
                  </a:txBody>
                  <a:tcPr marL="87284" marR="87284" marT="0" marB="0">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3200" b="1" dirty="0">
                          <a:effectLst/>
                          <a:latin typeface="Times New Roman" pitchFamily="18" charset="0"/>
                          <a:ea typeface="Calibri"/>
                          <a:cs typeface="Times New Roman" pitchFamily="18" charset="0"/>
                        </a:rPr>
                        <a:t>SBM</a:t>
                      </a:r>
                      <a:endParaRPr lang="en-US" sz="3200" dirty="0">
                        <a:effectLst/>
                        <a:latin typeface="Times New Roman" pitchFamily="18" charset="0"/>
                        <a:ea typeface="Calibri"/>
                        <a:cs typeface="Times New Roman" pitchFamily="18" charset="0"/>
                      </a:endParaRPr>
                    </a:p>
                  </a:txBody>
                  <a:tcPr marL="87284" marR="87284" marT="0" marB="0">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99935">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CP</a:t>
                      </a:r>
                    </a:p>
                  </a:txBody>
                  <a:tcPr marL="87284" marR="87284" marT="0" marB="0">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39.4 </a:t>
                      </a:r>
                    </a:p>
                  </a:txBody>
                  <a:tcPr marL="9525" marR="9525" marT="9525" marB="0" anchor="b">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49.8</a:t>
                      </a:r>
                    </a:p>
                  </a:txBody>
                  <a:tcPr marL="9525" marR="9525" marT="9525" marB="0" anchor="b">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99935">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ADF</a:t>
                      </a:r>
                    </a:p>
                  </a:txBody>
                  <a:tcPr marL="87284" marR="87284"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32.6 </a:t>
                      </a:r>
                    </a:p>
                  </a:txBody>
                  <a:tcPr marL="9525" marR="9525" marT="9525" marB="0" anchor="b">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9.8</a:t>
                      </a:r>
                    </a:p>
                  </a:txBody>
                  <a:tcPr marL="9525" marR="9525" marT="9525" marB="0" anchor="b">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99935">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NDF</a:t>
                      </a:r>
                    </a:p>
                  </a:txBody>
                  <a:tcPr marL="87284" marR="87284"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45.6 </a:t>
                      </a:r>
                    </a:p>
                  </a:txBody>
                  <a:tcPr marL="9525" marR="9525" marT="9525" marB="0" anchor="b">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16.2</a:t>
                      </a:r>
                    </a:p>
                  </a:txBody>
                  <a:tcPr marL="9525" marR="9525" marT="9525" marB="0" anchor="b">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99935">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ADIN</a:t>
                      </a:r>
                    </a:p>
                  </a:txBody>
                  <a:tcPr marL="87284" marR="87284" marT="0" marB="0">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2.48</a:t>
                      </a:r>
                    </a:p>
                  </a:txBody>
                  <a:tcPr marL="9525" marR="9525" marT="9525" marB="0" anchor="b">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0.91</a:t>
                      </a:r>
                    </a:p>
                  </a:txBody>
                  <a:tcPr marL="9525" marR="9525" marT="9525" marB="0" anchor="b">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499935">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NDIN</a:t>
                      </a:r>
                    </a:p>
                  </a:txBody>
                  <a:tcPr marL="87284" marR="87284" marT="0" marB="0">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4.30</a:t>
                      </a:r>
                    </a:p>
                  </a:txBody>
                  <a:tcPr marL="9525" marR="9525" marT="9525" marB="0" anchor="b">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0.30</a:t>
                      </a:r>
                    </a:p>
                  </a:txBody>
                  <a:tcPr marL="9525" marR="9525" marT="9525" marB="0" anchor="b">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04121156"/>
                  </a:ext>
                </a:extLst>
              </a:tr>
              <a:tr h="499935">
                <a:tc>
                  <a:txBody>
                    <a:bodyPr/>
                    <a:lstStyle/>
                    <a:p>
                      <a:pPr marL="0" marR="0" algn="l">
                        <a:lnSpc>
                          <a:spcPct val="115000"/>
                        </a:lnSpc>
                        <a:spcBef>
                          <a:spcPts val="0"/>
                        </a:spcBef>
                        <a:spcAft>
                          <a:spcPts val="1000"/>
                        </a:spcAft>
                      </a:pPr>
                      <a:r>
                        <a:rPr lang="en-US" sz="3200" b="0" dirty="0">
                          <a:effectLst/>
                          <a:latin typeface="Times New Roman" pitchFamily="18" charset="0"/>
                          <a:ea typeface="Calibri"/>
                          <a:cs typeface="Times New Roman" pitchFamily="18" charset="0"/>
                        </a:rPr>
                        <a:t>Lignin</a:t>
                      </a:r>
                    </a:p>
                  </a:txBody>
                  <a:tcPr marL="87284" marR="87284" marT="0" marB="0">
                    <a:lnL w="12700" cap="flat" cmpd="sng" algn="ctr">
                      <a:no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22.87</a:t>
                      </a:r>
                    </a:p>
                  </a:txBody>
                  <a:tcPr marL="9525" marR="9525" marT="9525" marB="0" anchor="b">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3200" b="0" i="0" u="none" strike="noStrike" dirty="0">
                          <a:solidFill>
                            <a:srgbClr val="000000"/>
                          </a:solidFill>
                          <a:effectLst/>
                          <a:latin typeface="Times New Roman" pitchFamily="18" charset="0"/>
                          <a:cs typeface="Times New Roman" pitchFamily="18" charset="0"/>
                        </a:rPr>
                        <a:t>2.22</a:t>
                      </a:r>
                    </a:p>
                  </a:txBody>
                  <a:tcPr marL="9525" marR="9525" marT="9525" marB="0" anchor="b">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85677831"/>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9030</TotalTime>
  <Words>1692</Words>
  <Application>Microsoft Office PowerPoint</Application>
  <PresentationFormat>Custom</PresentationFormat>
  <Paragraphs>242</Paragraphs>
  <Slides>1</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10" baseType="lpstr">
      <vt:lpstr>ＭＳ Ｐゴシック</vt:lpstr>
      <vt:lpstr>ＭＳ Ｐゴシック</vt:lpstr>
      <vt:lpstr>Arial</vt:lpstr>
      <vt:lpstr>Calibri</vt:lpstr>
      <vt:lpstr>Cambria</vt:lpstr>
      <vt:lpstr>Times New Roman</vt:lpstr>
      <vt:lpstr>Wingdings</vt:lpstr>
      <vt:lpstr>Office Theme</vt:lpstr>
      <vt:lpstr>Chart</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User1</cp:lastModifiedBy>
  <cp:revision>283</cp:revision>
  <dcterms:created xsi:type="dcterms:W3CDTF">2013-04-23T15:09:59Z</dcterms:created>
  <dcterms:modified xsi:type="dcterms:W3CDTF">2019-06-17T16:22:01Z</dcterms:modified>
</cp:coreProperties>
</file>