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3"/>
  </p:sldMasterIdLst>
  <p:notesMasterIdLst>
    <p:notesMasterId r:id="rId5"/>
  </p:notesMasterIdLst>
  <p:handoutMasterIdLst>
    <p:handoutMasterId r:id="rId6"/>
  </p:handoutMasterIdLst>
  <p:sldIdLst>
    <p:sldId id="256" r:id="rId4"/>
  </p:sldIdLst>
  <p:sldSz cx="51206400" cy="38404800"/>
  <p:notesSz cx="9144000" cy="6858000"/>
  <p:defaultTextStyle>
    <a:defPPr>
      <a:defRPr lang="en-US"/>
    </a:defPPr>
    <a:lvl1pPr marL="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054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0109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5163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02184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5273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0327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05382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0436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96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57"/>
    <a:srgbClr val="FFC9C9"/>
    <a:srgbClr val="DEC8EE"/>
    <a:srgbClr val="9E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7697AB-39BD-4396-8CB0-3F1EDCB7471F}" v="3" dt="2020-04-24T15:14:43.7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94" autoAdjust="0"/>
    <p:restoredTop sz="94434" autoAdjust="0"/>
  </p:normalViewPr>
  <p:slideViewPr>
    <p:cSldViewPr snapToGrid="0">
      <p:cViewPr varScale="1">
        <p:scale>
          <a:sx n="20" d="100"/>
          <a:sy n="20" d="100"/>
        </p:scale>
        <p:origin x="1998" y="78"/>
      </p:cViewPr>
      <p:guideLst>
        <p:guide orient="horz" pos="12096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Estimated MSW</a:t>
            </a:r>
            <a:r>
              <a:rPr lang="en-US" baseline="0"/>
              <a:t> Disposal Costs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789370078740153E-2"/>
          <c:y val="0.11615740740740743"/>
          <c:w val="0.86987729658792656"/>
          <c:h val="0.777361111111111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Sheet1!$N$2:$P$2</c:f>
              <c:strCache>
                <c:ptCount val="3"/>
                <c:pt idx="0">
                  <c:v>Estimated MSW Disposal</c:v>
                </c:pt>
                <c:pt idx="1">
                  <c:v>Potential Recycleable Revenue</c:v>
                </c:pt>
                <c:pt idx="2">
                  <c:v>Projected Disposal Cost after Revenue</c:v>
                </c:pt>
              </c:strCache>
            </c:strRef>
          </c:cat>
          <c:val>
            <c:numRef>
              <c:f>Sheet1!$N$3:$P$3</c:f>
              <c:numCache>
                <c:formatCode>"$"#,##0_);[Red]\("$"#,##0\)</c:formatCode>
                <c:ptCount val="3"/>
                <c:pt idx="0">
                  <c:v>2212</c:v>
                </c:pt>
                <c:pt idx="1">
                  <c:v>-1849</c:v>
                </c:pt>
                <c:pt idx="2">
                  <c:v>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CD-4E0F-B51A-19683BC310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0094216"/>
        <c:axId val="410091592"/>
      </c:barChart>
      <c:catAx>
        <c:axId val="410094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091592"/>
        <c:crosses val="autoZero"/>
        <c:auto val="1"/>
        <c:lblAlgn val="ctr"/>
        <c:lblOffset val="0"/>
        <c:noMultiLvlLbl val="0"/>
      </c:catAx>
      <c:valAx>
        <c:axId val="41009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 $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094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5918-1F03-194F-83A6-FF4DA6F74A9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6F96E-1AE5-5042-A53A-117B6F274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01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95E03-6CCE-1F40-BC52-39C18050ED6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C37BC-84EA-3A4B-8A23-3887332E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5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6285233"/>
            <a:ext cx="38404800" cy="1337056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20171413"/>
            <a:ext cx="38404800" cy="9272267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2044700"/>
            <a:ext cx="11041380" cy="325462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2044700"/>
            <a:ext cx="32484060" cy="325462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9574536"/>
            <a:ext cx="44165520" cy="15975327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25700996"/>
            <a:ext cx="44165520" cy="8401047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10223500"/>
            <a:ext cx="21762720" cy="24367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10223500"/>
            <a:ext cx="21762720" cy="24367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044703"/>
            <a:ext cx="44165520" cy="74231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9414513"/>
            <a:ext cx="21662705" cy="4613907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4028420"/>
            <a:ext cx="21662705" cy="206336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9414513"/>
            <a:ext cx="21769390" cy="4613907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4028420"/>
            <a:ext cx="21769390" cy="206336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2560320"/>
            <a:ext cx="16515395" cy="896112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5529583"/>
            <a:ext cx="25923240" cy="27292300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11521440"/>
            <a:ext cx="16515395" cy="21344893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2560320"/>
            <a:ext cx="16515395" cy="896112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769390" y="5529583"/>
            <a:ext cx="25923240" cy="27292300"/>
          </a:xfrm>
        </p:spPr>
        <p:txBody>
          <a:bodyPr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11521440"/>
            <a:ext cx="16515395" cy="21344893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2044703"/>
            <a:ext cx="44165520" cy="742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10223500"/>
            <a:ext cx="44165520" cy="2436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35595563"/>
            <a:ext cx="1152144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35595563"/>
            <a:ext cx="1728216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35595563"/>
            <a:ext cx="1152144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0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hart" Target="../charts/chart1.xml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81612" y="8899240"/>
            <a:ext cx="51124787" cy="2953439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197" y="609601"/>
            <a:ext cx="50326026" cy="4605867"/>
          </a:xfrm>
          <a:solidFill>
            <a:schemeClr val="accent6">
              <a:lumMod val="75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8400" b="1" u="sng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Zero Waste Transfer Station</a:t>
            </a:r>
            <a:br>
              <a:rPr lang="en-US" sz="8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6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Whitefield, New Hampshire</a:t>
            </a:r>
            <a:br>
              <a:rPr lang="en-US" sz="5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56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Department of Civil and Environmental Engineering, University of New Hampshire, Durham, NH 03824</a:t>
            </a:r>
            <a:endParaRPr lang="en-US" sz="9300" b="1" i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33500" y="23221375"/>
            <a:ext cx="12779161" cy="621684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glow rad="254000">
              <a:schemeClr val="bg1">
                <a:lumMod val="65000"/>
              </a:schemeClr>
            </a:glow>
          </a:effectLst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27" marR="0" lvl="0" indent="-400027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atin typeface="Times New Roman" charset="0"/>
                <a:ea typeface="Times New Roman" charset="0"/>
                <a:cs typeface="Times New Roman" charset="0"/>
              </a:rPr>
              <a:t>Current Facility Concerns:</a:t>
            </a:r>
          </a:p>
          <a:p>
            <a:pPr marL="400027" marR="0" lvl="0" indent="-400027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606040" lvl="1" indent="-685800" algn="just" defTabSz="914400">
              <a:lnSpc>
                <a:spcPct val="15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4400" b="1" dirty="0">
                <a:latin typeface="Times New Roman" charset="0"/>
                <a:ea typeface="Times New Roman" charset="0"/>
                <a:cs typeface="Times New Roman" charset="0"/>
              </a:rPr>
              <a:t>Operation Inefficiencies</a:t>
            </a:r>
          </a:p>
          <a:p>
            <a:pPr marL="2606040" lvl="1" indent="-685800" algn="just" defTabSz="914400">
              <a:lnSpc>
                <a:spcPct val="15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4400" b="1" dirty="0">
                <a:latin typeface="Times New Roman" charset="0"/>
                <a:ea typeface="Times New Roman" charset="0"/>
                <a:cs typeface="Times New Roman" charset="0"/>
              </a:rPr>
              <a:t>Environmental Impacts</a:t>
            </a:r>
          </a:p>
          <a:p>
            <a:pPr marL="2606040" lvl="1" indent="-685800" algn="just" defTabSz="914400">
              <a:lnSpc>
                <a:spcPct val="15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4400" b="1" dirty="0">
                <a:latin typeface="Times New Roman" charset="0"/>
                <a:ea typeface="Times New Roman" charset="0"/>
                <a:cs typeface="Times New Roman" charset="0"/>
              </a:rPr>
              <a:t>Community Access</a:t>
            </a:r>
          </a:p>
          <a:p>
            <a:pPr marL="2606040" lvl="1" indent="-685800" algn="just" defTabSz="914400">
              <a:lnSpc>
                <a:spcPct val="15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4400" b="1" dirty="0">
                <a:latin typeface="Times New Roman" charset="0"/>
                <a:ea typeface="Times New Roman" charset="0"/>
                <a:cs typeface="Times New Roman" charset="0"/>
              </a:rPr>
              <a:t>Increased MSW disposal costs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4366441" y="5760899"/>
            <a:ext cx="22915412" cy="8177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  <a:effectLst>
            <a:glow rad="127000">
              <a:schemeClr val="bg1">
                <a:lumMod val="65000"/>
              </a:schemeClr>
            </a:glow>
          </a:effectLst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Transfer Station Design Alternative I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8050191" y="14680373"/>
            <a:ext cx="12733867" cy="108925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glow rad="254000">
              <a:schemeClr val="bg2">
                <a:lumMod val="75000"/>
              </a:schemeClr>
            </a:glow>
          </a:effectLst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46102" y="5785351"/>
            <a:ext cx="13378832" cy="10288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  <a:effectLst>
            <a:glow rad="127000">
              <a:schemeClr val="bg1">
                <a:lumMod val="65000"/>
              </a:schemeClr>
            </a:glow>
          </a:effectLst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Site Background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8023361" y="5748895"/>
            <a:ext cx="12733867" cy="10653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  <a:effectLst>
            <a:glow rad="127000">
              <a:schemeClr val="bg1">
                <a:lumMod val="65000"/>
              </a:schemeClr>
            </a:glow>
          </a:effectLst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Existing Policy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4350692" y="7000083"/>
            <a:ext cx="22915412" cy="1019002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glow rad="254000">
              <a:schemeClr val="bg1">
                <a:lumMod val="65000"/>
              </a:schemeClr>
            </a:glow>
          </a:effectLst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8023361" y="13125430"/>
            <a:ext cx="12733867" cy="10653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  <a:effectLst>
            <a:glow rad="127000">
              <a:schemeClr val="bg1">
                <a:lumMod val="65000"/>
              </a:schemeClr>
            </a:glow>
          </a:effectLst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Proposed Policy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8023361" y="26089889"/>
            <a:ext cx="12733867" cy="9612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  <a:effectLst>
            <a:glow rad="127000">
              <a:schemeClr val="bg1">
                <a:lumMod val="65000"/>
              </a:schemeClr>
            </a:glow>
          </a:effectLst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Market Research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8023356" y="7239037"/>
            <a:ext cx="12733867" cy="548915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glow rad="254000">
              <a:schemeClr val="bg1">
                <a:lumMod val="65000"/>
              </a:schemeClr>
            </a:glow>
          </a:effectLst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5400" b="1" dirty="0">
                <a:latin typeface="Cambria" panose="02040503050406030204" pitchFamily="18" charset="0"/>
              </a:rPr>
              <a:t>Pay-As-You-Throw Incentive Program</a:t>
            </a:r>
          </a:p>
          <a:p>
            <a:pPr marL="2606040" lvl="1" indent="-685800" algn="l">
              <a:lnSpc>
                <a:spcPct val="15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4800" b="1" dirty="0">
                <a:latin typeface="Times New Roman" charset="0"/>
                <a:ea typeface="Times New Roman" charset="0"/>
                <a:cs typeface="Times New Roman" charset="0"/>
              </a:rPr>
              <a:t>Reduces amount of recyclable material entering the waste stream</a:t>
            </a:r>
          </a:p>
          <a:p>
            <a:pPr marL="2606040" lvl="1" indent="-685800" algn="l">
              <a:lnSpc>
                <a:spcPct val="15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4800" b="1" dirty="0">
                <a:latin typeface="Times New Roman" charset="0"/>
                <a:ea typeface="Times New Roman" charset="0"/>
                <a:cs typeface="Times New Roman" charset="0"/>
              </a:rPr>
              <a:t>Achieves higher material purity</a:t>
            </a: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14366441" y="17695229"/>
            <a:ext cx="22915412" cy="10747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  <a:effectLst>
            <a:glow rad="127000">
              <a:schemeClr val="bg1">
                <a:lumMod val="65000"/>
              </a:schemeClr>
            </a:glow>
          </a:effectLst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b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Aerial</a:t>
            </a:r>
            <a:endParaRPr lang="en-US" sz="58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14366441" y="31657758"/>
            <a:ext cx="22915412" cy="58309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glow rad="254000">
              <a:schemeClr val="bg1">
                <a:lumMod val="65000"/>
              </a:schemeClr>
            </a:glow>
          </a:effectLst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25410811" y="7822352"/>
            <a:ext cx="46761" cy="52374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9" name="Subtitle 2"/>
          <p:cNvSpPr txBox="1">
            <a:spLocks/>
          </p:cNvSpPr>
          <p:nvPr/>
        </p:nvSpPr>
        <p:spPr>
          <a:xfrm>
            <a:off x="14338606" y="30159298"/>
            <a:ext cx="22915412" cy="10653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  <a:effectLst>
            <a:glow rad="127000">
              <a:schemeClr val="bg1">
                <a:lumMod val="65000"/>
              </a:schemeClr>
            </a:glow>
          </a:effectLst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Recommendations</a:t>
            </a: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25603200" y="19973480"/>
            <a:ext cx="10526171" cy="89823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glow rad="254000">
              <a:schemeClr val="bg1">
                <a:lumMod val="65000"/>
              </a:schemeClr>
            </a:glow>
          </a:effectLst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Conserve energy by utilizing an existing building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17,000 square feet of solar panel potential.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location in Whitefield, within proximity of downtown.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Restore a deteriorating building, add value to the neighborhood</a:t>
            </a:r>
          </a:p>
        </p:txBody>
      </p:sp>
      <p:sp>
        <p:nvSpPr>
          <p:cNvPr id="85" name="Subtitle 2"/>
          <p:cNvSpPr txBox="1">
            <a:spLocks/>
          </p:cNvSpPr>
          <p:nvPr/>
        </p:nvSpPr>
        <p:spPr>
          <a:xfrm>
            <a:off x="37977728" y="35022519"/>
            <a:ext cx="12733867" cy="241765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glow rad="254000">
              <a:schemeClr val="bg1">
                <a:lumMod val="65000"/>
              </a:schemeClr>
            </a:glow>
          </a:effectLst>
        </p:spPr>
        <p:txBody>
          <a:bodyPr vert="horz" lIns="106674" tIns="53337" rIns="106674" bIns="53337" rtlCol="0" anchor="t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Whitefield must educate residents to initiate Zero-Waste, public support is necessary</a:t>
            </a:r>
          </a:p>
          <a:p>
            <a:pPr algn="l">
              <a:spcBef>
                <a:spcPts val="0"/>
              </a:spcBef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Bi-Lane drive in drive out is most economical and efficient retrofit determined </a:t>
            </a:r>
          </a:p>
          <a:p>
            <a:pPr algn="l"/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93" name="Subtitle 2"/>
          <p:cNvSpPr txBox="1">
            <a:spLocks/>
          </p:cNvSpPr>
          <p:nvPr/>
        </p:nvSpPr>
        <p:spPr>
          <a:xfrm>
            <a:off x="37977727" y="33803057"/>
            <a:ext cx="12733867" cy="8302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  <a:effectLst>
            <a:glow rad="127000">
              <a:schemeClr val="bg1">
                <a:lumMod val="65000"/>
              </a:schemeClr>
            </a:glow>
          </a:effectLst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Conclusion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82410" y="14253001"/>
            <a:ext cx="6600301" cy="553992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endParaRPr lang="en-US" sz="2900" dirty="0">
              <a:latin typeface="Cambria" panose="02040503050406030204" pitchFamily="18" charset="0"/>
            </a:endParaRPr>
          </a:p>
        </p:txBody>
      </p:sp>
      <p:sp>
        <p:nvSpPr>
          <p:cNvPr id="98" name="Subtitle 2"/>
          <p:cNvSpPr txBox="1">
            <a:spLocks/>
          </p:cNvSpPr>
          <p:nvPr/>
        </p:nvSpPr>
        <p:spPr>
          <a:xfrm>
            <a:off x="583598" y="30159297"/>
            <a:ext cx="12929063" cy="10653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  <a:effectLst>
            <a:glow rad="127000">
              <a:schemeClr val="bg1">
                <a:lumMod val="65000"/>
              </a:schemeClr>
            </a:glow>
          </a:effectLst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b="1" dirty="0">
                <a:solidFill>
                  <a:schemeClr val="bg1"/>
                </a:solidFill>
                <a:latin typeface="Cambria" panose="02040503050406030204" pitchFamily="18" charset="0"/>
              </a:rPr>
              <a:t>Defining Zero Waste</a:t>
            </a:r>
          </a:p>
        </p:txBody>
      </p:sp>
      <p:sp>
        <p:nvSpPr>
          <p:cNvPr id="108" name="Subtitle 2"/>
          <p:cNvSpPr txBox="1">
            <a:spLocks/>
          </p:cNvSpPr>
          <p:nvPr/>
        </p:nvSpPr>
        <p:spPr>
          <a:xfrm>
            <a:off x="38050190" y="27472063"/>
            <a:ext cx="12733867" cy="599765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glow rad="254000">
              <a:schemeClr val="bg1">
                <a:lumMod val="65000"/>
              </a:schemeClr>
            </a:glow>
          </a:effectLst>
        </p:spPr>
        <p:txBody>
          <a:bodyPr vert="horz" lIns="106674" tIns="53337" rIns="106674" bIns="53337" rtlCol="0" anchor="t">
            <a:normAutofit fontScale="77500" lnSpcReduction="2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Disposal cost of $67 per ton of MSW (Transportation fee $6.75 per ton)</a:t>
            </a:r>
          </a:p>
          <a:p>
            <a:pPr>
              <a:spcBef>
                <a:spcPts val="0"/>
              </a:spcBef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composition of municipal solid waste</a:t>
            </a:r>
          </a:p>
          <a:p>
            <a:pPr>
              <a:spcBef>
                <a:spcPts val="0"/>
              </a:spcBef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 and cardboard: 25%</a:t>
            </a:r>
          </a:p>
          <a:p>
            <a:pPr>
              <a:spcBef>
                <a:spcPts val="0"/>
              </a:spcBef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Glass: 4.2%</a:t>
            </a:r>
          </a:p>
          <a:p>
            <a:pPr>
              <a:spcBef>
                <a:spcPts val="0"/>
              </a:spcBef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Metals: 9.4%</a:t>
            </a:r>
          </a:p>
          <a:p>
            <a:pPr>
              <a:spcBef>
                <a:spcPts val="0"/>
              </a:spcBef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Plastics: 13.2%</a:t>
            </a:r>
          </a:p>
          <a:p>
            <a:pPr>
              <a:spcBef>
                <a:spcPts val="0"/>
              </a:spcBef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Yard Trimmings: 13.1%</a:t>
            </a:r>
          </a:p>
          <a:p>
            <a:pPr>
              <a:spcBef>
                <a:spcPts val="0"/>
              </a:spcBef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Wood: 6.7%</a:t>
            </a:r>
          </a:p>
          <a:p>
            <a:pPr>
              <a:spcBef>
                <a:spcPts val="0"/>
              </a:spcBef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Rubber and Leather: 3.4%</a:t>
            </a:r>
          </a:p>
          <a:p>
            <a:pPr>
              <a:spcBef>
                <a:spcPts val="0"/>
              </a:spcBef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Textiles: 6.3%</a:t>
            </a:r>
          </a:p>
          <a:p>
            <a:pPr>
              <a:spcBef>
                <a:spcPts val="0"/>
              </a:spcBef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Other: 1.9%</a:t>
            </a:r>
          </a:p>
          <a:p>
            <a:pPr>
              <a:spcBef>
                <a:spcPts val="0"/>
              </a:spcBef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Misc. Inorganic Wastes: 1.5%</a:t>
            </a:r>
          </a:p>
          <a:p>
            <a:pPr>
              <a:spcBef>
                <a:spcPts val="0"/>
              </a:spcBef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Whitefield MSW was 30 tons in a month</a:t>
            </a:r>
          </a:p>
          <a:p>
            <a:pPr>
              <a:spcBef>
                <a:spcPts val="0"/>
              </a:spcBef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recycled and sold at average market value	</a:t>
            </a:r>
          </a:p>
          <a:p>
            <a:pPr>
              <a:spcBef>
                <a:spcPts val="0"/>
              </a:spcBef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Costs $363.45 a month to dispose of MSW to landfill</a:t>
            </a:r>
          </a:p>
          <a:p>
            <a:pPr>
              <a:spcBef>
                <a:spcPts val="0"/>
              </a:spcBef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all MSW goes to a landfill</a:t>
            </a:r>
          </a:p>
          <a:p>
            <a:pPr>
              <a:spcBef>
                <a:spcPts val="0"/>
              </a:spcBef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Costs $2212.50 a month to dispose of MSW to landfill</a:t>
            </a:r>
          </a:p>
          <a:p>
            <a:pPr>
              <a:spcBef>
                <a:spcPts val="0"/>
              </a:spcBef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Recycling saves $1849.05 per month. </a:t>
            </a:r>
          </a:p>
          <a:p>
            <a:pPr>
              <a:spcBef>
                <a:spcPts val="0"/>
              </a:spcBef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Figures are a best-case scenario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543" y="1363833"/>
            <a:ext cx="2478029" cy="2983998"/>
          </a:xfrm>
          <a:prstGeom prst="rect">
            <a:avLst/>
          </a:prstGeom>
        </p:spPr>
      </p:pic>
      <p:pic>
        <p:nvPicPr>
          <p:cNvPr id="48" name="Picture 47" descr="A truck is parked on the side of a road&#10;&#10;Description automatically generated">
            <a:extLst>
              <a:ext uri="{FF2B5EF4-FFF2-40B4-BE49-F238E27FC236}">
                <a16:creationId xmlns:a16="http://schemas.microsoft.com/office/drawing/2014/main" id="{3F7BAC7B-39FB-421E-BC59-362D0E3C65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8" r="-2108" b="18442"/>
          <a:stretch/>
        </p:blipFill>
        <p:spPr>
          <a:xfrm>
            <a:off x="246100" y="7064869"/>
            <a:ext cx="13702117" cy="6081039"/>
          </a:xfrm>
          <a:prstGeom prst="rect">
            <a:avLst/>
          </a:prstGeom>
          <a:ln>
            <a:noFill/>
          </a:ln>
          <a:effectLst>
            <a:glow rad="254000">
              <a:schemeClr val="bg1">
                <a:lumMod val="65000"/>
              </a:schemeClr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106" y="13588025"/>
            <a:ext cx="4571869" cy="8494735"/>
          </a:xfrm>
          <a:prstGeom prst="rect">
            <a:avLst/>
          </a:prstGeom>
          <a:effectLst>
            <a:softEdge rad="0"/>
          </a:effectLst>
        </p:spPr>
      </p:pic>
      <p:sp>
        <p:nvSpPr>
          <p:cNvPr id="23" name="5-Point Star 22"/>
          <p:cNvSpPr/>
          <p:nvPr/>
        </p:nvSpPr>
        <p:spPr>
          <a:xfrm>
            <a:off x="3015775" y="15821891"/>
            <a:ext cx="558698" cy="61027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2711" y="1363833"/>
            <a:ext cx="2493293" cy="300237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720555" y="19403316"/>
            <a:ext cx="8443995" cy="3682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latin typeface="Times New Roman" charset="0"/>
                <a:ea typeface="Times New Roman" charset="0"/>
                <a:cs typeface="Times New Roman" charset="0"/>
              </a:rPr>
              <a:t>Population: 2,213</a:t>
            </a:r>
          </a:p>
          <a:p>
            <a:pPr>
              <a:lnSpc>
                <a:spcPct val="150000"/>
              </a:lnSpc>
            </a:pPr>
            <a:r>
              <a:rPr lang="en-US" sz="5400" b="1" dirty="0">
                <a:latin typeface="Times New Roman" charset="0"/>
                <a:ea typeface="Times New Roman" charset="0"/>
                <a:cs typeface="Times New Roman" charset="0"/>
              </a:rPr>
              <a:t>Median Age: 51 years</a:t>
            </a:r>
          </a:p>
          <a:p>
            <a:pPr>
              <a:lnSpc>
                <a:spcPct val="150000"/>
              </a:lnSpc>
            </a:pPr>
            <a:r>
              <a:rPr lang="en-US" sz="5400" b="1" dirty="0">
                <a:latin typeface="Times New Roman" charset="0"/>
                <a:ea typeface="Times New Roman" charset="0"/>
                <a:cs typeface="Times New Roman" charset="0"/>
              </a:rPr>
              <a:t>Median Income: $32,893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885" y="13605933"/>
            <a:ext cx="6638283" cy="5493752"/>
          </a:xfrm>
          <a:prstGeom prst="rect">
            <a:avLst/>
          </a:prstGeom>
        </p:spPr>
      </p:pic>
      <p:sp>
        <p:nvSpPr>
          <p:cNvPr id="58" name="Subtitle 2"/>
          <p:cNvSpPr txBox="1">
            <a:spLocks/>
          </p:cNvSpPr>
          <p:nvPr/>
        </p:nvSpPr>
        <p:spPr>
          <a:xfrm>
            <a:off x="506106" y="31657758"/>
            <a:ext cx="13164460" cy="573770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glow rad="254000">
              <a:schemeClr val="bg1">
                <a:lumMod val="65000"/>
              </a:schemeClr>
            </a:glow>
          </a:effectLst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5400" b="1" dirty="0">
                <a:latin typeface="Times New Roman" charset="0"/>
                <a:ea typeface="Times New Roman" charset="0"/>
                <a:cs typeface="Times New Roman" charset="0"/>
              </a:rPr>
              <a:t>Implementation of a new facility achieves:</a:t>
            </a: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00027" indent="-400027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b="1" dirty="0">
                <a:latin typeface="Times New Roman" charset="0"/>
                <a:ea typeface="Times New Roman" charset="0"/>
                <a:cs typeface="Times New Roman" charset="0"/>
              </a:rPr>
              <a:t>Diversion of 75% of waste by weight as recyclable material</a:t>
            </a:r>
          </a:p>
          <a:p>
            <a:pPr marL="400027" indent="-400027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b="1" dirty="0">
                <a:latin typeface="Times New Roman" charset="0"/>
                <a:ea typeface="Times New Roman" charset="0"/>
                <a:cs typeface="Times New Roman" charset="0"/>
              </a:rPr>
              <a:t>Remaining 25% of waste disposed of in a landfill</a:t>
            </a: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</p:txBody>
      </p:sp>
      <p:pic>
        <p:nvPicPr>
          <p:cNvPr id="61" name="Picture 12">
            <a:extLst>
              <a:ext uri="{FF2B5EF4-FFF2-40B4-BE49-F238E27FC236}">
                <a16:creationId xmlns:a16="http://schemas.microsoft.com/office/drawing/2014/main" id="{3617C864-9329-8045-B4DA-52461DF9762C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7" b="9709"/>
          <a:stretch/>
        </p:blipFill>
        <p:spPr bwMode="auto">
          <a:xfrm>
            <a:off x="14338606" y="6998910"/>
            <a:ext cx="11521440" cy="6942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" name="图片 19" descr="手机屏幕截图&#10;&#10;描述已自动生成">
            <a:extLst>
              <a:ext uri="{FF2B5EF4-FFF2-40B4-BE49-F238E27FC236}">
                <a16:creationId xmlns:a16="http://schemas.microsoft.com/office/drawing/2014/main" id="{F377A32A-81FF-AC47-B3DA-1A5CD89F66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082" y="14806993"/>
            <a:ext cx="6576695" cy="5095133"/>
          </a:xfrm>
          <a:prstGeom prst="rect">
            <a:avLst/>
          </a:prstGeom>
          <a:effectLst>
            <a:glow rad="127000">
              <a:schemeClr val="bg1">
                <a:lumMod val="85000"/>
              </a:schemeClr>
            </a:glow>
          </a:effectLst>
        </p:spPr>
      </p:pic>
      <p:pic>
        <p:nvPicPr>
          <p:cNvPr id="69" name="图片 23" descr="手机屏幕截图&#10;&#10;描述已自动生成">
            <a:extLst>
              <a:ext uri="{FF2B5EF4-FFF2-40B4-BE49-F238E27FC236}">
                <a16:creationId xmlns:a16="http://schemas.microsoft.com/office/drawing/2014/main" id="{60A2F479-A06B-AE45-B0BA-2653820DAE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531" y="20175524"/>
            <a:ext cx="6542250" cy="5084263"/>
          </a:xfrm>
          <a:prstGeom prst="rect">
            <a:avLst/>
          </a:prstGeom>
          <a:effectLst>
            <a:glow rad="127000">
              <a:schemeClr val="bg1">
                <a:lumMod val="85000"/>
              </a:schemeClr>
            </a:glow>
          </a:effectLst>
        </p:spPr>
      </p:pic>
      <p:sp>
        <p:nvSpPr>
          <p:cNvPr id="39" name="TextBox 38"/>
          <p:cNvSpPr txBox="1"/>
          <p:nvPr/>
        </p:nvSpPr>
        <p:spPr>
          <a:xfrm rot="19595627">
            <a:off x="39179702" y="16016171"/>
            <a:ext cx="3423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Draft</a:t>
            </a:r>
          </a:p>
        </p:txBody>
      </p:sp>
      <p:sp>
        <p:nvSpPr>
          <p:cNvPr id="72" name="TextBox 71"/>
          <p:cNvSpPr txBox="1"/>
          <p:nvPr/>
        </p:nvSpPr>
        <p:spPr>
          <a:xfrm rot="19595627">
            <a:off x="39529630" y="21600527"/>
            <a:ext cx="3423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Draft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996160" y="14150253"/>
            <a:ext cx="10863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lnSpc>
                <a:spcPct val="150000"/>
              </a:lnSpc>
              <a:buFont typeface="Wingdings" charset="2"/>
              <a:buChar char="§"/>
            </a:pPr>
            <a:r>
              <a:rPr lang="en-US" sz="4800" b="1" dirty="0">
                <a:latin typeface="Times New Roman" charset="0"/>
                <a:ea typeface="Times New Roman" charset="0"/>
                <a:cs typeface="Times New Roman" charset="0"/>
              </a:rPr>
              <a:t>Drive in- drive out facility</a:t>
            </a:r>
          </a:p>
          <a:p>
            <a:pPr marL="1143000" indent="-1143000">
              <a:lnSpc>
                <a:spcPct val="150000"/>
              </a:lnSpc>
              <a:buFont typeface="Wingdings" charset="2"/>
              <a:buChar char="§"/>
            </a:pPr>
            <a:r>
              <a:rPr lang="en-US" sz="4800" b="1" dirty="0">
                <a:latin typeface="Times New Roman" charset="0"/>
                <a:ea typeface="Times New Roman" charset="0"/>
                <a:cs typeface="Times New Roman" charset="0"/>
              </a:rPr>
              <a:t>Bi- lane traffic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5977317" y="14150253"/>
            <a:ext cx="111872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lnSpc>
                <a:spcPct val="150000"/>
              </a:lnSpc>
              <a:buFont typeface="Wingdings" charset="2"/>
              <a:buChar char="§"/>
            </a:pPr>
            <a:r>
              <a:rPr lang="en-US" sz="4800" b="1" dirty="0">
                <a:latin typeface="Times New Roman" charset="0"/>
                <a:ea typeface="Times New Roman" charset="0"/>
                <a:cs typeface="Times New Roman" charset="0"/>
              </a:rPr>
              <a:t>Left lane to dispose of larger wastes</a:t>
            </a:r>
          </a:p>
          <a:p>
            <a:pPr marL="1143000" indent="-1143000">
              <a:lnSpc>
                <a:spcPct val="150000"/>
              </a:lnSpc>
              <a:buFont typeface="Wingdings" charset="2"/>
              <a:buChar char="§"/>
            </a:pPr>
            <a:r>
              <a:rPr lang="en-US" sz="4800" b="1" dirty="0">
                <a:latin typeface="Times New Roman" charset="0"/>
                <a:ea typeface="Times New Roman" charset="0"/>
                <a:cs typeface="Times New Roman" charset="0"/>
              </a:rPr>
              <a:t>Right lane to dispose of recyclables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4635295" y="32119621"/>
            <a:ext cx="149513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charset="2"/>
              <a:buChar char="§"/>
            </a:pPr>
            <a:r>
              <a:rPr lang="en-US" sz="4800" b="1" dirty="0">
                <a:latin typeface="Times New Roman" charset="0"/>
                <a:ea typeface="Times New Roman" charset="0"/>
                <a:cs typeface="Times New Roman" charset="0"/>
              </a:rPr>
              <a:t>Design I alleviates Whitefield’s concerns</a:t>
            </a:r>
          </a:p>
          <a:p>
            <a:pPr marL="685800" indent="-685800">
              <a:lnSpc>
                <a:spcPct val="150000"/>
              </a:lnSpc>
              <a:buFont typeface="Wingdings" charset="2"/>
              <a:buChar char="§"/>
            </a:pPr>
            <a:r>
              <a:rPr lang="en-US" sz="4800" b="1" dirty="0">
                <a:latin typeface="Times New Roman" charset="0"/>
                <a:ea typeface="Times New Roman" charset="0"/>
                <a:cs typeface="Times New Roman" charset="0"/>
              </a:rPr>
              <a:t>A bi-lane traffic pattern smoothens operations and allows for a higher volume of flow</a:t>
            </a:r>
          </a:p>
          <a:p>
            <a:pPr marL="685800" indent="-685800">
              <a:lnSpc>
                <a:spcPct val="150000"/>
              </a:lnSpc>
              <a:buFont typeface="Wingdings" charset="2"/>
              <a:buChar char="§"/>
            </a:pPr>
            <a:r>
              <a:rPr lang="en-US" sz="4800" b="1" dirty="0">
                <a:latin typeface="Times New Roman" charset="0"/>
                <a:ea typeface="Times New Roman" charset="0"/>
                <a:cs typeface="Times New Roman" charset="0"/>
              </a:rPr>
              <a:t>The tipping floor is spacious for adequate work areas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746363" y="14580018"/>
            <a:ext cx="6184332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charset="2"/>
              <a:buChar char="§"/>
            </a:pPr>
            <a:r>
              <a:rPr lang="en-US" sz="4800" b="1" dirty="0">
                <a:latin typeface="Times New Roman" charset="0"/>
                <a:ea typeface="Times New Roman" charset="0"/>
                <a:cs typeface="Times New Roman" charset="0"/>
              </a:rPr>
              <a:t>Stricter separation at the household level</a:t>
            </a:r>
          </a:p>
          <a:p>
            <a:pPr marL="685800" indent="-685800">
              <a:lnSpc>
                <a:spcPct val="150000"/>
              </a:lnSpc>
              <a:buFont typeface="Wingdings" charset="2"/>
              <a:buChar char="§"/>
            </a:pPr>
            <a:r>
              <a:rPr lang="en-US" sz="4800" b="1" dirty="0">
                <a:latin typeface="Times New Roman" charset="0"/>
                <a:ea typeface="Times New Roman" charset="0"/>
                <a:cs typeface="Times New Roman" charset="0"/>
              </a:rPr>
              <a:t>Use of educational material</a:t>
            </a:r>
          </a:p>
          <a:p>
            <a:pPr marL="685800" indent="-685800">
              <a:lnSpc>
                <a:spcPct val="150000"/>
              </a:lnSpc>
              <a:buFont typeface="Wingdings" charset="2"/>
              <a:buChar char="§"/>
            </a:pPr>
            <a:r>
              <a:rPr lang="en-US" sz="4800" b="1" dirty="0">
                <a:latin typeface="Times New Roman" charset="0"/>
                <a:ea typeface="Times New Roman" charset="0"/>
                <a:cs typeface="Times New Roman" charset="0"/>
              </a:rPr>
              <a:t>Higher Value Incentives</a:t>
            </a:r>
          </a:p>
          <a:p>
            <a:pPr marL="685800" indent="-685800">
              <a:lnSpc>
                <a:spcPct val="150000"/>
              </a:lnSpc>
              <a:buFont typeface="Wingdings" charset="2"/>
              <a:buChar char="§"/>
            </a:pPr>
            <a:r>
              <a:rPr lang="en-US" sz="4800" b="1" dirty="0">
                <a:latin typeface="Times New Roman" charset="0"/>
                <a:ea typeface="Times New Roman" charset="0"/>
                <a:cs typeface="Times New Roman" charset="0"/>
              </a:rPr>
              <a:t>Clear and concise ordinance documents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F36E9C-4705-4E98-B059-40FD46F6AFD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t="13055" r="25569" b="23826"/>
          <a:stretch/>
        </p:blipFill>
        <p:spPr>
          <a:xfrm>
            <a:off x="26250435" y="7060581"/>
            <a:ext cx="9507417" cy="7151927"/>
          </a:xfrm>
          <a:prstGeom prst="rect">
            <a:avLst/>
          </a:prstGeom>
        </p:spPr>
      </p:pic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8F92CBF5-C858-41DC-B378-A4636DDE47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466152"/>
              </p:ext>
            </p:extLst>
          </p:nvPr>
        </p:nvGraphicFramePr>
        <p:xfrm>
          <a:off x="29586604" y="32149024"/>
          <a:ext cx="7419247" cy="4968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444CC72-69F6-4EA4-BE05-79B3EB80D5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130" y="19774319"/>
            <a:ext cx="9785417" cy="929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0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4572</TotalTime>
  <Words>381</Words>
  <Application>Microsoft Office PowerPoint</Application>
  <PresentationFormat>Custom</PresentationFormat>
  <Paragraphs>82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Zero Waste Transfer Station Whitefield, New Hampshire Department of Civil and Environmental Engineering, University of New Hampshire, Durham, NH 03824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lastModifiedBy>Keaton Peterson</cp:lastModifiedBy>
  <cp:revision>174</cp:revision>
  <dcterms:created xsi:type="dcterms:W3CDTF">2016-03-05T16:55:12Z</dcterms:created>
  <dcterms:modified xsi:type="dcterms:W3CDTF">2020-04-24T15:48:32Z</dcterms:modified>
</cp:coreProperties>
</file>