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660"/>
  </p:normalViewPr>
  <p:slideViewPr>
    <p:cSldViewPr snapToGrid="0">
      <p:cViewPr varScale="1">
        <p:scale>
          <a:sx n="20" d="100"/>
          <a:sy n="20" d="100"/>
        </p:scale>
        <p:origin x="1488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AD1BE-526E-4CA9-A5EC-0E47C9D33885}" type="datetimeFigureOut">
              <a:rPr lang="en-US" smtClean="0"/>
              <a:t>4/24/20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3063D-6D48-40D1-8860-8DF6285BB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83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AD1BE-526E-4CA9-A5EC-0E47C9D33885}" type="datetimeFigureOut">
              <a:rPr lang="en-US" smtClean="0"/>
              <a:t>4/24/20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3063D-6D48-40D1-8860-8DF6285BB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79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AD1BE-526E-4CA9-A5EC-0E47C9D33885}" type="datetimeFigureOut">
              <a:rPr lang="en-US" smtClean="0"/>
              <a:t>4/24/20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3063D-6D48-40D1-8860-8DF6285BB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780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AD1BE-526E-4CA9-A5EC-0E47C9D33885}" type="datetimeFigureOut">
              <a:rPr lang="en-US" smtClean="0"/>
              <a:t>4/24/20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3063D-6D48-40D1-8860-8DF6285BB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559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AD1BE-526E-4CA9-A5EC-0E47C9D33885}" type="datetimeFigureOut">
              <a:rPr lang="en-US" smtClean="0"/>
              <a:t>4/24/20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3063D-6D48-40D1-8860-8DF6285BB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69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AD1BE-526E-4CA9-A5EC-0E47C9D33885}" type="datetimeFigureOut">
              <a:rPr lang="en-US" smtClean="0"/>
              <a:t>4/24/20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3063D-6D48-40D1-8860-8DF6285BB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773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AD1BE-526E-4CA9-A5EC-0E47C9D33885}" type="datetimeFigureOut">
              <a:rPr lang="en-US" smtClean="0"/>
              <a:t>4/24/20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3063D-6D48-40D1-8860-8DF6285BB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60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AD1BE-526E-4CA9-A5EC-0E47C9D33885}" type="datetimeFigureOut">
              <a:rPr lang="en-US" smtClean="0"/>
              <a:t>4/24/20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3063D-6D48-40D1-8860-8DF6285BB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99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AD1BE-526E-4CA9-A5EC-0E47C9D33885}" type="datetimeFigureOut">
              <a:rPr lang="en-US" smtClean="0"/>
              <a:t>4/24/20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3063D-6D48-40D1-8860-8DF6285BB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83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AD1BE-526E-4CA9-A5EC-0E47C9D33885}" type="datetimeFigureOut">
              <a:rPr lang="en-US" smtClean="0"/>
              <a:t>4/24/20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3063D-6D48-40D1-8860-8DF6285BB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863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AD1BE-526E-4CA9-A5EC-0E47C9D33885}" type="datetimeFigureOut">
              <a:rPr lang="en-US" smtClean="0"/>
              <a:t>4/24/20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3063D-6D48-40D1-8860-8DF6285BB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713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AD1BE-526E-4CA9-A5EC-0E47C9D33885}" type="datetimeFigureOut">
              <a:rPr lang="en-US" smtClean="0"/>
              <a:t>4/24/20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3063D-6D48-40D1-8860-8DF6285BB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025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>
            <a:extLst>
              <a:ext uri="{FF2B5EF4-FFF2-40B4-BE49-F238E27FC236}">
                <a16:creationId xmlns:a16="http://schemas.microsoft.com/office/drawing/2014/main" id="{2A46F916-560D-4BF3-88CE-D992BCFA4D18}"/>
              </a:ext>
            </a:extLst>
          </p:cNvPr>
          <p:cNvSpPr txBox="1"/>
          <p:nvPr/>
        </p:nvSpPr>
        <p:spPr>
          <a:xfrm>
            <a:off x="75689" y="18315059"/>
            <a:ext cx="25902307" cy="14506144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 rtlCol="0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6D3EB0-0C91-4366-878D-9EEAF03BA5E2}"/>
              </a:ext>
            </a:extLst>
          </p:cNvPr>
          <p:cNvSpPr txBox="1"/>
          <p:nvPr/>
        </p:nvSpPr>
        <p:spPr>
          <a:xfrm>
            <a:off x="84571" y="4396002"/>
            <a:ext cx="14721840" cy="119894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08C8EE-AC7C-47A1-AD73-9741F75F8FA9}"/>
              </a:ext>
            </a:extLst>
          </p:cNvPr>
          <p:cNvSpPr txBox="1"/>
          <p:nvPr/>
        </p:nvSpPr>
        <p:spPr>
          <a:xfrm>
            <a:off x="15030004" y="4396002"/>
            <a:ext cx="17688019" cy="119864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0E5D51-24EA-4086-BC85-20D94CC05C31}"/>
              </a:ext>
            </a:extLst>
          </p:cNvPr>
          <p:cNvSpPr txBox="1"/>
          <p:nvPr/>
        </p:nvSpPr>
        <p:spPr>
          <a:xfrm>
            <a:off x="75688" y="13890305"/>
            <a:ext cx="14730723" cy="120032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B8C14D-4A84-49DC-A9B3-F5BD9C62E4E1}"/>
              </a:ext>
            </a:extLst>
          </p:cNvPr>
          <p:cNvSpPr txBox="1"/>
          <p:nvPr/>
        </p:nvSpPr>
        <p:spPr>
          <a:xfrm>
            <a:off x="26157102" y="17083114"/>
            <a:ext cx="17595954" cy="119786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Fish Planer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CAA9AC-21A6-42B6-A56C-149B8093D9B6}"/>
              </a:ext>
            </a:extLst>
          </p:cNvPr>
          <p:cNvSpPr txBox="1"/>
          <p:nvPr/>
        </p:nvSpPr>
        <p:spPr>
          <a:xfrm>
            <a:off x="75688" y="17087097"/>
            <a:ext cx="25922143" cy="119786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1B6245-51BD-4836-8B91-3DD2AB8AB811}"/>
              </a:ext>
            </a:extLst>
          </p:cNvPr>
          <p:cNvSpPr txBox="1"/>
          <p:nvPr/>
        </p:nvSpPr>
        <p:spPr>
          <a:xfrm>
            <a:off x="26157100" y="30358990"/>
            <a:ext cx="17599868" cy="117043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Acknowledgments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AD3C5D-5257-4A8B-9D98-ECA7698893AA}"/>
              </a:ext>
            </a:extLst>
          </p:cNvPr>
          <p:cNvSpPr txBox="1"/>
          <p:nvPr/>
        </p:nvSpPr>
        <p:spPr>
          <a:xfrm>
            <a:off x="77872" y="119436"/>
            <a:ext cx="43685311" cy="415498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Oil Snare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Julissa Freund</a:t>
            </a:r>
            <a:r>
              <a:rPr lang="en-US" sz="40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Aaron Kearnan</a:t>
            </a:r>
            <a:r>
              <a:rPr lang="en-US" sz="40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Catherine Murphy</a:t>
            </a:r>
            <a:r>
              <a:rPr lang="en-US" sz="40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Rebekah Alpert</a:t>
            </a:r>
            <a:r>
              <a:rPr lang="en-US" sz="40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Advisor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Dr. Nancy E. Kinner</a:t>
            </a:r>
            <a:r>
              <a:rPr lang="en-US" sz="40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Sponsor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Steven Lehmann</a:t>
            </a:r>
            <a:r>
              <a:rPr lang="en-US" sz="40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u="sng" baseline="30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College of Engineering and Physical Science, University of New Hampshire</a:t>
            </a:r>
            <a:r>
              <a:rPr lang="en-US" sz="40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NOAA Federal Office of Response and Restoration</a:t>
            </a:r>
            <a:r>
              <a:rPr lang="en-US" sz="40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7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7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83E80AE-CFEB-4FB6-9125-725D8CF8C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497" y="654356"/>
            <a:ext cx="7435691" cy="3119011"/>
          </a:xfrm>
          <a:prstGeom prst="rect">
            <a:avLst/>
          </a:prstGeom>
        </p:spPr>
      </p:pic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1EB04EAB-0D1E-434C-AFB1-AE8D3F2EFA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8000" y="119435"/>
            <a:ext cx="4130874" cy="415498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207285C-46EA-4832-8678-83A47AA2596E}"/>
              </a:ext>
            </a:extLst>
          </p:cNvPr>
          <p:cNvSpPr txBox="1"/>
          <p:nvPr/>
        </p:nvSpPr>
        <p:spPr>
          <a:xfrm>
            <a:off x="79119" y="5594648"/>
            <a:ext cx="14727292" cy="8207670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Oil spills in the marine environment.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Caused by shipping accidents, oil </a:t>
            </a:r>
          </a:p>
          <a:p>
            <a:pPr lvl="1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rig leaks, runoff, natural oil seeps </a:t>
            </a:r>
          </a:p>
          <a:p>
            <a:pPr lvl="1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and natural disasters.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Difficult to remove oil from water if 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the oil is submerged below the water 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surface or sunken on the bottom.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Oil snare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to locate submerged or </a:t>
            </a:r>
          </a:p>
          <a:p>
            <a:pPr lvl="1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sunken oil.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Oleophilic plastic pieces and </a:t>
            </a:r>
          </a:p>
          <a:p>
            <a:pPr lvl="1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buoyant plastic.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7EA721-B688-4D99-AD02-A913DCB1D1CC}"/>
              </a:ext>
            </a:extLst>
          </p:cNvPr>
          <p:cNvSpPr txBox="1"/>
          <p:nvPr/>
        </p:nvSpPr>
        <p:spPr>
          <a:xfrm>
            <a:off x="75688" y="15096478"/>
            <a:ext cx="14730723" cy="1938992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determine whether alternative materials or configurations would work more efficiently when compared to snare for sunken oil detection.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EB6B40-1AE6-4526-AF69-FD7D4CFF0CD0}"/>
              </a:ext>
            </a:extLst>
          </p:cNvPr>
          <p:cNvSpPr txBox="1"/>
          <p:nvPr/>
        </p:nvSpPr>
        <p:spPr>
          <a:xfrm>
            <a:off x="15021122" y="5594648"/>
            <a:ext cx="17688019" cy="11449288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600" dirty="0"/>
          </a:p>
          <a:p>
            <a:endParaRPr lang="en-US" sz="600" dirty="0"/>
          </a:p>
          <a:p>
            <a:endParaRPr lang="en-US" sz="600" dirty="0"/>
          </a:p>
          <a:p>
            <a:endParaRPr lang="en-US" sz="600" dirty="0"/>
          </a:p>
          <a:p>
            <a:endParaRPr lang="en-US" sz="600" dirty="0"/>
          </a:p>
          <a:p>
            <a:endParaRPr lang="en-US" sz="600" dirty="0"/>
          </a:p>
          <a:p>
            <a:endParaRPr lang="en-US" sz="600" dirty="0"/>
          </a:p>
          <a:p>
            <a:endParaRPr lang="en-US" sz="600" dirty="0"/>
          </a:p>
          <a:p>
            <a:endParaRPr lang="en-US" dirty="0"/>
          </a:p>
          <a:p>
            <a:endParaRPr lang="en-US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700" dirty="0"/>
          </a:p>
          <a:p>
            <a:endParaRPr lang="en-US" sz="700" dirty="0"/>
          </a:p>
          <a:p>
            <a:endParaRPr lang="en-US" sz="700" dirty="0"/>
          </a:p>
        </p:txBody>
      </p:sp>
      <p:pic>
        <p:nvPicPr>
          <p:cNvPr id="35" name="Picture 3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0B742934-F1D6-4F30-BE5D-74C35F1B77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769" y="23725296"/>
            <a:ext cx="4346236" cy="4597174"/>
          </a:xfrm>
          <a:prstGeom prst="rect">
            <a:avLst/>
          </a:prstGeom>
        </p:spPr>
      </p:pic>
      <p:pic>
        <p:nvPicPr>
          <p:cNvPr id="37" name="Picture 36" descr="A screenshot of a cell phone&#10;&#10;Description automatically generated">
            <a:extLst>
              <a:ext uri="{FF2B5EF4-FFF2-40B4-BE49-F238E27FC236}">
                <a16:creationId xmlns:a16="http://schemas.microsoft.com/office/drawing/2014/main" id="{E82E41CD-801F-46D6-9326-AE8E2307AB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32" y="18361799"/>
            <a:ext cx="6298660" cy="4572000"/>
          </a:xfrm>
          <a:prstGeom prst="rect">
            <a:avLst/>
          </a:prstGeom>
        </p:spPr>
      </p:pic>
      <p:pic>
        <p:nvPicPr>
          <p:cNvPr id="39" name="Picture 38" descr="A screenshot of a cell phone&#10;&#10;Description automatically generated">
            <a:extLst>
              <a:ext uri="{FF2B5EF4-FFF2-40B4-BE49-F238E27FC236}">
                <a16:creationId xmlns:a16="http://schemas.microsoft.com/office/drawing/2014/main" id="{6BFA1DE7-F2C9-4A14-BF3B-E205D05677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892" y="18361799"/>
            <a:ext cx="6363177" cy="4572000"/>
          </a:xfrm>
          <a:prstGeom prst="rect">
            <a:avLst/>
          </a:prstGeom>
        </p:spPr>
      </p:pic>
      <p:pic>
        <p:nvPicPr>
          <p:cNvPr id="41" name="Picture 40" descr="A screenshot of a cell phone&#10;&#10;Description automatically generated">
            <a:extLst>
              <a:ext uri="{FF2B5EF4-FFF2-40B4-BE49-F238E27FC236}">
                <a16:creationId xmlns:a16="http://schemas.microsoft.com/office/drawing/2014/main" id="{9597C069-CA43-4765-A6DA-C6C09F66D2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63" y="23762735"/>
            <a:ext cx="6356792" cy="4572000"/>
          </a:xfrm>
          <a:prstGeom prst="rect">
            <a:avLst/>
          </a:prstGeom>
        </p:spPr>
      </p:pic>
      <p:pic>
        <p:nvPicPr>
          <p:cNvPr id="43" name="Picture 42" descr="A screenshot of a cell phone&#10;&#10;Description automatically generated">
            <a:extLst>
              <a:ext uri="{FF2B5EF4-FFF2-40B4-BE49-F238E27FC236}">
                <a16:creationId xmlns:a16="http://schemas.microsoft.com/office/drawing/2014/main" id="{48AD0793-A03A-47A8-A5ED-731B3136CD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923" y="23762735"/>
            <a:ext cx="6387771" cy="4572000"/>
          </a:xfrm>
          <a:prstGeom prst="rect">
            <a:avLst/>
          </a:prstGeom>
        </p:spPr>
      </p:pic>
      <p:pic>
        <p:nvPicPr>
          <p:cNvPr id="45" name="Picture 4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FCAEF9D-0532-44FC-A351-00929FDEC0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3701" y="18345178"/>
            <a:ext cx="6320476" cy="4572000"/>
          </a:xfrm>
          <a:prstGeom prst="rect">
            <a:avLst/>
          </a:prstGeom>
        </p:spPr>
      </p:pic>
      <p:pic>
        <p:nvPicPr>
          <p:cNvPr id="47" name="Picture 46" descr="A screenshot of a cell phone&#10;&#10;Description automatically generated">
            <a:extLst>
              <a:ext uri="{FF2B5EF4-FFF2-40B4-BE49-F238E27FC236}">
                <a16:creationId xmlns:a16="http://schemas.microsoft.com/office/drawing/2014/main" id="{6CC57916-A81F-4310-B59B-EF30B7B9417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4177" y="18345178"/>
            <a:ext cx="6332947" cy="4572000"/>
          </a:xfrm>
          <a:prstGeom prst="rect">
            <a:avLst/>
          </a:prstGeom>
        </p:spPr>
      </p:pic>
      <p:pic>
        <p:nvPicPr>
          <p:cNvPr id="49" name="Picture 48" descr="A close up of a map&#10;&#10;Description automatically generated">
            <a:extLst>
              <a:ext uri="{FF2B5EF4-FFF2-40B4-BE49-F238E27FC236}">
                <a16:creationId xmlns:a16="http://schemas.microsoft.com/office/drawing/2014/main" id="{E4864D33-3581-4F06-A43E-49CF8161D9C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3701" y="24113027"/>
            <a:ext cx="8114938" cy="3811788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2BB805BC-3B88-4CE9-8F5C-27B5BA99653A}"/>
              </a:ext>
            </a:extLst>
          </p:cNvPr>
          <p:cNvSpPr txBox="1"/>
          <p:nvPr/>
        </p:nvSpPr>
        <p:spPr>
          <a:xfrm>
            <a:off x="32932734" y="4396003"/>
            <a:ext cx="10824234" cy="119864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Configurations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8ADE1F0-B6AB-415E-BCFF-41A5E7BE6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031" y="9561900"/>
            <a:ext cx="5818032" cy="393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0FC0C42-D66F-4920-8872-6438E6073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927" y="5677600"/>
            <a:ext cx="5710566" cy="342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F369E581-20AC-4FA8-A616-B3E7F7B57252}"/>
              </a:ext>
            </a:extLst>
          </p:cNvPr>
          <p:cNvSpPr/>
          <p:nvPr/>
        </p:nvSpPr>
        <p:spPr>
          <a:xfrm>
            <a:off x="8837927" y="9040634"/>
            <a:ext cx="58180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https://www.ccira.ca/2018/03/local-filmmaker-highlights-need-for-better-oil-spill-response/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C3C54D3-1CAE-4DAC-804D-E4D82AEA728F}"/>
              </a:ext>
            </a:extLst>
          </p:cNvPr>
          <p:cNvSpPr/>
          <p:nvPr/>
        </p:nvSpPr>
        <p:spPr>
          <a:xfrm>
            <a:off x="9994799" y="13509303"/>
            <a:ext cx="33968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 from : US Coast Guard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EDD9183-FB5F-46F1-B13D-1C747C39784D}"/>
              </a:ext>
            </a:extLst>
          </p:cNvPr>
          <p:cNvSpPr txBox="1"/>
          <p:nvPr/>
        </p:nvSpPr>
        <p:spPr>
          <a:xfrm>
            <a:off x="32918400" y="5595648"/>
            <a:ext cx="10838568" cy="11448288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 rtlCol="0">
            <a:spAutoFit/>
          </a:bodyPr>
          <a:lstStyle/>
          <a:p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5" name="Table 55">
            <a:extLst>
              <a:ext uri="{FF2B5EF4-FFF2-40B4-BE49-F238E27FC236}">
                <a16:creationId xmlns:a16="http://schemas.microsoft.com/office/drawing/2014/main" id="{6F197C91-E31A-4F2C-AAFF-6E2EFC9D62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69618"/>
              </p:ext>
            </p:extLst>
          </p:nvPr>
        </p:nvGraphicFramePr>
        <p:xfrm>
          <a:off x="33147448" y="5648601"/>
          <a:ext cx="10454641" cy="11005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5594">
                  <a:extLst>
                    <a:ext uri="{9D8B030D-6E8A-4147-A177-3AD203B41FA5}">
                      <a16:colId xmlns:a16="http://schemas.microsoft.com/office/drawing/2014/main" val="1408771106"/>
                    </a:ext>
                  </a:extLst>
                </a:gridCol>
                <a:gridCol w="3257175">
                  <a:extLst>
                    <a:ext uri="{9D8B030D-6E8A-4147-A177-3AD203B41FA5}">
                      <a16:colId xmlns:a16="http://schemas.microsoft.com/office/drawing/2014/main" val="792668609"/>
                    </a:ext>
                  </a:extLst>
                </a:gridCol>
                <a:gridCol w="4041872">
                  <a:extLst>
                    <a:ext uri="{9D8B030D-6E8A-4147-A177-3AD203B41FA5}">
                      <a16:colId xmlns:a16="http://schemas.microsoft.com/office/drawing/2014/main" val="1631951035"/>
                    </a:ext>
                  </a:extLst>
                </a:gridCol>
              </a:tblGrid>
              <a:tr h="786904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Material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Attachment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Picture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032441"/>
                  </a:ext>
                </a:extLst>
              </a:tr>
              <a:tr h="2065644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14-inch Snare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50"/>
                        </a:spcBef>
                      </a:pP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Through (6)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150"/>
                        </a:spcBef>
                      </a:pP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 (6)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4972190"/>
                  </a:ext>
                </a:extLst>
              </a:tr>
              <a:tr h="2717737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7-inch Snare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Through (6)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 (6)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6915716"/>
                  </a:ext>
                </a:extLst>
              </a:tr>
              <a:tr h="2717737">
                <a:tc>
                  <a:txBody>
                    <a:bodyPr/>
                    <a:lstStyle/>
                    <a:p>
                      <a:pPr marL="0" marR="0" lvl="0" indent="0" algn="ctr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Mosquito Netting</a:t>
                      </a:r>
                    </a:p>
                    <a:p>
                      <a:pPr algn="ctr"/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 (6)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7432798"/>
                  </a:ext>
                </a:extLst>
              </a:tr>
              <a:tr h="2717737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Plastic Bag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 (6)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3142155"/>
                  </a:ext>
                </a:extLst>
              </a:tr>
            </a:tbl>
          </a:graphicData>
        </a:graphic>
      </p:graphicFrame>
      <p:pic>
        <p:nvPicPr>
          <p:cNvPr id="59" name="Picture 58" descr="A picture containing dog, bag, sitting, white&#10;&#10;Description automatically generated">
            <a:extLst>
              <a:ext uri="{FF2B5EF4-FFF2-40B4-BE49-F238E27FC236}">
                <a16:creationId xmlns:a16="http://schemas.microsoft.com/office/drawing/2014/main" id="{F22A964C-14F4-40FE-A42F-A945EC283EF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0005" y="8523044"/>
            <a:ext cx="1797004" cy="2643333"/>
          </a:xfrm>
          <a:prstGeom prst="rect">
            <a:avLst/>
          </a:prstGeom>
        </p:spPr>
      </p:pic>
      <p:pic>
        <p:nvPicPr>
          <p:cNvPr id="62" name="Picture 61" descr="A pile of clothes&#10;&#10;Description automatically generated">
            <a:extLst>
              <a:ext uri="{FF2B5EF4-FFF2-40B4-BE49-F238E27FC236}">
                <a16:creationId xmlns:a16="http://schemas.microsoft.com/office/drawing/2014/main" id="{96C5378E-E223-4DA6-ADEB-19DEE23DFA2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0006" y="13954635"/>
            <a:ext cx="1797004" cy="2675085"/>
          </a:xfrm>
          <a:prstGeom prst="rect">
            <a:avLst/>
          </a:prstGeom>
        </p:spPr>
      </p:pic>
      <p:pic>
        <p:nvPicPr>
          <p:cNvPr id="1024" name="Picture 1023" descr="A picture containing sitting, bag, wrapped, dog&#10;&#10;Description automatically generated">
            <a:extLst>
              <a:ext uri="{FF2B5EF4-FFF2-40B4-BE49-F238E27FC236}">
                <a16:creationId xmlns:a16="http://schemas.microsoft.com/office/drawing/2014/main" id="{BCBA176E-A370-4E1B-B65B-C419B45730D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0005" y="11260294"/>
            <a:ext cx="1797004" cy="2643333"/>
          </a:xfrm>
          <a:prstGeom prst="rect">
            <a:avLst/>
          </a:prstGeom>
        </p:spPr>
      </p:pic>
      <p:pic>
        <p:nvPicPr>
          <p:cNvPr id="1027" name="Picture 1026" descr="A close up of a person&#10;&#10;Description automatically generated">
            <a:extLst>
              <a:ext uri="{FF2B5EF4-FFF2-40B4-BE49-F238E27FC236}">
                <a16:creationId xmlns:a16="http://schemas.microsoft.com/office/drawing/2014/main" id="{94A9D9A6-FA0A-4AA6-B860-693D07D2B0F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0005" y="6420603"/>
            <a:ext cx="1877739" cy="2052900"/>
          </a:xfrm>
          <a:prstGeom prst="rect">
            <a:avLst/>
          </a:prstGeom>
        </p:spPr>
      </p:pic>
      <p:sp>
        <p:nvSpPr>
          <p:cNvPr id="1029" name="TextBox 1028">
            <a:extLst>
              <a:ext uri="{FF2B5EF4-FFF2-40B4-BE49-F238E27FC236}">
                <a16:creationId xmlns:a16="http://schemas.microsoft.com/office/drawing/2014/main" id="{70E9D31E-3142-4A27-8330-A7988D306FA1}"/>
              </a:ext>
            </a:extLst>
          </p:cNvPr>
          <p:cNvSpPr txBox="1"/>
          <p:nvPr/>
        </p:nvSpPr>
        <p:spPr>
          <a:xfrm>
            <a:off x="135263" y="29003435"/>
            <a:ext cx="2601792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all data points considered as “contact”, a prediction model was created. Figure 7, a Prediction Profiler, shows that the optimized design consists of the snare material, 14 in. in length, in the “through” configuration and a velocity of 3 knots. With a 93% desirability for maximized wet weight difference, this design is predicted to pick up 104.7 grams of oil.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8 shows the summary of fit and has a significant R squared value of 0.77. The model is accurate due to a significant p-value that is &lt;0.0001. This </a:t>
            </a:r>
            <a:r>
              <a:rPr lang="en-US" sz="4000" dirty="0"/>
              <a:t>shows that the variables Length and Bundle Configuration “Through” are significant to the model due to the &lt;0.05 p-values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68CAB5-2024-4D66-A543-124CB7114656}"/>
              </a:ext>
            </a:extLst>
          </p:cNvPr>
          <p:cNvSpPr txBox="1"/>
          <p:nvPr/>
        </p:nvSpPr>
        <p:spPr>
          <a:xfrm>
            <a:off x="15035458" y="5584986"/>
            <a:ext cx="970876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/>
              <a:t>Constants</a:t>
            </a:r>
            <a:r>
              <a:rPr lang="en-US" sz="4400" dirty="0"/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Water Temperature : 22℃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Water Velocity: 0 knots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 Oil Type: No. 6 Fuel oil with 7% kaolinite clay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Oil Mass: 200 g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Salinity: 0 ppm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Trial replicates : 3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C6471E2-0771-4F47-A2A4-68F27D3E7B31}"/>
              </a:ext>
            </a:extLst>
          </p:cNvPr>
          <p:cNvSpPr txBox="1"/>
          <p:nvPr/>
        </p:nvSpPr>
        <p:spPr>
          <a:xfrm>
            <a:off x="24300873" y="5584988"/>
            <a:ext cx="836506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/>
              <a:t>Variables</a:t>
            </a:r>
            <a:r>
              <a:rPr lang="en-US" sz="4400" dirty="0"/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Towing Velocity : 1 and 3 knots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Bundle material: Snare (half-length and full-length), Plastic bag, Mosquito netting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Bundle Configuration: Top, Through (for snare materials only)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A6D5B8-5D2E-41B9-B749-F8DB8627AA2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758353" y="11631255"/>
            <a:ext cx="14068425" cy="51720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9E36C65-36E1-461C-9612-E2B7D6F487CD}"/>
              </a:ext>
            </a:extLst>
          </p:cNvPr>
          <p:cNvSpPr txBox="1"/>
          <p:nvPr/>
        </p:nvSpPr>
        <p:spPr>
          <a:xfrm>
            <a:off x="16908789" y="11751441"/>
            <a:ext cx="76405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Design Setup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85203FC-224F-4FC5-9501-52058716889B}"/>
              </a:ext>
            </a:extLst>
          </p:cNvPr>
          <p:cNvSpPr txBox="1"/>
          <p:nvPr/>
        </p:nvSpPr>
        <p:spPr>
          <a:xfrm>
            <a:off x="26157098" y="22412710"/>
            <a:ext cx="17595954" cy="119786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FFD41DC-97B6-4B81-A038-5AD8D10138A3}"/>
              </a:ext>
            </a:extLst>
          </p:cNvPr>
          <p:cNvSpPr txBox="1"/>
          <p:nvPr/>
        </p:nvSpPr>
        <p:spPr>
          <a:xfrm>
            <a:off x="26157099" y="18321537"/>
            <a:ext cx="17606084" cy="3970318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determine if the snare material used in the first part of the project would be controlled in the water with the use of a fish planer.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snare would be placed at a certain depth in the water, and towed with and without a planer, to see if there was a change in depth consistency.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UNH has closed for the remainder of the Spring 2020 semester. Due to this change, this part of the project was not completed.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285716C-2CE8-44B9-AD36-5B21802B6BC6}"/>
              </a:ext>
            </a:extLst>
          </p:cNvPr>
          <p:cNvSpPr txBox="1"/>
          <p:nvPr/>
        </p:nvSpPr>
        <p:spPr>
          <a:xfrm>
            <a:off x="26157098" y="31559319"/>
            <a:ext cx="6015183" cy="1261884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Nancy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Kinner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Steve Lehmann		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1362E3A-57FA-4B72-9818-C5BCE8563311}"/>
              </a:ext>
            </a:extLst>
          </p:cNvPr>
          <p:cNvSpPr txBox="1"/>
          <p:nvPr/>
        </p:nvSpPr>
        <p:spPr>
          <a:xfrm>
            <a:off x="32176195" y="31559319"/>
            <a:ext cx="5557764" cy="1261884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 Ahern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Melissa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Gloekler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B15E745-5B60-4E7B-926E-7CB78D4A3402}"/>
              </a:ext>
            </a:extLst>
          </p:cNvPr>
          <p:cNvSpPr txBox="1"/>
          <p:nvPr/>
        </p:nvSpPr>
        <p:spPr>
          <a:xfrm>
            <a:off x="37737872" y="31559319"/>
            <a:ext cx="6015183" cy="1261884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Megan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Verfaille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Kathy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Mandsager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49517FA-8F59-45BC-9239-C7EF7D0F2312}"/>
              </a:ext>
            </a:extLst>
          </p:cNvPr>
          <p:cNvSpPr txBox="1"/>
          <p:nvPr/>
        </p:nvSpPr>
        <p:spPr>
          <a:xfrm>
            <a:off x="26157100" y="23648383"/>
            <a:ext cx="17606083" cy="6555641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200" dirty="0"/>
              <a:t>Future groups to look into “through” configuration for plastic bags and for mosquito netting, to determine whether it also impacts their overall oil sorption.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200" dirty="0"/>
              <a:t>It is recommended to use a “cookie cutter” or other form of mold to place the oil under the water to standardize the area where the oil is placed.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200" dirty="0"/>
              <a:t>It would be beneficial if faster speeds would be done in the future, to correlate more to real world towing.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200" dirty="0"/>
              <a:t>Finally, as the last part of the project was not completed, having trials looking at snare depth control would potentially create a new innovation to a current issue. </a:t>
            </a:r>
            <a:endParaRPr lang="en-US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9DB2D7-5C89-4EF6-B731-6D4A5BBB0BBF}"/>
              </a:ext>
            </a:extLst>
          </p:cNvPr>
          <p:cNvSpPr txBox="1"/>
          <p:nvPr/>
        </p:nvSpPr>
        <p:spPr>
          <a:xfrm>
            <a:off x="6509339" y="22939594"/>
            <a:ext cx="6591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2 : Weight Differences for 7 in. Snare with Mean (Standard Deviation in parentheses)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2B81C28-7A17-430C-9B59-A9BCFDC60944}"/>
              </a:ext>
            </a:extLst>
          </p:cNvPr>
          <p:cNvSpPr txBox="1"/>
          <p:nvPr/>
        </p:nvSpPr>
        <p:spPr>
          <a:xfrm>
            <a:off x="19501426" y="22892822"/>
            <a:ext cx="6722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6: Weight Differences for Plastic Bag and Mosquito Netting with Mean ( Standard Deviation in parentheses)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D9AA0AF-00F7-4858-B2CE-9ED6A37074EA}"/>
              </a:ext>
            </a:extLst>
          </p:cNvPr>
          <p:cNvSpPr txBox="1"/>
          <p:nvPr/>
        </p:nvSpPr>
        <p:spPr>
          <a:xfrm>
            <a:off x="13144223" y="22910371"/>
            <a:ext cx="67704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5: Weight Differences for Plastic Bag and Mosquito Netting with Contact Only with Mean (Standard Deviation in parentheses)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8A4C7CE-3EDC-4FD6-A5D8-FE1ABE757F4A}"/>
              </a:ext>
            </a:extLst>
          </p:cNvPr>
          <p:cNvSpPr txBox="1"/>
          <p:nvPr/>
        </p:nvSpPr>
        <p:spPr>
          <a:xfrm>
            <a:off x="153421" y="28280500"/>
            <a:ext cx="6320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3: Weight Differences for 14 in. Snare with Contact Only with Mean ( Standard Deviation in parentheses)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D152256-2A6E-46F8-96D4-D9C7B0C7C335}"/>
              </a:ext>
            </a:extLst>
          </p:cNvPr>
          <p:cNvSpPr txBox="1"/>
          <p:nvPr/>
        </p:nvSpPr>
        <p:spPr>
          <a:xfrm>
            <a:off x="6774924" y="28367015"/>
            <a:ext cx="6060612" cy="722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4: Weight Differences for 14 in. Snare with Mean ( Standard Deviation in parentheses)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43E1170-210E-4435-8E9B-1CA3CAFFA08A}"/>
              </a:ext>
            </a:extLst>
          </p:cNvPr>
          <p:cNvSpPr txBox="1"/>
          <p:nvPr/>
        </p:nvSpPr>
        <p:spPr>
          <a:xfrm>
            <a:off x="-25286" y="22924545"/>
            <a:ext cx="6677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1: Weight Differences for 7 in. Snare with Contact Only with Mean ( Standard Deviation in parentheses)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3EB5426-D865-4E3F-9493-11953B704B3D}"/>
              </a:ext>
            </a:extLst>
          </p:cNvPr>
          <p:cNvSpPr txBox="1"/>
          <p:nvPr/>
        </p:nvSpPr>
        <p:spPr>
          <a:xfrm>
            <a:off x="21332665" y="28381774"/>
            <a:ext cx="4732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8: Summary of fit for a regression model for oil detection prediction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E843D58-6BFA-4977-85C2-5E8A17E4E585}"/>
              </a:ext>
            </a:extLst>
          </p:cNvPr>
          <p:cNvSpPr txBox="1"/>
          <p:nvPr/>
        </p:nvSpPr>
        <p:spPr>
          <a:xfrm>
            <a:off x="13915956" y="27996002"/>
            <a:ext cx="6770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7: Most ideal material, configuration, length, and velocity </a:t>
            </a:r>
          </a:p>
        </p:txBody>
      </p:sp>
    </p:spTree>
    <p:extLst>
      <p:ext uri="{BB962C8B-B14F-4D97-AF65-F5344CB8AC3E}">
        <p14:creationId xmlns:p14="http://schemas.microsoft.com/office/powerpoint/2010/main" val="2822251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761</Words>
  <Application>Microsoft Macintosh PowerPoint</Application>
  <PresentationFormat>Custom</PresentationFormat>
  <Paragraphs>188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Freund, Julissa R</dc:creator>
  <cp:lastModifiedBy>Catherine Murphy</cp:lastModifiedBy>
  <cp:revision>34</cp:revision>
  <dcterms:created xsi:type="dcterms:W3CDTF">2020-03-10T01:21:05Z</dcterms:created>
  <dcterms:modified xsi:type="dcterms:W3CDTF">2020-04-24T16:58:25Z</dcterms:modified>
</cp:coreProperties>
</file>