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3"/>
  </p:sldMasterIdLst>
  <p:sldIdLst>
    <p:sldId id="256" r:id="rId4"/>
    <p:sldId id="257" r:id="rId5"/>
  </p:sldIdLst>
  <p:sldSz cx="51206400" cy="38404800"/>
  <p:notesSz cx="6858000" cy="9144000"/>
  <p:defaultTextStyle>
    <a:defPPr>
      <a:defRPr lang="en-US"/>
    </a:defPPr>
    <a:lvl1pPr marL="0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50545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01092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51637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02184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752730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03275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053822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04367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96">
          <p15:clr>
            <a:srgbClr val="A4A3A4"/>
          </p15:clr>
        </p15:guide>
        <p15:guide id="2" pos="161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0957"/>
    <a:srgbClr val="FFC9C9"/>
    <a:srgbClr val="DEC8EE"/>
    <a:srgbClr val="9ED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79" autoAdjust="0"/>
    <p:restoredTop sz="94434" autoAdjust="0"/>
  </p:normalViewPr>
  <p:slideViewPr>
    <p:cSldViewPr snapToGrid="0">
      <p:cViewPr varScale="1">
        <p:scale>
          <a:sx n="15" d="100"/>
          <a:sy n="15" d="100"/>
        </p:scale>
        <p:origin x="1752" y="96"/>
      </p:cViewPr>
      <p:guideLst>
        <p:guide orient="horz" pos="12096"/>
        <p:guide pos="161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DD9860-6580-47EB-8989-F97E1F4B93A6}" type="doc">
      <dgm:prSet loTypeId="urn:microsoft.com/office/officeart/2005/8/layout/process4" loCatId="process" qsTypeId="urn:microsoft.com/office/officeart/2005/8/quickstyle/simple1" qsCatId="simple" csTypeId="urn:microsoft.com/office/officeart/2005/8/colors/accent6_3" csCatId="accent6" phldr="1"/>
      <dgm:spPr/>
    </dgm:pt>
    <dgm:pt modelId="{BB986D3B-171C-4FA6-AC8A-D9EA58C96740}">
      <dgm:prSet phldr="0"/>
      <dgm:spPr/>
      <dgm:t>
        <a:bodyPr/>
        <a:lstStyle/>
        <a:p>
          <a:pPr rtl="0"/>
          <a:r>
            <a:rPr lang="en-US" b="0" i="0" u="none" strike="noStrike" cap="none" baseline="0" noProof="0" dirty="0">
              <a:solidFill>
                <a:srgbClr val="010000"/>
              </a:solidFill>
              <a:latin typeface="Calibri Light"/>
            </a:rPr>
            <a:t>IDENTIFY PROBLEMS</a:t>
          </a:r>
          <a:endParaRPr lang="en-US" b="0" i="0" u="none" strike="noStrike" cap="none" baseline="0" noProof="0" dirty="0">
            <a:solidFill>
              <a:srgbClr val="010000"/>
            </a:solidFill>
            <a:latin typeface="Calibri Light"/>
            <a:cs typeface="Calibri Light"/>
          </a:endParaRPr>
        </a:p>
      </dgm:t>
    </dgm:pt>
    <dgm:pt modelId="{47608D10-00F5-4448-A76F-C086B52FE153}" type="parTrans" cxnId="{ED8B61EB-6E61-487B-A93C-F5B6F9EE905A}">
      <dgm:prSet/>
      <dgm:spPr/>
    </dgm:pt>
    <dgm:pt modelId="{8F9BAFA6-B362-4549-ABF3-FBB108056396}" type="sibTrans" cxnId="{ED8B61EB-6E61-487B-A93C-F5B6F9EE905A}">
      <dgm:prSet/>
      <dgm:spPr/>
    </dgm:pt>
    <dgm:pt modelId="{0BDBFDEF-14E4-44B4-8878-21F3A3FA7C5D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CHOOSE A DESIGN</a:t>
          </a:r>
        </a:p>
      </dgm:t>
    </dgm:pt>
    <dgm:pt modelId="{B49E6D08-A63A-44ED-A176-C6ECFBC0DE94}" type="parTrans" cxnId="{B7CEEDA4-F4EE-444E-A9C3-5E1E09283003}">
      <dgm:prSet/>
      <dgm:spPr/>
    </dgm:pt>
    <dgm:pt modelId="{833F7684-10F3-41C2-88C6-9E02C51EE810}" type="sibTrans" cxnId="{B7CEEDA4-F4EE-444E-A9C3-5E1E09283003}">
      <dgm:prSet/>
      <dgm:spPr/>
    </dgm:pt>
    <dgm:pt modelId="{FDE25C51-7E19-4645-8506-9A04FD7944AE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MATRIX ANALYSIS</a:t>
          </a:r>
        </a:p>
      </dgm:t>
    </dgm:pt>
    <dgm:pt modelId="{BE9A732E-DD72-489B-8010-77ADDCFC6870}" type="parTrans" cxnId="{7E629355-2D80-41E1-A12C-1D25385E76DB}">
      <dgm:prSet/>
      <dgm:spPr/>
    </dgm:pt>
    <dgm:pt modelId="{B27429E8-C02C-4B68-8644-6D6E4B67805E}" type="sibTrans" cxnId="{7E629355-2D80-41E1-A12C-1D25385E76DB}">
      <dgm:prSet/>
      <dgm:spPr/>
    </dgm:pt>
    <dgm:pt modelId="{9F1EBF38-BB62-4A01-8514-51B4F09978F7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SELECT FOCUS ALTERNATIVES</a:t>
          </a:r>
        </a:p>
      </dgm:t>
    </dgm:pt>
    <dgm:pt modelId="{B3CD9D48-CCB7-48BD-8485-D46936D149D0}" type="parTrans" cxnId="{F936B46D-75A7-439E-AD13-98C5E78F392E}">
      <dgm:prSet/>
      <dgm:spPr/>
    </dgm:pt>
    <dgm:pt modelId="{2E3F40BE-AB3A-4BBB-93F0-4ED53F2AC0A1}" type="sibTrans" cxnId="{F936B46D-75A7-439E-AD13-98C5E78F392E}">
      <dgm:prSet/>
      <dgm:spPr/>
    </dgm:pt>
    <dgm:pt modelId="{DD81DA15-6833-4B77-8361-070EDCDE90D4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Problems Presented to Us</a:t>
          </a:r>
        </a:p>
      </dgm:t>
    </dgm:pt>
    <dgm:pt modelId="{2EFBB4FD-2C05-46E2-AF05-36BE87F4DD99}" type="parTrans" cxnId="{E52FBC7B-DF81-4687-8A3E-F304E75494B8}">
      <dgm:prSet/>
      <dgm:spPr/>
    </dgm:pt>
    <dgm:pt modelId="{6B3F5F9F-561D-4F6D-A54B-0BD5AF021496}" type="sibTrans" cxnId="{E52FBC7B-DF81-4687-8A3E-F304E75494B8}">
      <dgm:prSet/>
      <dgm:spPr/>
    </dgm:pt>
    <dgm:pt modelId="{EF3C462E-F6AC-4436-8247-4657BFA97774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Input from Stakeholders</a:t>
          </a:r>
        </a:p>
      </dgm:t>
    </dgm:pt>
    <dgm:pt modelId="{B30ABE75-F1E6-4846-A323-DD43E89E7F87}" type="parTrans" cxnId="{425C4EC6-BAF8-420C-9AEA-B6AA1D73DD88}">
      <dgm:prSet/>
      <dgm:spPr/>
    </dgm:pt>
    <dgm:pt modelId="{4AA64419-E08E-4F8C-B634-8F2765D51BA4}" type="sibTrans" cxnId="{425C4EC6-BAF8-420C-9AEA-B6AA1D73DD88}">
      <dgm:prSet/>
      <dgm:spPr/>
    </dgm:pt>
    <dgm:pt modelId="{5A744EF9-BF95-4BAB-9ED5-25E62BF85476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Group Site Visit</a:t>
          </a:r>
        </a:p>
      </dgm:t>
    </dgm:pt>
    <dgm:pt modelId="{C5942BF3-1CD7-4D0E-9139-DAFF5C46FF19}" type="parTrans" cxnId="{2F03A92E-33C8-424F-9A22-D024101A8A04}">
      <dgm:prSet/>
      <dgm:spPr/>
    </dgm:pt>
    <dgm:pt modelId="{0DC4DA22-9881-4DBD-BA63-246174D41762}" type="sibTrans" cxnId="{2F03A92E-33C8-424F-9A22-D024101A8A04}">
      <dgm:prSet/>
      <dgm:spPr/>
    </dgm:pt>
    <dgm:pt modelId="{E94A47A3-D7D0-428F-BF19-30716B597793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From Group</a:t>
          </a:r>
        </a:p>
      </dgm:t>
    </dgm:pt>
    <dgm:pt modelId="{27E4E5F3-17C6-443B-ACD7-55C6EF9D8400}" type="parTrans" cxnId="{1D65CF15-6E3F-4A1C-9EE0-7F93C00FF50A}">
      <dgm:prSet/>
      <dgm:spPr/>
    </dgm:pt>
    <dgm:pt modelId="{0EC93F25-1415-4B32-B680-3EDB612C9EB6}" type="sibTrans" cxnId="{1D65CF15-6E3F-4A1C-9EE0-7F93C00FF50A}">
      <dgm:prSet/>
      <dgm:spPr/>
    </dgm:pt>
    <dgm:pt modelId="{AB91610D-159C-46E1-9817-38DFAF5489FB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From Residents</a:t>
          </a:r>
        </a:p>
      </dgm:t>
    </dgm:pt>
    <dgm:pt modelId="{74856D8C-FAA2-4796-9398-C8CD4BE3194C}" type="parTrans" cxnId="{3CAA1FEB-867A-41E5-A8AA-2C4D5F6A595F}">
      <dgm:prSet/>
      <dgm:spPr/>
    </dgm:pt>
    <dgm:pt modelId="{AC4A83AA-C059-47D0-8F4C-7BAE7C1E75AA}" type="sibTrans" cxnId="{3CAA1FEB-867A-41E5-A8AA-2C4D5F6A595F}">
      <dgm:prSet/>
      <dgm:spPr/>
    </dgm:pt>
    <dgm:pt modelId="{4A224800-60A3-46C5-BAEC-93CD9874D089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Designed By Group</a:t>
          </a:r>
        </a:p>
      </dgm:t>
    </dgm:pt>
    <dgm:pt modelId="{92267735-E240-4368-B3A6-EA8678C5E06C}" type="parTrans" cxnId="{B62B23AA-E81F-4FC8-A6A1-02078D7B613E}">
      <dgm:prSet/>
      <dgm:spPr/>
    </dgm:pt>
    <dgm:pt modelId="{3F6FE99C-1C5D-4BEB-9D2C-B5207DE871EC}" type="sibTrans" cxnId="{B62B23AA-E81F-4FC8-A6A1-02078D7B613E}">
      <dgm:prSet/>
      <dgm:spPr/>
    </dgm:pt>
    <dgm:pt modelId="{F6258AF5-0C09-475B-8125-BC0E1B9BC3B7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Weighed by Stakeholder Survey</a:t>
          </a:r>
        </a:p>
      </dgm:t>
    </dgm:pt>
    <dgm:pt modelId="{F3D5B4E8-AB1D-4400-86A1-4D921C8DA3B8}" type="parTrans" cxnId="{D380FDFA-086B-4255-BC4E-CF1FC7C98B78}">
      <dgm:prSet/>
      <dgm:spPr/>
    </dgm:pt>
    <dgm:pt modelId="{288AFD0F-FEEF-4D5C-A42D-50619B41A118}" type="sibTrans" cxnId="{D380FDFA-086B-4255-BC4E-CF1FC7C98B78}">
      <dgm:prSet/>
      <dgm:spPr/>
    </dgm:pt>
    <dgm:pt modelId="{F293CB40-5FE5-47D4-B622-3FF87BBB2348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BRAINSTORM IDEAS</a:t>
          </a:r>
        </a:p>
      </dgm:t>
    </dgm:pt>
    <dgm:pt modelId="{FA053B7A-B6FA-4882-9303-943B787FF324}" type="parTrans" cxnId="{96C6E5E9-1947-4342-8448-B51975B8F7F0}">
      <dgm:prSet/>
      <dgm:spPr/>
    </dgm:pt>
    <dgm:pt modelId="{2DFEC036-57BD-416B-B5F8-692DD92984CD}" type="sibTrans" cxnId="{96C6E5E9-1947-4342-8448-B51975B8F7F0}">
      <dgm:prSet/>
      <dgm:spPr/>
    </dgm:pt>
    <dgm:pt modelId="{64C411BA-C4D3-436D-8CC4-BBE12A7F3EFA}" type="pres">
      <dgm:prSet presAssocID="{29DD9860-6580-47EB-8989-F97E1F4B93A6}" presName="Name0" presStyleCnt="0">
        <dgm:presLayoutVars>
          <dgm:dir/>
          <dgm:animLvl val="lvl"/>
          <dgm:resizeHandles val="exact"/>
        </dgm:presLayoutVars>
      </dgm:prSet>
      <dgm:spPr/>
    </dgm:pt>
    <dgm:pt modelId="{4A33AF0B-FCFF-4795-9634-B270D3210D87}" type="pres">
      <dgm:prSet presAssocID="{0BDBFDEF-14E4-44B4-8878-21F3A3FA7C5D}" presName="boxAndChildren" presStyleCnt="0"/>
      <dgm:spPr/>
    </dgm:pt>
    <dgm:pt modelId="{0546B9A7-4FE0-4C6E-9482-3B76F14D7772}" type="pres">
      <dgm:prSet presAssocID="{0BDBFDEF-14E4-44B4-8878-21F3A3FA7C5D}" presName="parentTextBox" presStyleLbl="node1" presStyleIdx="0" presStyleCnt="5"/>
      <dgm:spPr/>
    </dgm:pt>
    <dgm:pt modelId="{64CA4D45-3FE3-40C3-AE9A-A0C63E365EE0}" type="pres">
      <dgm:prSet presAssocID="{B27429E8-C02C-4B68-8644-6D6E4B67805E}" presName="sp" presStyleCnt="0"/>
      <dgm:spPr/>
    </dgm:pt>
    <dgm:pt modelId="{8D2C6635-651B-4BF0-9D11-39C905BF9A66}" type="pres">
      <dgm:prSet presAssocID="{FDE25C51-7E19-4645-8506-9A04FD7944AE}" presName="arrowAndChildren" presStyleCnt="0"/>
      <dgm:spPr/>
    </dgm:pt>
    <dgm:pt modelId="{6FBA2C83-892A-4B51-875A-71CBC40BFC1B}" type="pres">
      <dgm:prSet presAssocID="{FDE25C51-7E19-4645-8506-9A04FD7944AE}" presName="parentTextArrow" presStyleLbl="node1" presStyleIdx="0" presStyleCnt="5"/>
      <dgm:spPr/>
    </dgm:pt>
    <dgm:pt modelId="{A8D27EF8-1282-4B60-87FF-ADD49EFE1BA0}" type="pres">
      <dgm:prSet presAssocID="{FDE25C51-7E19-4645-8506-9A04FD7944AE}" presName="arrow" presStyleLbl="node1" presStyleIdx="1" presStyleCnt="5"/>
      <dgm:spPr/>
    </dgm:pt>
    <dgm:pt modelId="{591B079D-282C-440F-A0CD-207FA219EB55}" type="pres">
      <dgm:prSet presAssocID="{FDE25C51-7E19-4645-8506-9A04FD7944AE}" presName="descendantArrow" presStyleCnt="0"/>
      <dgm:spPr/>
    </dgm:pt>
    <dgm:pt modelId="{6D9B2E2B-1830-44FC-B5EC-AF6D90C98C57}" type="pres">
      <dgm:prSet presAssocID="{4A224800-60A3-46C5-BAEC-93CD9874D089}" presName="childTextArrow" presStyleLbl="fgAccFollowNode1" presStyleIdx="0" presStyleCnt="7">
        <dgm:presLayoutVars>
          <dgm:bulletEnabled val="1"/>
        </dgm:presLayoutVars>
      </dgm:prSet>
      <dgm:spPr/>
    </dgm:pt>
    <dgm:pt modelId="{3C407A70-D332-43AB-9CD1-E9EE9261A3F5}" type="pres">
      <dgm:prSet presAssocID="{F6258AF5-0C09-475B-8125-BC0E1B9BC3B7}" presName="childTextArrow" presStyleLbl="fgAccFollowNode1" presStyleIdx="1" presStyleCnt="7">
        <dgm:presLayoutVars>
          <dgm:bulletEnabled val="1"/>
        </dgm:presLayoutVars>
      </dgm:prSet>
      <dgm:spPr/>
    </dgm:pt>
    <dgm:pt modelId="{7ECA5EC0-1016-49CB-A443-D45061DF178A}" type="pres">
      <dgm:prSet presAssocID="{2E3F40BE-AB3A-4BBB-93F0-4ED53F2AC0A1}" presName="sp" presStyleCnt="0"/>
      <dgm:spPr/>
    </dgm:pt>
    <dgm:pt modelId="{A1D21808-6B35-4844-8CBF-F533742A121F}" type="pres">
      <dgm:prSet presAssocID="{9F1EBF38-BB62-4A01-8514-51B4F09978F7}" presName="arrowAndChildren" presStyleCnt="0"/>
      <dgm:spPr/>
    </dgm:pt>
    <dgm:pt modelId="{3477BC1F-9076-477A-9511-989AFF3163FF}" type="pres">
      <dgm:prSet presAssocID="{9F1EBF38-BB62-4A01-8514-51B4F09978F7}" presName="parentTextArrow" presStyleLbl="node1" presStyleIdx="2" presStyleCnt="5"/>
      <dgm:spPr/>
    </dgm:pt>
    <dgm:pt modelId="{D736161F-24CF-46B0-AEA7-0AFA0470CB98}" type="pres">
      <dgm:prSet presAssocID="{2DFEC036-57BD-416B-B5F8-692DD92984CD}" presName="sp" presStyleCnt="0"/>
      <dgm:spPr/>
    </dgm:pt>
    <dgm:pt modelId="{2D49B56E-C821-426F-A6D6-2B32513608D0}" type="pres">
      <dgm:prSet presAssocID="{F293CB40-5FE5-47D4-B622-3FF87BBB2348}" presName="arrowAndChildren" presStyleCnt="0"/>
      <dgm:spPr/>
    </dgm:pt>
    <dgm:pt modelId="{366525E4-5C1F-4AE5-AFA5-12D18C7C3B8D}" type="pres">
      <dgm:prSet presAssocID="{F293CB40-5FE5-47D4-B622-3FF87BBB2348}" presName="parentTextArrow" presStyleLbl="node1" presStyleIdx="2" presStyleCnt="5"/>
      <dgm:spPr/>
    </dgm:pt>
    <dgm:pt modelId="{2ADBBB0F-B534-49AA-AAEE-86140ADA342C}" type="pres">
      <dgm:prSet presAssocID="{F293CB40-5FE5-47D4-B622-3FF87BBB2348}" presName="arrow" presStyleLbl="node1" presStyleIdx="3" presStyleCnt="5"/>
      <dgm:spPr/>
    </dgm:pt>
    <dgm:pt modelId="{3D6DC69D-432E-457C-A598-262AD55A489E}" type="pres">
      <dgm:prSet presAssocID="{F293CB40-5FE5-47D4-B622-3FF87BBB2348}" presName="descendantArrow" presStyleCnt="0"/>
      <dgm:spPr/>
    </dgm:pt>
    <dgm:pt modelId="{4618855A-4C40-4482-AB45-FBE73D9C8FAA}" type="pres">
      <dgm:prSet presAssocID="{E94A47A3-D7D0-428F-BF19-30716B597793}" presName="childTextArrow" presStyleLbl="fgAccFollowNode1" presStyleIdx="2" presStyleCnt="7">
        <dgm:presLayoutVars>
          <dgm:bulletEnabled val="1"/>
        </dgm:presLayoutVars>
      </dgm:prSet>
      <dgm:spPr/>
    </dgm:pt>
    <dgm:pt modelId="{BB51FD41-A251-4298-A4CE-0C3A8A3DAB86}" type="pres">
      <dgm:prSet presAssocID="{AB91610D-159C-46E1-9817-38DFAF5489FB}" presName="childTextArrow" presStyleLbl="fgAccFollowNode1" presStyleIdx="3" presStyleCnt="7">
        <dgm:presLayoutVars>
          <dgm:bulletEnabled val="1"/>
        </dgm:presLayoutVars>
      </dgm:prSet>
      <dgm:spPr/>
    </dgm:pt>
    <dgm:pt modelId="{96BFAF9D-9732-4614-8C3E-4C4C4875134D}" type="pres">
      <dgm:prSet presAssocID="{8F9BAFA6-B362-4549-ABF3-FBB108056396}" presName="sp" presStyleCnt="0"/>
      <dgm:spPr/>
    </dgm:pt>
    <dgm:pt modelId="{FD74EA46-3891-4ED0-8F1B-269E34149674}" type="pres">
      <dgm:prSet presAssocID="{BB986D3B-171C-4FA6-AC8A-D9EA58C96740}" presName="arrowAndChildren" presStyleCnt="0"/>
      <dgm:spPr/>
    </dgm:pt>
    <dgm:pt modelId="{EE96FD36-AAD5-4B01-921F-F3D034C5E127}" type="pres">
      <dgm:prSet presAssocID="{BB986D3B-171C-4FA6-AC8A-D9EA58C96740}" presName="parentTextArrow" presStyleLbl="node1" presStyleIdx="3" presStyleCnt="5"/>
      <dgm:spPr/>
    </dgm:pt>
    <dgm:pt modelId="{060C09B8-A2D0-4637-8E43-0E8225B5BD8F}" type="pres">
      <dgm:prSet presAssocID="{BB986D3B-171C-4FA6-AC8A-D9EA58C96740}" presName="arrow" presStyleLbl="node1" presStyleIdx="4" presStyleCnt="5"/>
      <dgm:spPr/>
    </dgm:pt>
    <dgm:pt modelId="{1F7846A8-A565-4B23-913E-0F4195275B36}" type="pres">
      <dgm:prSet presAssocID="{BB986D3B-171C-4FA6-AC8A-D9EA58C96740}" presName="descendantArrow" presStyleCnt="0"/>
      <dgm:spPr/>
    </dgm:pt>
    <dgm:pt modelId="{DAF3C7C3-44C7-43DF-A873-0143D1FA9244}" type="pres">
      <dgm:prSet presAssocID="{DD81DA15-6833-4B77-8361-070EDCDE90D4}" presName="childTextArrow" presStyleLbl="fgAccFollowNode1" presStyleIdx="4" presStyleCnt="7">
        <dgm:presLayoutVars>
          <dgm:bulletEnabled val="1"/>
        </dgm:presLayoutVars>
      </dgm:prSet>
      <dgm:spPr/>
    </dgm:pt>
    <dgm:pt modelId="{8B4D24DE-F365-483B-9B69-CC9B4041E8C0}" type="pres">
      <dgm:prSet presAssocID="{5A744EF9-BF95-4BAB-9ED5-25E62BF85476}" presName="childTextArrow" presStyleLbl="fgAccFollowNode1" presStyleIdx="5" presStyleCnt="7">
        <dgm:presLayoutVars>
          <dgm:bulletEnabled val="1"/>
        </dgm:presLayoutVars>
      </dgm:prSet>
      <dgm:spPr/>
    </dgm:pt>
    <dgm:pt modelId="{AB0BA286-AC71-417A-815F-021FC8F3226A}" type="pres">
      <dgm:prSet presAssocID="{EF3C462E-F6AC-4436-8247-4657BFA97774}" presName="childTextArrow" presStyleLbl="fgAccFollowNode1" presStyleIdx="6" presStyleCnt="7">
        <dgm:presLayoutVars>
          <dgm:bulletEnabled val="1"/>
        </dgm:presLayoutVars>
      </dgm:prSet>
      <dgm:spPr/>
    </dgm:pt>
  </dgm:ptLst>
  <dgm:cxnLst>
    <dgm:cxn modelId="{60E17905-DF8A-4906-89F2-D6D10F513B9C}" type="presOf" srcId="{FDE25C51-7E19-4645-8506-9A04FD7944AE}" destId="{A8D27EF8-1282-4B60-87FF-ADD49EFE1BA0}" srcOrd="1" destOrd="0" presId="urn:microsoft.com/office/officeart/2005/8/layout/process4"/>
    <dgm:cxn modelId="{1D65CF15-6E3F-4A1C-9EE0-7F93C00FF50A}" srcId="{F293CB40-5FE5-47D4-B622-3FF87BBB2348}" destId="{E94A47A3-D7D0-428F-BF19-30716B597793}" srcOrd="0" destOrd="0" parTransId="{27E4E5F3-17C6-443B-ACD7-55C6EF9D8400}" sibTransId="{0EC93F25-1415-4B32-B680-3EDB612C9EB6}"/>
    <dgm:cxn modelId="{99216E20-13A2-4D87-94EF-7435F8F02A1D}" type="presOf" srcId="{4A224800-60A3-46C5-BAEC-93CD9874D089}" destId="{6D9B2E2B-1830-44FC-B5EC-AF6D90C98C57}" srcOrd="0" destOrd="0" presId="urn:microsoft.com/office/officeart/2005/8/layout/process4"/>
    <dgm:cxn modelId="{6433DB21-6B41-4220-A208-F1CD043B90CE}" type="presOf" srcId="{F293CB40-5FE5-47D4-B622-3FF87BBB2348}" destId="{2ADBBB0F-B534-49AA-AAEE-86140ADA342C}" srcOrd="1" destOrd="0" presId="urn:microsoft.com/office/officeart/2005/8/layout/process4"/>
    <dgm:cxn modelId="{2F03A92E-33C8-424F-9A22-D024101A8A04}" srcId="{BB986D3B-171C-4FA6-AC8A-D9EA58C96740}" destId="{5A744EF9-BF95-4BAB-9ED5-25E62BF85476}" srcOrd="1" destOrd="0" parTransId="{C5942BF3-1CD7-4D0E-9139-DAFF5C46FF19}" sibTransId="{0DC4DA22-9881-4DBD-BA63-246174D41762}"/>
    <dgm:cxn modelId="{E6D84435-A100-48C1-8CF3-9EDEF5B91E05}" type="presOf" srcId="{F6258AF5-0C09-475B-8125-BC0E1B9BC3B7}" destId="{3C407A70-D332-43AB-9CD1-E9EE9261A3F5}" srcOrd="0" destOrd="0" presId="urn:microsoft.com/office/officeart/2005/8/layout/process4"/>
    <dgm:cxn modelId="{219B333B-C91B-4302-A6AB-A5D50181BE4A}" type="presOf" srcId="{AB91610D-159C-46E1-9817-38DFAF5489FB}" destId="{BB51FD41-A251-4298-A4CE-0C3A8A3DAB86}" srcOrd="0" destOrd="0" presId="urn:microsoft.com/office/officeart/2005/8/layout/process4"/>
    <dgm:cxn modelId="{4C37B943-D2AC-472B-8F9F-0988D102D2F7}" type="presOf" srcId="{FDE25C51-7E19-4645-8506-9A04FD7944AE}" destId="{6FBA2C83-892A-4B51-875A-71CBC40BFC1B}" srcOrd="0" destOrd="0" presId="urn:microsoft.com/office/officeart/2005/8/layout/process4"/>
    <dgm:cxn modelId="{1EF9F448-09ED-40D4-A972-7B1A1C84702A}" type="presOf" srcId="{DD81DA15-6833-4B77-8361-070EDCDE90D4}" destId="{DAF3C7C3-44C7-43DF-A873-0143D1FA9244}" srcOrd="0" destOrd="0" presId="urn:microsoft.com/office/officeart/2005/8/layout/process4"/>
    <dgm:cxn modelId="{D88D626A-7BCF-4CD1-9458-6A90061EF79B}" type="presOf" srcId="{5A744EF9-BF95-4BAB-9ED5-25E62BF85476}" destId="{8B4D24DE-F365-483B-9B69-CC9B4041E8C0}" srcOrd="0" destOrd="0" presId="urn:microsoft.com/office/officeart/2005/8/layout/process4"/>
    <dgm:cxn modelId="{F936B46D-75A7-439E-AD13-98C5E78F392E}" srcId="{29DD9860-6580-47EB-8989-F97E1F4B93A6}" destId="{9F1EBF38-BB62-4A01-8514-51B4F09978F7}" srcOrd="2" destOrd="0" parTransId="{B3CD9D48-CCB7-48BD-8485-D46936D149D0}" sibTransId="{2E3F40BE-AB3A-4BBB-93F0-4ED53F2AC0A1}"/>
    <dgm:cxn modelId="{FDAD3C51-4812-4789-89A7-1BB4A1ADAD2A}" type="presOf" srcId="{29DD9860-6580-47EB-8989-F97E1F4B93A6}" destId="{64C411BA-C4D3-436D-8CC4-BBE12A7F3EFA}" srcOrd="0" destOrd="0" presId="urn:microsoft.com/office/officeart/2005/8/layout/process4"/>
    <dgm:cxn modelId="{4A030653-00E1-49C0-B881-6066E889D59E}" type="presOf" srcId="{9F1EBF38-BB62-4A01-8514-51B4F09978F7}" destId="{3477BC1F-9076-477A-9511-989AFF3163FF}" srcOrd="0" destOrd="0" presId="urn:microsoft.com/office/officeart/2005/8/layout/process4"/>
    <dgm:cxn modelId="{7E629355-2D80-41E1-A12C-1D25385E76DB}" srcId="{29DD9860-6580-47EB-8989-F97E1F4B93A6}" destId="{FDE25C51-7E19-4645-8506-9A04FD7944AE}" srcOrd="3" destOrd="0" parTransId="{BE9A732E-DD72-489B-8010-77ADDCFC6870}" sibTransId="{B27429E8-C02C-4B68-8644-6D6E4B67805E}"/>
    <dgm:cxn modelId="{E52FBC7B-DF81-4687-8A3E-F304E75494B8}" srcId="{BB986D3B-171C-4FA6-AC8A-D9EA58C96740}" destId="{DD81DA15-6833-4B77-8361-070EDCDE90D4}" srcOrd="0" destOrd="0" parTransId="{2EFBB4FD-2C05-46E2-AF05-36BE87F4DD99}" sibTransId="{6B3F5F9F-561D-4F6D-A54B-0BD5AF021496}"/>
    <dgm:cxn modelId="{465EEF82-F658-4197-B0BD-E77E7D61B13C}" type="presOf" srcId="{EF3C462E-F6AC-4436-8247-4657BFA97774}" destId="{AB0BA286-AC71-417A-815F-021FC8F3226A}" srcOrd="0" destOrd="0" presId="urn:microsoft.com/office/officeart/2005/8/layout/process4"/>
    <dgm:cxn modelId="{D1B98091-C696-44E8-9951-81D478B02042}" type="presOf" srcId="{BB986D3B-171C-4FA6-AC8A-D9EA58C96740}" destId="{060C09B8-A2D0-4637-8E43-0E8225B5BD8F}" srcOrd="1" destOrd="0" presId="urn:microsoft.com/office/officeart/2005/8/layout/process4"/>
    <dgm:cxn modelId="{B7CEEDA4-F4EE-444E-A9C3-5E1E09283003}" srcId="{29DD9860-6580-47EB-8989-F97E1F4B93A6}" destId="{0BDBFDEF-14E4-44B4-8878-21F3A3FA7C5D}" srcOrd="4" destOrd="0" parTransId="{B49E6D08-A63A-44ED-A176-C6ECFBC0DE94}" sibTransId="{833F7684-10F3-41C2-88C6-9E02C51EE810}"/>
    <dgm:cxn modelId="{B62B23AA-E81F-4FC8-A6A1-02078D7B613E}" srcId="{FDE25C51-7E19-4645-8506-9A04FD7944AE}" destId="{4A224800-60A3-46C5-BAEC-93CD9874D089}" srcOrd="0" destOrd="0" parTransId="{92267735-E240-4368-B3A6-EA8678C5E06C}" sibTransId="{3F6FE99C-1C5D-4BEB-9D2C-B5207DE871EC}"/>
    <dgm:cxn modelId="{955F1EB4-98D9-4042-BA54-FBE47C0749D4}" type="presOf" srcId="{E94A47A3-D7D0-428F-BF19-30716B597793}" destId="{4618855A-4C40-4482-AB45-FBE73D9C8FAA}" srcOrd="0" destOrd="0" presId="urn:microsoft.com/office/officeart/2005/8/layout/process4"/>
    <dgm:cxn modelId="{425C4EC6-BAF8-420C-9AEA-B6AA1D73DD88}" srcId="{BB986D3B-171C-4FA6-AC8A-D9EA58C96740}" destId="{EF3C462E-F6AC-4436-8247-4657BFA97774}" srcOrd="2" destOrd="0" parTransId="{B30ABE75-F1E6-4846-A323-DD43E89E7F87}" sibTransId="{4AA64419-E08E-4F8C-B634-8F2765D51BA4}"/>
    <dgm:cxn modelId="{655889D4-96F7-4FD9-8224-865649722D8B}" type="presOf" srcId="{F293CB40-5FE5-47D4-B622-3FF87BBB2348}" destId="{366525E4-5C1F-4AE5-AFA5-12D18C7C3B8D}" srcOrd="0" destOrd="0" presId="urn:microsoft.com/office/officeart/2005/8/layout/process4"/>
    <dgm:cxn modelId="{925A73DB-6335-4D11-95BD-5BF60D6AF93A}" type="presOf" srcId="{BB986D3B-171C-4FA6-AC8A-D9EA58C96740}" destId="{EE96FD36-AAD5-4B01-921F-F3D034C5E127}" srcOrd="0" destOrd="0" presId="urn:microsoft.com/office/officeart/2005/8/layout/process4"/>
    <dgm:cxn modelId="{96C6E5E9-1947-4342-8448-B51975B8F7F0}" srcId="{29DD9860-6580-47EB-8989-F97E1F4B93A6}" destId="{F293CB40-5FE5-47D4-B622-3FF87BBB2348}" srcOrd="1" destOrd="0" parTransId="{FA053B7A-B6FA-4882-9303-943B787FF324}" sibTransId="{2DFEC036-57BD-416B-B5F8-692DD92984CD}"/>
    <dgm:cxn modelId="{3CAA1FEB-867A-41E5-A8AA-2C4D5F6A595F}" srcId="{F293CB40-5FE5-47D4-B622-3FF87BBB2348}" destId="{AB91610D-159C-46E1-9817-38DFAF5489FB}" srcOrd="1" destOrd="0" parTransId="{74856D8C-FAA2-4796-9398-C8CD4BE3194C}" sibTransId="{AC4A83AA-C059-47D0-8F4C-7BAE7C1E75AA}"/>
    <dgm:cxn modelId="{ED8B61EB-6E61-487B-A93C-F5B6F9EE905A}" srcId="{29DD9860-6580-47EB-8989-F97E1F4B93A6}" destId="{BB986D3B-171C-4FA6-AC8A-D9EA58C96740}" srcOrd="0" destOrd="0" parTransId="{47608D10-00F5-4448-A76F-C086B52FE153}" sibTransId="{8F9BAFA6-B362-4549-ABF3-FBB108056396}"/>
    <dgm:cxn modelId="{A63568F2-FBFA-4CB9-80EB-22C8737A14D4}" type="presOf" srcId="{0BDBFDEF-14E4-44B4-8878-21F3A3FA7C5D}" destId="{0546B9A7-4FE0-4C6E-9482-3B76F14D7772}" srcOrd="0" destOrd="0" presId="urn:microsoft.com/office/officeart/2005/8/layout/process4"/>
    <dgm:cxn modelId="{D380FDFA-086B-4255-BC4E-CF1FC7C98B78}" srcId="{FDE25C51-7E19-4645-8506-9A04FD7944AE}" destId="{F6258AF5-0C09-475B-8125-BC0E1B9BC3B7}" srcOrd="1" destOrd="0" parTransId="{F3D5B4E8-AB1D-4400-86A1-4D921C8DA3B8}" sibTransId="{288AFD0F-FEEF-4D5C-A42D-50619B41A118}"/>
    <dgm:cxn modelId="{0542E56B-CB23-4AA0-A05F-DAE4A3F7CC07}" type="presParOf" srcId="{64C411BA-C4D3-436D-8CC4-BBE12A7F3EFA}" destId="{4A33AF0B-FCFF-4795-9634-B270D3210D87}" srcOrd="0" destOrd="0" presId="urn:microsoft.com/office/officeart/2005/8/layout/process4"/>
    <dgm:cxn modelId="{00296FFA-D6E9-451D-B13C-CF5125029B26}" type="presParOf" srcId="{4A33AF0B-FCFF-4795-9634-B270D3210D87}" destId="{0546B9A7-4FE0-4C6E-9482-3B76F14D7772}" srcOrd="0" destOrd="0" presId="urn:microsoft.com/office/officeart/2005/8/layout/process4"/>
    <dgm:cxn modelId="{FC19C898-5FE9-4A60-AE87-2C5E5554CF40}" type="presParOf" srcId="{64C411BA-C4D3-436D-8CC4-BBE12A7F3EFA}" destId="{64CA4D45-3FE3-40C3-AE9A-A0C63E365EE0}" srcOrd="1" destOrd="0" presId="urn:microsoft.com/office/officeart/2005/8/layout/process4"/>
    <dgm:cxn modelId="{9D94C0D0-343A-4B2F-B7DC-1358E91DB465}" type="presParOf" srcId="{64C411BA-C4D3-436D-8CC4-BBE12A7F3EFA}" destId="{8D2C6635-651B-4BF0-9D11-39C905BF9A66}" srcOrd="2" destOrd="0" presId="urn:microsoft.com/office/officeart/2005/8/layout/process4"/>
    <dgm:cxn modelId="{42E5DB2C-89EE-4B2C-A348-1F903995204B}" type="presParOf" srcId="{8D2C6635-651B-4BF0-9D11-39C905BF9A66}" destId="{6FBA2C83-892A-4B51-875A-71CBC40BFC1B}" srcOrd="0" destOrd="0" presId="urn:microsoft.com/office/officeart/2005/8/layout/process4"/>
    <dgm:cxn modelId="{395F9F86-920E-404F-8C39-3299C8C5E2A8}" type="presParOf" srcId="{8D2C6635-651B-4BF0-9D11-39C905BF9A66}" destId="{A8D27EF8-1282-4B60-87FF-ADD49EFE1BA0}" srcOrd="1" destOrd="0" presId="urn:microsoft.com/office/officeart/2005/8/layout/process4"/>
    <dgm:cxn modelId="{3215519A-6D18-44F3-A7F3-D6AE6CC7ECED}" type="presParOf" srcId="{8D2C6635-651B-4BF0-9D11-39C905BF9A66}" destId="{591B079D-282C-440F-A0CD-207FA219EB55}" srcOrd="2" destOrd="0" presId="urn:microsoft.com/office/officeart/2005/8/layout/process4"/>
    <dgm:cxn modelId="{AEF29731-6482-4A84-8F42-82B96878760B}" type="presParOf" srcId="{591B079D-282C-440F-A0CD-207FA219EB55}" destId="{6D9B2E2B-1830-44FC-B5EC-AF6D90C98C57}" srcOrd="0" destOrd="0" presId="urn:microsoft.com/office/officeart/2005/8/layout/process4"/>
    <dgm:cxn modelId="{0E3F0E23-8512-465F-822D-082DFDE37220}" type="presParOf" srcId="{591B079D-282C-440F-A0CD-207FA219EB55}" destId="{3C407A70-D332-43AB-9CD1-E9EE9261A3F5}" srcOrd="1" destOrd="0" presId="urn:microsoft.com/office/officeart/2005/8/layout/process4"/>
    <dgm:cxn modelId="{273ECB0B-D458-412A-843D-8B62800A5FA0}" type="presParOf" srcId="{64C411BA-C4D3-436D-8CC4-BBE12A7F3EFA}" destId="{7ECA5EC0-1016-49CB-A443-D45061DF178A}" srcOrd="3" destOrd="0" presId="urn:microsoft.com/office/officeart/2005/8/layout/process4"/>
    <dgm:cxn modelId="{5D5D1B81-5D7C-47BC-8CBB-B499E9756AFA}" type="presParOf" srcId="{64C411BA-C4D3-436D-8CC4-BBE12A7F3EFA}" destId="{A1D21808-6B35-4844-8CBF-F533742A121F}" srcOrd="4" destOrd="0" presId="urn:microsoft.com/office/officeart/2005/8/layout/process4"/>
    <dgm:cxn modelId="{23B547DC-C8D0-47C4-9298-08B744502D4E}" type="presParOf" srcId="{A1D21808-6B35-4844-8CBF-F533742A121F}" destId="{3477BC1F-9076-477A-9511-989AFF3163FF}" srcOrd="0" destOrd="0" presId="urn:microsoft.com/office/officeart/2005/8/layout/process4"/>
    <dgm:cxn modelId="{92B116B3-E1EC-4E46-89A6-FCFFBF0A9B9D}" type="presParOf" srcId="{64C411BA-C4D3-436D-8CC4-BBE12A7F3EFA}" destId="{D736161F-24CF-46B0-AEA7-0AFA0470CB98}" srcOrd="5" destOrd="0" presId="urn:microsoft.com/office/officeart/2005/8/layout/process4"/>
    <dgm:cxn modelId="{6903B9AC-22D5-4627-B146-EF80B77F0D41}" type="presParOf" srcId="{64C411BA-C4D3-436D-8CC4-BBE12A7F3EFA}" destId="{2D49B56E-C821-426F-A6D6-2B32513608D0}" srcOrd="6" destOrd="0" presId="urn:microsoft.com/office/officeart/2005/8/layout/process4"/>
    <dgm:cxn modelId="{49352A12-47E8-4F92-B36D-96D7929F14C1}" type="presParOf" srcId="{2D49B56E-C821-426F-A6D6-2B32513608D0}" destId="{366525E4-5C1F-4AE5-AFA5-12D18C7C3B8D}" srcOrd="0" destOrd="0" presId="urn:microsoft.com/office/officeart/2005/8/layout/process4"/>
    <dgm:cxn modelId="{14D19F21-CA9F-47BC-945F-708075C16953}" type="presParOf" srcId="{2D49B56E-C821-426F-A6D6-2B32513608D0}" destId="{2ADBBB0F-B534-49AA-AAEE-86140ADA342C}" srcOrd="1" destOrd="0" presId="urn:microsoft.com/office/officeart/2005/8/layout/process4"/>
    <dgm:cxn modelId="{952F9C69-0BD9-45D3-83B2-3E0A669CC95A}" type="presParOf" srcId="{2D49B56E-C821-426F-A6D6-2B32513608D0}" destId="{3D6DC69D-432E-457C-A598-262AD55A489E}" srcOrd="2" destOrd="0" presId="urn:microsoft.com/office/officeart/2005/8/layout/process4"/>
    <dgm:cxn modelId="{85852F38-DED6-4128-B1F5-23A5E383FA3F}" type="presParOf" srcId="{3D6DC69D-432E-457C-A598-262AD55A489E}" destId="{4618855A-4C40-4482-AB45-FBE73D9C8FAA}" srcOrd="0" destOrd="0" presId="urn:microsoft.com/office/officeart/2005/8/layout/process4"/>
    <dgm:cxn modelId="{2BE39040-D145-44BC-965C-945EFCB273B5}" type="presParOf" srcId="{3D6DC69D-432E-457C-A598-262AD55A489E}" destId="{BB51FD41-A251-4298-A4CE-0C3A8A3DAB86}" srcOrd="1" destOrd="0" presId="urn:microsoft.com/office/officeart/2005/8/layout/process4"/>
    <dgm:cxn modelId="{B7D15301-82C8-4F03-B415-199B45EF8721}" type="presParOf" srcId="{64C411BA-C4D3-436D-8CC4-BBE12A7F3EFA}" destId="{96BFAF9D-9732-4614-8C3E-4C4C4875134D}" srcOrd="7" destOrd="0" presId="urn:microsoft.com/office/officeart/2005/8/layout/process4"/>
    <dgm:cxn modelId="{662AB090-2C75-4576-B9B6-2CD955027594}" type="presParOf" srcId="{64C411BA-C4D3-436D-8CC4-BBE12A7F3EFA}" destId="{FD74EA46-3891-4ED0-8F1B-269E34149674}" srcOrd="8" destOrd="0" presId="urn:microsoft.com/office/officeart/2005/8/layout/process4"/>
    <dgm:cxn modelId="{00E85205-6D5B-4D01-86BC-94EE4B33FE8D}" type="presParOf" srcId="{FD74EA46-3891-4ED0-8F1B-269E34149674}" destId="{EE96FD36-AAD5-4B01-921F-F3D034C5E127}" srcOrd="0" destOrd="0" presId="urn:microsoft.com/office/officeart/2005/8/layout/process4"/>
    <dgm:cxn modelId="{2D7FB669-9F03-4562-995D-784785806C75}" type="presParOf" srcId="{FD74EA46-3891-4ED0-8F1B-269E34149674}" destId="{060C09B8-A2D0-4637-8E43-0E8225B5BD8F}" srcOrd="1" destOrd="0" presId="urn:microsoft.com/office/officeart/2005/8/layout/process4"/>
    <dgm:cxn modelId="{F1288147-3377-4C56-8071-C225BAC187CF}" type="presParOf" srcId="{FD74EA46-3891-4ED0-8F1B-269E34149674}" destId="{1F7846A8-A565-4B23-913E-0F4195275B36}" srcOrd="2" destOrd="0" presId="urn:microsoft.com/office/officeart/2005/8/layout/process4"/>
    <dgm:cxn modelId="{906124ED-04C2-4B41-A032-90D348E89F6D}" type="presParOf" srcId="{1F7846A8-A565-4B23-913E-0F4195275B36}" destId="{DAF3C7C3-44C7-43DF-A873-0143D1FA9244}" srcOrd="0" destOrd="0" presId="urn:microsoft.com/office/officeart/2005/8/layout/process4"/>
    <dgm:cxn modelId="{08A12BC7-B800-4528-8999-D4017D9C7EB9}" type="presParOf" srcId="{1F7846A8-A565-4B23-913E-0F4195275B36}" destId="{8B4D24DE-F365-483B-9B69-CC9B4041E8C0}" srcOrd="1" destOrd="0" presId="urn:microsoft.com/office/officeart/2005/8/layout/process4"/>
    <dgm:cxn modelId="{A50F54E6-4F53-4924-AB4A-613F664203E0}" type="presParOf" srcId="{1F7846A8-A565-4B23-913E-0F4195275B36}" destId="{AB0BA286-AC71-417A-815F-021FC8F3226A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8CD490-71AB-48F7-93C4-E03B34D56527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5D577C-DE97-4927-8F08-65DD0016DF37}">
      <dgm:prSet phldrT="[Text]" phldr="0"/>
      <dgm:spPr/>
      <dgm:t>
        <a:bodyPr/>
        <a:lstStyle/>
        <a:p>
          <a:r>
            <a:rPr lang="en-US" b="0" i="0" u="none" strike="noStrike" cap="none" baseline="0" noProof="0" dirty="0">
              <a:solidFill>
                <a:srgbClr val="010000"/>
              </a:solidFill>
              <a:latin typeface="Cambria"/>
              <a:cs typeface="Calibri Light"/>
            </a:rPr>
            <a:t>Roundabout</a:t>
          </a:r>
        </a:p>
      </dgm:t>
    </dgm:pt>
    <dgm:pt modelId="{FF73C449-D5A4-45BA-8485-B75A090C4423}" type="parTrans" cxnId="{E0D240A9-06EE-4CB8-9229-E77A66B67E4B}">
      <dgm:prSet/>
      <dgm:spPr/>
      <dgm:t>
        <a:bodyPr/>
        <a:lstStyle/>
        <a:p>
          <a:endParaRPr lang="en-US"/>
        </a:p>
      </dgm:t>
    </dgm:pt>
    <dgm:pt modelId="{FA5D6B80-6CAB-4A3A-95C6-6B5A721262E1}" type="sibTrans" cxnId="{E0D240A9-06EE-4CB8-9229-E77A66B67E4B}">
      <dgm:prSet/>
      <dgm:spPr/>
      <dgm:t>
        <a:bodyPr/>
        <a:lstStyle/>
        <a:p>
          <a:endParaRPr lang="en-US"/>
        </a:p>
      </dgm:t>
    </dgm:pt>
    <dgm:pt modelId="{B72A82D2-5B87-47F6-9A19-5586FD4DBD9B}">
      <dgm:prSet phldrT="[Text]" phldr="0"/>
      <dgm:spPr/>
      <dgm:t>
        <a:bodyPr/>
        <a:lstStyle/>
        <a:p>
          <a:pPr rtl="0"/>
          <a:r>
            <a:rPr lang="en-US" dirty="0">
              <a:latin typeface="Cambria"/>
            </a:rPr>
            <a:t>Yielding makes it efficient in reducing potential crashes</a:t>
          </a:r>
        </a:p>
      </dgm:t>
    </dgm:pt>
    <dgm:pt modelId="{373D07D8-9A47-46A2-8C86-BBCF9DFBFDFC}" type="parTrans" cxnId="{0BA785F7-E0FE-4D40-95A1-24AC4E4F1601}">
      <dgm:prSet/>
      <dgm:spPr/>
      <dgm:t>
        <a:bodyPr/>
        <a:lstStyle/>
        <a:p>
          <a:endParaRPr lang="en-US"/>
        </a:p>
      </dgm:t>
    </dgm:pt>
    <dgm:pt modelId="{C8C55FBC-76E2-42AA-8041-9A25A75B2C10}" type="sibTrans" cxnId="{0BA785F7-E0FE-4D40-95A1-24AC4E4F1601}">
      <dgm:prSet/>
      <dgm:spPr/>
      <dgm:t>
        <a:bodyPr/>
        <a:lstStyle/>
        <a:p>
          <a:endParaRPr lang="en-US"/>
        </a:p>
      </dgm:t>
    </dgm:pt>
    <dgm:pt modelId="{B19D0CDE-6C32-4862-8570-C58CC22EA82A}">
      <dgm:prSet phldrT="[Text]" phldr="0"/>
      <dgm:spPr/>
      <dgm:t>
        <a:bodyPr/>
        <a:lstStyle/>
        <a:p>
          <a:pPr rtl="0"/>
          <a:r>
            <a:rPr lang="en-US" dirty="0">
              <a:latin typeface="Cambria"/>
            </a:rPr>
            <a:t>Equal car entry opportunity results in better traffic flow</a:t>
          </a:r>
        </a:p>
      </dgm:t>
    </dgm:pt>
    <dgm:pt modelId="{29B72443-D195-46A7-ADAC-078B2A8C99CB}" type="parTrans" cxnId="{8585411C-D89F-45EF-B043-ECE7E4C7F27A}">
      <dgm:prSet/>
      <dgm:spPr/>
      <dgm:t>
        <a:bodyPr/>
        <a:lstStyle/>
        <a:p>
          <a:endParaRPr lang="en-US"/>
        </a:p>
      </dgm:t>
    </dgm:pt>
    <dgm:pt modelId="{4933645E-B847-445D-898F-82824BAA6694}" type="sibTrans" cxnId="{8585411C-D89F-45EF-B043-ECE7E4C7F27A}">
      <dgm:prSet/>
      <dgm:spPr/>
      <dgm:t>
        <a:bodyPr/>
        <a:lstStyle/>
        <a:p>
          <a:endParaRPr lang="en-US"/>
        </a:p>
      </dgm:t>
    </dgm:pt>
    <dgm:pt modelId="{99319B2A-72BE-499F-9655-487D8F78C05E}">
      <dgm:prSet phldr="0"/>
      <dgm:spPr/>
      <dgm:t>
        <a:bodyPr/>
        <a:lstStyle/>
        <a:p>
          <a:pPr rtl="0"/>
          <a:r>
            <a:rPr lang="en-US" dirty="0">
              <a:latin typeface="Cambria"/>
            </a:rPr>
            <a:t>Provides pedestrian access &amp; allows for additional parking</a:t>
          </a:r>
        </a:p>
      </dgm:t>
    </dgm:pt>
    <dgm:pt modelId="{1A448A17-5BA8-45DE-89FF-FB94F888BEBB}" type="parTrans" cxnId="{A0BFF6F7-5C9D-46D5-BDEC-492E8B222635}">
      <dgm:prSet/>
      <dgm:spPr/>
    </dgm:pt>
    <dgm:pt modelId="{5FD9073A-A0D9-4CD2-89FD-DE171C185F4B}" type="sibTrans" cxnId="{A0BFF6F7-5C9D-46D5-BDEC-492E8B222635}">
      <dgm:prSet/>
      <dgm:spPr/>
    </dgm:pt>
    <dgm:pt modelId="{DA1909CA-846B-409D-8BAE-CE7AD40858C5}" type="pres">
      <dgm:prSet presAssocID="{4D8CD490-71AB-48F7-93C4-E03B34D56527}" presName="composite" presStyleCnt="0">
        <dgm:presLayoutVars>
          <dgm:chMax val="1"/>
          <dgm:dir/>
          <dgm:resizeHandles val="exact"/>
        </dgm:presLayoutVars>
      </dgm:prSet>
      <dgm:spPr/>
    </dgm:pt>
    <dgm:pt modelId="{00643F23-E2D9-4E06-A6AF-AE38EFF07903}" type="pres">
      <dgm:prSet presAssocID="{595D577C-DE97-4927-8F08-65DD0016DF37}" presName="roof" presStyleLbl="dkBgShp" presStyleIdx="0" presStyleCnt="2"/>
      <dgm:spPr/>
    </dgm:pt>
    <dgm:pt modelId="{F2F45BD7-B4F8-43D0-A642-DD961984C0F7}" type="pres">
      <dgm:prSet presAssocID="{595D577C-DE97-4927-8F08-65DD0016DF37}" presName="pillars" presStyleCnt="0"/>
      <dgm:spPr/>
    </dgm:pt>
    <dgm:pt modelId="{7177A18C-D802-4065-8E88-0F240BEA40F5}" type="pres">
      <dgm:prSet presAssocID="{595D577C-DE97-4927-8F08-65DD0016DF37}" presName="pillar1" presStyleLbl="node1" presStyleIdx="0" presStyleCnt="3">
        <dgm:presLayoutVars>
          <dgm:bulletEnabled val="1"/>
        </dgm:presLayoutVars>
      </dgm:prSet>
      <dgm:spPr/>
    </dgm:pt>
    <dgm:pt modelId="{E35AEE06-7D63-4F16-ABD2-366271BEB06E}" type="pres">
      <dgm:prSet presAssocID="{B19D0CDE-6C32-4862-8570-C58CC22EA82A}" presName="pillarX" presStyleLbl="node1" presStyleIdx="1" presStyleCnt="3">
        <dgm:presLayoutVars>
          <dgm:bulletEnabled val="1"/>
        </dgm:presLayoutVars>
      </dgm:prSet>
      <dgm:spPr/>
    </dgm:pt>
    <dgm:pt modelId="{332481A5-C7BB-47FC-BE9D-1EF80864F7D0}" type="pres">
      <dgm:prSet presAssocID="{99319B2A-72BE-499F-9655-487D8F78C05E}" presName="pillarX" presStyleLbl="node1" presStyleIdx="2" presStyleCnt="3">
        <dgm:presLayoutVars>
          <dgm:bulletEnabled val="1"/>
        </dgm:presLayoutVars>
      </dgm:prSet>
      <dgm:spPr/>
    </dgm:pt>
    <dgm:pt modelId="{30184B5F-C1C6-455D-AB00-7FF19FFDBF58}" type="pres">
      <dgm:prSet presAssocID="{595D577C-DE97-4927-8F08-65DD0016DF37}" presName="base" presStyleLbl="dkBgShp" presStyleIdx="1" presStyleCnt="2"/>
      <dgm:spPr/>
    </dgm:pt>
  </dgm:ptLst>
  <dgm:cxnLst>
    <dgm:cxn modelId="{8585411C-D89F-45EF-B043-ECE7E4C7F27A}" srcId="{595D577C-DE97-4927-8F08-65DD0016DF37}" destId="{B19D0CDE-6C32-4862-8570-C58CC22EA82A}" srcOrd="1" destOrd="0" parTransId="{29B72443-D195-46A7-ADAC-078B2A8C99CB}" sibTransId="{4933645E-B847-445D-898F-82824BAA6694}"/>
    <dgm:cxn modelId="{5A47BE21-F983-4860-92DF-611F5344F5F4}" type="presOf" srcId="{595D577C-DE97-4927-8F08-65DD0016DF37}" destId="{00643F23-E2D9-4E06-A6AF-AE38EFF07903}" srcOrd="0" destOrd="0" presId="urn:microsoft.com/office/officeart/2005/8/layout/hList3"/>
    <dgm:cxn modelId="{F19F9460-E979-4C4D-982B-FADF086553B1}" type="presOf" srcId="{4D8CD490-71AB-48F7-93C4-E03B34D56527}" destId="{DA1909CA-846B-409D-8BAE-CE7AD40858C5}" srcOrd="0" destOrd="0" presId="urn:microsoft.com/office/officeart/2005/8/layout/hList3"/>
    <dgm:cxn modelId="{70A2F075-6F53-4B52-9997-75E5A405A25C}" type="presOf" srcId="{B72A82D2-5B87-47F6-9A19-5586FD4DBD9B}" destId="{7177A18C-D802-4065-8E88-0F240BEA40F5}" srcOrd="0" destOrd="0" presId="urn:microsoft.com/office/officeart/2005/8/layout/hList3"/>
    <dgm:cxn modelId="{2F5EA776-3FEF-4246-92D5-CF85CF1C8F59}" type="presOf" srcId="{B19D0CDE-6C32-4862-8570-C58CC22EA82A}" destId="{E35AEE06-7D63-4F16-ABD2-366271BEB06E}" srcOrd="0" destOrd="0" presId="urn:microsoft.com/office/officeart/2005/8/layout/hList3"/>
    <dgm:cxn modelId="{E0D240A9-06EE-4CB8-9229-E77A66B67E4B}" srcId="{4D8CD490-71AB-48F7-93C4-E03B34D56527}" destId="{595D577C-DE97-4927-8F08-65DD0016DF37}" srcOrd="0" destOrd="0" parTransId="{FF73C449-D5A4-45BA-8485-B75A090C4423}" sibTransId="{FA5D6B80-6CAB-4A3A-95C6-6B5A721262E1}"/>
    <dgm:cxn modelId="{E14A5CE1-68B3-41AB-9193-8FDE39CC3F66}" type="presOf" srcId="{99319B2A-72BE-499F-9655-487D8F78C05E}" destId="{332481A5-C7BB-47FC-BE9D-1EF80864F7D0}" srcOrd="0" destOrd="0" presId="urn:microsoft.com/office/officeart/2005/8/layout/hList3"/>
    <dgm:cxn modelId="{0BA785F7-E0FE-4D40-95A1-24AC4E4F1601}" srcId="{595D577C-DE97-4927-8F08-65DD0016DF37}" destId="{B72A82D2-5B87-47F6-9A19-5586FD4DBD9B}" srcOrd="0" destOrd="0" parTransId="{373D07D8-9A47-46A2-8C86-BBCF9DFBFDFC}" sibTransId="{C8C55FBC-76E2-42AA-8041-9A25A75B2C10}"/>
    <dgm:cxn modelId="{A0BFF6F7-5C9D-46D5-BDEC-492E8B222635}" srcId="{595D577C-DE97-4927-8F08-65DD0016DF37}" destId="{99319B2A-72BE-499F-9655-487D8F78C05E}" srcOrd="2" destOrd="0" parTransId="{1A448A17-5BA8-45DE-89FF-FB94F888BEBB}" sibTransId="{5FD9073A-A0D9-4CD2-89FD-DE171C185F4B}"/>
    <dgm:cxn modelId="{3429E4AC-01FD-4F60-BC9D-1A424683D053}" type="presParOf" srcId="{DA1909CA-846B-409D-8BAE-CE7AD40858C5}" destId="{00643F23-E2D9-4E06-A6AF-AE38EFF07903}" srcOrd="0" destOrd="0" presId="urn:microsoft.com/office/officeart/2005/8/layout/hList3"/>
    <dgm:cxn modelId="{D6845B92-A70C-47A5-AE10-4FD15485D1BF}" type="presParOf" srcId="{DA1909CA-846B-409D-8BAE-CE7AD40858C5}" destId="{F2F45BD7-B4F8-43D0-A642-DD961984C0F7}" srcOrd="1" destOrd="0" presId="urn:microsoft.com/office/officeart/2005/8/layout/hList3"/>
    <dgm:cxn modelId="{766244A3-98FA-4CFB-868D-F0CC543699D4}" type="presParOf" srcId="{F2F45BD7-B4F8-43D0-A642-DD961984C0F7}" destId="{7177A18C-D802-4065-8E88-0F240BEA40F5}" srcOrd="0" destOrd="0" presId="urn:microsoft.com/office/officeart/2005/8/layout/hList3"/>
    <dgm:cxn modelId="{C11DA227-8F5B-492B-B9E1-66102EC44133}" type="presParOf" srcId="{F2F45BD7-B4F8-43D0-A642-DD961984C0F7}" destId="{E35AEE06-7D63-4F16-ABD2-366271BEB06E}" srcOrd="1" destOrd="0" presId="urn:microsoft.com/office/officeart/2005/8/layout/hList3"/>
    <dgm:cxn modelId="{608A07C3-78B6-402D-978F-068F06E009F7}" type="presParOf" srcId="{F2F45BD7-B4F8-43D0-A642-DD961984C0F7}" destId="{332481A5-C7BB-47FC-BE9D-1EF80864F7D0}" srcOrd="2" destOrd="0" presId="urn:microsoft.com/office/officeart/2005/8/layout/hList3"/>
    <dgm:cxn modelId="{925D7C3A-F983-4694-BA3C-716E72359AA9}" type="presParOf" srcId="{DA1909CA-846B-409D-8BAE-CE7AD40858C5}" destId="{30184B5F-C1C6-455D-AB00-7FF19FFDBF5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46B9A7-4FE0-4C6E-9482-3B76F14D7772}">
      <dsp:nvSpPr>
        <dsp:cNvPr id="0" name=""/>
        <dsp:cNvSpPr/>
      </dsp:nvSpPr>
      <dsp:spPr>
        <a:xfrm>
          <a:off x="0" y="4469451"/>
          <a:ext cx="7655833" cy="733250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libri Light" panose="020F0302020204030204"/>
            </a:rPr>
            <a:t>CHOOSE A DESIGN</a:t>
          </a:r>
        </a:p>
      </dsp:txBody>
      <dsp:txXfrm>
        <a:off x="0" y="4469451"/>
        <a:ext cx="7655833" cy="733250"/>
      </dsp:txXfrm>
    </dsp:sp>
    <dsp:sp modelId="{A8D27EF8-1282-4B60-87FF-ADD49EFE1BA0}">
      <dsp:nvSpPr>
        <dsp:cNvPr id="0" name=""/>
        <dsp:cNvSpPr/>
      </dsp:nvSpPr>
      <dsp:spPr>
        <a:xfrm rot="10800000">
          <a:off x="0" y="3352710"/>
          <a:ext cx="7655833" cy="1127739"/>
        </a:xfrm>
        <a:prstGeom prst="upArrowCallout">
          <a:avLst/>
        </a:prstGeom>
        <a:solidFill>
          <a:schemeClr val="accent6">
            <a:shade val="80000"/>
            <a:hueOff val="80320"/>
            <a:satOff val="-3227"/>
            <a:lumOff val="69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libri Light" panose="020F0302020204030204"/>
            </a:rPr>
            <a:t>MATRIX ANALYSIS</a:t>
          </a:r>
        </a:p>
      </dsp:txBody>
      <dsp:txXfrm rot="-10800000">
        <a:off x="0" y="3352710"/>
        <a:ext cx="7655833" cy="395836"/>
      </dsp:txXfrm>
    </dsp:sp>
    <dsp:sp modelId="{6D9B2E2B-1830-44FC-B5EC-AF6D90C98C57}">
      <dsp:nvSpPr>
        <dsp:cNvPr id="0" name=""/>
        <dsp:cNvSpPr/>
      </dsp:nvSpPr>
      <dsp:spPr>
        <a:xfrm>
          <a:off x="0" y="3748546"/>
          <a:ext cx="3827916" cy="337194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alibri Light" panose="020F0302020204030204"/>
            </a:rPr>
            <a:t>Designed By Group</a:t>
          </a:r>
        </a:p>
      </dsp:txBody>
      <dsp:txXfrm>
        <a:off x="0" y="3748546"/>
        <a:ext cx="3827916" cy="337194"/>
      </dsp:txXfrm>
    </dsp:sp>
    <dsp:sp modelId="{3C407A70-D332-43AB-9CD1-E9EE9261A3F5}">
      <dsp:nvSpPr>
        <dsp:cNvPr id="0" name=""/>
        <dsp:cNvSpPr/>
      </dsp:nvSpPr>
      <dsp:spPr>
        <a:xfrm>
          <a:off x="3827916" y="3748546"/>
          <a:ext cx="3827916" cy="337194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alibri Light" panose="020F0302020204030204"/>
            </a:rPr>
            <a:t>Weighed by Stakeholder Survey</a:t>
          </a:r>
        </a:p>
      </dsp:txBody>
      <dsp:txXfrm>
        <a:off x="3827916" y="3748546"/>
        <a:ext cx="3827916" cy="337194"/>
      </dsp:txXfrm>
    </dsp:sp>
    <dsp:sp modelId="{3477BC1F-9076-477A-9511-989AFF3163FF}">
      <dsp:nvSpPr>
        <dsp:cNvPr id="0" name=""/>
        <dsp:cNvSpPr/>
      </dsp:nvSpPr>
      <dsp:spPr>
        <a:xfrm rot="10800000">
          <a:off x="0" y="2235969"/>
          <a:ext cx="7655833" cy="1127739"/>
        </a:xfrm>
        <a:prstGeom prst="upArrowCallout">
          <a:avLst/>
        </a:prstGeom>
        <a:solidFill>
          <a:schemeClr val="accent6">
            <a:shade val="80000"/>
            <a:hueOff val="160640"/>
            <a:satOff val="-6455"/>
            <a:lumOff val="138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libri Light" panose="020F0302020204030204"/>
            </a:rPr>
            <a:t>SELECT FOCUS ALTERNATIVES</a:t>
          </a:r>
        </a:p>
      </dsp:txBody>
      <dsp:txXfrm rot="10800000">
        <a:off x="0" y="2235969"/>
        <a:ext cx="7655833" cy="732771"/>
      </dsp:txXfrm>
    </dsp:sp>
    <dsp:sp modelId="{2ADBBB0F-B534-49AA-AAEE-86140ADA342C}">
      <dsp:nvSpPr>
        <dsp:cNvPr id="0" name=""/>
        <dsp:cNvSpPr/>
      </dsp:nvSpPr>
      <dsp:spPr>
        <a:xfrm rot="10800000">
          <a:off x="0" y="1119228"/>
          <a:ext cx="7655833" cy="1127739"/>
        </a:xfrm>
        <a:prstGeom prst="upArrowCallout">
          <a:avLst/>
        </a:prstGeom>
        <a:solidFill>
          <a:schemeClr val="accent6">
            <a:shade val="80000"/>
            <a:hueOff val="240960"/>
            <a:satOff val="-9682"/>
            <a:lumOff val="207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libri Light" panose="020F0302020204030204"/>
            </a:rPr>
            <a:t>BRAINSTORM IDEAS</a:t>
          </a:r>
        </a:p>
      </dsp:txBody>
      <dsp:txXfrm rot="-10800000">
        <a:off x="0" y="1119228"/>
        <a:ext cx="7655833" cy="395836"/>
      </dsp:txXfrm>
    </dsp:sp>
    <dsp:sp modelId="{4618855A-4C40-4482-AB45-FBE73D9C8FAA}">
      <dsp:nvSpPr>
        <dsp:cNvPr id="0" name=""/>
        <dsp:cNvSpPr/>
      </dsp:nvSpPr>
      <dsp:spPr>
        <a:xfrm>
          <a:off x="0" y="1515065"/>
          <a:ext cx="3827916" cy="337194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alibri Light" panose="020F0302020204030204"/>
            </a:rPr>
            <a:t>From Group</a:t>
          </a:r>
        </a:p>
      </dsp:txBody>
      <dsp:txXfrm>
        <a:off x="0" y="1515065"/>
        <a:ext cx="3827916" cy="337194"/>
      </dsp:txXfrm>
    </dsp:sp>
    <dsp:sp modelId="{BB51FD41-A251-4298-A4CE-0C3A8A3DAB86}">
      <dsp:nvSpPr>
        <dsp:cNvPr id="0" name=""/>
        <dsp:cNvSpPr/>
      </dsp:nvSpPr>
      <dsp:spPr>
        <a:xfrm>
          <a:off x="3827916" y="1515065"/>
          <a:ext cx="3827916" cy="337194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alibri Light" panose="020F0302020204030204"/>
            </a:rPr>
            <a:t>From Residents</a:t>
          </a:r>
        </a:p>
      </dsp:txBody>
      <dsp:txXfrm>
        <a:off x="3827916" y="1515065"/>
        <a:ext cx="3827916" cy="337194"/>
      </dsp:txXfrm>
    </dsp:sp>
    <dsp:sp modelId="{060C09B8-A2D0-4637-8E43-0E8225B5BD8F}">
      <dsp:nvSpPr>
        <dsp:cNvPr id="0" name=""/>
        <dsp:cNvSpPr/>
      </dsp:nvSpPr>
      <dsp:spPr>
        <a:xfrm rot="10800000">
          <a:off x="0" y="2488"/>
          <a:ext cx="7655833" cy="1127739"/>
        </a:xfrm>
        <a:prstGeom prst="upArrowCallout">
          <a:avLst/>
        </a:prstGeom>
        <a:solidFill>
          <a:schemeClr val="accent6">
            <a:shade val="80000"/>
            <a:hueOff val="321280"/>
            <a:satOff val="-12909"/>
            <a:lumOff val="27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u="none" strike="noStrike" kern="1200" cap="none" baseline="0" noProof="0" dirty="0">
              <a:solidFill>
                <a:srgbClr val="010000"/>
              </a:solidFill>
              <a:latin typeface="Calibri Light"/>
            </a:rPr>
            <a:t>IDENTIFY PROBLEMS</a:t>
          </a:r>
          <a:endParaRPr lang="en-US" sz="1400" b="0" i="0" u="none" strike="noStrike" kern="1200" cap="none" baseline="0" noProof="0" dirty="0">
            <a:solidFill>
              <a:srgbClr val="010000"/>
            </a:solidFill>
            <a:latin typeface="Calibri Light"/>
            <a:cs typeface="Calibri Light"/>
          </a:endParaRPr>
        </a:p>
      </dsp:txBody>
      <dsp:txXfrm rot="-10800000">
        <a:off x="0" y="2488"/>
        <a:ext cx="7655833" cy="395836"/>
      </dsp:txXfrm>
    </dsp:sp>
    <dsp:sp modelId="{DAF3C7C3-44C7-43DF-A873-0143D1FA9244}">
      <dsp:nvSpPr>
        <dsp:cNvPr id="0" name=""/>
        <dsp:cNvSpPr/>
      </dsp:nvSpPr>
      <dsp:spPr>
        <a:xfrm>
          <a:off x="3738" y="398324"/>
          <a:ext cx="2549452" cy="337194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alibri Light" panose="020F0302020204030204"/>
            </a:rPr>
            <a:t>Problems Presented to Us</a:t>
          </a:r>
        </a:p>
      </dsp:txBody>
      <dsp:txXfrm>
        <a:off x="3738" y="398324"/>
        <a:ext cx="2549452" cy="337194"/>
      </dsp:txXfrm>
    </dsp:sp>
    <dsp:sp modelId="{8B4D24DE-F365-483B-9B69-CC9B4041E8C0}">
      <dsp:nvSpPr>
        <dsp:cNvPr id="0" name=""/>
        <dsp:cNvSpPr/>
      </dsp:nvSpPr>
      <dsp:spPr>
        <a:xfrm>
          <a:off x="2553190" y="398324"/>
          <a:ext cx="2549452" cy="337194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alibri Light" panose="020F0302020204030204"/>
            </a:rPr>
            <a:t>Group Site Visit</a:t>
          </a:r>
        </a:p>
      </dsp:txBody>
      <dsp:txXfrm>
        <a:off x="2553190" y="398324"/>
        <a:ext cx="2549452" cy="337194"/>
      </dsp:txXfrm>
    </dsp:sp>
    <dsp:sp modelId="{AB0BA286-AC71-417A-815F-021FC8F3226A}">
      <dsp:nvSpPr>
        <dsp:cNvPr id="0" name=""/>
        <dsp:cNvSpPr/>
      </dsp:nvSpPr>
      <dsp:spPr>
        <a:xfrm>
          <a:off x="5102642" y="398324"/>
          <a:ext cx="2549452" cy="337194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alibri Light" panose="020F0302020204030204"/>
            </a:rPr>
            <a:t>Input from Stakeholders</a:t>
          </a:r>
        </a:p>
      </dsp:txBody>
      <dsp:txXfrm>
        <a:off x="5102642" y="398324"/>
        <a:ext cx="2549452" cy="3371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643F23-E2D9-4E06-A6AF-AE38EFF07903}">
      <dsp:nvSpPr>
        <dsp:cNvPr id="0" name=""/>
        <dsp:cNvSpPr/>
      </dsp:nvSpPr>
      <dsp:spPr>
        <a:xfrm>
          <a:off x="0" y="0"/>
          <a:ext cx="12301267" cy="193059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0" i="0" u="none" strike="noStrike" kern="1200" cap="none" baseline="0" noProof="0" dirty="0">
              <a:solidFill>
                <a:srgbClr val="010000"/>
              </a:solidFill>
              <a:latin typeface="Cambria"/>
              <a:cs typeface="Calibri Light"/>
            </a:rPr>
            <a:t>Roundabout</a:t>
          </a:r>
        </a:p>
      </dsp:txBody>
      <dsp:txXfrm>
        <a:off x="0" y="0"/>
        <a:ext cx="12301267" cy="1930590"/>
      </dsp:txXfrm>
    </dsp:sp>
    <dsp:sp modelId="{7177A18C-D802-4065-8E88-0F240BEA40F5}">
      <dsp:nvSpPr>
        <dsp:cNvPr id="0" name=""/>
        <dsp:cNvSpPr/>
      </dsp:nvSpPr>
      <dsp:spPr>
        <a:xfrm>
          <a:off x="6006" y="1930590"/>
          <a:ext cx="4096418" cy="40542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>
              <a:latin typeface="Cambria"/>
            </a:rPr>
            <a:t>Yielding makes it efficient in reducing potential crashes</a:t>
          </a:r>
        </a:p>
      </dsp:txBody>
      <dsp:txXfrm>
        <a:off x="6006" y="1930590"/>
        <a:ext cx="4096418" cy="4054240"/>
      </dsp:txXfrm>
    </dsp:sp>
    <dsp:sp modelId="{E35AEE06-7D63-4F16-ABD2-366271BEB06E}">
      <dsp:nvSpPr>
        <dsp:cNvPr id="0" name=""/>
        <dsp:cNvSpPr/>
      </dsp:nvSpPr>
      <dsp:spPr>
        <a:xfrm>
          <a:off x="4102424" y="1930590"/>
          <a:ext cx="4096418" cy="40542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>
              <a:latin typeface="Cambria"/>
            </a:rPr>
            <a:t>Equal car entry opportunity results in better traffic flow</a:t>
          </a:r>
        </a:p>
      </dsp:txBody>
      <dsp:txXfrm>
        <a:off x="4102424" y="1930590"/>
        <a:ext cx="4096418" cy="4054240"/>
      </dsp:txXfrm>
    </dsp:sp>
    <dsp:sp modelId="{332481A5-C7BB-47FC-BE9D-1EF80864F7D0}">
      <dsp:nvSpPr>
        <dsp:cNvPr id="0" name=""/>
        <dsp:cNvSpPr/>
      </dsp:nvSpPr>
      <dsp:spPr>
        <a:xfrm>
          <a:off x="8198842" y="1930590"/>
          <a:ext cx="4096418" cy="40542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>
              <a:latin typeface="Cambria"/>
            </a:rPr>
            <a:t>Provides pedestrian access &amp; allows for additional parking</a:t>
          </a:r>
        </a:p>
      </dsp:txBody>
      <dsp:txXfrm>
        <a:off x="8198842" y="1930590"/>
        <a:ext cx="4096418" cy="4054240"/>
      </dsp:txXfrm>
    </dsp:sp>
    <dsp:sp modelId="{30184B5F-C1C6-455D-AB00-7FF19FFDBF58}">
      <dsp:nvSpPr>
        <dsp:cNvPr id="0" name=""/>
        <dsp:cNvSpPr/>
      </dsp:nvSpPr>
      <dsp:spPr>
        <a:xfrm>
          <a:off x="0" y="5984831"/>
          <a:ext cx="12301267" cy="45047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480" y="6285235"/>
            <a:ext cx="43525440" cy="13370560"/>
          </a:xfrm>
        </p:spPr>
        <p:txBody>
          <a:bodyPr anchor="b"/>
          <a:lstStyle>
            <a:lvl1pPr algn="ctr">
              <a:defRPr sz="29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20171415"/>
            <a:ext cx="38404800" cy="9272267"/>
          </a:xfrm>
        </p:spPr>
        <p:txBody>
          <a:bodyPr/>
          <a:lstStyle>
            <a:lvl1pPr marL="0" indent="0" algn="ctr">
              <a:buNone/>
              <a:defRPr sz="11800"/>
            </a:lvl1pPr>
            <a:lvl2pPr marL="2240152" indent="0" algn="ctr">
              <a:buNone/>
              <a:defRPr sz="9800"/>
            </a:lvl2pPr>
            <a:lvl3pPr marL="4480304" indent="0" algn="ctr">
              <a:buNone/>
              <a:defRPr sz="8800"/>
            </a:lvl3pPr>
            <a:lvl4pPr marL="6720456" indent="0" algn="ctr">
              <a:buNone/>
              <a:defRPr sz="7800"/>
            </a:lvl4pPr>
            <a:lvl5pPr marL="8960608" indent="0" algn="ctr">
              <a:buNone/>
              <a:defRPr sz="7800"/>
            </a:lvl5pPr>
            <a:lvl6pPr marL="11200760" indent="0" algn="ctr">
              <a:buNone/>
              <a:defRPr sz="7800"/>
            </a:lvl6pPr>
            <a:lvl7pPr marL="13440912" indent="0" algn="ctr">
              <a:buNone/>
              <a:defRPr sz="7800"/>
            </a:lvl7pPr>
            <a:lvl8pPr marL="15681064" indent="0" algn="ctr">
              <a:buNone/>
              <a:defRPr sz="7800"/>
            </a:lvl8pPr>
            <a:lvl9pPr marL="17921216" indent="0" algn="ctr">
              <a:buNone/>
              <a:defRPr sz="7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31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99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644582" y="2044702"/>
            <a:ext cx="11041380" cy="32546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0442" y="2044702"/>
            <a:ext cx="32484060" cy="325462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6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4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772" y="9574544"/>
            <a:ext cx="44165520" cy="15975327"/>
          </a:xfrm>
        </p:spPr>
        <p:txBody>
          <a:bodyPr anchor="b"/>
          <a:lstStyle>
            <a:lvl1pPr>
              <a:defRPr sz="29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3772" y="25701005"/>
            <a:ext cx="44165520" cy="8401047"/>
          </a:xfrm>
        </p:spPr>
        <p:txBody>
          <a:bodyPr/>
          <a:lstStyle>
            <a:lvl1pPr marL="0" indent="0">
              <a:buNone/>
              <a:defRPr sz="11800">
                <a:solidFill>
                  <a:schemeClr val="tx1"/>
                </a:solidFill>
              </a:defRPr>
            </a:lvl1pPr>
            <a:lvl2pPr marL="2240152" indent="0">
              <a:buNone/>
              <a:defRPr sz="9800">
                <a:solidFill>
                  <a:schemeClr val="tx1">
                    <a:tint val="75000"/>
                  </a:schemeClr>
                </a:solidFill>
              </a:defRPr>
            </a:lvl2pPr>
            <a:lvl3pPr marL="4480304" indent="0">
              <a:buNone/>
              <a:defRPr sz="8800">
                <a:solidFill>
                  <a:schemeClr val="tx1">
                    <a:tint val="75000"/>
                  </a:schemeClr>
                </a:solidFill>
              </a:defRPr>
            </a:lvl3pPr>
            <a:lvl4pPr marL="6720456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4pPr>
            <a:lvl5pPr marL="8960608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5pPr>
            <a:lvl6pPr marL="11200760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6pPr>
            <a:lvl7pPr marL="13440912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7pPr>
            <a:lvl8pPr marL="15681064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8pPr>
            <a:lvl9pPr marL="17921216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23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0440" y="10223503"/>
            <a:ext cx="21762720" cy="243674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23240" y="10223503"/>
            <a:ext cx="21762720" cy="243674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05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2044709"/>
            <a:ext cx="44165520" cy="74231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7116" y="9414517"/>
            <a:ext cx="21662704" cy="4613907"/>
          </a:xfrm>
        </p:spPr>
        <p:txBody>
          <a:bodyPr anchor="b"/>
          <a:lstStyle>
            <a:lvl1pPr marL="0" indent="0">
              <a:buNone/>
              <a:defRPr sz="11800" b="1"/>
            </a:lvl1pPr>
            <a:lvl2pPr marL="2240152" indent="0">
              <a:buNone/>
              <a:defRPr sz="9800" b="1"/>
            </a:lvl2pPr>
            <a:lvl3pPr marL="4480304" indent="0">
              <a:buNone/>
              <a:defRPr sz="8800" b="1"/>
            </a:lvl3pPr>
            <a:lvl4pPr marL="6720456" indent="0">
              <a:buNone/>
              <a:defRPr sz="7800" b="1"/>
            </a:lvl4pPr>
            <a:lvl5pPr marL="8960608" indent="0">
              <a:buNone/>
              <a:defRPr sz="7800" b="1"/>
            </a:lvl5pPr>
            <a:lvl6pPr marL="11200760" indent="0">
              <a:buNone/>
              <a:defRPr sz="7800" b="1"/>
            </a:lvl6pPr>
            <a:lvl7pPr marL="13440912" indent="0">
              <a:buNone/>
              <a:defRPr sz="7800" b="1"/>
            </a:lvl7pPr>
            <a:lvl8pPr marL="15681064" indent="0">
              <a:buNone/>
              <a:defRPr sz="7800" b="1"/>
            </a:lvl8pPr>
            <a:lvl9pPr marL="17921216" indent="0">
              <a:buNone/>
              <a:defRPr sz="7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7116" y="14028420"/>
            <a:ext cx="21662704" cy="206336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923243" y="9414517"/>
            <a:ext cx="21769390" cy="4613907"/>
          </a:xfrm>
        </p:spPr>
        <p:txBody>
          <a:bodyPr anchor="b"/>
          <a:lstStyle>
            <a:lvl1pPr marL="0" indent="0">
              <a:buNone/>
              <a:defRPr sz="11800" b="1"/>
            </a:lvl1pPr>
            <a:lvl2pPr marL="2240152" indent="0">
              <a:buNone/>
              <a:defRPr sz="9800" b="1"/>
            </a:lvl2pPr>
            <a:lvl3pPr marL="4480304" indent="0">
              <a:buNone/>
              <a:defRPr sz="8800" b="1"/>
            </a:lvl3pPr>
            <a:lvl4pPr marL="6720456" indent="0">
              <a:buNone/>
              <a:defRPr sz="7800" b="1"/>
            </a:lvl4pPr>
            <a:lvl5pPr marL="8960608" indent="0">
              <a:buNone/>
              <a:defRPr sz="7800" b="1"/>
            </a:lvl5pPr>
            <a:lvl6pPr marL="11200760" indent="0">
              <a:buNone/>
              <a:defRPr sz="7800" b="1"/>
            </a:lvl6pPr>
            <a:lvl7pPr marL="13440912" indent="0">
              <a:buNone/>
              <a:defRPr sz="7800" b="1"/>
            </a:lvl7pPr>
            <a:lvl8pPr marL="15681064" indent="0">
              <a:buNone/>
              <a:defRPr sz="7800" b="1"/>
            </a:lvl8pPr>
            <a:lvl9pPr marL="17921216" indent="0">
              <a:buNone/>
              <a:defRPr sz="7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923243" y="14028420"/>
            <a:ext cx="21769390" cy="206336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06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55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2560320"/>
            <a:ext cx="16515396" cy="8961120"/>
          </a:xfrm>
        </p:spPr>
        <p:txBody>
          <a:bodyPr anchor="b"/>
          <a:lstStyle>
            <a:lvl1pPr>
              <a:defRPr sz="15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9390" y="5529589"/>
            <a:ext cx="25923240" cy="27292300"/>
          </a:xfrm>
        </p:spPr>
        <p:txBody>
          <a:bodyPr/>
          <a:lstStyle>
            <a:lvl1pPr>
              <a:defRPr sz="15700"/>
            </a:lvl1pPr>
            <a:lvl2pPr>
              <a:defRPr sz="13700"/>
            </a:lvl2pPr>
            <a:lvl3pPr>
              <a:defRPr sz="11800"/>
            </a:lvl3pPr>
            <a:lvl4pPr>
              <a:defRPr sz="9800"/>
            </a:lvl4pPr>
            <a:lvl5pPr>
              <a:defRPr sz="9800"/>
            </a:lvl5pPr>
            <a:lvl6pPr>
              <a:defRPr sz="9800"/>
            </a:lvl6pPr>
            <a:lvl7pPr>
              <a:defRPr sz="9800"/>
            </a:lvl7pPr>
            <a:lvl8pPr>
              <a:defRPr sz="9800"/>
            </a:lvl8pPr>
            <a:lvl9pPr>
              <a:defRPr sz="9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0" y="11521441"/>
            <a:ext cx="16515396" cy="21344894"/>
          </a:xfrm>
        </p:spPr>
        <p:txBody>
          <a:bodyPr/>
          <a:lstStyle>
            <a:lvl1pPr marL="0" indent="0">
              <a:buNone/>
              <a:defRPr sz="7800"/>
            </a:lvl1pPr>
            <a:lvl2pPr marL="2240152" indent="0">
              <a:buNone/>
              <a:defRPr sz="6900"/>
            </a:lvl2pPr>
            <a:lvl3pPr marL="4480304" indent="0">
              <a:buNone/>
              <a:defRPr sz="5900"/>
            </a:lvl3pPr>
            <a:lvl4pPr marL="6720456" indent="0">
              <a:buNone/>
              <a:defRPr sz="4900"/>
            </a:lvl4pPr>
            <a:lvl5pPr marL="8960608" indent="0">
              <a:buNone/>
              <a:defRPr sz="4900"/>
            </a:lvl5pPr>
            <a:lvl6pPr marL="11200760" indent="0">
              <a:buNone/>
              <a:defRPr sz="4900"/>
            </a:lvl6pPr>
            <a:lvl7pPr marL="13440912" indent="0">
              <a:buNone/>
              <a:defRPr sz="4900"/>
            </a:lvl7pPr>
            <a:lvl8pPr marL="15681064" indent="0">
              <a:buNone/>
              <a:defRPr sz="4900"/>
            </a:lvl8pPr>
            <a:lvl9pPr marL="17921216" indent="0">
              <a:buNone/>
              <a:defRPr sz="4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18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2560320"/>
            <a:ext cx="16515396" cy="8961120"/>
          </a:xfrm>
        </p:spPr>
        <p:txBody>
          <a:bodyPr anchor="b"/>
          <a:lstStyle>
            <a:lvl1pPr>
              <a:defRPr sz="15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769390" y="5529589"/>
            <a:ext cx="25923240" cy="27292300"/>
          </a:xfrm>
        </p:spPr>
        <p:txBody>
          <a:bodyPr anchor="t"/>
          <a:lstStyle>
            <a:lvl1pPr marL="0" indent="0">
              <a:buNone/>
              <a:defRPr sz="15700"/>
            </a:lvl1pPr>
            <a:lvl2pPr marL="2240152" indent="0">
              <a:buNone/>
              <a:defRPr sz="13700"/>
            </a:lvl2pPr>
            <a:lvl3pPr marL="4480304" indent="0">
              <a:buNone/>
              <a:defRPr sz="11800"/>
            </a:lvl3pPr>
            <a:lvl4pPr marL="6720456" indent="0">
              <a:buNone/>
              <a:defRPr sz="9800"/>
            </a:lvl4pPr>
            <a:lvl5pPr marL="8960608" indent="0">
              <a:buNone/>
              <a:defRPr sz="9800"/>
            </a:lvl5pPr>
            <a:lvl6pPr marL="11200760" indent="0">
              <a:buNone/>
              <a:defRPr sz="9800"/>
            </a:lvl6pPr>
            <a:lvl7pPr marL="13440912" indent="0">
              <a:buNone/>
              <a:defRPr sz="9800"/>
            </a:lvl7pPr>
            <a:lvl8pPr marL="15681064" indent="0">
              <a:buNone/>
              <a:defRPr sz="9800"/>
            </a:lvl8pPr>
            <a:lvl9pPr marL="17921216" indent="0">
              <a:buNone/>
              <a:defRPr sz="9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0" y="11521441"/>
            <a:ext cx="16515396" cy="21344894"/>
          </a:xfrm>
        </p:spPr>
        <p:txBody>
          <a:bodyPr/>
          <a:lstStyle>
            <a:lvl1pPr marL="0" indent="0">
              <a:buNone/>
              <a:defRPr sz="7800"/>
            </a:lvl1pPr>
            <a:lvl2pPr marL="2240152" indent="0">
              <a:buNone/>
              <a:defRPr sz="6900"/>
            </a:lvl2pPr>
            <a:lvl3pPr marL="4480304" indent="0">
              <a:buNone/>
              <a:defRPr sz="5900"/>
            </a:lvl3pPr>
            <a:lvl4pPr marL="6720456" indent="0">
              <a:buNone/>
              <a:defRPr sz="4900"/>
            </a:lvl4pPr>
            <a:lvl5pPr marL="8960608" indent="0">
              <a:buNone/>
              <a:defRPr sz="4900"/>
            </a:lvl5pPr>
            <a:lvl6pPr marL="11200760" indent="0">
              <a:buNone/>
              <a:defRPr sz="4900"/>
            </a:lvl6pPr>
            <a:lvl7pPr marL="13440912" indent="0">
              <a:buNone/>
              <a:defRPr sz="4900"/>
            </a:lvl7pPr>
            <a:lvl8pPr marL="15681064" indent="0">
              <a:buNone/>
              <a:defRPr sz="4900"/>
            </a:lvl8pPr>
            <a:lvl9pPr marL="17921216" indent="0">
              <a:buNone/>
              <a:defRPr sz="4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83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0440" y="2044709"/>
            <a:ext cx="44165520" cy="7423154"/>
          </a:xfrm>
          <a:prstGeom prst="rect">
            <a:avLst/>
          </a:prstGeom>
        </p:spPr>
        <p:txBody>
          <a:bodyPr vert="horz" lIns="106674" tIns="53337" rIns="106674" bIns="5333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0440" y="10223503"/>
            <a:ext cx="44165520" cy="24367494"/>
          </a:xfrm>
          <a:prstGeom prst="rect">
            <a:avLst/>
          </a:prstGeom>
        </p:spPr>
        <p:txBody>
          <a:bodyPr vert="horz" lIns="106674" tIns="53337" rIns="106674" bIns="5333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0440" y="35595569"/>
            <a:ext cx="11521440" cy="2044700"/>
          </a:xfrm>
          <a:prstGeom prst="rect">
            <a:avLst/>
          </a:prstGeom>
        </p:spPr>
        <p:txBody>
          <a:bodyPr vert="horz" lIns="106674" tIns="53337" rIns="106674" bIns="53337" rtlCol="0" anchor="ctr"/>
          <a:lstStyle>
            <a:lvl1pPr algn="l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81BC7-D5A5-445F-BF4D-797F02B50EB4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62120" y="35595569"/>
            <a:ext cx="17282160" cy="2044700"/>
          </a:xfrm>
          <a:prstGeom prst="rect">
            <a:avLst/>
          </a:prstGeom>
        </p:spPr>
        <p:txBody>
          <a:bodyPr vert="horz" lIns="106674" tIns="53337" rIns="106674" bIns="53337" rtlCol="0" anchor="ctr"/>
          <a:lstStyle>
            <a:lvl1pPr algn="ct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64520" y="35595569"/>
            <a:ext cx="11521440" cy="2044700"/>
          </a:xfrm>
          <a:prstGeom prst="rect">
            <a:avLst/>
          </a:prstGeom>
        </p:spPr>
        <p:txBody>
          <a:bodyPr vert="horz" lIns="106674" tIns="53337" rIns="106674" bIns="53337" rtlCol="0" anchor="ctr"/>
          <a:lstStyle>
            <a:lvl1pPr algn="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7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480304" rtl="0" eaLnBrk="1" latinLnBrk="0" hangingPunct="1">
        <a:lnSpc>
          <a:spcPct val="90000"/>
        </a:lnSpc>
        <a:spcBef>
          <a:spcPct val="0"/>
        </a:spcBef>
        <a:buNone/>
        <a:defRPr sz="2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20076" indent="-1120076" algn="l" defTabSz="4480304" rtl="0" eaLnBrk="1" latinLnBrk="0" hangingPunct="1">
        <a:lnSpc>
          <a:spcPct val="90000"/>
        </a:lnSpc>
        <a:spcBef>
          <a:spcPts val="4900"/>
        </a:spcBef>
        <a:buFont typeface="Arial" panose="020B0604020202020204" pitchFamily="34" charset="0"/>
        <a:buChar char="•"/>
        <a:defRPr sz="13700" kern="1200">
          <a:solidFill>
            <a:schemeClr val="tx1"/>
          </a:solidFill>
          <a:latin typeface="+mn-lt"/>
          <a:ea typeface="+mn-ea"/>
          <a:cs typeface="+mn-cs"/>
        </a:defRPr>
      </a:lvl1pPr>
      <a:lvl2pPr marL="3360228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1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00380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9800" kern="1200">
          <a:solidFill>
            <a:schemeClr val="tx1"/>
          </a:solidFill>
          <a:latin typeface="+mn-lt"/>
          <a:ea typeface="+mn-ea"/>
          <a:cs typeface="+mn-cs"/>
        </a:defRPr>
      </a:lvl3pPr>
      <a:lvl4pPr marL="7840532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684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5pPr>
      <a:lvl6pPr marL="12320836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6pPr>
      <a:lvl7pPr marL="14560988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7pPr>
      <a:lvl8pPr marL="16801140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8pPr>
      <a:lvl9pPr marL="19041292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1pPr>
      <a:lvl2pPr marL="2240152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304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456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0608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5pPr>
      <a:lvl6pPr marL="11200760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6pPr>
      <a:lvl7pPr marL="13440912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7pPr>
      <a:lvl8pPr marL="15681064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1216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microsoft.com/office/2007/relationships/diagramDrawing" Target="../diagrams/drawing2.xml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diagramData" Target="../diagrams/data1.xml"/><Relationship Id="rId21" Type="http://schemas.openxmlformats.org/officeDocument/2006/relationships/image" Target="../media/image10.png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24" Type="http://schemas.openxmlformats.org/officeDocument/2006/relationships/image" Target="../media/image13.jpe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10" Type="http://schemas.openxmlformats.org/officeDocument/2006/relationships/diagramLayout" Target="../diagrams/layout2.xml"/><Relationship Id="rId19" Type="http://schemas.openxmlformats.org/officeDocument/2006/relationships/image" Target="../media/image8.png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osters.unh.ed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oo.gl/1E7TJ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8" name="Subtitle 2">
            <a:extLst>
              <a:ext uri="{FF2B5EF4-FFF2-40B4-BE49-F238E27FC236}">
                <a16:creationId xmlns:a16="http://schemas.microsoft.com/office/drawing/2014/main" id="{240A1299-159F-4E1A-838C-E292BFF9DEB9}"/>
              </a:ext>
            </a:extLst>
          </p:cNvPr>
          <p:cNvSpPr txBox="1">
            <a:spLocks/>
          </p:cNvSpPr>
          <p:nvPr/>
        </p:nvSpPr>
        <p:spPr>
          <a:xfrm>
            <a:off x="38095014" y="16492373"/>
            <a:ext cx="12719696" cy="1313928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0"/>
              </a:spcBef>
              <a:buFont typeface="Wingdings" panose="020B0604020202020204" pitchFamily="34" charset="0"/>
              <a:buChar char="Ø"/>
            </a:pPr>
            <a:endParaRPr lang="en-US" sz="4500" dirty="0">
              <a:latin typeface="Cambria" panose="020405030504060302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197" y="609601"/>
            <a:ext cx="50326026" cy="4605867"/>
          </a:xfrm>
          <a:solidFill>
            <a:srgbClr val="002060"/>
          </a:solidFill>
          <a:ln w="1016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sz="8400" dirty="0">
                <a:solidFill>
                  <a:schemeClr val="bg1"/>
                </a:solidFill>
                <a:latin typeface="Cambria"/>
                <a:cs typeface="Arial"/>
              </a:rPr>
              <a:t>North Hampton Intersection Redesign</a:t>
            </a:r>
            <a:br>
              <a:rPr lang="en-US" sz="8400" dirty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5600" u="sng" dirty="0">
                <a:solidFill>
                  <a:schemeClr val="bg1"/>
                </a:solidFill>
                <a:latin typeface="Cambria"/>
                <a:cs typeface="Arial"/>
              </a:rPr>
              <a:t>Liam Cullinane (PM), Melissa Lyford, Michael Menary, Bill Nguyen</a:t>
            </a:r>
            <a:br>
              <a:rPr lang="en-US" sz="5600" dirty="0">
                <a:latin typeface="Cambria"/>
                <a:cs typeface="Arial"/>
              </a:rPr>
            </a:br>
            <a:r>
              <a:rPr lang="en-US" sz="5600" i="1" dirty="0">
                <a:solidFill>
                  <a:schemeClr val="bg1"/>
                </a:solidFill>
                <a:latin typeface="Cambria"/>
                <a:cs typeface="Arial"/>
              </a:rPr>
              <a:t>College of Engineering and Physical Sciences, University of New Hampshire, Durham, NH 03824</a:t>
            </a:r>
            <a:endParaRPr lang="en-US" sz="9300" i="1">
              <a:solidFill>
                <a:schemeClr val="bg1"/>
              </a:solidFill>
              <a:latin typeface="Cambria"/>
              <a:cs typeface="Arial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31198" y="7233039"/>
            <a:ext cx="8089244" cy="178163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4800" dirty="0">
              <a:latin typeface="Cambria"/>
              <a:cs typeface="Calibri"/>
            </a:endParaRPr>
          </a:p>
          <a:p>
            <a:pPr algn="l">
              <a:spcBef>
                <a:spcPts val="4000"/>
              </a:spcBef>
            </a:pPr>
            <a:endParaRPr lang="en-US" sz="4800" dirty="0">
              <a:latin typeface="Cambria"/>
              <a:cs typeface="Calibri"/>
            </a:endParaRPr>
          </a:p>
          <a:p>
            <a:pPr algn="l"/>
            <a:endParaRPr lang="en-US" sz="4800" dirty="0">
              <a:latin typeface="Cambria"/>
              <a:cs typeface="Calibri"/>
            </a:endParaRPr>
          </a:p>
          <a:p>
            <a:pPr algn="l"/>
            <a:endParaRPr lang="en-US" sz="4800" dirty="0">
              <a:latin typeface="Cambria"/>
              <a:cs typeface="Calibri"/>
            </a:endParaRPr>
          </a:p>
          <a:p>
            <a:endParaRPr lang="en-US" sz="3700" dirty="0">
              <a:latin typeface="Cambria"/>
            </a:endParaRPr>
          </a:p>
          <a:p>
            <a:endParaRPr lang="en-US" sz="3700" dirty="0">
              <a:latin typeface="Cambria"/>
            </a:endParaRPr>
          </a:p>
          <a:p>
            <a:endParaRPr lang="en-US" sz="3700" dirty="0">
              <a:latin typeface="Cambria"/>
            </a:endParaRPr>
          </a:p>
          <a:p>
            <a:endParaRPr lang="en-US" sz="3700" dirty="0">
              <a:latin typeface="Cambria"/>
            </a:endParaRPr>
          </a:p>
          <a:p>
            <a:endParaRPr lang="en-US" sz="3700" dirty="0">
              <a:latin typeface="Cambria"/>
            </a:endParaRPr>
          </a:p>
          <a:p>
            <a:endParaRPr lang="en-US" sz="3700" dirty="0">
              <a:latin typeface="Cambria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31198" y="9419207"/>
            <a:ext cx="8089244" cy="101913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 dirty="0">
                <a:solidFill>
                  <a:schemeClr val="bg1"/>
                </a:solidFill>
                <a:latin typeface="Cambria"/>
              </a:rPr>
              <a:t>The Process</a:t>
            </a:r>
            <a:endParaRPr lang="en-US" sz="58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31198" y="27841038"/>
            <a:ext cx="8089244" cy="956995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en-US" sz="3600" dirty="0">
              <a:latin typeface="Cambria"/>
              <a:ea typeface="+mn-lt"/>
              <a:cs typeface="+mn-lt"/>
            </a:endParaRPr>
          </a:p>
          <a:p>
            <a:pPr algn="just">
              <a:lnSpc>
                <a:spcPct val="160000"/>
              </a:lnSpc>
            </a:pPr>
            <a:endParaRPr lang="en-US" sz="3600" dirty="0">
              <a:latin typeface="Cambria"/>
              <a:ea typeface="+mn-lt"/>
              <a:cs typeface="+mn-lt"/>
            </a:endParaRPr>
          </a:p>
          <a:p>
            <a:pPr algn="just">
              <a:lnSpc>
                <a:spcPct val="160000"/>
              </a:lnSpc>
            </a:pPr>
            <a:endParaRPr lang="en-US" sz="3600" dirty="0">
              <a:latin typeface="Cambria"/>
              <a:ea typeface="+mn-lt"/>
              <a:cs typeface="+mn-lt"/>
            </a:endParaRPr>
          </a:p>
          <a:p>
            <a:pPr algn="just">
              <a:lnSpc>
                <a:spcPct val="160000"/>
              </a:lnSpc>
            </a:pPr>
            <a:endParaRPr lang="en-US" sz="3600" dirty="0">
              <a:latin typeface="Cambria"/>
              <a:ea typeface="+mn-lt"/>
              <a:cs typeface="+mn-lt"/>
            </a:endParaRPr>
          </a:p>
          <a:p>
            <a:pPr algn="just">
              <a:lnSpc>
                <a:spcPct val="160000"/>
              </a:lnSpc>
            </a:pPr>
            <a:endParaRPr lang="en-US" sz="3600" dirty="0">
              <a:latin typeface="Cambria"/>
              <a:ea typeface="+mn-lt"/>
              <a:cs typeface="+mn-lt"/>
            </a:endParaRPr>
          </a:p>
          <a:p>
            <a:pPr algn="just">
              <a:lnSpc>
                <a:spcPct val="160000"/>
              </a:lnSpc>
            </a:pPr>
            <a:endParaRPr lang="en-US" sz="3600" dirty="0">
              <a:latin typeface="Cambria"/>
              <a:ea typeface="+mn-lt"/>
              <a:cs typeface="+mn-lt"/>
            </a:endParaRPr>
          </a:p>
          <a:p>
            <a:pPr algn="just">
              <a:lnSpc>
                <a:spcPct val="160000"/>
              </a:lnSpc>
            </a:pPr>
            <a:endParaRPr lang="en-US" sz="2400" dirty="0">
              <a:latin typeface="Cambria" panose="02040503050406030204" pitchFamily="18" charset="0"/>
              <a:cs typeface="Calibri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9121021" y="5760899"/>
            <a:ext cx="28160832" cy="95634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100" dirty="0">
                <a:solidFill>
                  <a:schemeClr val="bg1"/>
                </a:solidFill>
                <a:latin typeface="Cambria"/>
              </a:rPr>
              <a:t>Problems Identified</a:t>
            </a:r>
            <a:endParaRPr lang="en-US" sz="51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431198" y="5748895"/>
            <a:ext cx="8089244" cy="106535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 dirty="0">
                <a:solidFill>
                  <a:schemeClr val="bg1"/>
                </a:solidFill>
                <a:latin typeface="Cambria"/>
              </a:rPr>
              <a:t>Goal</a:t>
            </a:r>
            <a:endParaRPr lang="en-US" sz="58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38046471" y="14914393"/>
            <a:ext cx="12733867" cy="106535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 dirty="0">
                <a:solidFill>
                  <a:schemeClr val="bg1"/>
                </a:solidFill>
                <a:latin typeface="Cambria"/>
                <a:cs typeface="Calibri"/>
              </a:rPr>
              <a:t>Final Decision: Roundabout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128379" y="7069406"/>
            <a:ext cx="28137725" cy="831080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700" dirty="0">
              <a:latin typeface="Cambria" panose="02040503050406030204" pitchFamily="18" charset="0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38069576" y="30150573"/>
            <a:ext cx="12733867" cy="73922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700" dirty="0">
                <a:solidFill>
                  <a:schemeClr val="bg1"/>
                </a:solidFill>
                <a:latin typeface="Cambria" panose="02040503050406030204" pitchFamily="18" charset="0"/>
              </a:rPr>
              <a:t>Acknowledgements</a:t>
            </a: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38044017" y="7235118"/>
            <a:ext cx="12696591" cy="709761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en-US" sz="900" dirty="0">
              <a:latin typeface="Cambria"/>
              <a:cs typeface="Calibri"/>
            </a:endParaRPr>
          </a:p>
          <a:p>
            <a:pPr algn="l">
              <a:spcBef>
                <a:spcPts val="0"/>
              </a:spcBef>
            </a:pPr>
            <a:endParaRPr lang="en-US" sz="4400" b="1" i="1" u="sng" dirty="0">
              <a:latin typeface="Cambria"/>
              <a:cs typeface="Calibri"/>
            </a:endParaRPr>
          </a:p>
        </p:txBody>
      </p:sp>
      <p:sp>
        <p:nvSpPr>
          <p:cNvPr id="30" name="Subtitle 2"/>
          <p:cNvSpPr txBox="1">
            <a:spLocks/>
          </p:cNvSpPr>
          <p:nvPr/>
        </p:nvSpPr>
        <p:spPr>
          <a:xfrm>
            <a:off x="9132002" y="27835948"/>
            <a:ext cx="28022187" cy="101305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100" dirty="0">
                <a:solidFill>
                  <a:schemeClr val="bg1"/>
                </a:solidFill>
                <a:latin typeface="Cambria"/>
              </a:rPr>
              <a:t>Alternative Analysis Matrix</a:t>
            </a:r>
            <a:endParaRPr lang="en-US" sz="51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3" name="Subtitle 2"/>
          <p:cNvSpPr txBox="1">
            <a:spLocks/>
          </p:cNvSpPr>
          <p:nvPr/>
        </p:nvSpPr>
        <p:spPr>
          <a:xfrm>
            <a:off x="9121020" y="17029669"/>
            <a:ext cx="28045295" cy="1037601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700" dirty="0">
              <a:latin typeface="Cambria" panose="020405030504060302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254702" y="14548243"/>
            <a:ext cx="5135784" cy="723269"/>
          </a:xfrm>
          <a:prstGeom prst="rect">
            <a:avLst/>
          </a:prstGeom>
          <a:noFill/>
        </p:spPr>
        <p:txBody>
          <a:bodyPr wrap="square" lIns="106674" tIns="53337" rIns="106674" bIns="53337" rtlCol="0" anchor="t">
            <a:spAutoFit/>
          </a:bodyPr>
          <a:lstStyle/>
          <a:p>
            <a:pPr algn="r"/>
            <a:r>
              <a:rPr lang="en-US" sz="2000" dirty="0">
                <a:latin typeface="Cambria"/>
              </a:rPr>
              <a:t>Satellite Image of  the NH111 (East to West) &amp; NH151 (North to South) Intersection</a:t>
            </a:r>
            <a:endParaRPr lang="en-US" sz="2000"/>
          </a:p>
        </p:txBody>
      </p:sp>
      <p:sp>
        <p:nvSpPr>
          <p:cNvPr id="149" name="Subtitle 2"/>
          <p:cNvSpPr txBox="1">
            <a:spLocks/>
          </p:cNvSpPr>
          <p:nvPr/>
        </p:nvSpPr>
        <p:spPr>
          <a:xfrm>
            <a:off x="9123539" y="15802605"/>
            <a:ext cx="28019207" cy="92655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100" dirty="0">
                <a:solidFill>
                  <a:schemeClr val="bg1"/>
                </a:solidFill>
                <a:latin typeface="Cambria"/>
              </a:rPr>
              <a:t>Alternatives</a:t>
            </a:r>
            <a:endParaRPr lang="en-US" sz="51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1" name="Subtitle 2"/>
          <p:cNvSpPr txBox="1">
            <a:spLocks/>
          </p:cNvSpPr>
          <p:nvPr/>
        </p:nvSpPr>
        <p:spPr>
          <a:xfrm>
            <a:off x="9120560" y="29168391"/>
            <a:ext cx="28045295" cy="821860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700" dirty="0">
              <a:latin typeface="Cambria" panose="02040503050406030204" pitchFamily="18" charset="0"/>
            </a:endParaRPr>
          </a:p>
        </p:txBody>
      </p:sp>
      <p:cxnSp>
        <p:nvCxnSpPr>
          <p:cNvPr id="159" name="Straight Connector 158"/>
          <p:cNvCxnSpPr/>
          <p:nvPr/>
        </p:nvCxnSpPr>
        <p:spPr>
          <a:xfrm>
            <a:off x="28087293" y="18428527"/>
            <a:ext cx="52266" cy="716407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5" name="Subtitle 2"/>
          <p:cNvSpPr txBox="1">
            <a:spLocks/>
          </p:cNvSpPr>
          <p:nvPr/>
        </p:nvSpPr>
        <p:spPr>
          <a:xfrm>
            <a:off x="38038113" y="35464804"/>
            <a:ext cx="12733867" cy="229887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3700" dirty="0">
                <a:latin typeface="Cambria"/>
              </a:rPr>
              <a:t>[1] Google Images</a:t>
            </a:r>
          </a:p>
          <a:p>
            <a:pPr algn="l">
              <a:spcBef>
                <a:spcPts val="0"/>
              </a:spcBef>
            </a:pPr>
            <a:r>
              <a:rPr lang="en-US" sz="3700" dirty="0">
                <a:latin typeface="Cambria"/>
              </a:rPr>
              <a:t>[2] NH DOT Automatic Traffic Data Recorder </a:t>
            </a:r>
            <a:endParaRPr lang="en-US" sz="37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3700" dirty="0">
                <a:latin typeface="Cambria"/>
              </a:rPr>
              <a:t>[3] Crash Data from Rockingham Planning Commission</a:t>
            </a:r>
            <a:endParaRPr lang="en-US" sz="3700" dirty="0">
              <a:latin typeface="Cambria" panose="02040503050406030204" pitchFamily="18" charset="0"/>
            </a:endParaRPr>
          </a:p>
          <a:p>
            <a:pPr algn="l"/>
            <a:endParaRPr lang="en-US" sz="3700" dirty="0">
              <a:latin typeface="Cambria" panose="02040503050406030204" pitchFamily="18" charset="0"/>
            </a:endParaRPr>
          </a:p>
        </p:txBody>
      </p:sp>
      <p:sp>
        <p:nvSpPr>
          <p:cNvPr id="93" name="Subtitle 2"/>
          <p:cNvSpPr txBox="1">
            <a:spLocks/>
          </p:cNvSpPr>
          <p:nvPr/>
        </p:nvSpPr>
        <p:spPr>
          <a:xfrm>
            <a:off x="38095663" y="34382317"/>
            <a:ext cx="12733867" cy="73922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700" dirty="0">
                <a:solidFill>
                  <a:schemeClr val="bg1"/>
                </a:solidFill>
                <a:latin typeface="Cambria" panose="02040503050406030204" pitchFamily="18" charset="0"/>
              </a:rPr>
              <a:t>References</a:t>
            </a:r>
          </a:p>
        </p:txBody>
      </p:sp>
      <p:sp>
        <p:nvSpPr>
          <p:cNvPr id="98" name="Subtitle 2"/>
          <p:cNvSpPr txBox="1">
            <a:spLocks/>
          </p:cNvSpPr>
          <p:nvPr/>
        </p:nvSpPr>
        <p:spPr>
          <a:xfrm>
            <a:off x="431199" y="26326190"/>
            <a:ext cx="8112351" cy="106535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 fontScale="925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 dirty="0">
                <a:solidFill>
                  <a:schemeClr val="bg1"/>
                </a:solidFill>
                <a:latin typeface="Cambria"/>
              </a:rPr>
              <a:t>About Current Intersection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9" name="Subtitle 2"/>
          <p:cNvSpPr txBox="1">
            <a:spLocks/>
          </p:cNvSpPr>
          <p:nvPr/>
        </p:nvSpPr>
        <p:spPr>
          <a:xfrm>
            <a:off x="431198" y="10887785"/>
            <a:ext cx="8089244" cy="560996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endParaRPr lang="en-US" sz="37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37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0906303" y="29519134"/>
            <a:ext cx="13403674" cy="723269"/>
          </a:xfrm>
          <a:prstGeom prst="rect">
            <a:avLst/>
          </a:prstGeom>
          <a:noFill/>
        </p:spPr>
        <p:txBody>
          <a:bodyPr wrap="square" lIns="106674" tIns="53337" rIns="106674" bIns="53337" rtlCol="0" anchor="t">
            <a:spAutoFit/>
          </a:bodyPr>
          <a:lstStyle/>
          <a:p>
            <a:pPr algn="ctr"/>
            <a:r>
              <a:rPr lang="en-US" sz="4000" dirty="0">
                <a:latin typeface="Cambria"/>
              </a:rPr>
              <a:t>Table #1: Alternative Matrix</a:t>
            </a:r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26568171" y="36185196"/>
            <a:ext cx="9593834" cy="969490"/>
          </a:xfrm>
          <a:prstGeom prst="rect">
            <a:avLst/>
          </a:prstGeom>
          <a:noFill/>
        </p:spPr>
        <p:txBody>
          <a:bodyPr wrap="square" lIns="106674" tIns="53337" rIns="106674" bIns="53337" rtlCol="0" anchor="t">
            <a:spAutoFit/>
          </a:bodyPr>
          <a:lstStyle/>
          <a:p>
            <a:r>
              <a:rPr lang="en-US" sz="2800" dirty="0">
                <a:latin typeface="Cambria"/>
              </a:rPr>
              <a:t>Graph shows the priority ranking of parameters based on North Hampton public's input.  </a:t>
            </a: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9819208" y="36185195"/>
            <a:ext cx="14978522" cy="969490"/>
          </a:xfrm>
          <a:prstGeom prst="rect">
            <a:avLst/>
          </a:prstGeom>
          <a:noFill/>
        </p:spPr>
        <p:txBody>
          <a:bodyPr wrap="square" lIns="106674" tIns="53337" rIns="106674" bIns="53337" rtlCol="0" anchor="t">
            <a:spAutoFit/>
          </a:bodyPr>
          <a:lstStyle/>
          <a:p>
            <a:r>
              <a:rPr lang="en-US" sz="2800" dirty="0">
                <a:latin typeface="Cambria"/>
              </a:rPr>
              <a:t>Table shows grading of each alternative for each parameter; for which the parameters were ranked on a scale from 0 to 5 with zero being the "worst" and a five for the "best". 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27312159" y="29549154"/>
            <a:ext cx="8525735" cy="723269"/>
          </a:xfrm>
          <a:prstGeom prst="rect">
            <a:avLst/>
          </a:prstGeom>
          <a:noFill/>
        </p:spPr>
        <p:txBody>
          <a:bodyPr wrap="square" lIns="106674" tIns="53337" rIns="106674" bIns="53337" rtlCol="0" anchor="t">
            <a:spAutoFit/>
          </a:bodyPr>
          <a:lstStyle/>
          <a:p>
            <a:pPr algn="ctr"/>
            <a:r>
              <a:rPr lang="en-US" sz="4000" dirty="0">
                <a:latin typeface="Cambria"/>
              </a:rPr>
              <a:t>Graph #1 Parameter Ranking</a:t>
            </a:r>
            <a:endParaRPr lang="en-US"/>
          </a:p>
        </p:txBody>
      </p:sp>
      <p:sp>
        <p:nvSpPr>
          <p:cNvPr id="104" name="TextBox 103"/>
          <p:cNvSpPr txBox="1"/>
          <p:nvPr/>
        </p:nvSpPr>
        <p:spPr>
          <a:xfrm>
            <a:off x="14981401" y="17269704"/>
            <a:ext cx="5488748" cy="661714"/>
          </a:xfrm>
          <a:prstGeom prst="rect">
            <a:avLst/>
          </a:prstGeom>
          <a:noFill/>
        </p:spPr>
        <p:txBody>
          <a:bodyPr wrap="square" lIns="106674" tIns="53337" rIns="106674" bIns="53337" rtlCol="0" anchor="t">
            <a:spAutoFit/>
          </a:bodyPr>
          <a:lstStyle/>
          <a:p>
            <a:pPr algn="ctr"/>
            <a:r>
              <a:rPr lang="en-US" sz="3600" dirty="0">
                <a:latin typeface="Cambria"/>
              </a:rPr>
              <a:t>Roundabout</a:t>
            </a:r>
            <a:endParaRPr lang="en-US" sz="3600" dirty="0">
              <a:latin typeface="Cambria" panose="02040503050406030204" pitchFamily="18" charset="0"/>
            </a:endParaRPr>
          </a:p>
        </p:txBody>
      </p:sp>
      <p:sp>
        <p:nvSpPr>
          <p:cNvPr id="108" name="Subtitle 2"/>
          <p:cNvSpPr txBox="1">
            <a:spLocks/>
          </p:cNvSpPr>
          <p:nvPr/>
        </p:nvSpPr>
        <p:spPr>
          <a:xfrm>
            <a:off x="38095014" y="31257609"/>
            <a:ext cx="12664545" cy="257410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0"/>
              </a:spcBef>
              <a:buFont typeface="Wingdings" panose="020B0604020202020204" pitchFamily="34" charset="0"/>
              <a:buChar char="Ø"/>
            </a:pPr>
            <a:r>
              <a:rPr lang="en-US" sz="3000" dirty="0">
                <a:latin typeface="Cambria"/>
              </a:rPr>
              <a:t>William Lambert and the NHDOT</a:t>
            </a:r>
            <a:endParaRPr lang="en-US" sz="3000">
              <a:latin typeface="Cambria"/>
              <a:cs typeface="Calibri"/>
            </a:endParaRPr>
          </a:p>
          <a:p>
            <a:pPr marL="685800" indent="-685800" algn="l">
              <a:spcBef>
                <a:spcPts val="0"/>
              </a:spcBef>
              <a:buFont typeface="Wingdings" panose="020B0604020202020204" pitchFamily="34" charset="0"/>
              <a:buChar char="Ø"/>
            </a:pPr>
            <a:r>
              <a:rPr lang="en-US" sz="3000" dirty="0">
                <a:latin typeface="Cambria"/>
              </a:rPr>
              <a:t>Dr. Kyle Kwiatkowski, Dr. Jo Sias, &amp; the University of New Hampshire</a:t>
            </a:r>
          </a:p>
          <a:p>
            <a:pPr marL="685800" indent="-685800" algn="l">
              <a:spcBef>
                <a:spcPts val="0"/>
              </a:spcBef>
              <a:buFont typeface="Wingdings" panose="020B0604020202020204" pitchFamily="34" charset="0"/>
              <a:buChar char="Ø"/>
            </a:pPr>
            <a:r>
              <a:rPr lang="en-US" sz="3000" dirty="0">
                <a:latin typeface="Cambria"/>
              </a:rPr>
              <a:t>Rockingham Planning Commission</a:t>
            </a:r>
          </a:p>
          <a:p>
            <a:pPr marL="685800" indent="-685800" algn="l">
              <a:spcBef>
                <a:spcPts val="0"/>
              </a:spcBef>
              <a:buFont typeface="Wingdings" panose="020B0604020202020204" pitchFamily="34" charset="0"/>
              <a:buChar char="Ø"/>
            </a:pPr>
            <a:r>
              <a:rPr lang="en-US" sz="3000" dirty="0">
                <a:latin typeface="Cambria"/>
              </a:rPr>
              <a:t>North Hampton Select Board</a:t>
            </a:r>
          </a:p>
          <a:p>
            <a:pPr marL="685800" indent="-685800" algn="l">
              <a:spcBef>
                <a:spcPts val="0"/>
              </a:spcBef>
              <a:buFont typeface="Wingdings" panose="020B0604020202020204" pitchFamily="34" charset="0"/>
              <a:buChar char="Ø"/>
            </a:pPr>
            <a:r>
              <a:rPr lang="en-US" sz="3000" dirty="0">
                <a:latin typeface="Cambria"/>
              </a:rPr>
              <a:t>North Hampton Residents</a:t>
            </a:r>
            <a:endParaRPr lang="en-US" sz="3000" dirty="0">
              <a:latin typeface="Cambria" panose="020405030504060302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543" y="1363833"/>
            <a:ext cx="2478029" cy="2983998"/>
          </a:xfrm>
          <a:prstGeom prst="rect">
            <a:avLst/>
          </a:prstGeom>
        </p:spPr>
      </p:pic>
      <p:graphicFrame>
        <p:nvGraphicFramePr>
          <p:cNvPr id="57" name="Diagram 57">
            <a:extLst>
              <a:ext uri="{FF2B5EF4-FFF2-40B4-BE49-F238E27FC236}">
                <a16:creationId xmlns:a16="http://schemas.microsoft.com/office/drawing/2014/main" id="{EB38490F-87C0-4978-971C-80C0FE07AB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6040375"/>
              </p:ext>
            </p:extLst>
          </p:nvPr>
        </p:nvGraphicFramePr>
        <p:xfrm>
          <a:off x="646776" y="11076902"/>
          <a:ext cx="7655833" cy="5205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30" name="Picture 3230" descr="A close up of a sign&#10;&#10;Description generated with high confidence">
            <a:extLst>
              <a:ext uri="{FF2B5EF4-FFF2-40B4-BE49-F238E27FC236}">
                <a16:creationId xmlns:a16="http://schemas.microsoft.com/office/drawing/2014/main" id="{66BED154-260F-44B2-B531-C3ADDE488C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71319" y="1749724"/>
            <a:ext cx="4212027" cy="2599427"/>
          </a:xfrm>
          <a:prstGeom prst="rect">
            <a:avLst/>
          </a:prstGeom>
        </p:spPr>
      </p:pic>
      <p:graphicFrame>
        <p:nvGraphicFramePr>
          <p:cNvPr id="3238" name="Diagram 3238">
            <a:extLst>
              <a:ext uri="{FF2B5EF4-FFF2-40B4-BE49-F238E27FC236}">
                <a16:creationId xmlns:a16="http://schemas.microsoft.com/office/drawing/2014/main" id="{D37960E8-F3C1-4C09-9B2C-A8D088E266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442237"/>
              </p:ext>
            </p:extLst>
          </p:nvPr>
        </p:nvGraphicFramePr>
        <p:xfrm>
          <a:off x="38298611" y="22859615"/>
          <a:ext cx="12301267" cy="6435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4022" name="TextBox 4021">
            <a:extLst>
              <a:ext uri="{FF2B5EF4-FFF2-40B4-BE49-F238E27FC236}">
                <a16:creationId xmlns:a16="http://schemas.microsoft.com/office/drawing/2014/main" id="{7BA9879F-B5C2-4E2F-97CE-18F0FDE855E8}"/>
              </a:ext>
            </a:extLst>
          </p:cNvPr>
          <p:cNvSpPr txBox="1"/>
          <p:nvPr/>
        </p:nvSpPr>
        <p:spPr>
          <a:xfrm>
            <a:off x="645735" y="7406056"/>
            <a:ext cx="7549210" cy="14219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4200"/>
              </a:spcBef>
            </a:pPr>
            <a:r>
              <a:rPr lang="en-US" sz="3200" dirty="0">
                <a:latin typeface="Cambria"/>
              </a:rPr>
              <a:t>Improve both traffic and pedestrian safety and access in the NH111-NH151 intersection.</a:t>
            </a:r>
            <a:endParaRPr lang="en-US" sz="3200" dirty="0">
              <a:cs typeface="Calibri" panose="020F0502020204030204"/>
            </a:endParaRPr>
          </a:p>
        </p:txBody>
      </p:sp>
      <p:pic>
        <p:nvPicPr>
          <p:cNvPr id="4072" name="Picture 407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1437B4F-362B-4BFF-94C8-FDBC64E3E20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23151" y="30267362"/>
            <a:ext cx="15580332" cy="5758525"/>
          </a:xfrm>
          <a:prstGeom prst="rect">
            <a:avLst/>
          </a:prstGeom>
        </p:spPr>
      </p:pic>
      <p:graphicFrame>
        <p:nvGraphicFramePr>
          <p:cNvPr id="4096" name="Table 4095">
            <a:extLst>
              <a:ext uri="{FF2B5EF4-FFF2-40B4-BE49-F238E27FC236}">
                <a16:creationId xmlns:a16="http://schemas.microsoft.com/office/drawing/2014/main" id="{1ED373D1-9353-45FC-91AF-3B691229D1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779771"/>
              </p:ext>
            </p:extLst>
          </p:nvPr>
        </p:nvGraphicFramePr>
        <p:xfrm>
          <a:off x="38324286" y="16666233"/>
          <a:ext cx="12295103" cy="59532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47551">
                  <a:extLst>
                    <a:ext uri="{9D8B030D-6E8A-4147-A177-3AD203B41FA5}">
                      <a16:colId xmlns:a16="http://schemas.microsoft.com/office/drawing/2014/main" val="1480265790"/>
                    </a:ext>
                  </a:extLst>
                </a:gridCol>
                <a:gridCol w="8647552">
                  <a:extLst>
                    <a:ext uri="{9D8B030D-6E8A-4147-A177-3AD203B41FA5}">
                      <a16:colId xmlns:a16="http://schemas.microsoft.com/office/drawing/2014/main" val="1181312936"/>
                    </a:ext>
                  </a:extLst>
                </a:gridCol>
              </a:tblGrid>
              <a:tr h="50299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effectLst/>
                          <a:latin typeface="Cambria"/>
                        </a:rPr>
                        <a:t>Category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effectLst/>
                          <a:latin typeface="Cambria"/>
                        </a:rPr>
                        <a:t>Analysis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4154042"/>
                  </a:ext>
                </a:extLst>
              </a:tr>
              <a:tr h="491036">
                <a:tc>
                  <a:txBody>
                    <a:bodyPr/>
                    <a:lstStyle/>
                    <a:p>
                      <a:r>
                        <a:rPr lang="en-US" sz="3200" dirty="0">
                          <a:effectLst/>
                          <a:latin typeface="Cambria"/>
                        </a:rPr>
                        <a:t>Cost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effectLst/>
                          <a:latin typeface="Cambria"/>
                        </a:rPr>
                        <a:t>Roughly $</a:t>
                      </a:r>
                      <a:r>
                        <a:rPr lang="en-US" sz="3200" b="0" i="0" u="none" strike="noStrike" noProof="0" dirty="0">
                          <a:effectLst/>
                          <a:latin typeface="Cambria"/>
                        </a:rPr>
                        <a:t>$3,281,900</a:t>
                      </a:r>
                      <a:r>
                        <a:rPr lang="en-US" sz="3200" dirty="0">
                          <a:effectLst/>
                          <a:latin typeface="Cambria"/>
                        </a:rPr>
                        <a:t> 2nd Most Expensive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375721"/>
                  </a:ext>
                </a:extLst>
              </a:tr>
              <a:tr h="1005985">
                <a:tc>
                  <a:txBody>
                    <a:bodyPr/>
                    <a:lstStyle/>
                    <a:p>
                      <a:r>
                        <a:rPr lang="en-US" sz="3200" dirty="0">
                          <a:effectLst/>
                          <a:latin typeface="Cambria"/>
                        </a:rPr>
                        <a:t>Impact on the Environment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effectLst/>
                          <a:latin typeface="Cambria"/>
                        </a:rPr>
                        <a:t>1-way Adjacent to Wetlands Removed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1093551"/>
                  </a:ext>
                </a:extLst>
              </a:tr>
              <a:tr h="967629">
                <a:tc>
                  <a:txBody>
                    <a:bodyPr/>
                    <a:lstStyle/>
                    <a:p>
                      <a:r>
                        <a:rPr lang="en-US" sz="3200" dirty="0">
                          <a:effectLst/>
                          <a:latin typeface="Cambria"/>
                        </a:rPr>
                        <a:t>Pedestrian/Bicycle Accommodation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effectLst/>
                          <a:latin typeface="Cambria"/>
                        </a:rPr>
                        <a:t>Yes, Both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5892161"/>
                  </a:ext>
                </a:extLst>
              </a:tr>
              <a:tr h="996514">
                <a:tc>
                  <a:txBody>
                    <a:bodyPr/>
                    <a:lstStyle/>
                    <a:p>
                      <a:r>
                        <a:rPr lang="en-US" sz="3200" dirty="0">
                          <a:effectLst/>
                          <a:latin typeface="Cambria"/>
                        </a:rPr>
                        <a:t>Preservation of Historical Sites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effectLst/>
                          <a:latin typeface="Cambria"/>
                        </a:rPr>
                        <a:t>No interference, allows for additional parking space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5957904"/>
                  </a:ext>
                </a:extLst>
              </a:tr>
              <a:tr h="967629">
                <a:tc>
                  <a:txBody>
                    <a:bodyPr/>
                    <a:lstStyle/>
                    <a:p>
                      <a:r>
                        <a:rPr lang="en-US" sz="3200" dirty="0">
                          <a:effectLst/>
                          <a:latin typeface="Cambria"/>
                        </a:rPr>
                        <a:t>Safety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effectLst/>
                          <a:latin typeface="Cambria"/>
                        </a:rPr>
                        <a:t>Ranked #2 of 5 Options, Slows NH 151 Drivers Down, Safer </a:t>
                      </a:r>
                      <a:r>
                        <a:rPr lang="en-US" sz="3200" b="0" i="0" u="none" strike="noStrike" noProof="0" dirty="0">
                          <a:effectLst/>
                          <a:latin typeface="Cambria"/>
                        </a:rPr>
                        <a:t>Cross</a:t>
                      </a:r>
                      <a:r>
                        <a:rPr lang="en-US" sz="3200" dirty="0">
                          <a:effectLst/>
                          <a:latin typeface="Cambria"/>
                        </a:rPr>
                        <a:t> for NH111 Eastbound Drivers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6694787"/>
                  </a:ext>
                </a:extLst>
              </a:tr>
              <a:tr h="1005985"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>
                          <a:effectLst/>
                          <a:latin typeface="Cambria"/>
                        </a:rPr>
                        <a:t>Traffic Operation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effectLst/>
                          <a:latin typeface="Cambria"/>
                        </a:rPr>
                        <a:t>2nd Best Option, All Traffic Directions Have Equal Opportunity to Cross Intersection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8889197"/>
                  </a:ext>
                </a:extLst>
              </a:tr>
            </a:tbl>
          </a:graphicData>
        </a:graphic>
      </p:graphicFrame>
      <p:sp>
        <p:nvSpPr>
          <p:cNvPr id="4097" name="TextBox 4096">
            <a:extLst>
              <a:ext uri="{FF2B5EF4-FFF2-40B4-BE49-F238E27FC236}">
                <a16:creationId xmlns:a16="http://schemas.microsoft.com/office/drawing/2014/main" id="{56197968-DC97-4676-8DD7-FA20811FA71F}"/>
              </a:ext>
            </a:extLst>
          </p:cNvPr>
          <p:cNvSpPr txBox="1"/>
          <p:nvPr/>
        </p:nvSpPr>
        <p:spPr>
          <a:xfrm>
            <a:off x="14547634" y="7077973"/>
            <a:ext cx="1079451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u="sng" dirty="0">
                <a:solidFill>
                  <a:srgbClr val="333333"/>
                </a:solidFill>
                <a:latin typeface="Cambria"/>
              </a:rPr>
              <a:t>Main NH111-NH151 </a:t>
            </a:r>
            <a:r>
              <a:rPr lang="en-US" sz="4000" b="1" u="sng" dirty="0">
                <a:latin typeface="Cambria"/>
              </a:rPr>
              <a:t>Intersection</a:t>
            </a:r>
            <a:endParaRPr lang="en-US" sz="4000" dirty="0">
              <a:latin typeface="Cambria"/>
              <a:cs typeface="Calibri" panose="020F0502020204030204"/>
            </a:endParaRPr>
          </a:p>
        </p:txBody>
      </p:sp>
      <p:pic>
        <p:nvPicPr>
          <p:cNvPr id="4098" name="Picture 4098" descr="A sign on the side of a road&#10;&#10;Description generated with very high confidence">
            <a:extLst>
              <a:ext uri="{FF2B5EF4-FFF2-40B4-BE49-F238E27FC236}">
                <a16:creationId xmlns:a16="http://schemas.microsoft.com/office/drawing/2014/main" id="{0673DADA-CF6E-42B1-B638-5EBC8E0CA81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432738" y="7897215"/>
            <a:ext cx="4364065" cy="3468357"/>
          </a:xfrm>
          <a:prstGeom prst="rect">
            <a:avLst/>
          </a:prstGeom>
        </p:spPr>
      </p:pic>
      <p:pic>
        <p:nvPicPr>
          <p:cNvPr id="4127" name="Picture 412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35BB238-F449-4849-83CC-939D5D30E6B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720970" y="30605576"/>
            <a:ext cx="9671694" cy="5396686"/>
          </a:xfrm>
          <a:prstGeom prst="rect">
            <a:avLst/>
          </a:prstGeom>
        </p:spPr>
      </p:pic>
      <p:sp>
        <p:nvSpPr>
          <p:cNvPr id="4129" name="TextBox 4128">
            <a:extLst>
              <a:ext uri="{FF2B5EF4-FFF2-40B4-BE49-F238E27FC236}">
                <a16:creationId xmlns:a16="http://schemas.microsoft.com/office/drawing/2014/main" id="{F9FF1D30-697C-4DD0-99AA-E5F92AD673EF}"/>
              </a:ext>
            </a:extLst>
          </p:cNvPr>
          <p:cNvSpPr txBox="1"/>
          <p:nvPr/>
        </p:nvSpPr>
        <p:spPr>
          <a:xfrm>
            <a:off x="19988887" y="8111201"/>
            <a:ext cx="6587704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65760" lvl="1" indent="-571500">
              <a:buFont typeface="Arial"/>
              <a:buChar char="•"/>
            </a:pPr>
            <a:r>
              <a:rPr lang="en-US" sz="3200" dirty="0">
                <a:solidFill>
                  <a:srgbClr val="44546A"/>
                </a:solidFill>
                <a:latin typeface="Cambria"/>
              </a:rPr>
              <a:t>Skewed stop angle (NH 111)</a:t>
            </a:r>
            <a:endParaRPr lang="en-US" sz="3200">
              <a:solidFill>
                <a:srgbClr val="44546A"/>
              </a:solidFill>
              <a:latin typeface="Cambria"/>
              <a:cs typeface="Calibri" panose="020F0502020204030204"/>
            </a:endParaRPr>
          </a:p>
          <a:p>
            <a:pPr marL="365760" lvl="1" indent="-571500">
              <a:buFont typeface="Arial"/>
              <a:buChar char="•"/>
            </a:pPr>
            <a:r>
              <a:rPr lang="en-US" sz="3200" dirty="0">
                <a:solidFill>
                  <a:srgbClr val="44546A"/>
                </a:solidFill>
                <a:latin typeface="Cambria"/>
              </a:rPr>
              <a:t>Low sight distance (111/151)</a:t>
            </a:r>
          </a:p>
          <a:p>
            <a:pPr marL="365760" lvl="1" indent="-571500">
              <a:buFont typeface="Arial"/>
              <a:buChar char="•"/>
            </a:pPr>
            <a:r>
              <a:rPr lang="en-US" sz="3200" dirty="0">
                <a:solidFill>
                  <a:srgbClr val="44546A"/>
                </a:solidFill>
                <a:latin typeface="Cambria"/>
              </a:rPr>
              <a:t>Uncontrolled Traffic (NH 151)</a:t>
            </a:r>
          </a:p>
        </p:txBody>
      </p:sp>
      <p:pic>
        <p:nvPicPr>
          <p:cNvPr id="4130" name="Picture 4130" descr="A car is lined up on the side of a road&#10;&#10;Description generated with high confidence">
            <a:extLst>
              <a:ext uri="{FF2B5EF4-FFF2-40B4-BE49-F238E27FC236}">
                <a16:creationId xmlns:a16="http://schemas.microsoft.com/office/drawing/2014/main" id="{E8CE05D6-A467-4BC5-972D-C9F0F7D550B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434470" y="11927458"/>
            <a:ext cx="7012375" cy="3237779"/>
          </a:xfrm>
          <a:prstGeom prst="rect">
            <a:avLst/>
          </a:prstGeom>
        </p:spPr>
      </p:pic>
      <p:pic>
        <p:nvPicPr>
          <p:cNvPr id="4132" name="Picture 4132" descr="A close up of a street&#10;&#10;Description generated with high confidence">
            <a:extLst>
              <a:ext uri="{FF2B5EF4-FFF2-40B4-BE49-F238E27FC236}">
                <a16:creationId xmlns:a16="http://schemas.microsoft.com/office/drawing/2014/main" id="{D106DDC1-E236-4DC4-BADC-8F27E44C55A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545456" y="18157107"/>
            <a:ext cx="6378135" cy="6543662"/>
          </a:xfrm>
          <a:prstGeom prst="rect">
            <a:avLst/>
          </a:prstGeom>
        </p:spPr>
      </p:pic>
      <p:sp>
        <p:nvSpPr>
          <p:cNvPr id="4134" name="TextBox 4133">
            <a:extLst>
              <a:ext uri="{FF2B5EF4-FFF2-40B4-BE49-F238E27FC236}">
                <a16:creationId xmlns:a16="http://schemas.microsoft.com/office/drawing/2014/main" id="{C3FD095A-79A3-4231-A84D-B7034199983E}"/>
              </a:ext>
            </a:extLst>
          </p:cNvPr>
          <p:cNvSpPr txBox="1"/>
          <p:nvPr/>
        </p:nvSpPr>
        <p:spPr>
          <a:xfrm>
            <a:off x="22548959" y="11922863"/>
            <a:ext cx="4192439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200" dirty="0">
                <a:solidFill>
                  <a:srgbClr val="44546A"/>
                </a:solidFill>
                <a:latin typeface="Cambria"/>
              </a:rPr>
              <a:t>Poor Visibility </a:t>
            </a:r>
            <a:endParaRPr lang="en-US" sz="3200">
              <a:solidFill>
                <a:srgbClr val="44546A"/>
              </a:solidFill>
              <a:latin typeface="Cambria"/>
              <a:cs typeface="Calibri"/>
            </a:endParaRPr>
          </a:p>
          <a:p>
            <a:pPr marL="571500" indent="-571500">
              <a:buFont typeface="Arial"/>
              <a:buChar char="•"/>
            </a:pPr>
            <a:r>
              <a:rPr lang="en-US" sz="3200" dirty="0">
                <a:solidFill>
                  <a:srgbClr val="44546A"/>
                </a:solidFill>
                <a:latin typeface="Cambria"/>
              </a:rPr>
              <a:t>4 Roads and vehicles coming from 3 directions  </a:t>
            </a:r>
          </a:p>
        </p:txBody>
      </p:sp>
      <p:pic>
        <p:nvPicPr>
          <p:cNvPr id="4135" name="Picture 4135" descr="A close up of a street&#10;&#10;Description generated with high confidence">
            <a:extLst>
              <a:ext uri="{FF2B5EF4-FFF2-40B4-BE49-F238E27FC236}">
                <a16:creationId xmlns:a16="http://schemas.microsoft.com/office/drawing/2014/main" id="{1A862E9B-EBA6-4633-8F42-29F09B43B1C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0385641" y="18128059"/>
            <a:ext cx="6424353" cy="6576395"/>
          </a:xfrm>
          <a:prstGeom prst="rect">
            <a:avLst/>
          </a:prstGeom>
        </p:spPr>
      </p:pic>
      <p:sp>
        <p:nvSpPr>
          <p:cNvPr id="4137" name="TextBox 4136">
            <a:extLst>
              <a:ext uri="{FF2B5EF4-FFF2-40B4-BE49-F238E27FC236}">
                <a16:creationId xmlns:a16="http://schemas.microsoft.com/office/drawing/2014/main" id="{D9776435-53CA-4C92-BC0A-DA977D3941A2}"/>
              </a:ext>
            </a:extLst>
          </p:cNvPr>
          <p:cNvSpPr txBox="1"/>
          <p:nvPr/>
        </p:nvSpPr>
        <p:spPr>
          <a:xfrm>
            <a:off x="20040409" y="11086487"/>
            <a:ext cx="600398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u="sng" dirty="0">
                <a:solidFill>
                  <a:srgbClr val="333333"/>
                </a:solidFill>
                <a:latin typeface="Cambria"/>
              </a:rPr>
              <a:t> Intersection by Church</a:t>
            </a:r>
            <a:endParaRPr lang="en-US" sz="4000" b="1" u="sng">
              <a:latin typeface="Cambria"/>
              <a:cs typeface="Calibri" panose="020F0502020204030204"/>
            </a:endParaRPr>
          </a:p>
        </p:txBody>
      </p:sp>
      <p:pic>
        <p:nvPicPr>
          <p:cNvPr id="4138" name="Picture 4138" descr="A picture containing grass, red, light, dog&#10;&#10;Description generated with very high confidence">
            <a:extLst>
              <a:ext uri="{FF2B5EF4-FFF2-40B4-BE49-F238E27FC236}">
                <a16:creationId xmlns:a16="http://schemas.microsoft.com/office/drawing/2014/main" id="{4DA436CD-F71B-4C4E-ACD2-42207E2C2C5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6261580" y="18160074"/>
            <a:ext cx="5845136" cy="6532494"/>
          </a:xfrm>
          <a:prstGeom prst="rect">
            <a:avLst/>
          </a:prstGeom>
        </p:spPr>
      </p:pic>
      <p:pic>
        <p:nvPicPr>
          <p:cNvPr id="4141" name="Picture 4141" descr="A picture containing photo, side, colorful, road&#10;&#10;Description generated with very high confidence">
            <a:extLst>
              <a:ext uri="{FF2B5EF4-FFF2-40B4-BE49-F238E27FC236}">
                <a16:creationId xmlns:a16="http://schemas.microsoft.com/office/drawing/2014/main" id="{D5916F81-5182-4AAB-8055-989C7B2F5E0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1169176" y="18161825"/>
            <a:ext cx="6579422" cy="6540911"/>
          </a:xfrm>
          <a:prstGeom prst="rect">
            <a:avLst/>
          </a:prstGeom>
        </p:spPr>
      </p:pic>
      <p:sp>
        <p:nvSpPr>
          <p:cNvPr id="4143" name="TextBox 4142">
            <a:extLst>
              <a:ext uri="{FF2B5EF4-FFF2-40B4-BE49-F238E27FC236}">
                <a16:creationId xmlns:a16="http://schemas.microsoft.com/office/drawing/2014/main" id="{10669D6C-890E-488A-A818-6896185F8D63}"/>
              </a:ext>
            </a:extLst>
          </p:cNvPr>
          <p:cNvSpPr txBox="1"/>
          <p:nvPr/>
        </p:nvSpPr>
        <p:spPr>
          <a:xfrm>
            <a:off x="31283482" y="7074993"/>
            <a:ext cx="525923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u="sng" dirty="0">
                <a:solidFill>
                  <a:srgbClr val="333333"/>
                </a:solidFill>
                <a:latin typeface="Cambria"/>
              </a:rPr>
              <a:t>Pedestrian Access</a:t>
            </a:r>
            <a:endParaRPr lang="en-US" sz="4000" b="1" u="sng" dirty="0">
              <a:latin typeface="Cambria"/>
              <a:cs typeface="Calibri" panose="020F0502020204030204"/>
            </a:endParaRPr>
          </a:p>
        </p:txBody>
      </p:sp>
      <p:pic>
        <p:nvPicPr>
          <p:cNvPr id="4147" name="Picture 4147" descr="A picture containing grass, green, sitting, road&#10;&#10;Description generated with very high confidence">
            <a:extLst>
              <a:ext uri="{FF2B5EF4-FFF2-40B4-BE49-F238E27FC236}">
                <a16:creationId xmlns:a16="http://schemas.microsoft.com/office/drawing/2014/main" id="{F0B148D8-7E0A-4791-8F64-46AB7B8312A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650897" y="7233160"/>
            <a:ext cx="4621062" cy="3769922"/>
          </a:xfrm>
          <a:prstGeom prst="rect">
            <a:avLst/>
          </a:prstGeom>
        </p:spPr>
      </p:pic>
      <p:sp>
        <p:nvSpPr>
          <p:cNvPr id="4149" name="TextBox 4148">
            <a:extLst>
              <a:ext uri="{FF2B5EF4-FFF2-40B4-BE49-F238E27FC236}">
                <a16:creationId xmlns:a16="http://schemas.microsoft.com/office/drawing/2014/main" id="{130046C7-AA5F-4879-82A5-387FDF0738B7}"/>
              </a:ext>
            </a:extLst>
          </p:cNvPr>
          <p:cNvSpPr txBox="1"/>
          <p:nvPr/>
        </p:nvSpPr>
        <p:spPr>
          <a:xfrm>
            <a:off x="20749213" y="17289833"/>
            <a:ext cx="5815306" cy="661714"/>
          </a:xfrm>
          <a:prstGeom prst="rect">
            <a:avLst/>
          </a:prstGeom>
          <a:noFill/>
        </p:spPr>
        <p:txBody>
          <a:bodyPr wrap="square" lIns="106674" tIns="53337" rIns="106674" bIns="53337" rtlCol="0" anchor="t">
            <a:spAutoFit/>
          </a:bodyPr>
          <a:lstStyle/>
          <a:p>
            <a:pPr algn="ctr"/>
            <a:r>
              <a:rPr lang="en-US" sz="3600" dirty="0">
                <a:latin typeface="Cambria"/>
              </a:rPr>
              <a:t>Traffic Light</a:t>
            </a:r>
            <a:endParaRPr lang="en-US" sz="3600" dirty="0">
              <a:latin typeface="Cambria" panose="02040503050406030204" pitchFamily="18" charset="0"/>
            </a:endParaRPr>
          </a:p>
        </p:txBody>
      </p:sp>
      <p:sp>
        <p:nvSpPr>
          <p:cNvPr id="4150" name="TextBox 4149">
            <a:extLst>
              <a:ext uri="{FF2B5EF4-FFF2-40B4-BE49-F238E27FC236}">
                <a16:creationId xmlns:a16="http://schemas.microsoft.com/office/drawing/2014/main" id="{1BFCB7CA-1A00-4601-86C4-2E42A2055640}"/>
              </a:ext>
            </a:extLst>
          </p:cNvPr>
          <p:cNvSpPr txBox="1"/>
          <p:nvPr/>
        </p:nvSpPr>
        <p:spPr>
          <a:xfrm>
            <a:off x="26728844" y="17270163"/>
            <a:ext cx="4728380" cy="686882"/>
          </a:xfrm>
          <a:prstGeom prst="rect">
            <a:avLst/>
          </a:prstGeom>
          <a:noFill/>
        </p:spPr>
        <p:txBody>
          <a:bodyPr wrap="square" lIns="106674" tIns="53337" rIns="106674" bIns="53337" rtlCol="0" anchor="t">
            <a:spAutoFit/>
          </a:bodyPr>
          <a:lstStyle/>
          <a:p>
            <a:pPr algn="ctr"/>
            <a:r>
              <a:rPr lang="en-US" sz="3600" dirty="0">
                <a:latin typeface="Cambria"/>
              </a:rPr>
              <a:t>3-Way Stop</a:t>
            </a:r>
            <a:endParaRPr lang="en-US" sz="3600" dirty="0">
              <a:latin typeface="Cambria" panose="02040503050406030204" pitchFamily="18" charset="0"/>
            </a:endParaRPr>
          </a:p>
        </p:txBody>
      </p:sp>
      <p:sp>
        <p:nvSpPr>
          <p:cNvPr id="4151" name="TextBox 4150">
            <a:extLst>
              <a:ext uri="{FF2B5EF4-FFF2-40B4-BE49-F238E27FC236}">
                <a16:creationId xmlns:a16="http://schemas.microsoft.com/office/drawing/2014/main" id="{368CC05B-921A-4315-B37C-3EBC1C6F5701}"/>
              </a:ext>
            </a:extLst>
          </p:cNvPr>
          <p:cNvSpPr txBox="1"/>
          <p:nvPr/>
        </p:nvSpPr>
        <p:spPr>
          <a:xfrm>
            <a:off x="31838454" y="17286850"/>
            <a:ext cx="5211458" cy="661714"/>
          </a:xfrm>
          <a:prstGeom prst="rect">
            <a:avLst/>
          </a:prstGeom>
          <a:noFill/>
        </p:spPr>
        <p:txBody>
          <a:bodyPr wrap="square" lIns="106674" tIns="53337" rIns="106674" bIns="53337" rtlCol="0" anchor="t">
            <a:spAutoFit/>
          </a:bodyPr>
          <a:lstStyle/>
          <a:p>
            <a:pPr algn="ctr"/>
            <a:r>
              <a:rPr lang="en-US" sz="3600" dirty="0">
                <a:latin typeface="Cambria"/>
              </a:rPr>
              <a:t>Multi-lane</a:t>
            </a:r>
            <a:endParaRPr lang="en-US" sz="3600" dirty="0">
              <a:latin typeface="Cambria" panose="02040503050406030204" pitchFamily="18" charset="0"/>
            </a:endParaRPr>
          </a:p>
        </p:txBody>
      </p:sp>
      <p:sp>
        <p:nvSpPr>
          <p:cNvPr id="4152" name="TextBox 4151">
            <a:extLst>
              <a:ext uri="{FF2B5EF4-FFF2-40B4-BE49-F238E27FC236}">
                <a16:creationId xmlns:a16="http://schemas.microsoft.com/office/drawing/2014/main" id="{D350F43E-958E-4BE3-BB05-BFE7D0FBFAEC}"/>
              </a:ext>
            </a:extLst>
          </p:cNvPr>
          <p:cNvSpPr txBox="1"/>
          <p:nvPr/>
        </p:nvSpPr>
        <p:spPr>
          <a:xfrm>
            <a:off x="31465655" y="7896549"/>
            <a:ext cx="5681928" cy="23698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44546A"/>
                </a:solidFill>
                <a:latin typeface="Cambria"/>
              </a:rPr>
              <a:t>“I walk in people’s yards to avoid the cars while going to the bandstand.”</a:t>
            </a:r>
            <a:endParaRPr lang="en-US" sz="200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  <a:p>
            <a:r>
              <a:rPr lang="en-US" sz="2000" dirty="0">
                <a:solidFill>
                  <a:srgbClr val="44546A"/>
                </a:solidFill>
                <a:latin typeface="Cambria"/>
              </a:rPr>
              <a:t>- Town's Person, Selectman's Meeting 11/20/19</a:t>
            </a:r>
            <a:endParaRPr lang="en-US" sz="2000">
              <a:ea typeface="+mn-lt"/>
              <a:cs typeface="+mn-lt"/>
            </a:endParaRPr>
          </a:p>
          <a:p>
            <a:endParaRPr lang="en-US" sz="3200" dirty="0">
              <a:solidFill>
                <a:srgbClr val="44546A"/>
              </a:solidFill>
              <a:latin typeface="Cambria"/>
              <a:cs typeface="Calibri"/>
            </a:endParaRPr>
          </a:p>
        </p:txBody>
      </p:sp>
      <p:sp>
        <p:nvSpPr>
          <p:cNvPr id="4210" name="TextBox 4209">
            <a:extLst>
              <a:ext uri="{FF2B5EF4-FFF2-40B4-BE49-F238E27FC236}">
                <a16:creationId xmlns:a16="http://schemas.microsoft.com/office/drawing/2014/main" id="{5917BFAC-668F-43DF-A8FC-8CC55716E1DA}"/>
              </a:ext>
            </a:extLst>
          </p:cNvPr>
          <p:cNvSpPr txBox="1"/>
          <p:nvPr/>
        </p:nvSpPr>
        <p:spPr>
          <a:xfrm>
            <a:off x="31900482" y="9830037"/>
            <a:ext cx="505795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u="sng" dirty="0">
                <a:solidFill>
                  <a:srgbClr val="333333"/>
                </a:solidFill>
                <a:latin typeface="Cambria"/>
              </a:rPr>
              <a:t>Parking</a:t>
            </a:r>
            <a:endParaRPr lang="en-US" sz="4000" b="1" u="sng" dirty="0">
              <a:latin typeface="Cambria"/>
              <a:cs typeface="Calibri" panose="020F0502020204030204"/>
            </a:endParaRPr>
          </a:p>
        </p:txBody>
      </p:sp>
      <p:pic>
        <p:nvPicPr>
          <p:cNvPr id="4229" name="Picture 4229" descr="An empty road with trees on the side of the street&#10;&#10;Description generated with very high confidence">
            <a:extLst>
              <a:ext uri="{FF2B5EF4-FFF2-40B4-BE49-F238E27FC236}">
                <a16:creationId xmlns:a16="http://schemas.microsoft.com/office/drawing/2014/main" id="{AF47D40B-2706-4FDC-8042-6BA8100939D5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1904166" y="10552589"/>
            <a:ext cx="5050585" cy="2997499"/>
          </a:xfrm>
          <a:prstGeom prst="rect">
            <a:avLst/>
          </a:prstGeom>
        </p:spPr>
      </p:pic>
      <p:sp>
        <p:nvSpPr>
          <p:cNvPr id="4243" name="TextBox 4242">
            <a:extLst>
              <a:ext uri="{FF2B5EF4-FFF2-40B4-BE49-F238E27FC236}">
                <a16:creationId xmlns:a16="http://schemas.microsoft.com/office/drawing/2014/main" id="{B6858434-3B7F-4347-9029-7133FCCD650A}"/>
              </a:ext>
            </a:extLst>
          </p:cNvPr>
          <p:cNvSpPr txBox="1"/>
          <p:nvPr/>
        </p:nvSpPr>
        <p:spPr>
          <a:xfrm>
            <a:off x="26385329" y="11198763"/>
            <a:ext cx="5420261" cy="18774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3200" dirty="0">
                <a:solidFill>
                  <a:srgbClr val="44546A"/>
                </a:solidFill>
                <a:latin typeface="Cambria"/>
              </a:rPr>
              <a:t>“People park on the grass or on the side of the road during bandstand events.”</a:t>
            </a:r>
            <a:endParaRPr lang="en-US">
              <a:solidFill>
                <a:srgbClr val="44546A"/>
              </a:solidFill>
              <a:latin typeface="Calibri" panose="020F0502020204030204"/>
              <a:cs typeface="Calibri" panose="020F0502020204030204"/>
            </a:endParaRPr>
          </a:p>
          <a:p>
            <a:pPr algn="r"/>
            <a:r>
              <a:rPr lang="en-US" sz="2000" dirty="0">
                <a:solidFill>
                  <a:srgbClr val="44546A"/>
                </a:solidFill>
                <a:latin typeface="Cambria"/>
              </a:rPr>
              <a:t>- Town's Person, Selectman's Meeting 11/20/19</a:t>
            </a:r>
          </a:p>
        </p:txBody>
      </p:sp>
      <p:sp>
        <p:nvSpPr>
          <p:cNvPr id="4271" name="TextBox 4270">
            <a:extLst>
              <a:ext uri="{FF2B5EF4-FFF2-40B4-BE49-F238E27FC236}">
                <a16:creationId xmlns:a16="http://schemas.microsoft.com/office/drawing/2014/main" id="{3458164F-E1DF-474C-B072-6DD6211C9A43}"/>
              </a:ext>
            </a:extLst>
          </p:cNvPr>
          <p:cNvSpPr txBox="1"/>
          <p:nvPr/>
        </p:nvSpPr>
        <p:spPr>
          <a:xfrm>
            <a:off x="45997939" y="8266078"/>
            <a:ext cx="4420863" cy="5032141"/>
          </a:xfrm>
          <a:prstGeom prst="rect">
            <a:avLst/>
          </a:prstGeom>
          <a:noFill/>
        </p:spPr>
        <p:txBody>
          <a:bodyPr wrap="square" lIns="106674" tIns="53337" rIns="106674" bIns="53337" rtlCol="0" anchor="t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>
                <a:latin typeface="Cambria"/>
              </a:rPr>
              <a:t>High Support from town residents &amp; select board</a:t>
            </a: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sz="3200" dirty="0">
                <a:latin typeface="Cambria"/>
              </a:rPr>
              <a:t>Located over current Centennial Hall Road</a:t>
            </a:r>
            <a:endParaRPr lang="en-US" sz="3200" dirty="0">
              <a:latin typeface="Cambria" panose="02040503050406030204" pitchFamily="18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latin typeface="Cambria"/>
              </a:rPr>
              <a:t>Minimum of 30 additional parking  spots for Church or Bandstand Events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latin typeface="Cambria"/>
              </a:rPr>
              <a:t>Estimated $408, 400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4326" name="TextBox 4325">
            <a:extLst>
              <a:ext uri="{FF2B5EF4-FFF2-40B4-BE49-F238E27FC236}">
                <a16:creationId xmlns:a16="http://schemas.microsoft.com/office/drawing/2014/main" id="{BCCDEF09-1622-4DA5-91AE-F1A600ED621D}"/>
              </a:ext>
            </a:extLst>
          </p:cNvPr>
          <p:cNvSpPr txBox="1"/>
          <p:nvPr/>
        </p:nvSpPr>
        <p:spPr>
          <a:xfrm>
            <a:off x="15091332" y="24893508"/>
            <a:ext cx="5286379" cy="2416040"/>
          </a:xfrm>
          <a:prstGeom prst="rect">
            <a:avLst/>
          </a:prstGeom>
          <a:noFill/>
        </p:spPr>
        <p:txBody>
          <a:bodyPr wrap="square" lIns="106674" tIns="53337" rIns="106674" bIns="53337" rtlCol="0" anchor="t">
            <a:spAutoFit/>
          </a:bodyPr>
          <a:lstStyle/>
          <a:p>
            <a:r>
              <a:rPr lang="en-US" sz="3000" dirty="0">
                <a:latin typeface="Times New Roman"/>
                <a:cs typeface="Times New Roman"/>
              </a:rPr>
              <a:t>Add a Roundabout at Main Int.</a:t>
            </a:r>
          </a:p>
          <a:p>
            <a:r>
              <a:rPr lang="en-US" sz="3000" b="1" dirty="0">
                <a:latin typeface="Times New Roman"/>
                <a:cs typeface="Times New Roman"/>
              </a:rPr>
              <a:t>Pros: </a:t>
            </a:r>
            <a:r>
              <a:rPr lang="en-US" sz="3000" dirty="0">
                <a:latin typeface="Times New Roman"/>
                <a:cs typeface="Times New Roman"/>
              </a:rPr>
              <a:t>Improved Traffic Flow, 2nd Safest Alternative</a:t>
            </a:r>
          </a:p>
          <a:p>
            <a:r>
              <a:rPr lang="en-US" sz="3000" b="1" dirty="0">
                <a:latin typeface="Times New Roman"/>
                <a:cs typeface="Times New Roman"/>
              </a:rPr>
              <a:t>Cons: </a:t>
            </a:r>
            <a:r>
              <a:rPr lang="en-US" sz="3000" dirty="0">
                <a:latin typeface="Times New Roman"/>
                <a:cs typeface="Times New Roman"/>
              </a:rPr>
              <a:t>2nd Most Expensive Alt., Slows NH151 Drivers</a:t>
            </a:r>
          </a:p>
        </p:txBody>
      </p:sp>
      <p:sp>
        <p:nvSpPr>
          <p:cNvPr id="4327" name="TextBox 4326">
            <a:extLst>
              <a:ext uri="{FF2B5EF4-FFF2-40B4-BE49-F238E27FC236}">
                <a16:creationId xmlns:a16="http://schemas.microsoft.com/office/drawing/2014/main" id="{78FD3BCA-2CE0-4F89-9814-FE47BBB9BA83}"/>
              </a:ext>
            </a:extLst>
          </p:cNvPr>
          <p:cNvSpPr txBox="1"/>
          <p:nvPr/>
        </p:nvSpPr>
        <p:spPr>
          <a:xfrm>
            <a:off x="20757339" y="24971465"/>
            <a:ext cx="5641674" cy="24006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Times New Roman"/>
                <a:cs typeface="Calibri"/>
              </a:rPr>
              <a:t>Traffic Light at Main Int.</a:t>
            </a:r>
            <a:endParaRPr lang="en-US" sz="3000">
              <a:latin typeface="Times New Roman"/>
              <a:cs typeface="Calibri" panose="020F0502020204030204"/>
            </a:endParaRPr>
          </a:p>
          <a:p>
            <a:r>
              <a:rPr lang="en-US" sz="3000" b="1" dirty="0">
                <a:latin typeface="Times New Roman"/>
                <a:cs typeface="Calibri"/>
              </a:rPr>
              <a:t>Pros: </a:t>
            </a:r>
            <a:r>
              <a:rPr lang="en-US" sz="3000" dirty="0">
                <a:latin typeface="Times New Roman"/>
                <a:cs typeface="Calibri"/>
              </a:rPr>
              <a:t>Gives NH111 Equal Opportunity to Cross</a:t>
            </a:r>
          </a:p>
          <a:p>
            <a:r>
              <a:rPr lang="en-US" sz="3000" b="1" dirty="0">
                <a:latin typeface="Times New Roman"/>
                <a:cs typeface="Calibri"/>
              </a:rPr>
              <a:t>Cons: </a:t>
            </a:r>
            <a:r>
              <a:rPr lang="en-US" sz="3000" dirty="0">
                <a:latin typeface="Times New Roman"/>
                <a:cs typeface="Calibri"/>
              </a:rPr>
              <a:t>Slows NH151 Drivers, Least Safe Besides No Change</a:t>
            </a:r>
          </a:p>
        </p:txBody>
      </p:sp>
      <p:sp>
        <p:nvSpPr>
          <p:cNvPr id="4328" name="TextBox 4327">
            <a:extLst>
              <a:ext uri="{FF2B5EF4-FFF2-40B4-BE49-F238E27FC236}">
                <a16:creationId xmlns:a16="http://schemas.microsoft.com/office/drawing/2014/main" id="{53DF933C-692A-4E72-85AC-5E8363D68548}"/>
              </a:ext>
            </a:extLst>
          </p:cNvPr>
          <p:cNvSpPr txBox="1"/>
          <p:nvPr/>
        </p:nvSpPr>
        <p:spPr>
          <a:xfrm>
            <a:off x="31712876" y="24962830"/>
            <a:ext cx="5337825" cy="2877705"/>
          </a:xfrm>
          <a:prstGeom prst="rect">
            <a:avLst/>
          </a:prstGeom>
          <a:noFill/>
        </p:spPr>
        <p:txBody>
          <a:bodyPr wrap="square" lIns="106674" tIns="53337" rIns="106674" bIns="53337" rtlCol="0" anchor="t">
            <a:spAutoFit/>
          </a:bodyPr>
          <a:lstStyle/>
          <a:p>
            <a:r>
              <a:rPr lang="en-US" sz="3000" dirty="0">
                <a:latin typeface="Times New Roman"/>
                <a:cs typeface="Times New Roman"/>
              </a:rPr>
              <a:t>4 Total Lanes Between Main Int. &amp; Int. Below Bandstand</a:t>
            </a:r>
          </a:p>
          <a:p>
            <a:r>
              <a:rPr lang="en-US" sz="3000" b="1" dirty="0">
                <a:latin typeface="Times New Roman"/>
                <a:cs typeface="Times New Roman"/>
              </a:rPr>
              <a:t>Pros: </a:t>
            </a:r>
            <a:r>
              <a:rPr lang="en-US" sz="3000" dirty="0">
                <a:latin typeface="Times New Roman"/>
                <a:cs typeface="Times New Roman"/>
              </a:rPr>
              <a:t>2nd Safest Alt., Good Traffic Flow</a:t>
            </a:r>
          </a:p>
          <a:p>
            <a:r>
              <a:rPr lang="en-US" sz="3000" b="1" dirty="0">
                <a:latin typeface="Times New Roman"/>
                <a:cs typeface="Times New Roman"/>
              </a:rPr>
              <a:t>Cons</a:t>
            </a:r>
            <a:r>
              <a:rPr lang="en-US" sz="3000" dirty="0">
                <a:latin typeface="Times New Roman"/>
                <a:cs typeface="Times New Roman"/>
              </a:rPr>
              <a:t>: Most Expensive</a:t>
            </a:r>
          </a:p>
          <a:p>
            <a:endParaRPr lang="en-US" sz="3000" dirty="0">
              <a:latin typeface="Cambria"/>
            </a:endParaRPr>
          </a:p>
        </p:txBody>
      </p:sp>
      <p:sp>
        <p:nvSpPr>
          <p:cNvPr id="4348" name="TextBox 4347">
            <a:extLst>
              <a:ext uri="{FF2B5EF4-FFF2-40B4-BE49-F238E27FC236}">
                <a16:creationId xmlns:a16="http://schemas.microsoft.com/office/drawing/2014/main" id="{D7298291-DDEE-4CF4-B0AD-EB33BD0C59E9}"/>
              </a:ext>
            </a:extLst>
          </p:cNvPr>
          <p:cNvSpPr txBox="1"/>
          <p:nvPr/>
        </p:nvSpPr>
        <p:spPr>
          <a:xfrm>
            <a:off x="26747797" y="25054534"/>
            <a:ext cx="4763043" cy="1954375"/>
          </a:xfrm>
          <a:prstGeom prst="rect">
            <a:avLst/>
          </a:prstGeom>
          <a:noFill/>
        </p:spPr>
        <p:txBody>
          <a:bodyPr wrap="square" lIns="106674" tIns="53337" rIns="106674" bIns="53337" rtlCol="0" anchor="t">
            <a:spAutoFit/>
          </a:bodyPr>
          <a:lstStyle/>
          <a:p>
            <a:r>
              <a:rPr lang="en-US" sz="3000" dirty="0">
                <a:latin typeface="Times New Roman"/>
                <a:cs typeface="Times New Roman"/>
              </a:rPr>
              <a:t>3-Way Stop at Main Int.</a:t>
            </a:r>
          </a:p>
          <a:p>
            <a:r>
              <a:rPr lang="en-US" sz="3000" b="1" dirty="0">
                <a:latin typeface="Times New Roman"/>
                <a:cs typeface="Times New Roman"/>
              </a:rPr>
              <a:t>Pros: </a:t>
            </a:r>
            <a:r>
              <a:rPr lang="en-US" sz="3000" dirty="0">
                <a:latin typeface="Times New Roman"/>
                <a:cs typeface="Times New Roman"/>
              </a:rPr>
              <a:t>Safest Alternative, Cheapest Besides No Change</a:t>
            </a:r>
          </a:p>
          <a:p>
            <a:r>
              <a:rPr lang="en-US" sz="3000" b="1" dirty="0">
                <a:latin typeface="Times New Roman"/>
                <a:cs typeface="Times New Roman"/>
              </a:rPr>
              <a:t>Cons: </a:t>
            </a:r>
            <a:r>
              <a:rPr lang="en-US" sz="3000" dirty="0">
                <a:latin typeface="Times New Roman"/>
                <a:cs typeface="Times New Roman"/>
              </a:rPr>
              <a:t>Worst Traffic Flow </a:t>
            </a:r>
          </a:p>
        </p:txBody>
      </p:sp>
      <p:pic>
        <p:nvPicPr>
          <p:cNvPr id="3" name="Picture 3" descr="A picture containing green, sitting, train, cake&#10;&#10;Description generated with very high confidence">
            <a:extLst>
              <a:ext uri="{FF2B5EF4-FFF2-40B4-BE49-F238E27FC236}">
                <a16:creationId xmlns:a16="http://schemas.microsoft.com/office/drawing/2014/main" id="{1AB4D2D0-E443-48EB-888B-DD117DB3E4CF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535178" y="7431379"/>
            <a:ext cx="5030850" cy="6927689"/>
          </a:xfrm>
          <a:prstGeom prst="rect">
            <a:avLst/>
          </a:prstGeom>
        </p:spPr>
      </p:pic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0A96721A-66D3-4F3F-9230-65D9CF9A7FEC}"/>
              </a:ext>
            </a:extLst>
          </p:cNvPr>
          <p:cNvSpPr/>
          <p:nvPr/>
        </p:nvSpPr>
        <p:spPr>
          <a:xfrm>
            <a:off x="15091726" y="7489332"/>
            <a:ext cx="780706" cy="80381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4D1AA5-2058-43C3-8AA2-C86A7DC2C8DA}"/>
              </a:ext>
            </a:extLst>
          </p:cNvPr>
          <p:cNvSpPr txBox="1"/>
          <p:nvPr/>
        </p:nvSpPr>
        <p:spPr>
          <a:xfrm>
            <a:off x="15200764" y="7585991"/>
            <a:ext cx="75594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  <a:latin typeface="Arial Black"/>
                <a:cs typeface="Calibri"/>
              </a:rPr>
              <a:t>1</a:t>
            </a:r>
          </a:p>
        </p:txBody>
      </p:sp>
      <p:sp>
        <p:nvSpPr>
          <p:cNvPr id="78" name="Flowchart: Connector 77">
            <a:extLst>
              <a:ext uri="{FF2B5EF4-FFF2-40B4-BE49-F238E27FC236}">
                <a16:creationId xmlns:a16="http://schemas.microsoft.com/office/drawing/2014/main" id="{9A085C74-0119-4DF7-BAEF-9E634FFA910C}"/>
              </a:ext>
            </a:extLst>
          </p:cNvPr>
          <p:cNvSpPr/>
          <p:nvPr/>
        </p:nvSpPr>
        <p:spPr>
          <a:xfrm>
            <a:off x="10724393" y="11371405"/>
            <a:ext cx="780706" cy="80381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lowchart: Connector 108">
            <a:extLst>
              <a:ext uri="{FF2B5EF4-FFF2-40B4-BE49-F238E27FC236}">
                <a16:creationId xmlns:a16="http://schemas.microsoft.com/office/drawing/2014/main" id="{B7A03E58-2F4D-45F1-8595-25549579E528}"/>
              </a:ext>
            </a:extLst>
          </p:cNvPr>
          <p:cNvSpPr/>
          <p:nvPr/>
        </p:nvSpPr>
        <p:spPr>
          <a:xfrm>
            <a:off x="13358656" y="8806462"/>
            <a:ext cx="780706" cy="80381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D9CF4D51-2DA4-4C71-ABE0-60509B9A1CCD}"/>
              </a:ext>
            </a:extLst>
          </p:cNvPr>
          <p:cNvSpPr txBox="1"/>
          <p:nvPr/>
        </p:nvSpPr>
        <p:spPr>
          <a:xfrm>
            <a:off x="10856538" y="11421849"/>
            <a:ext cx="75594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  <a:latin typeface="Arial Black"/>
                <a:cs typeface="Calibri"/>
              </a:rPr>
              <a:t>1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977AC81A-A697-4B79-B9DD-9B5F66687ADA}"/>
              </a:ext>
            </a:extLst>
          </p:cNvPr>
          <p:cNvSpPr txBox="1"/>
          <p:nvPr/>
        </p:nvSpPr>
        <p:spPr>
          <a:xfrm>
            <a:off x="13486575" y="8968217"/>
            <a:ext cx="52487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 Black"/>
              </a:rPr>
              <a:t>2</a:t>
            </a:r>
          </a:p>
        </p:txBody>
      </p:sp>
      <p:sp>
        <p:nvSpPr>
          <p:cNvPr id="235" name="Subtitle 2">
            <a:extLst>
              <a:ext uri="{FF2B5EF4-FFF2-40B4-BE49-F238E27FC236}">
                <a16:creationId xmlns:a16="http://schemas.microsoft.com/office/drawing/2014/main" id="{EBFCCD36-42DD-487B-96AE-DDE6030A9CC7}"/>
              </a:ext>
            </a:extLst>
          </p:cNvPr>
          <p:cNvSpPr txBox="1">
            <a:spLocks/>
          </p:cNvSpPr>
          <p:nvPr/>
        </p:nvSpPr>
        <p:spPr>
          <a:xfrm>
            <a:off x="37913781" y="5743516"/>
            <a:ext cx="12753995" cy="88012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700" dirty="0">
                <a:solidFill>
                  <a:schemeClr val="bg1"/>
                </a:solidFill>
                <a:latin typeface="Cambria"/>
              </a:rPr>
              <a:t>Optional Add-on Parking Lot</a:t>
            </a:r>
            <a:endParaRPr lang="en-US" sz="47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42" name="Subtitle 2">
            <a:extLst>
              <a:ext uri="{FF2B5EF4-FFF2-40B4-BE49-F238E27FC236}">
                <a16:creationId xmlns:a16="http://schemas.microsoft.com/office/drawing/2014/main" id="{5F18DC14-522F-41FE-B848-8F462494165B}"/>
              </a:ext>
            </a:extLst>
          </p:cNvPr>
          <p:cNvSpPr txBox="1">
            <a:spLocks/>
          </p:cNvSpPr>
          <p:nvPr/>
        </p:nvSpPr>
        <p:spPr>
          <a:xfrm>
            <a:off x="431197" y="17026478"/>
            <a:ext cx="8089244" cy="106535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300" dirty="0">
                <a:solidFill>
                  <a:schemeClr val="bg1"/>
                </a:solidFill>
                <a:latin typeface="Cambria"/>
              </a:rPr>
              <a:t> Stakeholder Input</a:t>
            </a:r>
            <a:endParaRPr lang="en-US" sz="58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43" name="Subtitle 2">
            <a:extLst>
              <a:ext uri="{FF2B5EF4-FFF2-40B4-BE49-F238E27FC236}">
                <a16:creationId xmlns:a16="http://schemas.microsoft.com/office/drawing/2014/main" id="{E3F656C5-CABA-4D59-9DB2-736A38EA8DCE}"/>
              </a:ext>
            </a:extLst>
          </p:cNvPr>
          <p:cNvSpPr txBox="1">
            <a:spLocks/>
          </p:cNvSpPr>
          <p:nvPr/>
        </p:nvSpPr>
        <p:spPr>
          <a:xfrm>
            <a:off x="431198" y="18582610"/>
            <a:ext cx="8089244" cy="713506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endParaRPr lang="en-US" sz="37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37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62D43FA8-692D-40F5-A794-8EF5AB052DE6}"/>
              </a:ext>
            </a:extLst>
          </p:cNvPr>
          <p:cNvSpPr txBox="1"/>
          <p:nvPr/>
        </p:nvSpPr>
        <p:spPr>
          <a:xfrm>
            <a:off x="647219" y="18751183"/>
            <a:ext cx="7410931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i="1" dirty="0">
                <a:cs typeface="Calibri"/>
              </a:rPr>
              <a:t>Group Presented at 2 North Hampton Select Board Meetings</a:t>
            </a:r>
          </a:p>
        </p:txBody>
      </p:sp>
      <p:pic>
        <p:nvPicPr>
          <p:cNvPr id="345" name="Picture 3" descr="A picture containing green, sitting, train, cake&#10;&#10;Description generated with very high confidence">
            <a:extLst>
              <a:ext uri="{FF2B5EF4-FFF2-40B4-BE49-F238E27FC236}">
                <a16:creationId xmlns:a16="http://schemas.microsoft.com/office/drawing/2014/main" id="{EA4A68C2-E2BB-4B8B-91C4-DF70716FB205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t="102" r="-1654" b="12205"/>
          <a:stretch/>
        </p:blipFill>
        <p:spPr>
          <a:xfrm>
            <a:off x="9257887" y="18160119"/>
            <a:ext cx="5504212" cy="6568498"/>
          </a:xfrm>
          <a:prstGeom prst="rect">
            <a:avLst/>
          </a:prstGeom>
        </p:spPr>
      </p:pic>
      <p:sp>
        <p:nvSpPr>
          <p:cNvPr id="346" name="TextBox 345">
            <a:extLst>
              <a:ext uri="{FF2B5EF4-FFF2-40B4-BE49-F238E27FC236}">
                <a16:creationId xmlns:a16="http://schemas.microsoft.com/office/drawing/2014/main" id="{954FD7DF-5C81-4025-BC28-CCD110101608}"/>
              </a:ext>
            </a:extLst>
          </p:cNvPr>
          <p:cNvSpPr txBox="1"/>
          <p:nvPr/>
        </p:nvSpPr>
        <p:spPr>
          <a:xfrm>
            <a:off x="9296935" y="17296516"/>
            <a:ext cx="5488748" cy="661714"/>
          </a:xfrm>
          <a:prstGeom prst="rect">
            <a:avLst/>
          </a:prstGeom>
          <a:noFill/>
        </p:spPr>
        <p:txBody>
          <a:bodyPr wrap="square" lIns="106674" tIns="53337" rIns="106674" bIns="53337" rtlCol="0" anchor="t">
            <a:spAutoFit/>
          </a:bodyPr>
          <a:lstStyle/>
          <a:p>
            <a:pPr algn="ctr"/>
            <a:r>
              <a:rPr lang="en-US" sz="3600" dirty="0">
                <a:latin typeface="Cambria"/>
              </a:rPr>
              <a:t>No Change</a:t>
            </a:r>
            <a:endParaRPr lang="en-US" dirty="0"/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F2D9C7F4-3E24-4E5E-96FC-7EDB75261D09}"/>
              </a:ext>
            </a:extLst>
          </p:cNvPr>
          <p:cNvSpPr txBox="1"/>
          <p:nvPr/>
        </p:nvSpPr>
        <p:spPr>
          <a:xfrm>
            <a:off x="9270576" y="24971352"/>
            <a:ext cx="5492274" cy="24314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Times New Roman"/>
                <a:cs typeface="Times New Roman"/>
              </a:rPr>
              <a:t>B</a:t>
            </a:r>
            <a:r>
              <a:rPr lang="en-US" sz="3000" dirty="0">
                <a:latin typeface="Times New Roman"/>
                <a:cs typeface="Times New Roman"/>
              </a:rPr>
              <a:t>linking Yellow Light on NH151 &amp; Blinking Red Facing NH111</a:t>
            </a:r>
          </a:p>
          <a:p>
            <a:r>
              <a:rPr lang="en-US" sz="3000" b="1" dirty="0">
                <a:latin typeface="Times New Roman"/>
                <a:cs typeface="Times New Roman"/>
              </a:rPr>
              <a:t>Pros:</a:t>
            </a:r>
            <a:r>
              <a:rPr lang="en-US" sz="3000" dirty="0">
                <a:latin typeface="Times New Roman"/>
                <a:cs typeface="Times New Roman"/>
              </a:rPr>
              <a:t> No Direct Cost</a:t>
            </a:r>
            <a:endParaRPr lang="en-US" sz="3000">
              <a:cs typeface="Calibri"/>
            </a:endParaRPr>
          </a:p>
          <a:p>
            <a:r>
              <a:rPr lang="en-US" sz="3000" b="1" dirty="0">
                <a:latin typeface="Times New Roman"/>
                <a:cs typeface="Times New Roman"/>
              </a:rPr>
              <a:t>Cons:</a:t>
            </a:r>
            <a:r>
              <a:rPr lang="en-US" sz="3000" dirty="0">
                <a:latin typeface="Times New Roman"/>
                <a:cs typeface="Times New Roman"/>
              </a:rPr>
              <a:t> High Indirect Cost, Traffic Congestion, Unsafe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6BA0799-F06F-42DD-8651-4936BB3B26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822400"/>
              </p:ext>
            </p:extLst>
          </p:nvPr>
        </p:nvGraphicFramePr>
        <p:xfrm>
          <a:off x="739442" y="19803197"/>
          <a:ext cx="7513556" cy="5401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6778">
                  <a:extLst>
                    <a:ext uri="{9D8B030D-6E8A-4147-A177-3AD203B41FA5}">
                      <a16:colId xmlns:a16="http://schemas.microsoft.com/office/drawing/2014/main" val="3611402617"/>
                    </a:ext>
                  </a:extLst>
                </a:gridCol>
                <a:gridCol w="3756778">
                  <a:extLst>
                    <a:ext uri="{9D8B030D-6E8A-4147-A177-3AD203B41FA5}">
                      <a16:colId xmlns:a16="http://schemas.microsoft.com/office/drawing/2014/main" val="1682215490"/>
                    </a:ext>
                  </a:extLst>
                </a:gridCol>
              </a:tblGrid>
              <a:tr h="115744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Meeting 1 (11/20/19)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Meeting 2 </a:t>
                      </a:r>
                    </a:p>
                    <a:p>
                      <a:pPr algn="ctr"/>
                      <a:r>
                        <a:rPr lang="en-US" sz="3200" dirty="0"/>
                        <a:t>(3/9/20)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2831271"/>
                  </a:ext>
                </a:extLst>
              </a:tr>
              <a:tr h="4243967">
                <a:tc>
                  <a:txBody>
                    <a:bodyPr/>
                    <a:lstStyle/>
                    <a:p>
                      <a:pPr marL="457200" indent="-457200">
                        <a:buFont typeface="Wingdings"/>
                        <a:buChar char="ü"/>
                      </a:pPr>
                      <a:r>
                        <a:rPr lang="en-US" sz="3200" dirty="0"/>
                        <a:t>Identify all existing problems, ask what is missing</a:t>
                      </a:r>
                    </a:p>
                    <a:p>
                      <a:pPr marL="457200" lvl="0" indent="-457200">
                        <a:buFont typeface="Wingdings"/>
                        <a:buChar char="ü"/>
                      </a:pPr>
                      <a:r>
                        <a:rPr lang="en-US" sz="3200" dirty="0"/>
                        <a:t>Introduce redesign ideas, ask for residents own ideas</a:t>
                      </a:r>
                    </a:p>
                    <a:p>
                      <a:pPr marL="1143000" lvl="0" indent="-1143000">
                        <a:buFont typeface="Wingdings"/>
                        <a:buChar char="ü"/>
                      </a:pP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Wingdings"/>
                        <a:buChar char="ü"/>
                      </a:pPr>
                      <a:r>
                        <a:rPr lang="en-US" sz="3200" dirty="0"/>
                        <a:t>Present 4 Narrowed down alternatives, ask for input</a:t>
                      </a:r>
                    </a:p>
                    <a:p>
                      <a:pPr marL="457200" lvl="0" indent="-457200">
                        <a:buFont typeface="Wingdings"/>
                        <a:buChar char="ü"/>
                      </a:pPr>
                      <a:r>
                        <a:rPr lang="en-US" sz="3200" dirty="0"/>
                        <a:t>Survey residents on what they prioritize most for alternatives matrix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722100"/>
                  </a:ext>
                </a:extLst>
              </a:tr>
            </a:tbl>
          </a:graphicData>
        </a:graphic>
      </p:graphicFrame>
      <p:pic>
        <p:nvPicPr>
          <p:cNvPr id="4058" name="Picture 4058" descr="A close up of a map&#10;&#10;Description generated with high confidence">
            <a:extLst>
              <a:ext uri="{FF2B5EF4-FFF2-40B4-BE49-F238E27FC236}">
                <a16:creationId xmlns:a16="http://schemas.microsoft.com/office/drawing/2014/main" id="{542C9635-6A8F-4CC1-8A6C-CEC83A9D33E6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14116" y="28062141"/>
            <a:ext cx="7742301" cy="8393969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FE6A22E1-27DF-49EA-9E65-950EA137EFA6}"/>
              </a:ext>
            </a:extLst>
          </p:cNvPr>
          <p:cNvSpPr txBox="1"/>
          <p:nvPr/>
        </p:nvSpPr>
        <p:spPr>
          <a:xfrm rot="-1560000">
            <a:off x="662308" y="34328279"/>
            <a:ext cx="209618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Cambria"/>
              </a:rPr>
              <a:t>10,000 </a:t>
            </a:r>
            <a:r>
              <a:rPr lang="en-US" sz="2800" dirty="0" err="1">
                <a:solidFill>
                  <a:srgbClr val="FFFFFF"/>
                </a:solidFill>
                <a:latin typeface="Cambria"/>
              </a:rPr>
              <a:t>vpd</a:t>
            </a:r>
            <a:endParaRPr lang="en-US" sz="2800" dirty="0" err="1">
              <a:solidFill>
                <a:srgbClr val="FFFFFF"/>
              </a:solidFill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36AC7352-6740-46D7-80D4-54161228039C}"/>
              </a:ext>
            </a:extLst>
          </p:cNvPr>
          <p:cNvSpPr txBox="1"/>
          <p:nvPr/>
        </p:nvSpPr>
        <p:spPr>
          <a:xfrm rot="17460000">
            <a:off x="3065495" y="31301185"/>
            <a:ext cx="209618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Cambria"/>
              </a:rPr>
              <a:t>4,000 </a:t>
            </a:r>
            <a:r>
              <a:rPr lang="en-US" sz="2800" dirty="0" err="1">
                <a:solidFill>
                  <a:srgbClr val="FFFFFF"/>
                </a:solidFill>
                <a:latin typeface="Cambria"/>
              </a:rPr>
              <a:t>vpd</a:t>
            </a:r>
            <a:endParaRPr lang="en-US" sz="2800" dirty="0" err="1">
              <a:solidFill>
                <a:srgbClr val="FFFFFF"/>
              </a:solidFill>
            </a:endParaRP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DB637C82-1978-4284-9CE5-19E4F724D846}"/>
              </a:ext>
            </a:extLst>
          </p:cNvPr>
          <p:cNvSpPr txBox="1"/>
          <p:nvPr/>
        </p:nvSpPr>
        <p:spPr>
          <a:xfrm>
            <a:off x="3804938" y="33327177"/>
            <a:ext cx="2096188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Cambria"/>
              </a:rPr>
              <a:t>30 Crashes in 15 Years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C42FDFA6-D454-41C0-AD99-07962739840F}"/>
              </a:ext>
            </a:extLst>
          </p:cNvPr>
          <p:cNvSpPr/>
          <p:nvPr/>
        </p:nvSpPr>
        <p:spPr>
          <a:xfrm>
            <a:off x="2763214" y="33172791"/>
            <a:ext cx="1053045" cy="109925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E2CFA8B0-D985-48D3-B7CF-775066382609}"/>
              </a:ext>
            </a:extLst>
          </p:cNvPr>
          <p:cNvSpPr/>
          <p:nvPr/>
        </p:nvSpPr>
        <p:spPr>
          <a:xfrm>
            <a:off x="4842896" y="30607849"/>
            <a:ext cx="1053045" cy="109925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90AC5114-3065-47E7-8841-8F5840BA215A}"/>
              </a:ext>
            </a:extLst>
          </p:cNvPr>
          <p:cNvSpPr txBox="1"/>
          <p:nvPr/>
        </p:nvSpPr>
        <p:spPr>
          <a:xfrm>
            <a:off x="5907727" y="30785343"/>
            <a:ext cx="2096188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Cambria"/>
              </a:rPr>
              <a:t>9 Crashes in 15 Years</a:t>
            </a:r>
          </a:p>
        </p:txBody>
      </p:sp>
      <p:sp>
        <p:nvSpPr>
          <p:cNvPr id="4120" name="TextBox 4119">
            <a:extLst>
              <a:ext uri="{FF2B5EF4-FFF2-40B4-BE49-F238E27FC236}">
                <a16:creationId xmlns:a16="http://schemas.microsoft.com/office/drawing/2014/main" id="{C4A58839-3AA6-4917-A3D5-D348FEAF0736}"/>
              </a:ext>
            </a:extLst>
          </p:cNvPr>
          <p:cNvSpPr txBox="1"/>
          <p:nvPr/>
        </p:nvSpPr>
        <p:spPr>
          <a:xfrm>
            <a:off x="559018" y="36663788"/>
            <a:ext cx="771132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*Sources [2] &amp; [3] Used</a:t>
            </a: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B86FB776-68FD-4902-9BB8-6FB690EB3C81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8228215" y="7356569"/>
            <a:ext cx="7231810" cy="6834621"/>
          </a:xfrm>
          <a:prstGeom prst="rect">
            <a:avLst/>
          </a:prstGeom>
        </p:spPr>
      </p:pic>
      <p:sp>
        <p:nvSpPr>
          <p:cNvPr id="127" name="TextBox 126">
            <a:extLst>
              <a:ext uri="{FF2B5EF4-FFF2-40B4-BE49-F238E27FC236}">
                <a16:creationId xmlns:a16="http://schemas.microsoft.com/office/drawing/2014/main" id="{A92B864F-8CCE-4F76-9EF9-A2105DFF440A}"/>
              </a:ext>
            </a:extLst>
          </p:cNvPr>
          <p:cNvSpPr txBox="1"/>
          <p:nvPr/>
        </p:nvSpPr>
        <p:spPr>
          <a:xfrm>
            <a:off x="26514235" y="13674026"/>
            <a:ext cx="10613366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u="sng" dirty="0">
                <a:latin typeface="Cambria"/>
              </a:rPr>
              <a:t>Additional Problems:</a:t>
            </a:r>
            <a:r>
              <a:rPr lang="en-US" sz="3600" dirty="0">
                <a:latin typeface="Cambria"/>
              </a:rPr>
              <a:t> </a:t>
            </a:r>
            <a:r>
              <a:rPr lang="en-US" sz="3600" dirty="0">
                <a:latin typeface="Cambria"/>
                <a:ea typeface="+mn-lt"/>
                <a:cs typeface="+mn-lt"/>
              </a:rPr>
              <a:t> </a:t>
            </a:r>
            <a:r>
              <a:rPr lang="en-US" sz="3200" dirty="0">
                <a:latin typeface="Cambria"/>
                <a:ea typeface="+mn-lt"/>
                <a:cs typeface="+mn-lt"/>
              </a:rPr>
              <a:t>8 Separate Intersections, Skewed Crossing Angles, High Traffic Volumes, Significant Grade Changes, Historical Buildings</a:t>
            </a:r>
            <a:endParaRPr lang="en-US" sz="3200">
              <a:latin typeface="Cambria"/>
            </a:endParaRPr>
          </a:p>
          <a:p>
            <a:endParaRPr lang="en-US" sz="3200" dirty="0">
              <a:latin typeface="Cambria"/>
            </a:endParaRPr>
          </a:p>
        </p:txBody>
      </p:sp>
      <p:sp>
        <p:nvSpPr>
          <p:cNvPr id="128" name="Flowchart: Connector 127">
            <a:extLst>
              <a:ext uri="{FF2B5EF4-FFF2-40B4-BE49-F238E27FC236}">
                <a16:creationId xmlns:a16="http://schemas.microsoft.com/office/drawing/2014/main" id="{C8907F77-AF94-42F7-BDC7-3A834209EB36}"/>
              </a:ext>
            </a:extLst>
          </p:cNvPr>
          <p:cNvSpPr/>
          <p:nvPr/>
        </p:nvSpPr>
        <p:spPr>
          <a:xfrm>
            <a:off x="15091726" y="11655890"/>
            <a:ext cx="780706" cy="80381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18AAE632-DDC8-4748-BFD2-758B2D8D92D5}"/>
              </a:ext>
            </a:extLst>
          </p:cNvPr>
          <p:cNvSpPr txBox="1"/>
          <p:nvPr/>
        </p:nvSpPr>
        <p:spPr>
          <a:xfrm>
            <a:off x="15261149" y="11712294"/>
            <a:ext cx="75594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  <a:latin typeface="Arial Black"/>
                <a:cs typeface="Calibri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6030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351739" y="7483145"/>
            <a:ext cx="32567786" cy="220473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996218" y="9593665"/>
            <a:ext cx="27991851" cy="883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poster template provided courtesy of </a:t>
            </a:r>
          </a:p>
          <a:p>
            <a:pPr algn="ctr"/>
            <a:r>
              <a:rPr lang="en-US" sz="8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UNH ESRC Poster Printing Services</a:t>
            </a:r>
          </a:p>
          <a:p>
            <a:pPr algn="ctr"/>
            <a:endParaRPr lang="en-US" sz="880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n-US" sz="960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sz="12000" dirty="0">
                <a:solidFill>
                  <a:schemeClr val="accent5">
                    <a:lumMod val="75000"/>
                  </a:schemeClr>
                </a:solidFill>
              </a:rPr>
              <a:t>Trust us to make your poster look </a:t>
            </a:r>
            <a:r>
              <a:rPr lang="en-US" sz="12000" b="1" dirty="0">
                <a:solidFill>
                  <a:schemeClr val="accent5">
                    <a:lumMod val="75000"/>
                  </a:schemeClr>
                </a:solidFill>
              </a:rPr>
              <a:t>GREAT!</a:t>
            </a:r>
          </a:p>
          <a:p>
            <a:pPr algn="ctr"/>
            <a:endParaRPr lang="en-US" sz="8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218" y="24767054"/>
            <a:ext cx="3003321" cy="38126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807396" y="19047872"/>
            <a:ext cx="220574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accent5">
                    <a:lumMod val="75000"/>
                  </a:schemeClr>
                </a:solidFill>
              </a:rPr>
              <a:t>Website: </a:t>
            </a:r>
            <a:r>
              <a:rPr lang="en-US" sz="8800" dirty="0">
                <a:solidFill>
                  <a:schemeClr val="accent5">
                    <a:lumMod val="75000"/>
                  </a:schemeClr>
                </a:solidFill>
                <a:hlinkClick r:id="rId3"/>
              </a:rPr>
              <a:t>http://posters.unh.edu</a:t>
            </a:r>
            <a:endParaRPr lang="en-US" sz="88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8800" b="1" dirty="0">
                <a:solidFill>
                  <a:schemeClr val="accent5">
                    <a:lumMod val="75000"/>
                  </a:schemeClr>
                </a:solidFill>
              </a:rPr>
              <a:t>Poster Guide: </a:t>
            </a:r>
            <a:r>
              <a:rPr lang="en-US" sz="8800" dirty="0">
                <a:solidFill>
                  <a:schemeClr val="accent5">
                    <a:lumMod val="75000"/>
                  </a:schemeClr>
                </a:solidFill>
                <a:hlinkClick r:id="rId4"/>
              </a:rPr>
              <a:t>http://goo.gl/1E7TJY</a:t>
            </a:r>
            <a:endParaRPr lang="en-US" sz="88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8000" dirty="0"/>
          </a:p>
        </p:txBody>
      </p:sp>
      <p:sp>
        <p:nvSpPr>
          <p:cNvPr id="10" name="TextBox 9"/>
          <p:cNvSpPr txBox="1"/>
          <p:nvPr/>
        </p:nvSpPr>
        <p:spPr>
          <a:xfrm>
            <a:off x="16948508" y="26458088"/>
            <a:ext cx="241709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DELETE THIS SLIDE BEFORE PRINTING</a:t>
            </a:r>
          </a:p>
        </p:txBody>
      </p:sp>
    </p:spTree>
    <p:extLst>
      <p:ext uri="{BB962C8B-B14F-4D97-AF65-F5344CB8AC3E}">
        <p14:creationId xmlns:p14="http://schemas.microsoft.com/office/powerpoint/2010/main" val="934186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E8B49EBC-8012-49EB-A634-9AC004CF8E85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1966D790-D06C-4361-94B8-8BED25FA40AD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2188</TotalTime>
  <Words>733</Words>
  <Application>Microsoft Office PowerPoint</Application>
  <PresentationFormat>Custom</PresentationFormat>
  <Paragraphs>160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Cambria</vt:lpstr>
      <vt:lpstr>Times New Roman</vt:lpstr>
      <vt:lpstr>Wingdings</vt:lpstr>
      <vt:lpstr>Office Theme</vt:lpstr>
      <vt:lpstr>North Hampton Intersection Redesign Liam Cullinane (PM), Melissa Lyford, Michael Menary, Bill Nguyen College of Engineering and Physical Sciences, University of New Hampshire, Durham, NH 03824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Rhiannon Jacobs</dc:creator>
  <cp:lastModifiedBy>liam cullinane</cp:lastModifiedBy>
  <cp:revision>1411</cp:revision>
  <dcterms:created xsi:type="dcterms:W3CDTF">2016-03-05T16:55:12Z</dcterms:created>
  <dcterms:modified xsi:type="dcterms:W3CDTF">2020-04-24T01:51:57Z</dcterms:modified>
</cp:coreProperties>
</file>