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70" r:id="rId1"/>
    <p:sldMasterId id="2147483671" r:id="rId2"/>
  </p:sldMasterIdLst>
  <p:notesMasterIdLst>
    <p:notesMasterId r:id="rId4"/>
  </p:notesMasterIdLst>
  <p:sldIdLst>
    <p:sldId id="256" r:id="rId3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071D0"/>
    <a:srgbClr val="0099FF"/>
    <a:srgbClr val="B9D8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00" autoAdjust="0"/>
    <p:restoredTop sz="94660"/>
  </p:normalViewPr>
  <p:slideViewPr>
    <p:cSldViewPr snapToGrid="0">
      <p:cViewPr varScale="1">
        <p:scale>
          <a:sx n="128" d="100"/>
          <a:sy n="128" d="100"/>
        </p:scale>
        <p:origin x="72" y="7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g83b02c3f12_2_9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97;g83b02c3f12_2_9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ctr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4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5025" tIns="95025" rIns="95025" bIns="950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9pPr>
          </a:lstStyle>
          <a:p>
            <a:endParaRPr/>
          </a:p>
        </p:txBody>
      </p:sp>
      <p:sp>
        <p:nvSpPr>
          <p:cNvPr id="56" name="Google Shape;56;p14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5025" tIns="95025" rIns="95025" bIns="950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57" name="Google Shape;57;p1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5025" tIns="95025" rIns="95025" bIns="950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5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5025" tIns="95025" rIns="95025" bIns="950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9pPr>
          </a:lstStyle>
          <a:p>
            <a:endParaRPr/>
          </a:p>
        </p:txBody>
      </p:sp>
      <p:sp>
        <p:nvSpPr>
          <p:cNvPr id="60" name="Google Shape;60;p1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5025" tIns="95025" rIns="95025" bIns="950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5025" tIns="95025" rIns="95025" bIns="950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6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5025" tIns="95025" rIns="95025" bIns="95025" anchor="t" anchorCtr="0">
            <a:noAutofit/>
          </a:bodyPr>
          <a:lstStyle>
            <a:lvl1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64" name="Google Shape;64;p1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5025" tIns="95025" rIns="95025" bIns="950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5025" tIns="95025" rIns="95025" bIns="950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7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5025" tIns="95025" rIns="95025" bIns="95025" anchor="t" anchorCtr="0">
            <a:noAutofit/>
          </a:bodyPr>
          <a:lstStyle>
            <a:lvl1pPr marL="45720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68" name="Google Shape;68;p17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5025" tIns="95025" rIns="95025" bIns="95025" anchor="t" anchorCtr="0">
            <a:noAutofit/>
          </a:bodyPr>
          <a:lstStyle>
            <a:lvl1pPr marL="45720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69" name="Google Shape;69;p1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5025" tIns="95025" rIns="95025" bIns="950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8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5025" tIns="95025" rIns="95025" bIns="950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5025" tIns="95025" rIns="95025" bIns="950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19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5025" tIns="95025" rIns="95025" bIns="95025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75" name="Google Shape;75;p19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5025" tIns="95025" rIns="95025" bIns="95025" anchor="t" anchorCtr="0">
            <a:noAutofit/>
          </a:bodyPr>
          <a:lstStyle>
            <a:lvl1pPr marL="457200" lvl="0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76" name="Google Shape;76;p1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5025" tIns="95025" rIns="95025" bIns="950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20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5025" tIns="95025" rIns="95025" bIns="95025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9pPr>
          </a:lstStyle>
          <a:p>
            <a:endParaRPr/>
          </a:p>
        </p:txBody>
      </p:sp>
      <p:sp>
        <p:nvSpPr>
          <p:cNvPr id="79" name="Google Shape;79;p2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5025" tIns="95025" rIns="95025" bIns="950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21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5025" tIns="95025" rIns="95025" bIns="950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"/>
              <a:buFont typeface="Arial"/>
              <a:buNone/>
            </a:pPr>
            <a:endParaRPr sz="3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" name="Google Shape;82;p21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5025" tIns="95025" rIns="95025" bIns="950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None/>
              <a:defRPr sz="4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None/>
              <a:defRPr sz="44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None/>
              <a:defRPr sz="44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None/>
              <a:defRPr sz="44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None/>
              <a:defRPr sz="44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None/>
              <a:defRPr sz="44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None/>
              <a:defRPr sz="44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None/>
              <a:defRPr sz="44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None/>
              <a:defRPr sz="4400"/>
            </a:lvl9pPr>
          </a:lstStyle>
          <a:p>
            <a:endParaRPr/>
          </a:p>
        </p:txBody>
      </p:sp>
      <p:sp>
        <p:nvSpPr>
          <p:cNvPr id="83" name="Google Shape;83;p21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5025" tIns="95025" rIns="95025" bIns="950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84" name="Google Shape;84;p21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5025" tIns="95025" rIns="95025" bIns="95025" anchor="ctr" anchorCtr="0">
            <a:noAutofit/>
          </a:bodyPr>
          <a:lstStyle>
            <a:lvl1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85" name="Google Shape;85;p2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5025" tIns="95025" rIns="95025" bIns="950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22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5025" tIns="95025" rIns="95025" bIns="95025" anchor="ctr" anchorCtr="0">
            <a:noAutofit/>
          </a:bodyPr>
          <a:lstStyle>
            <a:lvl1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88" name="Google Shape;88;p2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5025" tIns="95025" rIns="95025" bIns="950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23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5025" tIns="95025" rIns="95025" bIns="950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500"/>
              <a:buNone/>
              <a:defRPr sz="125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500"/>
              <a:buNone/>
              <a:defRPr sz="125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500"/>
              <a:buNone/>
              <a:defRPr sz="125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500"/>
              <a:buNone/>
              <a:defRPr sz="125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500"/>
              <a:buNone/>
              <a:defRPr sz="125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500"/>
              <a:buNone/>
              <a:defRPr sz="125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500"/>
              <a:buNone/>
              <a:defRPr sz="125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500"/>
              <a:buNone/>
              <a:defRPr sz="125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500"/>
              <a:buNone/>
              <a:defRPr sz="12500"/>
            </a:lvl9pPr>
          </a:lstStyle>
          <a:p>
            <a:r>
              <a:t>xx%</a:t>
            </a:r>
          </a:p>
        </p:txBody>
      </p:sp>
      <p:sp>
        <p:nvSpPr>
          <p:cNvPr id="91" name="Google Shape;91;p23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5025" tIns="95025" rIns="95025" bIns="95025" anchor="t" anchorCtr="0">
            <a:noAutofit/>
          </a:bodyPr>
          <a:lstStyle>
            <a:lvl1pPr marL="457200" lvl="0" indent="-3429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92" name="Google Shape;92;p2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5025" tIns="95025" rIns="95025" bIns="950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2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5025" tIns="95025" rIns="95025" bIns="950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  <a:t>‹#›</a:t>
            </a:fld>
            <a:endParaRPr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buNone/>
              <a:defRPr sz="1000">
                <a:solidFill>
                  <a:schemeClr val="dk2"/>
                </a:solidFill>
              </a:defRPr>
            </a:lvl1pPr>
            <a:lvl2pPr lvl="1" algn="r" rtl="0">
              <a:buNone/>
              <a:defRPr sz="1000">
                <a:solidFill>
                  <a:schemeClr val="dk2"/>
                </a:solidFill>
              </a:defRPr>
            </a:lvl2pPr>
            <a:lvl3pPr lvl="2" algn="r" rtl="0">
              <a:buNone/>
              <a:defRPr sz="1000">
                <a:solidFill>
                  <a:schemeClr val="dk2"/>
                </a:solidFill>
              </a:defRPr>
            </a:lvl3pPr>
            <a:lvl4pPr lvl="3" algn="r" rtl="0">
              <a:buNone/>
              <a:defRPr sz="1000">
                <a:solidFill>
                  <a:schemeClr val="dk2"/>
                </a:solidFill>
              </a:defRPr>
            </a:lvl4pPr>
            <a:lvl5pPr lvl="4" algn="r" rtl="0">
              <a:buNone/>
              <a:defRPr sz="1000">
                <a:solidFill>
                  <a:schemeClr val="dk2"/>
                </a:solidFill>
              </a:defRPr>
            </a:lvl5pPr>
            <a:lvl6pPr lvl="5" algn="r" rtl="0">
              <a:buNone/>
              <a:defRPr sz="1000">
                <a:solidFill>
                  <a:schemeClr val="dk2"/>
                </a:solidFill>
              </a:defRPr>
            </a:lvl6pPr>
            <a:lvl7pPr lvl="6" algn="r" rtl="0">
              <a:buNone/>
              <a:defRPr sz="1000">
                <a:solidFill>
                  <a:schemeClr val="dk2"/>
                </a:solidFill>
              </a:defRPr>
            </a:lvl7pPr>
            <a:lvl8pPr lvl="7" algn="r" rtl="0">
              <a:buNone/>
              <a:defRPr sz="1000">
                <a:solidFill>
                  <a:schemeClr val="dk2"/>
                </a:solidFill>
              </a:defRPr>
            </a:lvl8pPr>
            <a:lvl9pPr lvl="8" algn="r" rtl="0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  <a:t>‹#›</a:t>
            </a:fld>
            <a:endParaRPr dirty="0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5025" tIns="95025" rIns="95025" bIns="95025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/>
              <a:buNone/>
              <a:defRPr sz="3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/>
              <a:buNone/>
              <a:defRPr sz="3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/>
              <a:buNone/>
              <a:defRPr sz="3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/>
              <a:buNone/>
              <a:defRPr sz="3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/>
              <a:buNone/>
              <a:defRPr sz="3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/>
              <a:buNone/>
              <a:defRPr sz="3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/>
              <a:buNone/>
              <a:defRPr sz="3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/>
              <a:buNone/>
              <a:defRPr sz="3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/>
              <a:buNone/>
              <a:defRPr sz="3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2" name="Google Shape;52;p13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5025" tIns="95025" rIns="95025" bIns="95025" anchor="t" anchorCtr="0">
            <a:noAutofit/>
          </a:bodyPr>
          <a:lstStyle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3" name="Google Shape;53;p1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5025" tIns="95025" rIns="95025" bIns="950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  <a:t>‹#›</a:t>
            </a:fld>
            <a:endParaRPr dirty="0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0" Type="http://schemas.openxmlformats.org/officeDocument/2006/relationships/image" Target="../media/image8.jp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框 6">
            <a:extLst>
              <a:ext uri="{FF2B5EF4-FFF2-40B4-BE49-F238E27FC236}">
                <a16:creationId xmlns:a16="http://schemas.microsoft.com/office/drawing/2014/main" id="{085566BF-D460-4CC3-8071-D5E622A132DD}"/>
              </a:ext>
            </a:extLst>
          </p:cNvPr>
          <p:cNvSpPr txBox="1"/>
          <p:nvPr/>
        </p:nvSpPr>
        <p:spPr>
          <a:xfrm>
            <a:off x="6046650" y="2320735"/>
            <a:ext cx="2926483" cy="1135440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endParaRPr lang="zh-CN" altLang="en-US" dirty="0"/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F8AF4C89-6630-4A8F-A72C-71907EB716A5}"/>
              </a:ext>
            </a:extLst>
          </p:cNvPr>
          <p:cNvSpPr txBox="1"/>
          <p:nvPr/>
        </p:nvSpPr>
        <p:spPr>
          <a:xfrm>
            <a:off x="6046650" y="1152323"/>
            <a:ext cx="2935200" cy="1089300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endParaRPr lang="zh-CN" altLang="en-US" dirty="0"/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F630265E-2193-4BC7-9CF3-C37FA28497C6}"/>
              </a:ext>
            </a:extLst>
          </p:cNvPr>
          <p:cNvSpPr txBox="1"/>
          <p:nvPr/>
        </p:nvSpPr>
        <p:spPr>
          <a:xfrm>
            <a:off x="169816" y="3559175"/>
            <a:ext cx="2939829" cy="1407739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endParaRPr lang="zh-CN" altLang="en-US" dirty="0"/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id="{E18F656D-3ED0-45D8-AFB7-E7E581E87545}"/>
              </a:ext>
            </a:extLst>
          </p:cNvPr>
          <p:cNvSpPr txBox="1"/>
          <p:nvPr/>
        </p:nvSpPr>
        <p:spPr>
          <a:xfrm>
            <a:off x="170841" y="1848024"/>
            <a:ext cx="2925459" cy="1608151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endParaRPr lang="zh-CN" altLang="en-US" dirty="0"/>
          </a:p>
        </p:txBody>
      </p:sp>
      <p:sp>
        <p:nvSpPr>
          <p:cNvPr id="2" name="文本框 1">
            <a:extLst>
              <a:ext uri="{FF2B5EF4-FFF2-40B4-BE49-F238E27FC236}">
                <a16:creationId xmlns:a16="http://schemas.microsoft.com/office/drawing/2014/main" id="{AF964765-AD90-43B4-914E-F9AEE5A3D978}"/>
              </a:ext>
            </a:extLst>
          </p:cNvPr>
          <p:cNvSpPr txBox="1"/>
          <p:nvPr/>
        </p:nvSpPr>
        <p:spPr>
          <a:xfrm>
            <a:off x="170841" y="1153100"/>
            <a:ext cx="2929333" cy="656726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endParaRPr lang="zh-CN" altLang="en-US" dirty="0"/>
          </a:p>
        </p:txBody>
      </p:sp>
      <p:sp>
        <p:nvSpPr>
          <p:cNvPr id="100" name="Google Shape;100;p25"/>
          <p:cNvSpPr/>
          <p:nvPr/>
        </p:nvSpPr>
        <p:spPr>
          <a:xfrm>
            <a:off x="6060775" y="3689300"/>
            <a:ext cx="2935200" cy="1292100"/>
          </a:xfrm>
          <a:prstGeom prst="rect">
            <a:avLst/>
          </a:prstGeom>
          <a:solidFill>
            <a:schemeClr val="lt2"/>
          </a:solidFill>
          <a:ln w="254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7450" tIns="8725" rIns="17450" bIns="87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00" b="0" i="0" u="none" strike="noStrike" cap="none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1" name="Google Shape;101;p25"/>
          <p:cNvSpPr/>
          <p:nvPr/>
        </p:nvSpPr>
        <p:spPr>
          <a:xfrm>
            <a:off x="3111450" y="3689450"/>
            <a:ext cx="2935200" cy="1292100"/>
          </a:xfrm>
          <a:prstGeom prst="rect">
            <a:avLst/>
          </a:prstGeom>
          <a:solidFill>
            <a:schemeClr val="lt2"/>
          </a:solidFill>
          <a:ln w="254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7450" tIns="8725" rIns="17450" bIns="87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00" b="0" i="0" u="none" strike="noStrike" cap="none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" name="Google Shape;106;p25"/>
          <p:cNvSpPr txBox="1"/>
          <p:nvPr/>
        </p:nvSpPr>
        <p:spPr>
          <a:xfrm>
            <a:off x="0" y="-7549"/>
            <a:ext cx="9158100" cy="1086376"/>
          </a:xfrm>
          <a:prstGeom prst="rect">
            <a:avLst/>
          </a:prstGeom>
          <a:gradFill>
            <a:gsLst>
              <a:gs pos="0">
                <a:srgbClr val="7EBCFF"/>
              </a:gs>
              <a:gs pos="50000">
                <a:srgbClr val="B1D4FF"/>
              </a:gs>
              <a:gs pos="100000">
                <a:srgbClr val="D9E9FF"/>
              </a:gs>
            </a:gsLst>
            <a:lin ang="16200000" scaled="0"/>
          </a:gra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7450" tIns="8725" rIns="17450" bIns="87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7" name="Google Shape;107;p25"/>
          <p:cNvSpPr txBox="1"/>
          <p:nvPr/>
        </p:nvSpPr>
        <p:spPr>
          <a:xfrm>
            <a:off x="0" y="40375"/>
            <a:ext cx="9144000" cy="98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5025" tIns="95025" rIns="95025" bIns="95025" anchor="t" anchorCtr="0">
            <a:noAutofit/>
          </a:bodyPr>
          <a:lstStyle/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zh-CN" sz="1800" b="0" i="0" u="none" strike="noStrike" cap="none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Automated Transportation Robots Designed For Industrial Machine</a:t>
            </a:r>
            <a:endParaRPr sz="1800" b="0" i="0" u="none" strike="noStrike" cap="none" dirty="0">
              <a:solidFill>
                <a:schemeClr val="tx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zh-CN" sz="1100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Team Members: </a:t>
            </a:r>
            <a:r>
              <a:rPr lang="zh-CN" sz="1100" b="0" i="0" u="none" strike="noStrike" cap="none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Qiwei Wang</a:t>
            </a:r>
            <a:r>
              <a:rPr lang="zh-CN" sz="1100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&amp;</a:t>
            </a:r>
            <a:r>
              <a:rPr lang="zh-CN" sz="1100" b="0" i="0" u="none" strike="noStrike" cap="none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Haocheng Han</a:t>
            </a:r>
            <a:endParaRPr sz="1100" b="0" i="0" u="none" strike="noStrike" cap="none" dirty="0">
              <a:solidFill>
                <a:schemeClr val="tx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zh-CN" sz="1100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Faculty Advisor: Brad Kinsey</a:t>
            </a:r>
            <a:r>
              <a:rPr lang="en-US" altLang="zh-CN" sz="1100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	Industrial Advisor: Kris Fargo</a:t>
            </a:r>
            <a:endParaRPr sz="1100" dirty="0">
              <a:solidFill>
                <a:schemeClr val="tx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zh-CN" sz="1100" b="0" i="1" u="none" strike="noStrike" cap="none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Department of Mechanical Engineering, University of New Hampshire</a:t>
            </a:r>
            <a:endParaRPr sz="1100" b="0" i="1" u="none" strike="noStrike" cap="none" dirty="0">
              <a:solidFill>
                <a:schemeClr val="tx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08" name="Google Shape;108;p25"/>
          <p:cNvSpPr txBox="1"/>
          <p:nvPr/>
        </p:nvSpPr>
        <p:spPr>
          <a:xfrm>
            <a:off x="170841" y="1155797"/>
            <a:ext cx="2926483" cy="162176"/>
          </a:xfrm>
          <a:prstGeom prst="rect">
            <a:avLst/>
          </a:prstGeom>
          <a:gradFill>
            <a:gsLst>
              <a:gs pos="0">
                <a:srgbClr val="7EBCFF"/>
              </a:gs>
              <a:gs pos="50000">
                <a:srgbClr val="B1D4FF"/>
              </a:gs>
              <a:gs pos="100000">
                <a:srgbClr val="D9E9FF"/>
              </a:gs>
            </a:gsLst>
            <a:lin ang="16200000" scaled="0"/>
          </a:gradFill>
          <a:ln>
            <a:noFill/>
          </a:ln>
        </p:spPr>
        <p:txBody>
          <a:bodyPr spcFirstLastPara="1" wrap="square" lIns="17450" tIns="8725" rIns="17450" bIns="87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CN" sz="1000" i="0" u="none" strike="noStrike" cap="none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Background</a:t>
            </a:r>
            <a:endParaRPr sz="1000" i="0" u="none" strike="noStrike" cap="none" dirty="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10" name="Google Shape;110;p25"/>
          <p:cNvSpPr txBox="1"/>
          <p:nvPr/>
        </p:nvSpPr>
        <p:spPr>
          <a:xfrm>
            <a:off x="-10950" y="5008187"/>
            <a:ext cx="9144000" cy="147300"/>
          </a:xfrm>
          <a:prstGeom prst="rect">
            <a:avLst/>
          </a:prstGeom>
          <a:solidFill>
            <a:srgbClr val="0012C0"/>
          </a:solidFill>
          <a:ln>
            <a:noFill/>
          </a:ln>
        </p:spPr>
        <p:txBody>
          <a:bodyPr spcFirstLastPara="1" wrap="square" lIns="17450" tIns="8725" rIns="17450" bIns="87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CN" sz="700" b="0" i="0" u="none" strike="noStrike" cap="none" dirty="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Acknowledgments: Olson Center (</a:t>
            </a:r>
            <a:r>
              <a:rPr lang="en-US" altLang="zh-CN" sz="700" b="0" i="0" u="none" strike="noStrike" cap="none" dirty="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in particular </a:t>
            </a:r>
            <a:r>
              <a:rPr lang="zh-CN" sz="700" b="0" i="0" u="none" strike="noStrike" cap="none" dirty="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Mike Locke), Turbocam</a:t>
            </a:r>
            <a:r>
              <a:rPr lang="en-US" altLang="zh-CN" sz="700" dirty="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Inc., and Jaiden Evart and Vinayak Chaturvedi for assistance with robot programming and control.</a:t>
            </a:r>
            <a:endParaRPr sz="3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3" name="Google Shape;113;p25"/>
          <p:cNvSpPr txBox="1"/>
          <p:nvPr/>
        </p:nvSpPr>
        <p:spPr>
          <a:xfrm>
            <a:off x="3129959" y="3559144"/>
            <a:ext cx="2910296" cy="168125"/>
          </a:xfrm>
          <a:prstGeom prst="rect">
            <a:avLst/>
          </a:prstGeom>
          <a:gradFill>
            <a:gsLst>
              <a:gs pos="0">
                <a:srgbClr val="7EBCFF"/>
              </a:gs>
              <a:gs pos="50000">
                <a:srgbClr val="B1D4FF"/>
              </a:gs>
              <a:gs pos="100000">
                <a:srgbClr val="D9E9FF"/>
              </a:gs>
            </a:gsLst>
            <a:lin ang="16200000" scaled="0"/>
          </a:gradFill>
          <a:ln>
            <a:noFill/>
          </a:ln>
        </p:spPr>
        <p:txBody>
          <a:bodyPr spcFirstLastPara="1" wrap="square" lIns="17450" tIns="8725" rIns="17450" bIns="87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CN" sz="1000" b="0" i="0" u="none" strike="noStrike" cap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FANUC Industrial Robot</a:t>
            </a:r>
            <a:r>
              <a:rPr lang="en-US" altLang="zh-CN" sz="1000" b="0" i="0" u="none" strike="noStrike" cap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ic Arm</a:t>
            </a:r>
            <a:endParaRPr sz="1000" dirty="0"/>
          </a:p>
        </p:txBody>
      </p:sp>
      <p:pic>
        <p:nvPicPr>
          <p:cNvPr id="115" name="Google Shape;115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361425" y="459400"/>
            <a:ext cx="1634396" cy="4551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6" name="Google Shape;116;p2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19825" y="517775"/>
            <a:ext cx="2104125" cy="338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7" name="Google Shape;117;p2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118284" y="1676387"/>
            <a:ext cx="2819400" cy="54041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8" name="Google Shape;118;p25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068632" y="2556938"/>
            <a:ext cx="1282000" cy="901450"/>
          </a:xfrm>
          <a:prstGeom prst="rect">
            <a:avLst/>
          </a:prstGeom>
          <a:noFill/>
          <a:ln>
            <a:noFill/>
          </a:ln>
        </p:spPr>
      </p:pic>
      <p:sp>
        <p:nvSpPr>
          <p:cNvPr id="119" name="Google Shape;119;p25"/>
          <p:cNvSpPr txBox="1"/>
          <p:nvPr/>
        </p:nvSpPr>
        <p:spPr>
          <a:xfrm>
            <a:off x="-10950" y="1307724"/>
            <a:ext cx="2902800" cy="54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282575" lvl="0" indent="-98425" algn="l" rtl="0">
              <a:spcBef>
                <a:spcPts val="0"/>
              </a:spcBef>
              <a:spcAft>
                <a:spcPts val="0"/>
              </a:spcAft>
              <a:buSzPts val="700"/>
              <a:buFont typeface="Times New Roman"/>
              <a:buChar char="●"/>
            </a:pPr>
            <a:r>
              <a:rPr lang="zh-CN" sz="700" dirty="0">
                <a:latin typeface="Times New Roman"/>
                <a:ea typeface="Times New Roman"/>
                <a:cs typeface="Times New Roman"/>
                <a:sym typeface="Times New Roman"/>
              </a:rPr>
              <a:t>Time</a:t>
            </a:r>
            <a:r>
              <a:rPr lang="en-US" altLang="zh-CN" sz="700" dirty="0">
                <a:latin typeface="Times New Roman"/>
                <a:ea typeface="Times New Roman"/>
                <a:cs typeface="Times New Roman"/>
                <a:sym typeface="Times New Roman"/>
              </a:rPr>
              <a:t> is</a:t>
            </a:r>
            <a:r>
              <a:rPr lang="zh-CN" sz="700" dirty="0">
                <a:latin typeface="Times New Roman"/>
                <a:ea typeface="Times New Roman"/>
                <a:cs typeface="Times New Roman"/>
                <a:sym typeface="Times New Roman"/>
              </a:rPr>
              <a:t> extremely </a:t>
            </a:r>
            <a:r>
              <a:rPr lang="en-US" altLang="zh-CN" sz="700" dirty="0">
                <a:latin typeface="Times New Roman"/>
                <a:ea typeface="Times New Roman"/>
                <a:cs typeface="Times New Roman"/>
                <a:sym typeface="Times New Roman"/>
              </a:rPr>
              <a:t>critical in</a:t>
            </a:r>
            <a:r>
              <a:rPr lang="zh-CN" sz="700" dirty="0">
                <a:latin typeface="Times New Roman"/>
                <a:ea typeface="Times New Roman"/>
                <a:cs typeface="Times New Roman"/>
                <a:sym typeface="Times New Roman"/>
              </a:rPr>
              <a:t> manufacturing</a:t>
            </a:r>
            <a:r>
              <a:rPr lang="en-US" altLang="zh-CN" sz="700" dirty="0">
                <a:latin typeface="Times New Roman"/>
                <a:ea typeface="Times New Roman"/>
                <a:cs typeface="Times New Roman"/>
                <a:sym typeface="Times New Roman"/>
              </a:rPr>
              <a:t> processes and systems.</a:t>
            </a:r>
            <a:endParaRPr sz="700" dirty="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282575" lvl="0" indent="-98425" algn="l" rtl="0">
              <a:spcBef>
                <a:spcPts val="0"/>
              </a:spcBef>
              <a:spcAft>
                <a:spcPts val="0"/>
              </a:spcAft>
              <a:buSzPts val="700"/>
              <a:buFont typeface="Times New Roman"/>
              <a:buChar char="●"/>
            </a:pPr>
            <a:r>
              <a:rPr lang="zh-CN" sz="700" dirty="0">
                <a:latin typeface="Times New Roman"/>
                <a:ea typeface="Times New Roman"/>
                <a:cs typeface="Times New Roman"/>
                <a:sym typeface="Times New Roman"/>
              </a:rPr>
              <a:t>Manufacturing automation is becoming </a:t>
            </a:r>
            <a:r>
              <a:rPr lang="en-US" altLang="zh-CN" sz="700" dirty="0">
                <a:latin typeface="Times New Roman"/>
                <a:ea typeface="Times New Roman"/>
                <a:cs typeface="Times New Roman"/>
                <a:sym typeface="Times New Roman"/>
              </a:rPr>
              <a:t>more and more prevalent. </a:t>
            </a:r>
            <a:endParaRPr sz="700" dirty="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282575" lvl="0" indent="-98425" algn="l" rtl="0">
              <a:spcBef>
                <a:spcPts val="0"/>
              </a:spcBef>
              <a:spcAft>
                <a:spcPts val="0"/>
              </a:spcAft>
              <a:buSzPts val="700"/>
              <a:buFont typeface="Times New Roman"/>
              <a:buChar char="●"/>
            </a:pPr>
            <a:r>
              <a:rPr lang="en-US" altLang="zh-CN" sz="700" dirty="0">
                <a:latin typeface="Times New Roman"/>
                <a:ea typeface="Times New Roman"/>
                <a:cs typeface="Times New Roman"/>
                <a:sym typeface="Times New Roman"/>
              </a:rPr>
              <a:t>Autonomous </a:t>
            </a:r>
            <a:r>
              <a:rPr lang="zh-CN" sz="700" dirty="0">
                <a:latin typeface="Times New Roman"/>
                <a:ea typeface="Times New Roman"/>
                <a:cs typeface="Times New Roman"/>
                <a:sym typeface="Times New Roman"/>
              </a:rPr>
              <a:t>robots can increase overall process efficiency</a:t>
            </a:r>
            <a:r>
              <a:rPr lang="en-US" altLang="zh-CN" sz="700" dirty="0">
                <a:latin typeface="Times New Roman"/>
                <a:ea typeface="Times New Roman"/>
                <a:cs typeface="Times New Roman"/>
                <a:sym typeface="Times New Roman"/>
              </a:rPr>
              <a:t>.</a:t>
            </a:r>
            <a:endParaRPr sz="700" dirty="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120" name="Google Shape;120;p25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3231446" y="3850275"/>
            <a:ext cx="745078" cy="1089301"/>
          </a:xfrm>
          <a:prstGeom prst="rect">
            <a:avLst/>
          </a:prstGeom>
          <a:noFill/>
          <a:ln>
            <a:noFill/>
          </a:ln>
        </p:spPr>
      </p:pic>
      <p:sp>
        <p:nvSpPr>
          <p:cNvPr id="121" name="Google Shape;121;p25"/>
          <p:cNvSpPr txBox="1"/>
          <p:nvPr/>
        </p:nvSpPr>
        <p:spPr>
          <a:xfrm>
            <a:off x="3856650" y="3805250"/>
            <a:ext cx="2173800" cy="11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282575" lvl="0" indent="-98425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700"/>
              <a:buFont typeface="Times New Roman"/>
              <a:buChar char="●"/>
            </a:pPr>
            <a:r>
              <a:rPr lang="zh-CN" sz="700" dirty="0">
                <a:latin typeface="Times New Roman"/>
                <a:ea typeface="Times New Roman"/>
                <a:cs typeface="Times New Roman"/>
                <a:sym typeface="Times New Roman"/>
              </a:rPr>
              <a:t>LR Mate 200iD/7L</a:t>
            </a:r>
            <a:endParaRPr sz="700" dirty="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282575" lvl="0" indent="-98425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700"/>
              <a:buFont typeface="Times New Roman"/>
              <a:buChar char="●"/>
            </a:pPr>
            <a:r>
              <a:rPr lang="zh-CN" sz="700" dirty="0">
                <a:latin typeface="Times New Roman"/>
                <a:ea typeface="Times New Roman"/>
                <a:cs typeface="Times New Roman"/>
                <a:sym typeface="Times New Roman"/>
              </a:rPr>
              <a:t>Six-axis robot arm </a:t>
            </a:r>
            <a:endParaRPr sz="700" dirty="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282575" lvl="0" indent="-98425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Times New Roman"/>
              <a:buChar char="●"/>
            </a:pPr>
            <a:r>
              <a:rPr lang="zh-CN" sz="7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Used for moving material around a workspace</a:t>
            </a:r>
            <a:endParaRPr sz="700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282575" lvl="0" indent="-98425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700"/>
              <a:buFont typeface="Times New Roman"/>
              <a:buChar char="●"/>
            </a:pPr>
            <a:r>
              <a:rPr lang="zh-CN" sz="700" dirty="0">
                <a:latin typeface="Times New Roman"/>
                <a:ea typeface="Times New Roman"/>
                <a:cs typeface="Times New Roman"/>
                <a:sym typeface="Times New Roman"/>
              </a:rPr>
              <a:t>Pneumatic Operation (7kg max load capacity) </a:t>
            </a:r>
            <a:endParaRPr sz="700" dirty="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282575" lvl="0" indent="-98425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700"/>
              <a:buFont typeface="Times New Roman"/>
              <a:buChar char="●"/>
            </a:pPr>
            <a:r>
              <a:rPr lang="zh-CN" sz="700" dirty="0">
                <a:latin typeface="Times New Roman"/>
                <a:ea typeface="Times New Roman"/>
                <a:cs typeface="Times New Roman"/>
                <a:sym typeface="Times New Roman"/>
              </a:rPr>
              <a:t>Maximum reach of 911mm</a:t>
            </a:r>
            <a:endParaRPr lang="en-US" altLang="zh-CN" sz="700" dirty="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282575" lvl="0" indent="-98425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700"/>
              <a:buFont typeface="Times New Roman"/>
              <a:buChar char="●"/>
            </a:pPr>
            <a:r>
              <a:rPr lang="en-US" sz="700" dirty="0">
                <a:latin typeface="Times New Roman"/>
                <a:ea typeface="Times New Roman"/>
                <a:cs typeface="Times New Roman"/>
                <a:sym typeface="Times New Roman"/>
              </a:rPr>
              <a:t>Mounted to the base of the MiR</a:t>
            </a:r>
            <a:endParaRPr sz="700" dirty="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700" dirty="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23" name="Google Shape;123;p25"/>
          <p:cNvSpPr txBox="1"/>
          <p:nvPr/>
        </p:nvSpPr>
        <p:spPr>
          <a:xfrm>
            <a:off x="-10950" y="2008650"/>
            <a:ext cx="3104400" cy="45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282575" lvl="0" indent="-98425" algn="l" rtl="0">
              <a:spcBef>
                <a:spcPts val="0"/>
              </a:spcBef>
              <a:spcAft>
                <a:spcPts val="0"/>
              </a:spcAft>
              <a:buSzPts val="700"/>
              <a:buFont typeface="Times New Roman"/>
              <a:buChar char="●"/>
            </a:pPr>
            <a:r>
              <a:rPr lang="zh-CN" sz="700" dirty="0">
                <a:latin typeface="Times New Roman"/>
                <a:ea typeface="Times New Roman"/>
                <a:cs typeface="Times New Roman"/>
                <a:sym typeface="Times New Roman"/>
              </a:rPr>
              <a:t>Use an autonomous</a:t>
            </a:r>
            <a:r>
              <a:rPr lang="en-US" altLang="zh-CN" sz="700" dirty="0">
                <a:latin typeface="Times New Roman"/>
                <a:ea typeface="Times New Roman"/>
                <a:cs typeface="Times New Roman"/>
                <a:sym typeface="Times New Roman"/>
              </a:rPr>
              <a:t>,</a:t>
            </a:r>
            <a:r>
              <a:rPr lang="zh-CN" sz="700" dirty="0"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altLang="zh-CN" sz="700" dirty="0">
                <a:latin typeface="Times New Roman"/>
                <a:ea typeface="Times New Roman"/>
                <a:cs typeface="Times New Roman"/>
                <a:sym typeface="Times New Roman"/>
              </a:rPr>
              <a:t>mobile industrial </a:t>
            </a:r>
            <a:r>
              <a:rPr lang="zh-CN" sz="700" dirty="0">
                <a:latin typeface="Times New Roman"/>
                <a:ea typeface="Times New Roman"/>
                <a:cs typeface="Times New Roman"/>
                <a:sym typeface="Times New Roman"/>
              </a:rPr>
              <a:t>robot</a:t>
            </a:r>
            <a:r>
              <a:rPr lang="en-US" altLang="zh-CN" sz="700" dirty="0">
                <a:latin typeface="Times New Roman"/>
                <a:ea typeface="Times New Roman"/>
                <a:cs typeface="Times New Roman"/>
                <a:sym typeface="Times New Roman"/>
              </a:rPr>
              <a:t>, i.e., MiR,</a:t>
            </a:r>
            <a:r>
              <a:rPr lang="zh-CN" sz="700" dirty="0">
                <a:latin typeface="Times New Roman"/>
                <a:ea typeface="Times New Roman"/>
                <a:cs typeface="Times New Roman"/>
                <a:sym typeface="Times New Roman"/>
              </a:rPr>
              <a:t> to move palletized cutting tools from a </a:t>
            </a:r>
            <a:r>
              <a:rPr lang="en-US" altLang="zh-CN" sz="700" dirty="0">
                <a:latin typeface="Times New Roman"/>
                <a:ea typeface="Times New Roman"/>
                <a:cs typeface="Times New Roman"/>
                <a:sym typeface="Times New Roman"/>
              </a:rPr>
              <a:t>CNC</a:t>
            </a:r>
            <a:r>
              <a:rPr lang="zh-CN" sz="700" dirty="0">
                <a:latin typeface="Times New Roman"/>
                <a:ea typeface="Times New Roman"/>
                <a:cs typeface="Times New Roman"/>
                <a:sym typeface="Times New Roman"/>
              </a:rPr>
              <a:t> machine to an inspection machine and then return to the charging base station</a:t>
            </a:r>
            <a:r>
              <a:rPr lang="en-US" altLang="zh-CN" sz="700" dirty="0">
                <a:latin typeface="Times New Roman"/>
                <a:ea typeface="Times New Roman"/>
                <a:cs typeface="Times New Roman"/>
                <a:sym typeface="Times New Roman"/>
              </a:rPr>
              <a:t>.</a:t>
            </a:r>
            <a:endParaRPr sz="700" dirty="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25" name="Google Shape;125;p25"/>
          <p:cNvSpPr txBox="1"/>
          <p:nvPr/>
        </p:nvSpPr>
        <p:spPr>
          <a:xfrm>
            <a:off x="7104925" y="2478950"/>
            <a:ext cx="1890900" cy="98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282575" lvl="0" indent="-98425" algn="l" rtl="0">
              <a:spcBef>
                <a:spcPts val="0"/>
              </a:spcBef>
              <a:spcAft>
                <a:spcPts val="0"/>
              </a:spcAft>
              <a:buSzPts val="700"/>
              <a:buFont typeface="Times New Roman"/>
              <a:buChar char="●"/>
            </a:pPr>
            <a:r>
              <a:rPr lang="zh-CN" sz="7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For smaller transport tasks within industry, logistics and healthcare</a:t>
            </a:r>
            <a:endParaRPr sz="700" dirty="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282575" lvl="0" indent="-98425" algn="l" rtl="0">
              <a:spcBef>
                <a:spcPts val="0"/>
              </a:spcBef>
              <a:spcAft>
                <a:spcPts val="0"/>
              </a:spcAft>
              <a:buSzPts val="700"/>
              <a:buFont typeface="Times New Roman"/>
              <a:buChar char="●"/>
            </a:pPr>
            <a:r>
              <a:rPr lang="zh-CN" sz="700" dirty="0">
                <a:latin typeface="Times New Roman"/>
                <a:ea typeface="Times New Roman"/>
                <a:cs typeface="Times New Roman"/>
                <a:sym typeface="Times New Roman"/>
              </a:rPr>
              <a:t>Robot payload: 100 kg (maximum 5% incline)</a:t>
            </a:r>
            <a:endParaRPr sz="700" dirty="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282575" lvl="0" indent="-98425" algn="l" rtl="0">
              <a:spcBef>
                <a:spcPts val="0"/>
              </a:spcBef>
              <a:spcAft>
                <a:spcPts val="0"/>
              </a:spcAft>
              <a:buSzPts val="700"/>
              <a:buFont typeface="Times New Roman"/>
              <a:buChar char="●"/>
            </a:pPr>
            <a:r>
              <a:rPr lang="zh-CN" sz="700" dirty="0">
                <a:latin typeface="Times New Roman"/>
                <a:ea typeface="Times New Roman"/>
                <a:cs typeface="Times New Roman"/>
                <a:sym typeface="Times New Roman"/>
              </a:rPr>
              <a:t>Towing capacity: 300 kg</a:t>
            </a:r>
            <a:endParaRPr sz="700" dirty="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282575" lvl="0" indent="-98425" algn="l" rtl="0">
              <a:spcBef>
                <a:spcPts val="0"/>
              </a:spcBef>
              <a:spcAft>
                <a:spcPts val="0"/>
              </a:spcAft>
              <a:buSzPts val="700"/>
              <a:buFont typeface="Times New Roman"/>
              <a:buChar char="●"/>
            </a:pPr>
            <a:r>
              <a:rPr lang="zh-CN" sz="700" dirty="0">
                <a:latin typeface="Times New Roman"/>
                <a:ea typeface="Times New Roman"/>
                <a:cs typeface="Times New Roman"/>
                <a:sym typeface="Times New Roman"/>
              </a:rPr>
              <a:t>Running Time: 10 Hours</a:t>
            </a:r>
            <a:r>
              <a:rPr lang="en-US" altLang="zh-CN" sz="700" dirty="0">
                <a:latin typeface="Times New Roman"/>
                <a:ea typeface="Times New Roman"/>
                <a:cs typeface="Times New Roman"/>
                <a:sym typeface="Times New Roman"/>
              </a:rPr>
              <a:t> or 20 Km</a:t>
            </a:r>
            <a:endParaRPr sz="700" dirty="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282575" lvl="0" indent="-98425" algn="l" rtl="0">
              <a:spcBef>
                <a:spcPts val="0"/>
              </a:spcBef>
              <a:spcAft>
                <a:spcPts val="0"/>
              </a:spcAft>
              <a:buSzPts val="700"/>
              <a:buFont typeface="Times New Roman"/>
              <a:buChar char="●"/>
            </a:pPr>
            <a:r>
              <a:rPr lang="zh-CN" sz="700" dirty="0">
                <a:latin typeface="Times New Roman"/>
                <a:ea typeface="Times New Roman"/>
                <a:cs typeface="Times New Roman"/>
                <a:sym typeface="Times New Roman"/>
              </a:rPr>
              <a:t>Charging Time: Up to 3 Hours </a:t>
            </a:r>
            <a:endParaRPr sz="700" dirty="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127" name="Google Shape;127;p25"/>
          <p:cNvPicPr preferRelativeResize="0"/>
          <p:nvPr/>
        </p:nvPicPr>
        <p:blipFill rotWithShape="1">
          <a:blip r:embed="rId8">
            <a:alphaModFix/>
          </a:blip>
          <a:srcRect t="19" b="9"/>
          <a:stretch/>
        </p:blipFill>
        <p:spPr>
          <a:xfrm>
            <a:off x="3123513" y="1153100"/>
            <a:ext cx="2173799" cy="24060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8" name="Google Shape;128;p25"/>
          <p:cNvPicPr preferRelativeResize="0"/>
          <p:nvPr/>
        </p:nvPicPr>
        <p:blipFill rotWithShape="1">
          <a:blip r:embed="rId9">
            <a:alphaModFix/>
          </a:blip>
          <a:srcRect l="11108" t="41501" r="10882" b="40972"/>
          <a:stretch/>
        </p:blipFill>
        <p:spPr>
          <a:xfrm>
            <a:off x="4579050" y="1411123"/>
            <a:ext cx="676851" cy="152039"/>
          </a:xfrm>
          <a:prstGeom prst="rect">
            <a:avLst/>
          </a:prstGeom>
          <a:noFill/>
          <a:ln>
            <a:noFill/>
          </a:ln>
        </p:spPr>
      </p:pic>
      <p:pic>
        <p:nvPicPr>
          <p:cNvPr id="129" name="Google Shape;129;p25"/>
          <p:cNvPicPr preferRelativeResize="0"/>
          <p:nvPr/>
        </p:nvPicPr>
        <p:blipFill rotWithShape="1">
          <a:blip r:embed="rId10">
            <a:alphaModFix/>
          </a:blip>
          <a:srcRect l="25510" t="30789" r="25011" b="31417"/>
          <a:stretch/>
        </p:blipFill>
        <p:spPr>
          <a:xfrm>
            <a:off x="5139106" y="3070769"/>
            <a:ext cx="676875" cy="387619"/>
          </a:xfrm>
          <a:prstGeom prst="rect">
            <a:avLst/>
          </a:prstGeom>
          <a:noFill/>
          <a:ln>
            <a:noFill/>
          </a:ln>
        </p:spPr>
      </p:pic>
      <p:sp>
        <p:nvSpPr>
          <p:cNvPr id="131" name="Google Shape;131;p25"/>
          <p:cNvSpPr txBox="1"/>
          <p:nvPr/>
        </p:nvSpPr>
        <p:spPr>
          <a:xfrm>
            <a:off x="0" y="3672073"/>
            <a:ext cx="3035100" cy="12377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282575" lvl="0" indent="-98425">
              <a:buSzPts val="700"/>
              <a:buFont typeface="Times New Roman"/>
              <a:buChar char="●"/>
            </a:pPr>
            <a:r>
              <a:rPr lang="zh-CN" sz="700" dirty="0">
                <a:latin typeface="Times New Roman"/>
                <a:ea typeface="Times New Roman"/>
                <a:cs typeface="Times New Roman"/>
                <a:sym typeface="Times New Roman"/>
              </a:rPr>
              <a:t>MiR</a:t>
            </a:r>
            <a:r>
              <a:rPr lang="en-US" altLang="zh-CN" sz="700" dirty="0"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altLang="zh-CN" sz="700" dirty="0">
                <a:latin typeface="Times New Roman"/>
                <a:cs typeface="Times New Roman"/>
                <a:sym typeface="Times New Roman"/>
              </a:rPr>
              <a:t>autonomously finish the task by moving from the charging base to the CNC machine and final to the inspection area. </a:t>
            </a:r>
          </a:p>
          <a:p>
            <a:pPr marL="282575" lvl="0" indent="-98425">
              <a:buSzPts val="700"/>
              <a:buFont typeface="Times New Roman"/>
              <a:buChar char="●"/>
            </a:pPr>
            <a:r>
              <a:rPr lang="en-US" altLang="zh-CN" sz="700" dirty="0">
                <a:latin typeface="Times New Roman"/>
                <a:ea typeface="Times New Roman"/>
                <a:cs typeface="Times New Roman"/>
                <a:sym typeface="Times New Roman"/>
              </a:rPr>
              <a:t>FANUC robotic arm can autonomously </a:t>
            </a:r>
            <a:r>
              <a:rPr lang="zh-CN" altLang="zh-CN" sz="700" dirty="0">
                <a:latin typeface="Times New Roman"/>
                <a:ea typeface="Times New Roman"/>
                <a:cs typeface="Times New Roman"/>
                <a:sym typeface="Times New Roman"/>
              </a:rPr>
              <a:t>pick up the </a:t>
            </a:r>
            <a:r>
              <a:rPr lang="en-US" altLang="zh-CN" sz="700" dirty="0">
                <a:latin typeface="Times New Roman"/>
                <a:ea typeface="Times New Roman"/>
                <a:cs typeface="Times New Roman"/>
                <a:sym typeface="Times New Roman"/>
              </a:rPr>
              <a:t>tray</a:t>
            </a:r>
            <a:r>
              <a:rPr lang="zh-CN" altLang="zh-CN" sz="700" dirty="0">
                <a:latin typeface="Times New Roman"/>
                <a:ea typeface="Times New Roman"/>
                <a:cs typeface="Times New Roman"/>
                <a:sym typeface="Times New Roman"/>
              </a:rPr>
              <a:t> from the CNC machine </a:t>
            </a:r>
            <a:r>
              <a:rPr lang="en-US" altLang="zh-CN" sz="700" dirty="0">
                <a:latin typeface="Times New Roman"/>
                <a:ea typeface="Times New Roman"/>
                <a:cs typeface="Times New Roman"/>
                <a:sym typeface="Times New Roman"/>
              </a:rPr>
              <a:t>and d</a:t>
            </a:r>
            <a:r>
              <a:rPr lang="zh-CN" altLang="zh-CN" sz="700" dirty="0">
                <a:latin typeface="Times New Roman"/>
                <a:ea typeface="Times New Roman"/>
                <a:cs typeface="Times New Roman"/>
                <a:sym typeface="Times New Roman"/>
              </a:rPr>
              <a:t>rop </a:t>
            </a:r>
            <a:r>
              <a:rPr lang="en-US" altLang="zh-CN" sz="700" dirty="0">
                <a:latin typeface="Times New Roman"/>
                <a:ea typeface="Times New Roman"/>
                <a:cs typeface="Times New Roman"/>
                <a:sym typeface="Times New Roman"/>
              </a:rPr>
              <a:t>it </a:t>
            </a:r>
            <a:r>
              <a:rPr lang="zh-CN" altLang="zh-CN" sz="700" dirty="0">
                <a:latin typeface="Times New Roman"/>
                <a:ea typeface="Times New Roman"/>
                <a:cs typeface="Times New Roman"/>
                <a:sym typeface="Times New Roman"/>
              </a:rPr>
              <a:t>off at the inspection area</a:t>
            </a:r>
            <a:r>
              <a:rPr lang="en-US" altLang="zh-CN" sz="700" dirty="0">
                <a:latin typeface="Times New Roman"/>
                <a:ea typeface="Times New Roman"/>
                <a:cs typeface="Times New Roman"/>
                <a:sym typeface="Times New Roman"/>
              </a:rPr>
              <a:t>.</a:t>
            </a:r>
            <a:r>
              <a:rPr lang="zh-CN" altLang="zh-CN" sz="700" dirty="0"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endParaRPr lang="en-US" altLang="zh-CN" sz="700" dirty="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282575" lvl="0" indent="-98425">
              <a:buSzPts val="700"/>
              <a:buFont typeface="Times New Roman"/>
              <a:buChar char="●"/>
            </a:pPr>
            <a:r>
              <a:rPr lang="en-US" altLang="zh-CN" sz="700" dirty="0" err="1">
                <a:latin typeface="Times New Roman"/>
                <a:ea typeface="Times New Roman"/>
                <a:cs typeface="Times New Roman"/>
                <a:sym typeface="Times New Roman"/>
              </a:rPr>
              <a:t>MiR</a:t>
            </a:r>
            <a:r>
              <a:rPr lang="en-US" altLang="zh-CN" sz="700" dirty="0">
                <a:latin typeface="Times New Roman"/>
                <a:ea typeface="Times New Roman"/>
                <a:cs typeface="Times New Roman"/>
                <a:sym typeface="Times New Roman"/>
              </a:rPr>
              <a:t> battery life study completed.</a:t>
            </a:r>
            <a:endParaRPr sz="700" dirty="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282575" lvl="0" indent="-98425" algn="l" rtl="0">
              <a:spcBef>
                <a:spcPts val="0"/>
              </a:spcBef>
              <a:spcAft>
                <a:spcPts val="0"/>
              </a:spcAft>
              <a:buSzPts val="700"/>
              <a:buFont typeface="Times New Roman"/>
              <a:buChar char="●"/>
            </a:pPr>
            <a:r>
              <a:rPr lang="zh-CN" sz="700" dirty="0">
                <a:latin typeface="Times New Roman"/>
                <a:ea typeface="Times New Roman"/>
                <a:cs typeface="Times New Roman"/>
                <a:sym typeface="Times New Roman"/>
              </a:rPr>
              <a:t>Selecte the best design for the </a:t>
            </a:r>
            <a:r>
              <a:rPr lang="en-US" altLang="zh-CN" sz="700" dirty="0">
                <a:latin typeface="Times New Roman"/>
                <a:ea typeface="Times New Roman"/>
                <a:cs typeface="Times New Roman"/>
                <a:sym typeface="Times New Roman"/>
              </a:rPr>
              <a:t>end of arm tooling</a:t>
            </a:r>
            <a:r>
              <a:rPr lang="zh-CN" sz="700" dirty="0">
                <a:latin typeface="Times New Roman"/>
                <a:ea typeface="Times New Roman"/>
                <a:cs typeface="Times New Roman"/>
                <a:sym typeface="Times New Roman"/>
              </a:rPr>
              <a:t> and </a:t>
            </a:r>
            <a:r>
              <a:rPr lang="en-US" altLang="zh-CN" sz="700" dirty="0">
                <a:latin typeface="Times New Roman"/>
                <a:ea typeface="Times New Roman"/>
                <a:cs typeface="Times New Roman"/>
                <a:sym typeface="Times New Roman"/>
              </a:rPr>
              <a:t>analyzed to be sure that material could withstand the stresses induced.</a:t>
            </a:r>
            <a:endParaRPr sz="700" dirty="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282575" lvl="0" indent="-98425" algn="l" rtl="0">
              <a:spcBef>
                <a:spcPts val="0"/>
              </a:spcBef>
              <a:spcAft>
                <a:spcPts val="0"/>
              </a:spcAft>
              <a:buSzPts val="700"/>
              <a:buFont typeface="Times New Roman"/>
              <a:buChar char="●"/>
            </a:pPr>
            <a:r>
              <a:rPr lang="zh-CN" sz="700" dirty="0">
                <a:latin typeface="Times New Roman"/>
                <a:ea typeface="Times New Roman"/>
                <a:cs typeface="Times New Roman"/>
                <a:sym typeface="Times New Roman"/>
              </a:rPr>
              <a:t>Manufacture and assemble the </a:t>
            </a:r>
            <a:r>
              <a:rPr lang="en-US" altLang="zh-CN" sz="700" dirty="0">
                <a:latin typeface="Times New Roman"/>
                <a:ea typeface="Times New Roman"/>
                <a:cs typeface="Times New Roman"/>
                <a:sym typeface="Times New Roman"/>
              </a:rPr>
              <a:t>end of arm tooling for</a:t>
            </a:r>
            <a:r>
              <a:rPr lang="zh-CN" sz="700" dirty="0">
                <a:latin typeface="Times New Roman"/>
                <a:ea typeface="Times New Roman"/>
                <a:cs typeface="Times New Roman"/>
                <a:sym typeface="Times New Roman"/>
              </a:rPr>
              <a:t> the robotic arm</a:t>
            </a:r>
            <a:r>
              <a:rPr lang="en-US" altLang="zh-CN" sz="700" dirty="0">
                <a:latin typeface="Times New Roman"/>
                <a:ea typeface="Times New Roman"/>
                <a:cs typeface="Times New Roman"/>
                <a:sym typeface="Times New Roman"/>
              </a:rPr>
              <a:t>.</a:t>
            </a:r>
            <a:endParaRPr sz="700" dirty="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282575" lvl="0" indent="-98425">
              <a:buSzPts val="700"/>
              <a:buFont typeface="Times New Roman"/>
              <a:buChar char="●"/>
            </a:pPr>
            <a:r>
              <a:rPr lang="zh-CN" sz="700" dirty="0">
                <a:latin typeface="Times New Roman"/>
                <a:ea typeface="Times New Roman"/>
                <a:cs typeface="Times New Roman"/>
                <a:sym typeface="Times New Roman"/>
              </a:rPr>
              <a:t>Work on </a:t>
            </a:r>
            <a:r>
              <a:rPr lang="en-US" altLang="zh-CN" sz="700" dirty="0">
                <a:latin typeface="Times New Roman"/>
                <a:ea typeface="Times New Roman"/>
                <a:cs typeface="Times New Roman"/>
                <a:sym typeface="Times New Roman"/>
              </a:rPr>
              <a:t>establishing  </a:t>
            </a:r>
            <a:r>
              <a:rPr lang="zh-CN" sz="700" dirty="0">
                <a:latin typeface="Times New Roman"/>
                <a:ea typeface="Times New Roman"/>
                <a:cs typeface="Times New Roman"/>
                <a:sym typeface="Times New Roman"/>
              </a:rPr>
              <a:t>Ethernet </a:t>
            </a:r>
            <a:r>
              <a:rPr lang="en-US" altLang="zh-CN" sz="700" dirty="0">
                <a:latin typeface="Times New Roman"/>
                <a:ea typeface="Times New Roman"/>
                <a:cs typeface="Times New Roman"/>
                <a:sym typeface="Times New Roman"/>
              </a:rPr>
              <a:t>connection </a:t>
            </a:r>
            <a:r>
              <a:rPr lang="zh-CN" sz="700" dirty="0">
                <a:latin typeface="Times New Roman"/>
                <a:ea typeface="Times New Roman"/>
                <a:cs typeface="Times New Roman"/>
                <a:sym typeface="Times New Roman"/>
              </a:rPr>
              <a:t>between </a:t>
            </a:r>
            <a:r>
              <a:rPr lang="en-US" altLang="zh-CN" sz="700" dirty="0">
                <a:latin typeface="Times New Roman"/>
                <a:ea typeface="Times New Roman"/>
                <a:cs typeface="Times New Roman"/>
                <a:sym typeface="Times New Roman"/>
              </a:rPr>
              <a:t>the </a:t>
            </a:r>
            <a:r>
              <a:rPr lang="zh-CN" sz="700" dirty="0">
                <a:latin typeface="Times New Roman"/>
                <a:ea typeface="Times New Roman"/>
                <a:cs typeface="Times New Roman"/>
                <a:sym typeface="Times New Roman"/>
              </a:rPr>
              <a:t>MiR and FANUC</a:t>
            </a:r>
            <a:r>
              <a:rPr lang="en-US" altLang="zh-CN" sz="700" dirty="0"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zh-CN" altLang="zh-CN" sz="8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Industrial</a:t>
            </a:r>
            <a:r>
              <a:rPr lang="en-US" altLang="zh-CN" sz="700" dirty="0">
                <a:latin typeface="Times New Roman"/>
                <a:ea typeface="Times New Roman"/>
                <a:cs typeface="Times New Roman"/>
                <a:sym typeface="Times New Roman"/>
              </a:rPr>
              <a:t> robotic Arm.</a:t>
            </a:r>
            <a:endParaRPr sz="700" dirty="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6" name="Google Shape;121;p25"/>
          <p:cNvSpPr txBox="1"/>
          <p:nvPr/>
        </p:nvSpPr>
        <p:spPr>
          <a:xfrm>
            <a:off x="5239769" y="1924303"/>
            <a:ext cx="806881" cy="4548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 algn="l" rtl="0">
              <a:spcBef>
                <a:spcPts val="0"/>
              </a:spcBef>
              <a:spcAft>
                <a:spcPts val="0"/>
              </a:spcAft>
              <a:buSzPts val="700"/>
            </a:pPr>
            <a:r>
              <a:rPr lang="en-US" altLang="zh-CN" sz="700" dirty="0">
                <a:latin typeface="Times New Roman"/>
                <a:ea typeface="Times New Roman"/>
                <a:cs typeface="Times New Roman"/>
                <a:sym typeface="Times New Roman"/>
              </a:rPr>
              <a:t>Two industrial robots working in tandem</a:t>
            </a:r>
            <a:endParaRPr sz="700" dirty="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7" name="Google Shape;121;p25"/>
          <p:cNvSpPr txBox="1"/>
          <p:nvPr/>
        </p:nvSpPr>
        <p:spPr>
          <a:xfrm>
            <a:off x="6127375" y="1581796"/>
            <a:ext cx="957697" cy="4548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 algn="l" rtl="0">
              <a:spcBef>
                <a:spcPts val="0"/>
              </a:spcBef>
              <a:spcAft>
                <a:spcPts val="0"/>
              </a:spcAft>
              <a:buSzPts val="700"/>
            </a:pPr>
            <a:r>
              <a:rPr lang="en-US" altLang="zh-CN" sz="700" dirty="0">
                <a:latin typeface="Times New Roman"/>
                <a:ea typeface="Times New Roman"/>
                <a:cs typeface="Times New Roman"/>
                <a:sym typeface="Times New Roman"/>
              </a:rPr>
              <a:t>End of Arm Tooling</a:t>
            </a:r>
            <a:endParaRPr sz="700" dirty="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8" name="Google Shape;121;p25"/>
          <p:cNvSpPr txBox="1"/>
          <p:nvPr/>
        </p:nvSpPr>
        <p:spPr>
          <a:xfrm>
            <a:off x="7049522" y="1567970"/>
            <a:ext cx="957697" cy="4548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 algn="l" rtl="0">
              <a:spcBef>
                <a:spcPts val="0"/>
              </a:spcBef>
              <a:spcAft>
                <a:spcPts val="0"/>
              </a:spcAft>
              <a:buSzPts val="700"/>
            </a:pPr>
            <a:r>
              <a:rPr lang="en-US" altLang="zh-CN" sz="700" dirty="0">
                <a:latin typeface="Times New Roman"/>
                <a:ea typeface="Times New Roman"/>
                <a:cs typeface="Times New Roman"/>
                <a:sym typeface="Times New Roman"/>
              </a:rPr>
              <a:t>Tray for cutting tools</a:t>
            </a:r>
            <a:endParaRPr sz="700" dirty="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40" name="Google Shape;108;p25">
            <a:extLst>
              <a:ext uri="{FF2B5EF4-FFF2-40B4-BE49-F238E27FC236}">
                <a16:creationId xmlns:a16="http://schemas.microsoft.com/office/drawing/2014/main" id="{9CBFA5AC-9C7F-4DC1-A618-CC4DC183CAB8}"/>
              </a:ext>
            </a:extLst>
          </p:cNvPr>
          <p:cNvSpPr txBox="1"/>
          <p:nvPr/>
        </p:nvSpPr>
        <p:spPr>
          <a:xfrm>
            <a:off x="170833" y="1852828"/>
            <a:ext cx="2926483" cy="162176"/>
          </a:xfrm>
          <a:prstGeom prst="rect">
            <a:avLst/>
          </a:prstGeom>
          <a:gradFill>
            <a:gsLst>
              <a:gs pos="0">
                <a:srgbClr val="7EBCFF"/>
              </a:gs>
              <a:gs pos="50000">
                <a:srgbClr val="B1D4FF"/>
              </a:gs>
              <a:gs pos="100000">
                <a:srgbClr val="D9E9FF"/>
              </a:gs>
            </a:gsLst>
            <a:lin ang="16200000" scaled="0"/>
          </a:gradFill>
          <a:ln>
            <a:noFill/>
          </a:ln>
        </p:spPr>
        <p:txBody>
          <a:bodyPr spcFirstLastPara="1" wrap="square" lIns="17450" tIns="8725" rIns="17450" bIns="8725" anchor="t" anchorCtr="0">
            <a:noAutofit/>
          </a:bodyPr>
          <a:lstStyle/>
          <a:p>
            <a:pPr lvl="0" algn="ctr"/>
            <a:r>
              <a:rPr lang="en-US" altLang="zh-CN" sz="1000" dirty="0">
                <a:latin typeface="Times New Roman"/>
                <a:ea typeface="Times New Roman"/>
                <a:cs typeface="Times New Roman"/>
                <a:sym typeface="Times New Roman"/>
              </a:rPr>
              <a:t>Project Overview</a:t>
            </a:r>
          </a:p>
        </p:txBody>
      </p:sp>
      <p:sp>
        <p:nvSpPr>
          <p:cNvPr id="43" name="Google Shape;108;p25">
            <a:extLst>
              <a:ext uri="{FF2B5EF4-FFF2-40B4-BE49-F238E27FC236}">
                <a16:creationId xmlns:a16="http://schemas.microsoft.com/office/drawing/2014/main" id="{0D74FD48-C2B7-485C-BC1A-10AB6458DB58}"/>
              </a:ext>
            </a:extLst>
          </p:cNvPr>
          <p:cNvSpPr txBox="1"/>
          <p:nvPr/>
        </p:nvSpPr>
        <p:spPr>
          <a:xfrm>
            <a:off x="176263" y="3567024"/>
            <a:ext cx="2926483" cy="162176"/>
          </a:xfrm>
          <a:prstGeom prst="rect">
            <a:avLst/>
          </a:prstGeom>
          <a:gradFill>
            <a:gsLst>
              <a:gs pos="0">
                <a:srgbClr val="7EBCFF"/>
              </a:gs>
              <a:gs pos="50000">
                <a:srgbClr val="B1D4FF"/>
              </a:gs>
              <a:gs pos="100000">
                <a:srgbClr val="D9E9FF"/>
              </a:gs>
            </a:gsLst>
            <a:lin ang="16200000" scaled="0"/>
          </a:gradFill>
          <a:ln>
            <a:noFill/>
          </a:ln>
        </p:spPr>
        <p:txBody>
          <a:bodyPr spcFirstLastPara="1" wrap="square" lIns="17450" tIns="8725" rIns="17450" bIns="8725" anchor="t" anchorCtr="0">
            <a:noAutofit/>
          </a:bodyPr>
          <a:lstStyle/>
          <a:p>
            <a:pPr lvl="0" algn="ctr"/>
            <a:r>
              <a:rPr lang="en-US" altLang="zh-CN" sz="1000" dirty="0">
                <a:latin typeface="Times New Roman"/>
                <a:ea typeface="Times New Roman"/>
                <a:cs typeface="Times New Roman"/>
                <a:sym typeface="Times New Roman"/>
              </a:rPr>
              <a:t>Progress</a:t>
            </a:r>
          </a:p>
        </p:txBody>
      </p:sp>
      <p:sp>
        <p:nvSpPr>
          <p:cNvPr id="45" name="Google Shape;108;p25">
            <a:extLst>
              <a:ext uri="{FF2B5EF4-FFF2-40B4-BE49-F238E27FC236}">
                <a16:creationId xmlns:a16="http://schemas.microsoft.com/office/drawing/2014/main" id="{BB41D88E-6F04-4F29-96EA-D23E27579CE4}"/>
              </a:ext>
            </a:extLst>
          </p:cNvPr>
          <p:cNvSpPr txBox="1"/>
          <p:nvPr/>
        </p:nvSpPr>
        <p:spPr>
          <a:xfrm>
            <a:off x="6046650" y="1152323"/>
            <a:ext cx="2926483" cy="162176"/>
          </a:xfrm>
          <a:prstGeom prst="rect">
            <a:avLst/>
          </a:prstGeom>
          <a:gradFill>
            <a:gsLst>
              <a:gs pos="0">
                <a:srgbClr val="7EBCFF"/>
              </a:gs>
              <a:gs pos="50000">
                <a:srgbClr val="B1D4FF"/>
              </a:gs>
              <a:gs pos="100000">
                <a:srgbClr val="D9E9FF"/>
              </a:gs>
            </a:gsLst>
            <a:lin ang="16200000" scaled="0"/>
          </a:gradFill>
          <a:ln>
            <a:noFill/>
          </a:ln>
        </p:spPr>
        <p:txBody>
          <a:bodyPr spcFirstLastPara="1" wrap="square" lIns="17450" tIns="8725" rIns="17450" bIns="8725" anchor="t" anchorCtr="0">
            <a:noAutofit/>
          </a:bodyPr>
          <a:lstStyle/>
          <a:p>
            <a:pPr lvl="0" algn="ctr"/>
            <a:r>
              <a:rPr lang="en-US" altLang="zh-CN" sz="1000" dirty="0">
                <a:latin typeface="Times New Roman"/>
                <a:ea typeface="Times New Roman"/>
                <a:cs typeface="Times New Roman"/>
                <a:sym typeface="Times New Roman"/>
              </a:rPr>
              <a:t>End of Arm Tooling</a:t>
            </a:r>
          </a:p>
        </p:txBody>
      </p:sp>
      <p:sp>
        <p:nvSpPr>
          <p:cNvPr id="48" name="Google Shape;108;p25">
            <a:extLst>
              <a:ext uri="{FF2B5EF4-FFF2-40B4-BE49-F238E27FC236}">
                <a16:creationId xmlns:a16="http://schemas.microsoft.com/office/drawing/2014/main" id="{EE307C72-EFD1-482F-80E1-1C5938830E6B}"/>
              </a:ext>
            </a:extLst>
          </p:cNvPr>
          <p:cNvSpPr txBox="1"/>
          <p:nvPr/>
        </p:nvSpPr>
        <p:spPr>
          <a:xfrm>
            <a:off x="6051008" y="2320735"/>
            <a:ext cx="2926483" cy="162176"/>
          </a:xfrm>
          <a:prstGeom prst="rect">
            <a:avLst/>
          </a:prstGeom>
          <a:gradFill>
            <a:gsLst>
              <a:gs pos="0">
                <a:srgbClr val="7EBCFF"/>
              </a:gs>
              <a:gs pos="50000">
                <a:srgbClr val="B1D4FF"/>
              </a:gs>
              <a:gs pos="100000">
                <a:srgbClr val="D9E9FF"/>
              </a:gs>
            </a:gsLst>
            <a:lin ang="16200000" scaled="0"/>
          </a:gradFill>
          <a:ln>
            <a:noFill/>
          </a:ln>
        </p:spPr>
        <p:txBody>
          <a:bodyPr spcFirstLastPara="1" wrap="square" lIns="17450" tIns="8725" rIns="17450" bIns="8725" anchor="t" anchorCtr="0">
            <a:noAutofit/>
          </a:bodyPr>
          <a:lstStyle/>
          <a:p>
            <a:pPr lvl="0" algn="ctr"/>
            <a:r>
              <a:rPr lang="en-US" altLang="zh-CN" sz="10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Mobile Industrial Robot (</a:t>
            </a:r>
            <a:r>
              <a:rPr lang="en-US" altLang="zh-CN" sz="1000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MiR</a:t>
            </a:r>
            <a:r>
              <a:rPr lang="en-US" altLang="zh-CN" sz="10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)</a:t>
            </a:r>
            <a:endParaRPr lang="en-US" altLang="zh-CN" sz="1000" dirty="0"/>
          </a:p>
        </p:txBody>
      </p:sp>
      <p:sp>
        <p:nvSpPr>
          <p:cNvPr id="53" name="Google Shape;113;p25">
            <a:extLst>
              <a:ext uri="{FF2B5EF4-FFF2-40B4-BE49-F238E27FC236}">
                <a16:creationId xmlns:a16="http://schemas.microsoft.com/office/drawing/2014/main" id="{48B4F87A-2CC0-469F-BCF2-FAE4FB9D03F3}"/>
              </a:ext>
            </a:extLst>
          </p:cNvPr>
          <p:cNvSpPr txBox="1"/>
          <p:nvPr/>
        </p:nvSpPr>
        <p:spPr>
          <a:xfrm>
            <a:off x="6066964" y="3562702"/>
            <a:ext cx="2910296" cy="168125"/>
          </a:xfrm>
          <a:prstGeom prst="rect">
            <a:avLst/>
          </a:prstGeom>
          <a:gradFill>
            <a:gsLst>
              <a:gs pos="0">
                <a:srgbClr val="7EBCFF"/>
              </a:gs>
              <a:gs pos="50000">
                <a:srgbClr val="B1D4FF"/>
              </a:gs>
              <a:gs pos="100000">
                <a:srgbClr val="D9E9FF"/>
              </a:gs>
            </a:gsLst>
            <a:lin ang="16200000" scaled="0"/>
          </a:gradFill>
          <a:ln>
            <a:noFill/>
          </a:ln>
        </p:spPr>
        <p:txBody>
          <a:bodyPr spcFirstLastPara="1" wrap="square" lIns="17450" tIns="8725" rIns="17450" bIns="8725" anchor="t" anchorCtr="0">
            <a:noAutofit/>
          </a:bodyPr>
          <a:lstStyle/>
          <a:p>
            <a:pPr algn="ctr"/>
            <a:r>
              <a:rPr lang="en-US" altLang="zh-CN" sz="10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Communications and Programming</a:t>
            </a:r>
            <a:endParaRPr lang="en-US" altLang="zh-CN" sz="1000" dirty="0"/>
          </a:p>
        </p:txBody>
      </p:sp>
      <p:pic>
        <p:nvPicPr>
          <p:cNvPr id="10" name="图片 9">
            <a:extLst>
              <a:ext uri="{FF2B5EF4-FFF2-40B4-BE49-F238E27FC236}">
                <a16:creationId xmlns:a16="http://schemas.microsoft.com/office/drawing/2014/main" id="{BA8F9682-FA7F-40C1-9603-CD0E003B909E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76263" y="2421856"/>
            <a:ext cx="2917187" cy="1034319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A8CCF9AD-0D75-4D83-B754-DD17C3E416D1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111955" y="3757464"/>
            <a:ext cx="1349448" cy="1152323"/>
          </a:xfrm>
          <a:prstGeom prst="rect">
            <a:avLst/>
          </a:prstGeom>
        </p:spPr>
      </p:pic>
      <p:sp>
        <p:nvSpPr>
          <p:cNvPr id="9" name="矩形 8">
            <a:extLst>
              <a:ext uri="{FF2B5EF4-FFF2-40B4-BE49-F238E27FC236}">
                <a16:creationId xmlns:a16="http://schemas.microsoft.com/office/drawing/2014/main" id="{125B1A6B-223B-401F-B21F-979470B125AD}"/>
              </a:ext>
            </a:extLst>
          </p:cNvPr>
          <p:cNvSpPr/>
          <p:nvPr/>
        </p:nvSpPr>
        <p:spPr>
          <a:xfrm>
            <a:off x="5941528" y="1251805"/>
            <a:ext cx="4572000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pPr marL="355600" lvl="0" indent="-171450">
              <a:buSzPct val="130000"/>
              <a:buFont typeface="Arial" panose="020B0604020202020204" pitchFamily="34" charset="0"/>
              <a:buChar char="•"/>
            </a:pPr>
            <a:r>
              <a:rPr lang="en-US" altLang="zh-CN" sz="800" dirty="0">
                <a:latin typeface="Times New Roman"/>
                <a:cs typeface="Times New Roman"/>
                <a:sym typeface="Times New Roman"/>
              </a:rPr>
              <a:t>Aluminum</a:t>
            </a:r>
            <a:r>
              <a:rPr lang="zh-CN" altLang="en-US" sz="800" dirty="0">
                <a:latin typeface="Times New Roman"/>
                <a:cs typeface="Times New Roman"/>
                <a:sym typeface="Times New Roman"/>
              </a:rPr>
              <a:t> </a:t>
            </a:r>
            <a:r>
              <a:rPr lang="en-US" altLang="zh-CN" sz="800" dirty="0">
                <a:latin typeface="Times New Roman"/>
                <a:cs typeface="Times New Roman"/>
                <a:sym typeface="Times New Roman"/>
              </a:rPr>
              <a:t>6061 alloy</a:t>
            </a:r>
          </a:p>
          <a:p>
            <a:pPr marL="355600" lvl="0" indent="-171450">
              <a:buSzPct val="130000"/>
              <a:buFont typeface="Arial" panose="020B0604020202020204" pitchFamily="34" charset="0"/>
              <a:buChar char="•"/>
            </a:pPr>
            <a:r>
              <a:rPr lang="en-US" altLang="zh-CN" sz="800" dirty="0">
                <a:latin typeface="Times New Roman"/>
                <a:cs typeface="Times New Roman"/>
                <a:sym typeface="Times New Roman"/>
              </a:rPr>
              <a:t>Designed to pick up 7kg tray</a:t>
            </a:r>
          </a:p>
          <a:p>
            <a:pPr marL="355600" lvl="0" indent="-171450">
              <a:buSzPct val="130000"/>
              <a:buFont typeface="Arial" panose="020B0604020202020204" pitchFamily="34" charset="0"/>
              <a:buChar char="•"/>
            </a:pPr>
            <a:r>
              <a:rPr lang="en-US" altLang="zh-CN" sz="800" dirty="0">
                <a:latin typeface="Times New Roman"/>
                <a:cs typeface="Times New Roman"/>
              </a:rPr>
              <a:t>Low-cost, high-reliability solution</a:t>
            </a:r>
          </a:p>
        </p:txBody>
      </p:sp>
      <p:sp>
        <p:nvSpPr>
          <p:cNvPr id="44" name="Google Shape;132;p25">
            <a:extLst>
              <a:ext uri="{FF2B5EF4-FFF2-40B4-BE49-F238E27FC236}">
                <a16:creationId xmlns:a16="http://schemas.microsoft.com/office/drawing/2014/main" id="{99B41163-573F-42B8-A941-7FBC1917267A}"/>
              </a:ext>
            </a:extLst>
          </p:cNvPr>
          <p:cNvSpPr txBox="1"/>
          <p:nvPr/>
        </p:nvSpPr>
        <p:spPr>
          <a:xfrm>
            <a:off x="7379583" y="3647008"/>
            <a:ext cx="1588154" cy="1235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CN" sz="600" dirty="0">
                <a:latin typeface="Times New Roman"/>
                <a:ea typeface="Times New Roman"/>
                <a:cs typeface="Times New Roman"/>
                <a:sym typeface="Times New Roman"/>
              </a:rPr>
              <a:t>FANUC Controller:</a:t>
            </a:r>
            <a:endParaRPr sz="600" dirty="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282575" lvl="0" indent="-98425" rtl="0">
              <a:spcBef>
                <a:spcPts val="0"/>
              </a:spcBef>
              <a:spcAft>
                <a:spcPts val="0"/>
              </a:spcAft>
              <a:buSzPts val="700"/>
              <a:buFont typeface="Times New Roman"/>
              <a:buChar char="●"/>
            </a:pPr>
            <a:r>
              <a:rPr lang="zh-CN" sz="600" dirty="0">
                <a:latin typeface="Times New Roman"/>
                <a:ea typeface="Times New Roman"/>
                <a:cs typeface="Times New Roman"/>
                <a:sym typeface="Times New Roman"/>
              </a:rPr>
              <a:t>Use control panel to program each move</a:t>
            </a:r>
            <a:endParaRPr sz="600" dirty="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CN" sz="600" dirty="0">
                <a:latin typeface="Times New Roman"/>
                <a:ea typeface="Times New Roman"/>
                <a:cs typeface="Times New Roman"/>
                <a:sym typeface="Times New Roman"/>
              </a:rPr>
              <a:t>Mi</a:t>
            </a:r>
            <a:r>
              <a:rPr lang="en-US" altLang="zh-CN" sz="600" dirty="0">
                <a:latin typeface="Times New Roman"/>
                <a:ea typeface="Times New Roman"/>
                <a:cs typeface="Times New Roman"/>
                <a:sym typeface="Times New Roman"/>
              </a:rPr>
              <a:t>R</a:t>
            </a:r>
            <a:r>
              <a:rPr lang="zh-CN" sz="600" dirty="0">
                <a:latin typeface="Times New Roman"/>
                <a:ea typeface="Times New Roman"/>
                <a:cs typeface="Times New Roman"/>
                <a:sym typeface="Times New Roman"/>
              </a:rPr>
              <a:t> interface:</a:t>
            </a:r>
            <a:endParaRPr lang="en-US" altLang="zh-CN" sz="600" dirty="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282575" lvl="0" indent="-107950">
              <a:buSzPts val="700"/>
              <a:buFont typeface="Times New Roman"/>
              <a:buChar char="●"/>
            </a:pPr>
            <a:r>
              <a:rPr lang="en-US" altLang="zh-CN" sz="600" dirty="0">
                <a:latin typeface="Times New Roman"/>
                <a:ea typeface="Times New Roman"/>
                <a:cs typeface="Times New Roman"/>
                <a:sym typeface="Times New Roman"/>
              </a:rPr>
              <a:t>Dedicated language to program the </a:t>
            </a:r>
            <a:r>
              <a:rPr lang="en-US" altLang="zh-CN" sz="600" dirty="0" err="1">
                <a:latin typeface="Times New Roman"/>
                <a:ea typeface="Times New Roman"/>
                <a:cs typeface="Times New Roman"/>
                <a:sym typeface="Times New Roman"/>
              </a:rPr>
              <a:t>MiR</a:t>
            </a:r>
            <a:endParaRPr lang="en-US" altLang="zh-CN" sz="600" dirty="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282575" lvl="0" indent="-107950">
              <a:buSzPts val="700"/>
              <a:buFont typeface="Times New Roman"/>
              <a:buChar char="●"/>
            </a:pPr>
            <a:r>
              <a:rPr lang="en-US" altLang="zh-CN" sz="600" dirty="0">
                <a:latin typeface="Times New Roman"/>
                <a:ea typeface="Times New Roman"/>
                <a:cs typeface="Times New Roman"/>
                <a:sym typeface="Times New Roman"/>
              </a:rPr>
              <a:t>Can combine the </a:t>
            </a:r>
            <a:r>
              <a:rPr lang="en-US" altLang="zh-CN" sz="600" dirty="0" err="1">
                <a:latin typeface="Times New Roman"/>
                <a:ea typeface="Times New Roman"/>
                <a:cs typeface="Times New Roman"/>
                <a:sym typeface="Times New Roman"/>
              </a:rPr>
              <a:t>MiR</a:t>
            </a:r>
            <a:r>
              <a:rPr lang="en-US" altLang="zh-CN" sz="600" dirty="0">
                <a:latin typeface="Times New Roman"/>
                <a:ea typeface="Times New Roman"/>
                <a:cs typeface="Times New Roman"/>
                <a:sym typeface="Times New Roman"/>
              </a:rPr>
              <a:t> and FANUC robotic arm into one function</a:t>
            </a:r>
          </a:p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CN" sz="600" dirty="0">
                <a:latin typeface="Times New Roman"/>
                <a:ea typeface="Times New Roman"/>
                <a:cs typeface="Times New Roman"/>
                <a:sym typeface="Times New Roman"/>
              </a:rPr>
              <a:t>PLC:</a:t>
            </a:r>
          </a:p>
          <a:p>
            <a:pPr marL="282575" lvl="0" indent="-107950">
              <a:buSzPts val="700"/>
              <a:buFont typeface="Times New Roman"/>
              <a:buChar char="●"/>
            </a:pPr>
            <a:r>
              <a:rPr lang="en-US" altLang="zh-CN" sz="600" dirty="0">
                <a:latin typeface="Times New Roman"/>
                <a:ea typeface="Times New Roman"/>
                <a:cs typeface="Times New Roman"/>
                <a:sym typeface="Times New Roman"/>
              </a:rPr>
              <a:t>Used as a controller to bridge communications between Mir and FANUC Industrial Robotic arm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altLang="zh-CN" sz="600" dirty="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altLang="zh-CN" sz="600" dirty="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 sz="600" dirty="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6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497</TotalTime>
  <Words>401</Words>
  <Application>Microsoft Office PowerPoint</Application>
  <PresentationFormat>全屏显示(16:9)</PresentationFormat>
  <Paragraphs>48</Paragraphs>
  <Slides>1</Slides>
  <Notes>1</Notes>
  <HiddenSlides>0</HiddenSlides>
  <MMClips>0</MMClips>
  <ScaleCrop>false</ScaleCrop>
  <HeadingPairs>
    <vt:vector size="6" baseType="variant">
      <vt:variant>
        <vt:lpstr>已用的字体</vt:lpstr>
      </vt:variant>
      <vt:variant>
        <vt:i4>2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1</vt:i4>
      </vt:variant>
    </vt:vector>
  </HeadingPairs>
  <TitlesOfParts>
    <vt:vector size="5" baseType="lpstr">
      <vt:lpstr>Arial</vt:lpstr>
      <vt:lpstr>Times New Roman</vt:lpstr>
      <vt:lpstr>Simple Light</vt:lpstr>
      <vt:lpstr>Simple Light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Kinsey, Brad</dc:creator>
  <cp:lastModifiedBy>Wang, Qiwei</cp:lastModifiedBy>
  <cp:revision>33</cp:revision>
  <dcterms:modified xsi:type="dcterms:W3CDTF">2020-04-22T18:00:46Z</dcterms:modified>
</cp:coreProperties>
</file>