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1D0"/>
    <a:srgbClr val="0099FF"/>
    <a:srgbClr val="B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3b02c3f12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83b02c3f12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85566BF-D460-4CC3-8071-D5E622A132DD}"/>
              </a:ext>
            </a:extLst>
          </p:cNvPr>
          <p:cNvSpPr txBox="1"/>
          <p:nvPr/>
        </p:nvSpPr>
        <p:spPr>
          <a:xfrm>
            <a:off x="6046650" y="2320735"/>
            <a:ext cx="2926483" cy="113544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AF4C89-6630-4A8F-A72C-71907EB716A5}"/>
              </a:ext>
            </a:extLst>
          </p:cNvPr>
          <p:cNvSpPr txBox="1"/>
          <p:nvPr/>
        </p:nvSpPr>
        <p:spPr>
          <a:xfrm>
            <a:off x="6046650" y="1152323"/>
            <a:ext cx="2935200" cy="10893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30265E-2193-4BC7-9CF3-C37FA28497C6}"/>
              </a:ext>
            </a:extLst>
          </p:cNvPr>
          <p:cNvSpPr txBox="1"/>
          <p:nvPr/>
        </p:nvSpPr>
        <p:spPr>
          <a:xfrm>
            <a:off x="169816" y="3559175"/>
            <a:ext cx="2939829" cy="14077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8F656D-3ED0-45D8-AFB7-E7E581E87545}"/>
              </a:ext>
            </a:extLst>
          </p:cNvPr>
          <p:cNvSpPr txBox="1"/>
          <p:nvPr/>
        </p:nvSpPr>
        <p:spPr>
          <a:xfrm>
            <a:off x="170841" y="1848024"/>
            <a:ext cx="2925459" cy="16081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964765-AD90-43B4-914E-F9AEE5A3D978}"/>
              </a:ext>
            </a:extLst>
          </p:cNvPr>
          <p:cNvSpPr txBox="1"/>
          <p:nvPr/>
        </p:nvSpPr>
        <p:spPr>
          <a:xfrm>
            <a:off x="170841" y="1153100"/>
            <a:ext cx="2929333" cy="6567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0" name="Google Shape;100;p25"/>
          <p:cNvSpPr/>
          <p:nvPr/>
        </p:nvSpPr>
        <p:spPr>
          <a:xfrm>
            <a:off x="6060775" y="3689300"/>
            <a:ext cx="2935200" cy="12921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3111450" y="3689450"/>
            <a:ext cx="2935200" cy="12921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0" y="-7549"/>
            <a:ext cx="9158100" cy="108637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0" y="40375"/>
            <a:ext cx="91440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95025" rIns="95025" bIns="950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sz="1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Automated Transportation Robots Designed For Industrial Machine</a:t>
            </a:r>
            <a:endParaRPr sz="1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Members: </a:t>
            </a:r>
            <a:r>
              <a:rPr lang="zh-CN" sz="11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Qiwei Wang</a:t>
            </a:r>
            <a:r>
              <a:rPr lang="zh-CN"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</a:t>
            </a:r>
            <a:r>
              <a:rPr lang="zh-CN" sz="11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Haocheng Han</a:t>
            </a:r>
            <a:endParaRPr sz="11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Advisor: Brad Kinsey</a:t>
            </a:r>
            <a:r>
              <a:rPr lang="en-US" altLang="zh-CN" sz="11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Industrial Advisor: Kris Fargo</a:t>
            </a:r>
            <a:endParaRPr sz="11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100" b="0" i="1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Mechanical Engineering, University of New Hampshire</a:t>
            </a:r>
            <a:endParaRPr sz="1100" b="0" i="1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170841" y="1155797"/>
            <a:ext cx="2926483" cy="16217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10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-10950" y="5008187"/>
            <a:ext cx="9144000" cy="1473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Acknowledgments: Olson Center (</a:t>
            </a:r>
            <a:r>
              <a:rPr lang="en-US" altLang="zh-CN" sz="7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particular </a:t>
            </a:r>
            <a:r>
              <a:rPr lang="zh-CN" sz="7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Mike Locke), Turbocam</a:t>
            </a:r>
            <a:r>
              <a:rPr lang="en-US" altLang="zh-CN" sz="7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Inc., and Jaiden Evart and Vinayak Chaturvedi for assistance with robot programming and control.</a:t>
            </a:r>
            <a:endParaRPr sz="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3129959" y="3559144"/>
            <a:ext cx="2910296" cy="168125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FANUC Industrial Robot</a:t>
            </a:r>
            <a:r>
              <a:rPr lang="en-US" altLang="zh-CN" sz="1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 Arm</a:t>
            </a:r>
            <a:endParaRPr sz="1000" dirty="0"/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425" y="459400"/>
            <a:ext cx="1634396" cy="4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25" y="517775"/>
            <a:ext cx="2104125" cy="3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8284" y="1676387"/>
            <a:ext cx="2819400" cy="54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8632" y="2556938"/>
            <a:ext cx="1282000" cy="90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/>
        </p:nvSpPr>
        <p:spPr>
          <a:xfrm>
            <a:off x="-10950" y="1307724"/>
            <a:ext cx="29028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is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extremely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critical in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manufacturing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processes and systems.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Manufacturing automation is becoming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more and more prevalent. 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Autonomous 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robots can increase overall process efficiency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1446" y="3850275"/>
            <a:ext cx="745078" cy="108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/>
        </p:nvSpPr>
        <p:spPr>
          <a:xfrm>
            <a:off x="3856650" y="3805250"/>
            <a:ext cx="21738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575" lvl="0" indent="-98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LR Mate 200iD/7L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Six-axis robot arm 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●"/>
            </a:pPr>
            <a:r>
              <a:rPr lang="zh-CN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for moving material around a workspace</a:t>
            </a:r>
            <a:endParaRPr sz="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Pneumatic Operation (7kg max load capacity) 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Maximum reach of 911mm</a:t>
            </a:r>
            <a:endParaRPr lang="en-US" altLang="zh-CN"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en-US" sz="700" dirty="0">
                <a:latin typeface="Times New Roman"/>
                <a:ea typeface="Times New Roman"/>
                <a:cs typeface="Times New Roman"/>
                <a:sym typeface="Times New Roman"/>
              </a:rPr>
              <a:t>Mounted to the base of the MiR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-10950" y="2008650"/>
            <a:ext cx="31044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Use an autonomous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mobile industrial 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robot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, i.e., MiR,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to move palletized cutting tools from a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CNC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machine to an inspection machine and then return to the charging base station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7104925" y="2478950"/>
            <a:ext cx="18909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smaller transport tasks within industry, logistics and healthcare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Robot payload: 100 kg (maximum 5% incline)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Towing capacity: 300 kg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Running Time: 10 Hours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or 20 Km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Charging Time: Up to 3 Hours 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8">
            <a:alphaModFix/>
          </a:blip>
          <a:srcRect t="19" b="9"/>
          <a:stretch/>
        </p:blipFill>
        <p:spPr>
          <a:xfrm>
            <a:off x="3123513" y="1153100"/>
            <a:ext cx="2173799" cy="24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 rotWithShape="1">
          <a:blip r:embed="rId9">
            <a:alphaModFix/>
          </a:blip>
          <a:srcRect l="11108" t="41501" r="10882" b="40972"/>
          <a:stretch/>
        </p:blipFill>
        <p:spPr>
          <a:xfrm>
            <a:off x="4579050" y="1411123"/>
            <a:ext cx="676851" cy="15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 rotWithShape="1">
          <a:blip r:embed="rId10">
            <a:alphaModFix/>
          </a:blip>
          <a:srcRect l="25510" t="30789" r="25011" b="31417"/>
          <a:stretch/>
        </p:blipFill>
        <p:spPr>
          <a:xfrm>
            <a:off x="5139106" y="3070769"/>
            <a:ext cx="676875" cy="38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0" y="3672073"/>
            <a:ext cx="3035100" cy="123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575" lvl="0" indent="-98425"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MiR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700" dirty="0">
                <a:latin typeface="Times New Roman"/>
                <a:cs typeface="Times New Roman"/>
                <a:sym typeface="Times New Roman"/>
              </a:rPr>
              <a:t>autonomously finish the task by moving from the charging base to the CNC machine and final to the inspection area. </a:t>
            </a:r>
          </a:p>
          <a:p>
            <a:pPr marL="282575" lvl="0" indent="-98425">
              <a:buSzPts val="700"/>
              <a:buFont typeface="Times New Roman"/>
              <a:buChar char="●"/>
            </a:pP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FANUC robotic arm can autonomously </a:t>
            </a:r>
            <a:r>
              <a:rPr lang="zh-CN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pick up the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tray</a:t>
            </a:r>
            <a:r>
              <a:rPr lang="zh-CN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from the CNC machine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and d</a:t>
            </a:r>
            <a:r>
              <a:rPr lang="zh-CN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rop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zh-CN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off at the inspection area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CN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altLang="zh-CN"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>
              <a:buSzPts val="700"/>
              <a:buFont typeface="Times New Roman"/>
              <a:buChar char="●"/>
            </a:pPr>
            <a:r>
              <a:rPr lang="en-US" altLang="zh-CN" sz="700" dirty="0" err="1">
                <a:latin typeface="Times New Roman"/>
                <a:ea typeface="Times New Roman"/>
                <a:cs typeface="Times New Roman"/>
                <a:sym typeface="Times New Roman"/>
              </a:rPr>
              <a:t>MiR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battery life study completed.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Selecte the best design for the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end of arm tooling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analyzed to be sure that material could withstand the stresses induced.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algn="l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Manufacture and assemble the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end of arm tooling for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the robotic arm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>
              <a:buSzPts val="700"/>
              <a:buFont typeface="Times New Roman"/>
              <a:buChar char="●"/>
            </a:pP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Work on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establishing  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Ethernet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connection 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between 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MiR and FANUC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 altLang="zh-CN" sz="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</a:t>
            </a: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 robotic Arm.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121;p25"/>
          <p:cNvSpPr txBox="1"/>
          <p:nvPr/>
        </p:nvSpPr>
        <p:spPr>
          <a:xfrm>
            <a:off x="5239769" y="1924303"/>
            <a:ext cx="806881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700"/>
            </a:pP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Two industrial robots working in tandem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121;p25"/>
          <p:cNvSpPr txBox="1"/>
          <p:nvPr/>
        </p:nvSpPr>
        <p:spPr>
          <a:xfrm>
            <a:off x="6127375" y="1581796"/>
            <a:ext cx="957697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700"/>
            </a:pP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End of Arm Tooling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121;p25"/>
          <p:cNvSpPr txBox="1"/>
          <p:nvPr/>
        </p:nvSpPr>
        <p:spPr>
          <a:xfrm>
            <a:off x="7049522" y="1567970"/>
            <a:ext cx="957697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700"/>
            </a:pPr>
            <a:r>
              <a:rPr lang="en-US" altLang="zh-CN" sz="700" dirty="0">
                <a:latin typeface="Times New Roman"/>
                <a:ea typeface="Times New Roman"/>
                <a:cs typeface="Times New Roman"/>
                <a:sym typeface="Times New Roman"/>
              </a:rPr>
              <a:t>Tray for cutting tools</a:t>
            </a:r>
            <a:endParaRPr sz="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108;p25">
            <a:extLst>
              <a:ext uri="{FF2B5EF4-FFF2-40B4-BE49-F238E27FC236}">
                <a16:creationId xmlns:a16="http://schemas.microsoft.com/office/drawing/2014/main" id="{9CBFA5AC-9C7F-4DC1-A618-CC4DC183CAB8}"/>
              </a:ext>
            </a:extLst>
          </p:cNvPr>
          <p:cNvSpPr txBox="1"/>
          <p:nvPr/>
        </p:nvSpPr>
        <p:spPr>
          <a:xfrm>
            <a:off x="170833" y="1852828"/>
            <a:ext cx="2926483" cy="16217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lvl="0" algn="ctr"/>
            <a:r>
              <a:rPr lang="en-US" altLang="zh-CN" sz="1000" dirty="0">
                <a:latin typeface="Times New Roman"/>
                <a:ea typeface="Times New Roman"/>
                <a:cs typeface="Times New Roman"/>
                <a:sym typeface="Times New Roman"/>
              </a:rPr>
              <a:t>Project Overview</a:t>
            </a:r>
          </a:p>
        </p:txBody>
      </p:sp>
      <p:sp>
        <p:nvSpPr>
          <p:cNvPr id="43" name="Google Shape;108;p25">
            <a:extLst>
              <a:ext uri="{FF2B5EF4-FFF2-40B4-BE49-F238E27FC236}">
                <a16:creationId xmlns:a16="http://schemas.microsoft.com/office/drawing/2014/main" id="{0D74FD48-C2B7-485C-BC1A-10AB6458DB58}"/>
              </a:ext>
            </a:extLst>
          </p:cNvPr>
          <p:cNvSpPr txBox="1"/>
          <p:nvPr/>
        </p:nvSpPr>
        <p:spPr>
          <a:xfrm>
            <a:off x="176263" y="3567024"/>
            <a:ext cx="2926483" cy="16217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lvl="0" algn="ctr"/>
            <a:r>
              <a:rPr lang="en-US" altLang="zh-CN" sz="1000" dirty="0">
                <a:latin typeface="Times New Roman"/>
                <a:ea typeface="Times New Roman"/>
                <a:cs typeface="Times New Roman"/>
                <a:sym typeface="Times New Roman"/>
              </a:rPr>
              <a:t>Progress</a:t>
            </a:r>
          </a:p>
        </p:txBody>
      </p:sp>
      <p:sp>
        <p:nvSpPr>
          <p:cNvPr id="45" name="Google Shape;108;p25">
            <a:extLst>
              <a:ext uri="{FF2B5EF4-FFF2-40B4-BE49-F238E27FC236}">
                <a16:creationId xmlns:a16="http://schemas.microsoft.com/office/drawing/2014/main" id="{BB41D88E-6F04-4F29-96EA-D23E27579CE4}"/>
              </a:ext>
            </a:extLst>
          </p:cNvPr>
          <p:cNvSpPr txBox="1"/>
          <p:nvPr/>
        </p:nvSpPr>
        <p:spPr>
          <a:xfrm>
            <a:off x="6046650" y="1152323"/>
            <a:ext cx="2926483" cy="16217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lvl="0" algn="ctr"/>
            <a:r>
              <a:rPr lang="en-US" altLang="zh-CN" sz="1000" dirty="0">
                <a:latin typeface="Times New Roman"/>
                <a:ea typeface="Times New Roman"/>
                <a:cs typeface="Times New Roman"/>
                <a:sym typeface="Times New Roman"/>
              </a:rPr>
              <a:t>End of Arm Tooling</a:t>
            </a:r>
          </a:p>
        </p:txBody>
      </p:sp>
      <p:sp>
        <p:nvSpPr>
          <p:cNvPr id="48" name="Google Shape;108;p25">
            <a:extLst>
              <a:ext uri="{FF2B5EF4-FFF2-40B4-BE49-F238E27FC236}">
                <a16:creationId xmlns:a16="http://schemas.microsoft.com/office/drawing/2014/main" id="{EE307C72-EFD1-482F-80E1-1C5938830E6B}"/>
              </a:ext>
            </a:extLst>
          </p:cNvPr>
          <p:cNvSpPr txBox="1"/>
          <p:nvPr/>
        </p:nvSpPr>
        <p:spPr>
          <a:xfrm>
            <a:off x="6051008" y="2320735"/>
            <a:ext cx="2926483" cy="16217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lvl="0" algn="ctr"/>
            <a:r>
              <a:rPr lang="en-US" altLang="zh-CN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Industrial Robot (</a:t>
            </a:r>
            <a:r>
              <a:rPr lang="en-US" altLang="zh-CN" sz="1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</a:t>
            </a:r>
            <a:r>
              <a:rPr lang="en-US" altLang="zh-CN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altLang="zh-CN" sz="1000" dirty="0"/>
          </a:p>
        </p:txBody>
      </p:sp>
      <p:sp>
        <p:nvSpPr>
          <p:cNvPr id="53" name="Google Shape;113;p25">
            <a:extLst>
              <a:ext uri="{FF2B5EF4-FFF2-40B4-BE49-F238E27FC236}">
                <a16:creationId xmlns:a16="http://schemas.microsoft.com/office/drawing/2014/main" id="{48B4F87A-2CC0-469F-BCF2-FAE4FB9D03F3}"/>
              </a:ext>
            </a:extLst>
          </p:cNvPr>
          <p:cNvSpPr txBox="1"/>
          <p:nvPr/>
        </p:nvSpPr>
        <p:spPr>
          <a:xfrm>
            <a:off x="6066964" y="3562702"/>
            <a:ext cx="2910296" cy="168125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6200000" scaled="0"/>
          </a:gradFill>
          <a:ln>
            <a:noFill/>
          </a:ln>
        </p:spPr>
        <p:txBody>
          <a:bodyPr spcFirstLastPara="1" wrap="square" lIns="17450" tIns="8725" rIns="17450" bIns="8725" anchor="t" anchorCtr="0">
            <a:noAutofit/>
          </a:bodyPr>
          <a:lstStyle/>
          <a:p>
            <a:pPr algn="ctr"/>
            <a:r>
              <a:rPr lang="en-US" altLang="zh-CN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 and Programming</a:t>
            </a:r>
            <a:endParaRPr lang="en-US" altLang="zh-CN" sz="1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8F9682-FA7F-40C1-9603-CD0E003B9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263" y="2421856"/>
            <a:ext cx="2917187" cy="10343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CCF9AD-0D75-4D83-B754-DD17C3E416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955" y="3757464"/>
            <a:ext cx="1349448" cy="115232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25B1A6B-223B-401F-B21F-979470B125AD}"/>
              </a:ext>
            </a:extLst>
          </p:cNvPr>
          <p:cNvSpPr/>
          <p:nvPr/>
        </p:nvSpPr>
        <p:spPr>
          <a:xfrm>
            <a:off x="5941528" y="12518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0" indent="-171450">
              <a:buSzPct val="130000"/>
              <a:buFont typeface="Arial" panose="020B0604020202020204" pitchFamily="34" charset="0"/>
              <a:buChar char="•"/>
            </a:pPr>
            <a:r>
              <a:rPr lang="en-US" altLang="zh-CN" sz="800" dirty="0">
                <a:latin typeface="Times New Roman"/>
                <a:cs typeface="Times New Roman"/>
                <a:sym typeface="Times New Roman"/>
              </a:rPr>
              <a:t>Aluminum</a:t>
            </a:r>
            <a:r>
              <a:rPr lang="zh-CN" altLang="en-US" sz="8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altLang="zh-CN" sz="800" dirty="0">
                <a:latin typeface="Times New Roman"/>
                <a:cs typeface="Times New Roman"/>
                <a:sym typeface="Times New Roman"/>
              </a:rPr>
              <a:t>6061 alloy</a:t>
            </a:r>
          </a:p>
          <a:p>
            <a:pPr marL="355600" lvl="0" indent="-171450">
              <a:buSzPct val="130000"/>
              <a:buFont typeface="Arial" panose="020B0604020202020204" pitchFamily="34" charset="0"/>
              <a:buChar char="•"/>
            </a:pPr>
            <a:r>
              <a:rPr lang="en-US" altLang="zh-CN" sz="800" dirty="0">
                <a:latin typeface="Times New Roman"/>
                <a:cs typeface="Times New Roman"/>
                <a:sym typeface="Times New Roman"/>
              </a:rPr>
              <a:t>Designed to pick up 7kg tray</a:t>
            </a:r>
          </a:p>
          <a:p>
            <a:pPr marL="355600" lvl="0" indent="-171450">
              <a:buSzPct val="130000"/>
              <a:buFont typeface="Arial" panose="020B0604020202020204" pitchFamily="34" charset="0"/>
              <a:buChar char="•"/>
            </a:pPr>
            <a:r>
              <a:rPr lang="en-US" altLang="zh-CN" sz="800" dirty="0">
                <a:latin typeface="Times New Roman"/>
                <a:cs typeface="Times New Roman"/>
              </a:rPr>
              <a:t>Low-cost, high-reliability solution</a:t>
            </a:r>
          </a:p>
        </p:txBody>
      </p:sp>
      <p:sp>
        <p:nvSpPr>
          <p:cNvPr id="44" name="Google Shape;132;p25">
            <a:extLst>
              <a:ext uri="{FF2B5EF4-FFF2-40B4-BE49-F238E27FC236}">
                <a16:creationId xmlns:a16="http://schemas.microsoft.com/office/drawing/2014/main" id="{99B41163-573F-42B8-A941-7FBC1917267A}"/>
              </a:ext>
            </a:extLst>
          </p:cNvPr>
          <p:cNvSpPr txBox="1"/>
          <p:nvPr/>
        </p:nvSpPr>
        <p:spPr>
          <a:xfrm>
            <a:off x="7379583" y="3647008"/>
            <a:ext cx="1588154" cy="12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FANUC Controller:</a:t>
            </a:r>
            <a:endParaRPr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98425" rtl="0">
              <a:spcBef>
                <a:spcPts val="0"/>
              </a:spcBef>
              <a:spcAft>
                <a:spcPts val="0"/>
              </a:spcAft>
              <a:buSzPts val="700"/>
              <a:buFont typeface="Times New Roman"/>
              <a:buChar char="●"/>
            </a:pPr>
            <a:r>
              <a:rPr 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Use control panel to program each move</a:t>
            </a:r>
            <a:endParaRPr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Mi</a:t>
            </a:r>
            <a:r>
              <a:rPr lang="en-US" alt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 interface:</a:t>
            </a:r>
            <a:endParaRPr lang="en-US" altLang="zh-CN"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107950">
              <a:buSzPts val="700"/>
              <a:buFont typeface="Times New Roman"/>
              <a:buChar char="●"/>
            </a:pPr>
            <a:r>
              <a:rPr lang="en-US" alt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Dedicated language to program the </a:t>
            </a:r>
            <a:r>
              <a:rPr lang="en-US" altLang="zh-CN" sz="600" dirty="0" err="1">
                <a:latin typeface="Times New Roman"/>
                <a:ea typeface="Times New Roman"/>
                <a:cs typeface="Times New Roman"/>
                <a:sym typeface="Times New Roman"/>
              </a:rPr>
              <a:t>MiR</a:t>
            </a:r>
            <a:endParaRPr lang="en-US" altLang="zh-CN"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2575" lvl="0" indent="-107950">
              <a:buSzPts val="700"/>
              <a:buFont typeface="Times New Roman"/>
              <a:buChar char="●"/>
            </a:pPr>
            <a:r>
              <a:rPr lang="en-US" alt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Can combine the </a:t>
            </a:r>
            <a:r>
              <a:rPr lang="en-US" altLang="zh-CN" sz="600" dirty="0" err="1">
                <a:latin typeface="Times New Roman"/>
                <a:ea typeface="Times New Roman"/>
                <a:cs typeface="Times New Roman"/>
                <a:sym typeface="Times New Roman"/>
              </a:rPr>
              <a:t>MiR</a:t>
            </a:r>
            <a:r>
              <a:rPr lang="en-US" alt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 and FANUC robotic arm into one function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PLC:</a:t>
            </a:r>
          </a:p>
          <a:p>
            <a:pPr marL="282575" lvl="0" indent="-107950">
              <a:buSzPts val="700"/>
              <a:buFont typeface="Times New Roman"/>
              <a:buChar char="●"/>
            </a:pPr>
            <a:r>
              <a:rPr lang="en-US" altLang="zh-CN" sz="600" dirty="0">
                <a:latin typeface="Times New Roman"/>
                <a:ea typeface="Times New Roman"/>
                <a:cs typeface="Times New Roman"/>
                <a:sym typeface="Times New Roman"/>
              </a:rPr>
              <a:t>Used as a controller to bridge communications between Mir and FANUC Industrial Robotic 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401</Words>
  <Application>Microsoft Office PowerPoint</Application>
  <PresentationFormat>全屏显示(16:9)</PresentationFormat>
  <Paragraphs>48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Simple Light</vt:lpstr>
      <vt:lpstr>Simple Light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Kinsey, Brad</dc:creator>
  <cp:lastModifiedBy>Wang, Qiwei</cp:lastModifiedBy>
  <cp:revision>33</cp:revision>
  <dcterms:modified xsi:type="dcterms:W3CDTF">2020-04-22T18:00:46Z</dcterms:modified>
</cp:coreProperties>
</file>