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9"/>
  </p:notesMasterIdLst>
  <p:handoutMasterIdLst>
    <p:handoutMasterId r:id="rId30"/>
  </p:handoutMasterIdLst>
  <p:sldIdLst>
    <p:sldId id="256" r:id="rId2"/>
    <p:sldId id="285" r:id="rId3"/>
    <p:sldId id="283" r:id="rId4"/>
    <p:sldId id="257" r:id="rId5"/>
    <p:sldId id="273" r:id="rId6"/>
    <p:sldId id="277" r:id="rId7"/>
    <p:sldId id="279" r:id="rId8"/>
    <p:sldId id="258" r:id="rId9"/>
    <p:sldId id="263" r:id="rId10"/>
    <p:sldId id="261" r:id="rId11"/>
    <p:sldId id="268" r:id="rId12"/>
    <p:sldId id="280" r:id="rId13"/>
    <p:sldId id="265" r:id="rId14"/>
    <p:sldId id="281" r:id="rId15"/>
    <p:sldId id="278" r:id="rId16"/>
    <p:sldId id="287" r:id="rId17"/>
    <p:sldId id="266" r:id="rId18"/>
    <p:sldId id="293" r:id="rId19"/>
    <p:sldId id="267" r:id="rId20"/>
    <p:sldId id="289" r:id="rId21"/>
    <p:sldId id="269" r:id="rId22"/>
    <p:sldId id="291" r:id="rId23"/>
    <p:sldId id="290" r:id="rId24"/>
    <p:sldId id="282" r:id="rId25"/>
    <p:sldId id="274" r:id="rId26"/>
    <p:sldId id="292"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12" autoAdjust="0"/>
    <p:restoredTop sz="94660"/>
  </p:normalViewPr>
  <p:slideViewPr>
    <p:cSldViewPr snapToGrid="0">
      <p:cViewPr varScale="1">
        <p:scale>
          <a:sx n="97" d="100"/>
          <a:sy n="97" d="100"/>
        </p:scale>
        <p:origin x="224"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782D82-2BD3-B941-AE26-BB2A60135C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9D58FA9-8E37-F247-9787-75143F650D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D26AF2-5F13-034A-B61E-FE00996824E8}" type="datetimeFigureOut">
              <a:rPr lang="en-US" smtClean="0"/>
              <a:t>4/22/20</a:t>
            </a:fld>
            <a:endParaRPr lang="en-US"/>
          </a:p>
        </p:txBody>
      </p:sp>
      <p:sp>
        <p:nvSpPr>
          <p:cNvPr id="4" name="Footer Placeholder 3">
            <a:extLst>
              <a:ext uri="{FF2B5EF4-FFF2-40B4-BE49-F238E27FC236}">
                <a16:creationId xmlns:a16="http://schemas.microsoft.com/office/drawing/2014/main" id="{9D5FCC7D-4F68-DE48-90F1-E24D0D2CF5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8D7957-2FE6-E34E-9044-245FB1C6F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FA9F8-8328-D547-ACE1-E142CEFE0BDE}" type="slidenum">
              <a:rPr lang="en-US" smtClean="0"/>
              <a:t>‹#›</a:t>
            </a:fld>
            <a:endParaRPr lang="en-US"/>
          </a:p>
        </p:txBody>
      </p:sp>
    </p:spTree>
    <p:extLst>
      <p:ext uri="{BB962C8B-B14F-4D97-AF65-F5344CB8AC3E}">
        <p14:creationId xmlns:p14="http://schemas.microsoft.com/office/powerpoint/2010/main" val="47850996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C19AF-B456-F946-B36A-FFF01FCA667C}" type="datetimeFigureOut">
              <a:rPr lang="en-US" smtClean="0"/>
              <a:t>4/22/20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20475-1546-4D46-A279-3BE301EA102F}" type="slidenum">
              <a:rPr lang="en-US" smtClean="0"/>
              <a:t>‹#›</a:t>
            </a:fld>
            <a:endParaRPr lang="en-US"/>
          </a:p>
        </p:txBody>
      </p:sp>
    </p:spTree>
    <p:extLst>
      <p:ext uri="{BB962C8B-B14F-4D97-AF65-F5344CB8AC3E}">
        <p14:creationId xmlns:p14="http://schemas.microsoft.com/office/powerpoint/2010/main" val="336559814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6D7EEA-60DF-BF43-9C24-26FDFA5A9413}"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3081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1C30BA6-227C-7B45-9206-147298AD7B01}"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644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574D68D-CA52-714F-8BA4-5499DB475AF4}"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041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968857F-B391-994B-B1DE-B9E21422F18E}"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344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BD502CE-4373-414A-9AA5-36C952782F08}"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1986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8C33198-2576-D34F-B409-FE6A5B76E4BD}"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452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F89B67-3C03-7B41-9AAB-46138A0DE6D7}"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26178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4514D8C-EEF6-874B-A35B-E7CCF2698703}"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0163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54DF47-37C3-904D-8085-E14398685FE6}"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7448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1FA178E-5C65-1642-9F15-B4FD81D516DC}" type="datetime1">
              <a:rPr lang="en-US" smtClean="0"/>
              <a:t>4/22/20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821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2055A9F-B23B-8045-B254-6A1E477B26E1}" type="datetime1">
              <a:rPr lang="en-US" smtClean="0"/>
              <a:t>4/22/20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4323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9785986-CD20-1C4D-87A6-EEFA42076425}" type="datetime1">
              <a:rPr lang="en-US" smtClean="0"/>
              <a:t>4/22/20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730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53AA4B1-3066-5747-9709-939D07CFBE3A}" type="datetime1">
              <a:rPr lang="en-US" smtClean="0"/>
              <a:t>4/22/20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60765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6CD4B-89D2-A44B-B364-68499EBA335D}" type="datetime1">
              <a:rPr lang="en-US" smtClean="0"/>
              <a:t>4/22/20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158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F7F6A7C-06EC-E448-8537-3D305D02787D}" type="datetime1">
              <a:rPr lang="en-US" smtClean="0"/>
              <a:t>4/22/20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722555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B9B8882-48E1-9C44-A19D-41F93F90C34B}" type="datetime1">
              <a:rPr lang="en-US" smtClean="0"/>
              <a:t>4/22/20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751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2B2EE3-6669-0444-BFF1-E53D8E6A3AD8}" type="datetime1">
              <a:rPr lang="en-US" smtClean="0"/>
              <a:t>4/22/20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5208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fibrenet.eu/index.php?id=blog-post-eleven" TargetMode="External"/><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hHhttp:/myfwc.maps.arcgis.com/apps/View/index.html?appid=4675e1db32ac43a9a4308e757965d17d"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4366" y="-232854"/>
            <a:ext cx="9144000" cy="2387600"/>
          </a:xfrm>
        </p:spPr>
        <p:txBody>
          <a:bodyPr/>
          <a:lstStyle/>
          <a:p>
            <a:pPr algn="l"/>
            <a:r>
              <a:rPr lang="en-US" b="1" dirty="0">
                <a:solidFill>
                  <a:schemeClr val="tx1"/>
                </a:solidFill>
                <a:cs typeface="Calibri Light"/>
              </a:rPr>
              <a:t>Egmont Channel Range Rebuild</a:t>
            </a:r>
            <a:endParaRPr lang="en-US" b="1" dirty="0">
              <a:solidFill>
                <a:schemeClr val="tx1"/>
              </a:solidFill>
            </a:endParaRPr>
          </a:p>
        </p:txBody>
      </p:sp>
      <p:sp>
        <p:nvSpPr>
          <p:cNvPr id="5" name="Subtitle 4">
            <a:extLst>
              <a:ext uri="{FF2B5EF4-FFF2-40B4-BE49-F238E27FC236}">
                <a16:creationId xmlns:a16="http://schemas.microsoft.com/office/drawing/2014/main" id="{6DFF2C04-52EA-614B-A8B1-74FD52A08EC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9F25-971A-4E7E-AE7B-8A81DBF4A44E}"/>
              </a:ext>
            </a:extLst>
          </p:cNvPr>
          <p:cNvSpPr>
            <a:spLocks noGrp="1"/>
          </p:cNvSpPr>
          <p:nvPr>
            <p:ph type="title"/>
          </p:nvPr>
        </p:nvSpPr>
        <p:spPr>
          <a:xfrm>
            <a:off x="677334" y="609600"/>
            <a:ext cx="8596668" cy="1320800"/>
          </a:xfrm>
        </p:spPr>
        <p:txBody>
          <a:bodyPr/>
          <a:lstStyle/>
          <a:p>
            <a:r>
              <a:rPr lang="en-US" dirty="0">
                <a:cs typeface="Calibri Light" panose="020F0302020204030204"/>
              </a:rPr>
              <a:t>Structural Alternatives</a:t>
            </a:r>
          </a:p>
        </p:txBody>
      </p:sp>
      <p:sp>
        <p:nvSpPr>
          <p:cNvPr id="3" name="Content Placeholder 2">
            <a:extLst>
              <a:ext uri="{FF2B5EF4-FFF2-40B4-BE49-F238E27FC236}">
                <a16:creationId xmlns:a16="http://schemas.microsoft.com/office/drawing/2014/main" id="{9C954B20-13A2-4051-9A97-3293B2783B7D}"/>
              </a:ext>
            </a:extLst>
          </p:cNvPr>
          <p:cNvSpPr>
            <a:spLocks noGrp="1"/>
          </p:cNvSpPr>
          <p:nvPr>
            <p:ph idx="1"/>
          </p:nvPr>
        </p:nvSpPr>
        <p:spPr>
          <a:xfrm>
            <a:off x="677334" y="1378226"/>
            <a:ext cx="8596668" cy="4211823"/>
          </a:xfrm>
        </p:spPr>
        <p:txBody>
          <a:bodyPr vert="horz" lIns="91440" tIns="45720" rIns="91440" bIns="45720" rtlCol="0" anchor="t">
            <a:normAutofit lnSpcReduction="10000"/>
          </a:bodyPr>
          <a:lstStyle/>
          <a:p>
            <a:r>
              <a:rPr lang="en-US" dirty="0"/>
              <a:t>Materials:</a:t>
            </a:r>
          </a:p>
          <a:p>
            <a:pPr>
              <a:buFont typeface="Arial" panose="020B0604020202020204" pitchFamily="34" charset="0"/>
              <a:buChar char="•"/>
            </a:pPr>
            <a:r>
              <a:rPr lang="en-US" dirty="0"/>
              <a:t>Corrosive resistant</a:t>
            </a:r>
          </a:p>
          <a:p>
            <a:pPr>
              <a:buFont typeface="Arial" panose="020B0604020202020204" pitchFamily="34" charset="0"/>
              <a:buChar char="•"/>
            </a:pPr>
            <a:r>
              <a:rPr lang="en-US" dirty="0"/>
              <a:t>Handle wind and wave loads</a:t>
            </a:r>
          </a:p>
          <a:p>
            <a:r>
              <a:rPr lang="en-US" dirty="0"/>
              <a:t>Timber- no corrosion. Insufficient load capability</a:t>
            </a:r>
          </a:p>
          <a:p>
            <a:r>
              <a:rPr lang="en-US" dirty="0"/>
              <a:t>Steel- susceptible to high corrosion</a:t>
            </a:r>
          </a:p>
          <a:p>
            <a:r>
              <a:rPr lang="en-US" dirty="0"/>
              <a:t>High Grade Stainless- strong, corrosion resistant, $$</a:t>
            </a:r>
          </a:p>
          <a:p>
            <a:r>
              <a:rPr lang="en-US" dirty="0"/>
              <a:t>Steel with corrosion protection </a:t>
            </a:r>
          </a:p>
          <a:p>
            <a:pPr lvl="1"/>
            <a:r>
              <a:rPr lang="en-US" dirty="0"/>
              <a:t>Epoxy coating- 5-10 years before breaking down</a:t>
            </a:r>
          </a:p>
          <a:p>
            <a:pPr lvl="1"/>
            <a:r>
              <a:rPr lang="en-US" dirty="0"/>
              <a:t>Sacrificial Anodes- 5-10 years before breaking down</a:t>
            </a:r>
          </a:p>
          <a:p>
            <a:pPr lvl="2"/>
            <a:r>
              <a:rPr lang="en-US" dirty="0"/>
              <a:t>More negative electrochemical potential than structure</a:t>
            </a:r>
          </a:p>
          <a:p>
            <a:pPr lvl="1"/>
            <a:r>
              <a:rPr lang="en-US" dirty="0"/>
              <a:t>Sacrificial Steel on Wall thickness- to get structure to desired design life</a:t>
            </a:r>
          </a:p>
          <a:p>
            <a:endParaRPr lang="en-US" dirty="0"/>
          </a:p>
          <a:p>
            <a:pPr marL="0" indent="0">
              <a:buNone/>
            </a:pPr>
            <a:endParaRPr lang="en-US" dirty="0"/>
          </a:p>
        </p:txBody>
      </p:sp>
      <p:pic>
        <p:nvPicPr>
          <p:cNvPr id="2054" name="Picture 6" descr="Image result for = stainless steel structural">
            <a:extLst>
              <a:ext uri="{FF2B5EF4-FFF2-40B4-BE49-F238E27FC236}">
                <a16:creationId xmlns:a16="http://schemas.microsoft.com/office/drawing/2014/main" id="{CE80D50C-D1E5-4881-AFB9-E3F9FD685D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993" y="1874976"/>
            <a:ext cx="4605182" cy="2555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2ADAB1-9332-4D67-BFB8-DC79E6E85C37}"/>
              </a:ext>
            </a:extLst>
          </p:cNvPr>
          <p:cNvSpPr txBox="1"/>
          <p:nvPr/>
        </p:nvSpPr>
        <p:spPr>
          <a:xfrm>
            <a:off x="7261993" y="4430852"/>
            <a:ext cx="4059767" cy="215444"/>
          </a:xfrm>
          <a:prstGeom prst="rect">
            <a:avLst/>
          </a:prstGeom>
          <a:noFill/>
        </p:spPr>
        <p:txBody>
          <a:bodyPr wrap="square" rtlCol="0" anchor="t">
            <a:spAutoFit/>
          </a:bodyPr>
          <a:lstStyle/>
          <a:p>
            <a:r>
              <a:rPr lang="en-US" sz="800" dirty="0"/>
              <a:t>https://www.stainlesstubular.com/bar-structural-shapes.html</a:t>
            </a:r>
          </a:p>
        </p:txBody>
      </p:sp>
      <p:sp>
        <p:nvSpPr>
          <p:cNvPr id="7" name="Slide Number Placeholder 3">
            <a:extLst>
              <a:ext uri="{FF2B5EF4-FFF2-40B4-BE49-F238E27FC236}">
                <a16:creationId xmlns:a16="http://schemas.microsoft.com/office/drawing/2014/main" id="{B85EB72D-D37B-1644-96D0-27EA8AE6D022}"/>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10</a:t>
            </a:fld>
            <a:endParaRPr lang="en-US" sz="1200" dirty="0">
              <a:solidFill>
                <a:schemeClr val="tx1"/>
              </a:solidFill>
            </a:endParaRPr>
          </a:p>
        </p:txBody>
      </p:sp>
    </p:spTree>
    <p:extLst>
      <p:ext uri="{BB962C8B-B14F-4D97-AF65-F5344CB8AC3E}">
        <p14:creationId xmlns:p14="http://schemas.microsoft.com/office/powerpoint/2010/main" val="325176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6F1A-4AE2-4A24-98A2-D31B3C63D4A4}"/>
              </a:ext>
            </a:extLst>
          </p:cNvPr>
          <p:cNvSpPr>
            <a:spLocks noGrp="1"/>
          </p:cNvSpPr>
          <p:nvPr>
            <p:ph type="title"/>
          </p:nvPr>
        </p:nvSpPr>
        <p:spPr/>
        <p:txBody>
          <a:bodyPr/>
          <a:lstStyle/>
          <a:p>
            <a:r>
              <a:rPr lang="en-US" dirty="0"/>
              <a:t>Corrosion Resistance</a:t>
            </a:r>
          </a:p>
        </p:txBody>
      </p:sp>
      <p:sp>
        <p:nvSpPr>
          <p:cNvPr id="3" name="Content Placeholder 2">
            <a:extLst>
              <a:ext uri="{FF2B5EF4-FFF2-40B4-BE49-F238E27FC236}">
                <a16:creationId xmlns:a16="http://schemas.microsoft.com/office/drawing/2014/main" id="{85C76AEE-A8D2-4690-A5D7-789B2177616E}"/>
              </a:ext>
            </a:extLst>
          </p:cNvPr>
          <p:cNvSpPr>
            <a:spLocks noGrp="1"/>
          </p:cNvSpPr>
          <p:nvPr>
            <p:ph idx="1"/>
          </p:nvPr>
        </p:nvSpPr>
        <p:spPr>
          <a:xfrm>
            <a:off x="620184" y="893764"/>
            <a:ext cx="8596668" cy="3880773"/>
          </a:xfrm>
        </p:spPr>
        <p:txBody>
          <a:bodyPr vert="horz" lIns="91440" tIns="45720" rIns="91440" bIns="45720" rtlCol="0" anchor="t">
            <a:normAutofit/>
          </a:bodyPr>
          <a:lstStyle/>
          <a:p>
            <a:pPr marL="0" indent="0">
              <a:buNone/>
            </a:pPr>
            <a:endParaRPr lang="en-US" dirty="0">
              <a:ea typeface="+mn-lt"/>
              <a:cs typeface="+mn-lt"/>
            </a:endParaRPr>
          </a:p>
          <a:p>
            <a:pPr>
              <a:buFont typeface="Wingdings 3"/>
              <a:buChar char=""/>
            </a:pPr>
            <a:r>
              <a:rPr lang="en-US" dirty="0">
                <a:ea typeface="+mn-lt"/>
                <a:cs typeface="+mn-lt"/>
              </a:rPr>
              <a:t>50</a:t>
            </a:r>
            <a:r>
              <a:rPr lang="en-US" dirty="0"/>
              <a:t> year design​</a:t>
            </a:r>
            <a:endParaRPr lang="en-US" dirty="0">
              <a:highlight>
                <a:srgbClr val="FFFF00"/>
              </a:highlight>
            </a:endParaRPr>
          </a:p>
          <a:p>
            <a:pPr fontAlgn="base"/>
            <a:r>
              <a:rPr lang="en-US" dirty="0"/>
              <a:t>Probable failure of previous structure​</a:t>
            </a:r>
          </a:p>
          <a:p>
            <a:pPr fontAlgn="base"/>
            <a:r>
              <a:rPr lang="en-US" dirty="0"/>
              <a:t>Wetting and drying of structure</a:t>
            </a:r>
          </a:p>
          <a:p>
            <a:pPr fontAlgn="base"/>
            <a:endParaRPr lang="en-US" dirty="0"/>
          </a:p>
        </p:txBody>
      </p:sp>
      <p:pic>
        <p:nvPicPr>
          <p:cNvPr id="4" name="Picture 5" descr="A picture containing window, bird, man, sitting&#10;&#10;Description generated with very high confidence">
            <a:extLst>
              <a:ext uri="{FF2B5EF4-FFF2-40B4-BE49-F238E27FC236}">
                <a16:creationId xmlns:a16="http://schemas.microsoft.com/office/drawing/2014/main" id="{86FF5095-1FE6-41B6-9759-626219932225}"/>
              </a:ext>
            </a:extLst>
          </p:cNvPr>
          <p:cNvPicPr>
            <a:picLocks noChangeAspect="1"/>
          </p:cNvPicPr>
          <p:nvPr/>
        </p:nvPicPr>
        <p:blipFill>
          <a:blip r:embed="rId2"/>
          <a:stretch>
            <a:fillRect/>
          </a:stretch>
        </p:blipFill>
        <p:spPr>
          <a:xfrm>
            <a:off x="2630971" y="2596584"/>
            <a:ext cx="5348287" cy="3997642"/>
          </a:xfrm>
          <a:prstGeom prst="rect">
            <a:avLst/>
          </a:prstGeom>
        </p:spPr>
      </p:pic>
      <p:sp>
        <p:nvSpPr>
          <p:cNvPr id="6" name="Slide Number Placeholder 3">
            <a:extLst>
              <a:ext uri="{FF2B5EF4-FFF2-40B4-BE49-F238E27FC236}">
                <a16:creationId xmlns:a16="http://schemas.microsoft.com/office/drawing/2014/main" id="{60FE76A8-40A2-8F4E-A792-8E6D5FA178F0}"/>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11</a:t>
            </a:fld>
            <a:endParaRPr lang="en-US" sz="1200" dirty="0">
              <a:solidFill>
                <a:schemeClr val="tx1"/>
              </a:solidFill>
            </a:endParaRPr>
          </a:p>
        </p:txBody>
      </p:sp>
    </p:spTree>
    <p:extLst>
      <p:ext uri="{BB962C8B-B14F-4D97-AF65-F5344CB8AC3E}">
        <p14:creationId xmlns:p14="http://schemas.microsoft.com/office/powerpoint/2010/main" val="208091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3E43-CD30-4750-97DE-AC1B6C8CD0BA}"/>
              </a:ext>
            </a:extLst>
          </p:cNvPr>
          <p:cNvSpPr>
            <a:spLocks noGrp="1"/>
          </p:cNvSpPr>
          <p:nvPr>
            <p:ph type="title"/>
          </p:nvPr>
        </p:nvSpPr>
        <p:spPr/>
        <p:txBody>
          <a:bodyPr/>
          <a:lstStyle/>
          <a:p>
            <a:r>
              <a:rPr lang="en-US" dirty="0"/>
              <a:t>Geotechnical Alternatives</a:t>
            </a:r>
          </a:p>
        </p:txBody>
      </p:sp>
      <p:sp>
        <p:nvSpPr>
          <p:cNvPr id="3" name="Content Placeholder 2">
            <a:extLst>
              <a:ext uri="{FF2B5EF4-FFF2-40B4-BE49-F238E27FC236}">
                <a16:creationId xmlns:a16="http://schemas.microsoft.com/office/drawing/2014/main" id="{DFA69B51-BF2C-4396-A46D-618EFC8CF649}"/>
              </a:ext>
            </a:extLst>
          </p:cNvPr>
          <p:cNvSpPr>
            <a:spLocks noGrp="1"/>
          </p:cNvSpPr>
          <p:nvPr>
            <p:ph idx="1"/>
          </p:nvPr>
        </p:nvSpPr>
        <p:spPr/>
        <p:txBody>
          <a:bodyPr/>
          <a:lstStyle/>
          <a:p>
            <a:pPr>
              <a:buFont typeface="Arial" panose="020B0604020202020204" pitchFamily="34" charset="0"/>
              <a:buChar char="•"/>
            </a:pPr>
            <a:r>
              <a:rPr lang="en-US" dirty="0"/>
              <a:t>Monopile</a:t>
            </a:r>
          </a:p>
          <a:p>
            <a:pPr>
              <a:buFont typeface="Arial" panose="020B0604020202020204" pitchFamily="34" charset="0"/>
              <a:buChar char="•"/>
            </a:pPr>
            <a:r>
              <a:rPr lang="en-US" dirty="0"/>
              <a:t>Jacket Structure </a:t>
            </a:r>
          </a:p>
          <a:p>
            <a:pPr>
              <a:buFont typeface="Arial" panose="020B0604020202020204" pitchFamily="34" charset="0"/>
              <a:buChar char="•"/>
            </a:pPr>
            <a:r>
              <a:rPr lang="en-US" dirty="0"/>
              <a:t>Twisted Jacket</a:t>
            </a:r>
          </a:p>
          <a:p>
            <a:pPr marL="0" indent="0">
              <a:buNone/>
            </a:pPr>
            <a:endParaRPr lang="en-US" dirty="0"/>
          </a:p>
        </p:txBody>
      </p:sp>
      <p:pic>
        <p:nvPicPr>
          <p:cNvPr id="4" name="Picture 3">
            <a:extLst>
              <a:ext uri="{FF2B5EF4-FFF2-40B4-BE49-F238E27FC236}">
                <a16:creationId xmlns:a16="http://schemas.microsoft.com/office/drawing/2014/main" id="{52C33A77-9BD9-4D8E-B9D4-EC0880042DB8}"/>
              </a:ext>
            </a:extLst>
          </p:cNvPr>
          <p:cNvPicPr>
            <a:picLocks noChangeAspect="1"/>
          </p:cNvPicPr>
          <p:nvPr/>
        </p:nvPicPr>
        <p:blipFill>
          <a:blip r:embed="rId2"/>
          <a:stretch>
            <a:fillRect/>
          </a:stretch>
        </p:blipFill>
        <p:spPr>
          <a:xfrm>
            <a:off x="3643586" y="1504488"/>
            <a:ext cx="4727449" cy="4904779"/>
          </a:xfrm>
          <a:prstGeom prst="rect">
            <a:avLst/>
          </a:prstGeom>
        </p:spPr>
      </p:pic>
      <p:sp>
        <p:nvSpPr>
          <p:cNvPr id="5" name="TextBox 4">
            <a:extLst>
              <a:ext uri="{FF2B5EF4-FFF2-40B4-BE49-F238E27FC236}">
                <a16:creationId xmlns:a16="http://schemas.microsoft.com/office/drawing/2014/main" id="{378F3D0E-7312-4D42-B2CB-4113AF6A05B7}"/>
              </a:ext>
            </a:extLst>
          </p:cNvPr>
          <p:cNvSpPr txBox="1"/>
          <p:nvPr/>
        </p:nvSpPr>
        <p:spPr>
          <a:xfrm>
            <a:off x="3643586" y="6431798"/>
            <a:ext cx="6405033" cy="215444"/>
          </a:xfrm>
          <a:prstGeom prst="rect">
            <a:avLst/>
          </a:prstGeom>
          <a:noFill/>
        </p:spPr>
        <p:txBody>
          <a:bodyPr wrap="square" rtlCol="0" anchor="t">
            <a:spAutoFit/>
          </a:bodyPr>
          <a:lstStyle/>
          <a:p>
            <a:r>
              <a:rPr lang="en-US" sz="800" dirty="0"/>
              <a:t>https://www.energy.gov/eere/articles/us-conditions-drive-innovation-offshore-wind-foundations</a:t>
            </a:r>
          </a:p>
        </p:txBody>
      </p:sp>
      <p:sp>
        <p:nvSpPr>
          <p:cNvPr id="7" name="Slide Number Placeholder 3">
            <a:extLst>
              <a:ext uri="{FF2B5EF4-FFF2-40B4-BE49-F238E27FC236}">
                <a16:creationId xmlns:a16="http://schemas.microsoft.com/office/drawing/2014/main" id="{97B8CF81-A582-E145-9507-805E7E045388}"/>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12</a:t>
            </a:fld>
            <a:endParaRPr lang="en-US" sz="1200" dirty="0">
              <a:solidFill>
                <a:schemeClr val="tx1"/>
              </a:solidFill>
            </a:endParaRPr>
          </a:p>
        </p:txBody>
      </p:sp>
    </p:spTree>
    <p:extLst>
      <p:ext uri="{BB962C8B-B14F-4D97-AF65-F5344CB8AC3E}">
        <p14:creationId xmlns:p14="http://schemas.microsoft.com/office/powerpoint/2010/main" val="152424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5661-7B2E-44B0-85B9-BEC8C6BF4DFE}"/>
              </a:ext>
            </a:extLst>
          </p:cNvPr>
          <p:cNvSpPr>
            <a:spLocks noGrp="1"/>
          </p:cNvSpPr>
          <p:nvPr>
            <p:ph type="title"/>
          </p:nvPr>
        </p:nvSpPr>
        <p:spPr>
          <a:xfrm>
            <a:off x="677334" y="609600"/>
            <a:ext cx="8596668" cy="1320800"/>
          </a:xfrm>
        </p:spPr>
        <p:txBody>
          <a:bodyPr anchor="t">
            <a:normAutofit/>
          </a:bodyPr>
          <a:lstStyle/>
          <a:p>
            <a:r>
              <a:rPr lang="en-US" dirty="0">
                <a:ea typeface="+mj-lt"/>
                <a:cs typeface="+mj-lt"/>
              </a:rPr>
              <a:t>Scour</a:t>
            </a:r>
            <a:endParaRPr lang="en-US" dirty="0"/>
          </a:p>
        </p:txBody>
      </p:sp>
      <p:sp>
        <p:nvSpPr>
          <p:cNvPr id="3" name="Content Placeholder 2">
            <a:extLst>
              <a:ext uri="{FF2B5EF4-FFF2-40B4-BE49-F238E27FC236}">
                <a16:creationId xmlns:a16="http://schemas.microsoft.com/office/drawing/2014/main" id="{1CC7A007-D1E7-4F54-9B07-B542A5E2CAFB}"/>
              </a:ext>
            </a:extLst>
          </p:cNvPr>
          <p:cNvSpPr>
            <a:spLocks noGrp="1"/>
          </p:cNvSpPr>
          <p:nvPr>
            <p:ph idx="1"/>
          </p:nvPr>
        </p:nvSpPr>
        <p:spPr>
          <a:xfrm>
            <a:off x="6336287" y="2160589"/>
            <a:ext cx="2934714" cy="3880773"/>
          </a:xfrm>
        </p:spPr>
        <p:txBody>
          <a:bodyPr vert="horz" lIns="91440" tIns="45720" rIns="91440" bIns="45720" rtlCol="0" anchor="t">
            <a:normAutofit/>
          </a:bodyPr>
          <a:lstStyle/>
          <a:p>
            <a:r>
              <a:rPr lang="en-US" dirty="0"/>
              <a:t>Common  problem for marine structure</a:t>
            </a:r>
          </a:p>
          <a:p>
            <a:r>
              <a:rPr lang="en-US" dirty="0"/>
              <a:t>Occurs when water moving past structure loosens soil around foundation below </a:t>
            </a:r>
          </a:p>
          <a:p>
            <a:endParaRPr lang="en-US" dirty="0"/>
          </a:p>
        </p:txBody>
      </p:sp>
      <p:pic>
        <p:nvPicPr>
          <p:cNvPr id="1026" name="Picture 2" descr="/var/folders/53/gy_tvqys0hjbjfy9qz2qmmb00000gn/T/com.microsoft.Powerpoint/WebArchiveCopyPasteTempFiles/2Q==">
            <a:extLst>
              <a:ext uri="{FF2B5EF4-FFF2-40B4-BE49-F238E27FC236}">
                <a16:creationId xmlns:a16="http://schemas.microsoft.com/office/drawing/2014/main" id="{9BCDB4B4-EBDC-494E-A74F-7D3DCE79F1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32" r="-2" b="-2"/>
          <a:stretch/>
        </p:blipFill>
        <p:spPr bwMode="auto">
          <a:xfrm>
            <a:off x="677334" y="1537539"/>
            <a:ext cx="5423429" cy="38823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98425B1-E284-FB46-969B-E483A7D8A99C}"/>
              </a:ext>
            </a:extLst>
          </p:cNvPr>
          <p:cNvSpPr/>
          <p:nvPr/>
        </p:nvSpPr>
        <p:spPr>
          <a:xfrm>
            <a:off x="677334" y="5419901"/>
            <a:ext cx="6096000" cy="215444"/>
          </a:xfrm>
          <a:prstGeom prst="rect">
            <a:avLst/>
          </a:prstGeom>
        </p:spPr>
        <p:txBody>
          <a:bodyPr>
            <a:spAutoFit/>
          </a:bodyPr>
          <a:lstStyle/>
          <a:p>
            <a:r>
              <a:rPr lang="en-US" sz="800" dirty="0">
                <a:solidFill>
                  <a:srgbClr val="000000"/>
                </a:solidFill>
                <a:latin typeface="Trebuchet MS" panose="020B0703020202090204" pitchFamily="34" charset="0"/>
              </a:rPr>
              <a:t>https://</a:t>
            </a:r>
            <a:r>
              <a:rPr lang="en-US" sz="800" dirty="0" err="1">
                <a:solidFill>
                  <a:srgbClr val="000000"/>
                </a:solidFill>
                <a:latin typeface="Trebuchet MS" panose="020B0703020202090204" pitchFamily="34" charset="0"/>
              </a:rPr>
              <a:t>www.ayresassociates.com</a:t>
            </a:r>
            <a:r>
              <a:rPr lang="en-US" sz="800" dirty="0">
                <a:solidFill>
                  <a:srgbClr val="000000"/>
                </a:solidFill>
                <a:latin typeface="Trebuchet MS" panose="020B0703020202090204" pitchFamily="34" charset="0"/>
              </a:rPr>
              <a:t>/battling-bridge-scour-with-research-inspections-and-training/</a:t>
            </a:r>
            <a:endParaRPr lang="en-US" sz="800" dirty="0"/>
          </a:p>
        </p:txBody>
      </p:sp>
      <p:sp>
        <p:nvSpPr>
          <p:cNvPr id="8" name="Slide Number Placeholder 3">
            <a:extLst>
              <a:ext uri="{FF2B5EF4-FFF2-40B4-BE49-F238E27FC236}">
                <a16:creationId xmlns:a16="http://schemas.microsoft.com/office/drawing/2014/main" id="{E752C1B9-6BF9-C14C-8E8A-A046674C5D84}"/>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13</a:t>
            </a:fld>
            <a:endParaRPr lang="en-US" sz="1200" dirty="0">
              <a:solidFill>
                <a:schemeClr val="tx1"/>
              </a:solidFill>
            </a:endParaRPr>
          </a:p>
        </p:txBody>
      </p:sp>
      <p:sp>
        <p:nvSpPr>
          <p:cNvPr id="4" name="TextBox 3">
            <a:extLst>
              <a:ext uri="{FF2B5EF4-FFF2-40B4-BE49-F238E27FC236}">
                <a16:creationId xmlns:a16="http://schemas.microsoft.com/office/drawing/2014/main" id="{A06E2032-D9E8-F840-862B-C2B867840A02}"/>
              </a:ext>
            </a:extLst>
          </p:cNvPr>
          <p:cNvSpPr txBox="1"/>
          <p:nvPr/>
        </p:nvSpPr>
        <p:spPr>
          <a:xfrm>
            <a:off x="579553" y="5635345"/>
            <a:ext cx="2927257" cy="307777"/>
          </a:xfrm>
          <a:prstGeom prst="rect">
            <a:avLst/>
          </a:prstGeom>
          <a:noFill/>
        </p:spPr>
        <p:txBody>
          <a:bodyPr wrap="square" rtlCol="0">
            <a:spAutoFit/>
          </a:bodyPr>
          <a:lstStyle/>
          <a:p>
            <a:r>
              <a:rPr lang="en-US" sz="1400" dirty="0"/>
              <a:t>*Example of Scour*</a:t>
            </a:r>
          </a:p>
        </p:txBody>
      </p:sp>
    </p:spTree>
    <p:extLst>
      <p:ext uri="{BB962C8B-B14F-4D97-AF65-F5344CB8AC3E}">
        <p14:creationId xmlns:p14="http://schemas.microsoft.com/office/powerpoint/2010/main" val="2289205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5410-8E02-483F-AE4E-AB4167E987DA}"/>
              </a:ext>
            </a:extLst>
          </p:cNvPr>
          <p:cNvSpPr>
            <a:spLocks noGrp="1"/>
          </p:cNvSpPr>
          <p:nvPr>
            <p:ph type="title"/>
          </p:nvPr>
        </p:nvSpPr>
        <p:spPr>
          <a:xfrm>
            <a:off x="677334" y="447675"/>
            <a:ext cx="8596668" cy="1320800"/>
          </a:xfrm>
        </p:spPr>
        <p:txBody>
          <a:bodyPr/>
          <a:lstStyle/>
          <a:p>
            <a:r>
              <a:rPr lang="en-US" dirty="0"/>
              <a:t>Scour</a:t>
            </a:r>
          </a:p>
        </p:txBody>
      </p:sp>
      <p:pic>
        <p:nvPicPr>
          <p:cNvPr id="5" name="Picture 5" descr="A picture containing outdoor, water, wave, riding&#10;&#10;Description generated with very high confidence">
            <a:extLst>
              <a:ext uri="{FF2B5EF4-FFF2-40B4-BE49-F238E27FC236}">
                <a16:creationId xmlns:a16="http://schemas.microsoft.com/office/drawing/2014/main" id="{C2E1591D-87DD-4B74-AE56-D470EDC471F9}"/>
              </a:ext>
            </a:extLst>
          </p:cNvPr>
          <p:cNvPicPr>
            <a:picLocks noChangeAspect="1"/>
          </p:cNvPicPr>
          <p:nvPr/>
        </p:nvPicPr>
        <p:blipFill>
          <a:blip r:embed="rId2"/>
          <a:stretch>
            <a:fillRect/>
          </a:stretch>
        </p:blipFill>
        <p:spPr>
          <a:xfrm>
            <a:off x="5016389" y="932575"/>
            <a:ext cx="5908457" cy="5219315"/>
          </a:xfrm>
          <a:prstGeom prst="rect">
            <a:avLst/>
          </a:prstGeom>
        </p:spPr>
      </p:pic>
      <p:sp>
        <p:nvSpPr>
          <p:cNvPr id="6" name="Slide Number Placeholder 3">
            <a:extLst>
              <a:ext uri="{FF2B5EF4-FFF2-40B4-BE49-F238E27FC236}">
                <a16:creationId xmlns:a16="http://schemas.microsoft.com/office/drawing/2014/main" id="{0A482405-7B1F-FF47-B832-6BCB4EBAB052}"/>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14</a:t>
            </a:fld>
            <a:endParaRPr lang="en-US" sz="1200" dirty="0">
              <a:solidFill>
                <a:schemeClr val="tx1"/>
              </a:solidFill>
            </a:endParaRPr>
          </a:p>
        </p:txBody>
      </p:sp>
      <p:sp>
        <p:nvSpPr>
          <p:cNvPr id="3" name="TextBox 2">
            <a:extLst>
              <a:ext uri="{FF2B5EF4-FFF2-40B4-BE49-F238E27FC236}">
                <a16:creationId xmlns:a16="http://schemas.microsoft.com/office/drawing/2014/main" id="{43FDA160-7631-4B56-900C-7D2616ED0702}"/>
              </a:ext>
            </a:extLst>
          </p:cNvPr>
          <p:cNvSpPr txBox="1"/>
          <p:nvPr/>
        </p:nvSpPr>
        <p:spPr>
          <a:xfrm>
            <a:off x="940676" y="1571297"/>
            <a:ext cx="3584027" cy="23709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defTabSz="4572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Previous design had problematic scouring ​</a:t>
            </a:r>
          </a:p>
          <a:p>
            <a:pPr marL="342900" indent="-342900" defTabSz="4572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Attempt was made to remediate by pouring concrete around existing piles​</a:t>
            </a:r>
          </a:p>
          <a:p>
            <a:pPr marL="342900" indent="-342900" defTabSz="4572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Scour continued to occur</a:t>
            </a:r>
          </a:p>
          <a:p>
            <a:endParaRPr lang="en-US" dirty="0">
              <a:latin typeface="Arial"/>
              <a:cs typeface="Arial"/>
            </a:endParaRPr>
          </a:p>
        </p:txBody>
      </p:sp>
    </p:spTree>
    <p:extLst>
      <p:ext uri="{BB962C8B-B14F-4D97-AF65-F5344CB8AC3E}">
        <p14:creationId xmlns:p14="http://schemas.microsoft.com/office/powerpoint/2010/main" val="2644372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outdoor, bench, fence, park&#10;&#10;Description generated with very high confidence">
            <a:extLst>
              <a:ext uri="{FF2B5EF4-FFF2-40B4-BE49-F238E27FC236}">
                <a16:creationId xmlns:a16="http://schemas.microsoft.com/office/drawing/2014/main" id="{3A69E98E-C790-4D8D-BB8D-638DFFECB9C2}"/>
              </a:ext>
            </a:extLst>
          </p:cNvPr>
          <p:cNvPicPr>
            <a:picLocks noChangeAspect="1"/>
          </p:cNvPicPr>
          <p:nvPr/>
        </p:nvPicPr>
        <p:blipFill>
          <a:blip r:embed="rId2"/>
          <a:stretch>
            <a:fillRect/>
          </a:stretch>
        </p:blipFill>
        <p:spPr>
          <a:xfrm>
            <a:off x="4868332" y="1275641"/>
            <a:ext cx="5632724" cy="2829171"/>
          </a:xfrm>
          <a:prstGeom prst="rect">
            <a:avLst/>
          </a:prstGeom>
        </p:spPr>
      </p:pic>
      <p:sp>
        <p:nvSpPr>
          <p:cNvPr id="8" name="TextBox 7">
            <a:extLst>
              <a:ext uri="{FF2B5EF4-FFF2-40B4-BE49-F238E27FC236}">
                <a16:creationId xmlns:a16="http://schemas.microsoft.com/office/drawing/2014/main" id="{BDC81439-441A-4ACE-8855-433FE380CB29}"/>
              </a:ext>
            </a:extLst>
          </p:cNvPr>
          <p:cNvSpPr txBox="1"/>
          <p:nvPr/>
        </p:nvSpPr>
        <p:spPr>
          <a:xfrm>
            <a:off x="4815781" y="4104813"/>
            <a:ext cx="504348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https://www.maccaferri.com/ae/products/articulated-concrete-block-mattresses-acbm/</a:t>
            </a:r>
          </a:p>
        </p:txBody>
      </p:sp>
      <p:sp>
        <p:nvSpPr>
          <p:cNvPr id="10" name="Title 1">
            <a:extLst>
              <a:ext uri="{FF2B5EF4-FFF2-40B4-BE49-F238E27FC236}">
                <a16:creationId xmlns:a16="http://schemas.microsoft.com/office/drawing/2014/main" id="{8CB4E2DA-199C-4E07-A1DB-E7B30B440EAB}"/>
              </a:ext>
            </a:extLst>
          </p:cNvPr>
          <p:cNvSpPr>
            <a:spLocks noGrp="1"/>
          </p:cNvSpPr>
          <p:nvPr>
            <p:ph type="title"/>
          </p:nvPr>
        </p:nvSpPr>
        <p:spPr>
          <a:xfrm>
            <a:off x="677333" y="609599"/>
            <a:ext cx="8596668" cy="1320800"/>
          </a:xfrm>
        </p:spPr>
        <p:txBody>
          <a:bodyPr/>
          <a:lstStyle/>
          <a:p>
            <a:r>
              <a:rPr lang="en-US" dirty="0">
                <a:ea typeface="+mj-lt"/>
                <a:cs typeface="+mj-lt"/>
              </a:rPr>
              <a:t>Articulating Concrete Block Mattress</a:t>
            </a:r>
            <a:endParaRPr lang="en-US" dirty="0"/>
          </a:p>
        </p:txBody>
      </p:sp>
      <p:sp>
        <p:nvSpPr>
          <p:cNvPr id="7" name="Slide Number Placeholder 3">
            <a:extLst>
              <a:ext uri="{FF2B5EF4-FFF2-40B4-BE49-F238E27FC236}">
                <a16:creationId xmlns:a16="http://schemas.microsoft.com/office/drawing/2014/main" id="{3EF3841F-2811-A14E-A553-ABE3C966A73E}"/>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15</a:t>
            </a:fld>
            <a:endParaRPr lang="en-US" sz="1200" dirty="0">
              <a:solidFill>
                <a:schemeClr val="tx1"/>
              </a:solidFill>
            </a:endParaRPr>
          </a:p>
        </p:txBody>
      </p:sp>
      <p:pic>
        <p:nvPicPr>
          <p:cNvPr id="2" name="Picture 2" descr="A picture containing object, clock&#10;&#10;Description generated with very high confidence">
            <a:extLst>
              <a:ext uri="{FF2B5EF4-FFF2-40B4-BE49-F238E27FC236}">
                <a16:creationId xmlns:a16="http://schemas.microsoft.com/office/drawing/2014/main" id="{0451F7B3-BF60-4B0D-A07F-C2085469E857}"/>
              </a:ext>
            </a:extLst>
          </p:cNvPr>
          <p:cNvPicPr>
            <a:picLocks noChangeAspect="1"/>
          </p:cNvPicPr>
          <p:nvPr/>
        </p:nvPicPr>
        <p:blipFill>
          <a:blip r:embed="rId3"/>
          <a:stretch>
            <a:fillRect/>
          </a:stretch>
        </p:blipFill>
        <p:spPr>
          <a:xfrm>
            <a:off x="4868917" y="4331007"/>
            <a:ext cx="4884681" cy="2308157"/>
          </a:xfrm>
          <a:prstGeom prst="rect">
            <a:avLst/>
          </a:prstGeom>
        </p:spPr>
      </p:pic>
      <p:sp>
        <p:nvSpPr>
          <p:cNvPr id="4" name="TextBox 3">
            <a:extLst>
              <a:ext uri="{FF2B5EF4-FFF2-40B4-BE49-F238E27FC236}">
                <a16:creationId xmlns:a16="http://schemas.microsoft.com/office/drawing/2014/main" id="{CCC8D9B7-C106-42C3-A47E-9213E6505EF3}"/>
              </a:ext>
            </a:extLst>
          </p:cNvPr>
          <p:cNvSpPr txBox="1"/>
          <p:nvPr/>
        </p:nvSpPr>
        <p:spPr>
          <a:xfrm>
            <a:off x="4868918" y="6629400"/>
            <a:ext cx="54627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https://www.conteches.com/knowledge-center/pdh-article-series/articulated-concrete-block-design</a:t>
            </a:r>
            <a:endParaRPr lang="en-US" sz="800" dirty="0"/>
          </a:p>
        </p:txBody>
      </p:sp>
      <p:sp>
        <p:nvSpPr>
          <p:cNvPr id="5" name="TextBox 4">
            <a:extLst>
              <a:ext uri="{FF2B5EF4-FFF2-40B4-BE49-F238E27FC236}">
                <a16:creationId xmlns:a16="http://schemas.microsoft.com/office/drawing/2014/main" id="{A0296117-6C8E-4D1E-807B-41BF9741C8A9}"/>
              </a:ext>
            </a:extLst>
          </p:cNvPr>
          <p:cNvSpPr txBox="1"/>
          <p:nvPr/>
        </p:nvSpPr>
        <p:spPr>
          <a:xfrm>
            <a:off x="676275" y="1556516"/>
            <a:ext cx="4017579" cy="2786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defTabSz="4572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Effective and relatively easy way to fight scour</a:t>
            </a:r>
          </a:p>
          <a:p>
            <a:pPr marL="342900" indent="-342900" defTabSz="4572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Concrete block mattress installed in all directions from structure</a:t>
            </a:r>
          </a:p>
          <a:p>
            <a:pPr marL="342900" indent="-342900" defTabSz="4572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Mattress slopes down and reaches underneath the maximum scour expected  </a:t>
            </a:r>
          </a:p>
          <a:p>
            <a:pPr>
              <a:lnSpc>
                <a:spcPct val="150000"/>
              </a:lnSpc>
            </a:pPr>
            <a:endParaRPr lang="en-US" dirty="0"/>
          </a:p>
          <a:p>
            <a:pPr marL="285750" indent="-285750">
              <a:buFont typeface="Wingdings"/>
              <a:buChar char="Ø"/>
            </a:pPr>
            <a:endParaRPr lang="en-US" dirty="0"/>
          </a:p>
        </p:txBody>
      </p:sp>
      <p:sp>
        <p:nvSpPr>
          <p:cNvPr id="3" name="TextBox 2">
            <a:extLst>
              <a:ext uri="{FF2B5EF4-FFF2-40B4-BE49-F238E27FC236}">
                <a16:creationId xmlns:a16="http://schemas.microsoft.com/office/drawing/2014/main" id="{96C92E3C-91AB-4644-B6C6-D556051F51DB}"/>
              </a:ext>
            </a:extLst>
          </p:cNvPr>
          <p:cNvSpPr txBox="1"/>
          <p:nvPr/>
        </p:nvSpPr>
        <p:spPr>
          <a:xfrm>
            <a:off x="676275" y="4611757"/>
            <a:ext cx="3604177" cy="157700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252969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2473-45F4-FF44-9725-40F531D65193}"/>
              </a:ext>
            </a:extLst>
          </p:cNvPr>
          <p:cNvSpPr>
            <a:spLocks noGrp="1"/>
          </p:cNvSpPr>
          <p:nvPr>
            <p:ph type="title"/>
          </p:nvPr>
        </p:nvSpPr>
        <p:spPr>
          <a:xfrm>
            <a:off x="676746" y="609600"/>
            <a:ext cx="3729076" cy="1320800"/>
          </a:xfrm>
        </p:spPr>
        <p:txBody>
          <a:bodyPr anchor="ctr">
            <a:normAutofit/>
          </a:bodyPr>
          <a:lstStyle/>
          <a:p>
            <a:r>
              <a:rPr lang="en-US" dirty="0"/>
              <a:t>Wind Calculation Development</a:t>
            </a:r>
          </a:p>
        </p:txBody>
      </p:sp>
      <p:sp>
        <p:nvSpPr>
          <p:cNvPr id="3" name="Content Placeholder 2">
            <a:extLst>
              <a:ext uri="{FF2B5EF4-FFF2-40B4-BE49-F238E27FC236}">
                <a16:creationId xmlns:a16="http://schemas.microsoft.com/office/drawing/2014/main" id="{29F385B8-03B8-904C-ABBB-2A0F8C1675BE}"/>
              </a:ext>
            </a:extLst>
          </p:cNvPr>
          <p:cNvSpPr>
            <a:spLocks noGrp="1"/>
          </p:cNvSpPr>
          <p:nvPr>
            <p:ph idx="1"/>
          </p:nvPr>
        </p:nvSpPr>
        <p:spPr>
          <a:xfrm>
            <a:off x="685167" y="2160589"/>
            <a:ext cx="3720916" cy="3560733"/>
          </a:xfrm>
        </p:spPr>
        <p:txBody>
          <a:bodyPr vert="horz" lIns="91440" tIns="45720" rIns="91440" bIns="45720" rtlCol="0">
            <a:normAutofit/>
          </a:bodyPr>
          <a:lstStyle/>
          <a:p>
            <a:pPr>
              <a:lnSpc>
                <a:spcPct val="90000"/>
              </a:lnSpc>
            </a:pPr>
            <a:r>
              <a:rPr lang="en-US" dirty="0"/>
              <a:t>Wind loads calculated using ASCE 7-10</a:t>
            </a:r>
          </a:p>
          <a:p>
            <a:pPr>
              <a:lnSpc>
                <a:spcPct val="90000"/>
              </a:lnSpc>
            </a:pPr>
            <a:r>
              <a:rPr lang="en-US" dirty="0"/>
              <a:t>Wind loads negligible for monopile</a:t>
            </a:r>
          </a:p>
          <a:p>
            <a:pPr>
              <a:lnSpc>
                <a:spcPct val="90000"/>
              </a:lnSpc>
            </a:pPr>
            <a:r>
              <a:rPr lang="en-US" dirty="0"/>
              <a:t>Cannot have wind and wave acting at same spot</a:t>
            </a:r>
          </a:p>
          <a:p>
            <a:pPr>
              <a:lnSpc>
                <a:spcPct val="90000"/>
              </a:lnSpc>
            </a:pPr>
            <a:r>
              <a:rPr lang="en-US" dirty="0"/>
              <a:t>Wind loads calculated by taking tower as sections</a:t>
            </a:r>
          </a:p>
          <a:p>
            <a:pPr>
              <a:lnSpc>
                <a:spcPct val="90000"/>
              </a:lnSpc>
            </a:pPr>
            <a:r>
              <a:rPr lang="en-US" dirty="0"/>
              <a:t>Assumed 50% cross sectional area for the tower</a:t>
            </a:r>
          </a:p>
          <a:p>
            <a:pPr>
              <a:lnSpc>
                <a:spcPct val="90000"/>
              </a:lnSpc>
            </a:pPr>
            <a:r>
              <a:rPr lang="en-US" dirty="0"/>
              <a:t>Taken about two directions</a:t>
            </a:r>
          </a:p>
        </p:txBody>
      </p:sp>
      <p:pic>
        <p:nvPicPr>
          <p:cNvPr id="4" name="Picture 3">
            <a:extLst>
              <a:ext uri="{FF2B5EF4-FFF2-40B4-BE49-F238E27FC236}">
                <a16:creationId xmlns:a16="http://schemas.microsoft.com/office/drawing/2014/main" id="{11F79412-A4F0-2640-A475-675E9EFF0F91}"/>
              </a:ext>
            </a:extLst>
          </p:cNvPr>
          <p:cNvPicPr>
            <a:picLocks noChangeAspect="1"/>
          </p:cNvPicPr>
          <p:nvPr/>
        </p:nvPicPr>
        <p:blipFill>
          <a:blip r:embed="rId2"/>
          <a:stretch>
            <a:fillRect/>
          </a:stretch>
        </p:blipFill>
        <p:spPr>
          <a:xfrm>
            <a:off x="5924850" y="632145"/>
            <a:ext cx="2061117" cy="5089178"/>
          </a:xfrm>
          <a:prstGeom prst="rect">
            <a:avLst/>
          </a:prstGeom>
        </p:spPr>
      </p:pic>
      <p:sp>
        <p:nvSpPr>
          <p:cNvPr id="5" name="Slide Number Placeholder 3">
            <a:extLst>
              <a:ext uri="{FF2B5EF4-FFF2-40B4-BE49-F238E27FC236}">
                <a16:creationId xmlns:a16="http://schemas.microsoft.com/office/drawing/2014/main" id="{6CE106B8-839B-8D46-B260-0A9CAD2EB196}"/>
              </a:ext>
            </a:extLst>
          </p:cNvPr>
          <p:cNvSpPr txBox="1">
            <a:spLocks/>
          </p:cNvSpPr>
          <p:nvPr/>
        </p:nvSpPr>
        <p:spPr>
          <a:xfrm>
            <a:off x="11303541" y="6284069"/>
            <a:ext cx="888460" cy="573932"/>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z="1200" smtClean="0">
                <a:solidFill>
                  <a:schemeClr val="tx1"/>
                </a:solidFill>
              </a:rPr>
              <a:pPr>
                <a:spcAft>
                  <a:spcPts val="600"/>
                </a:spcAft>
              </a:pPr>
              <a:t>16</a:t>
            </a:fld>
            <a:endParaRPr lang="en-US" sz="1200" dirty="0">
              <a:solidFill>
                <a:schemeClr val="tx1"/>
              </a:solidFill>
            </a:endParaRPr>
          </a:p>
        </p:txBody>
      </p:sp>
    </p:spTree>
    <p:extLst>
      <p:ext uri="{BB962C8B-B14F-4D97-AF65-F5344CB8AC3E}">
        <p14:creationId xmlns:p14="http://schemas.microsoft.com/office/powerpoint/2010/main" val="102486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91CC-86FE-4D51-9F63-068C1474126A}"/>
              </a:ext>
            </a:extLst>
          </p:cNvPr>
          <p:cNvSpPr>
            <a:spLocks noGrp="1"/>
          </p:cNvSpPr>
          <p:nvPr>
            <p:ph type="title"/>
          </p:nvPr>
        </p:nvSpPr>
        <p:spPr>
          <a:xfrm>
            <a:off x="676746" y="609600"/>
            <a:ext cx="3729076" cy="1320800"/>
          </a:xfrm>
        </p:spPr>
        <p:txBody>
          <a:bodyPr anchor="ctr">
            <a:normAutofit/>
          </a:bodyPr>
          <a:lstStyle/>
          <a:p>
            <a:r>
              <a:rPr lang="en-US" dirty="0"/>
              <a:t>Development of Wave Loading</a:t>
            </a:r>
            <a:endParaRPr lang="en-US"/>
          </a:p>
        </p:txBody>
      </p:sp>
      <p:sp>
        <p:nvSpPr>
          <p:cNvPr id="3" name="Content Placeholder 2">
            <a:extLst>
              <a:ext uri="{FF2B5EF4-FFF2-40B4-BE49-F238E27FC236}">
                <a16:creationId xmlns:a16="http://schemas.microsoft.com/office/drawing/2014/main" id="{A4BC78CE-1031-4982-983B-8277AF4E323A}"/>
              </a:ext>
            </a:extLst>
          </p:cNvPr>
          <p:cNvSpPr>
            <a:spLocks noGrp="1"/>
          </p:cNvSpPr>
          <p:nvPr>
            <p:ph idx="1"/>
          </p:nvPr>
        </p:nvSpPr>
        <p:spPr>
          <a:xfrm>
            <a:off x="685167" y="2160589"/>
            <a:ext cx="3720916" cy="3560733"/>
          </a:xfrm>
        </p:spPr>
        <p:txBody>
          <a:bodyPr vert="horz" lIns="91440" tIns="45720" rIns="91440" bIns="45720" rtlCol="0">
            <a:normAutofit/>
          </a:bodyPr>
          <a:lstStyle/>
          <a:p>
            <a:pPr fontAlgn="base"/>
            <a:r>
              <a:rPr lang="en-US" dirty="0"/>
              <a:t>Cyclic Loading​ (wave period)</a:t>
            </a:r>
          </a:p>
          <a:p>
            <a:pPr fontAlgn="base"/>
            <a:r>
              <a:rPr lang="en-US" dirty="0"/>
              <a:t>Wave height​</a:t>
            </a:r>
          </a:p>
          <a:p>
            <a:pPr fontAlgn="base"/>
            <a:r>
              <a:rPr lang="en-US" dirty="0"/>
              <a:t>Storm Surge</a:t>
            </a:r>
          </a:p>
          <a:p>
            <a:r>
              <a:rPr lang="en-US" dirty="0"/>
              <a:t>High water level</a:t>
            </a:r>
          </a:p>
          <a:p>
            <a:r>
              <a:rPr lang="en-US" dirty="0"/>
              <a:t>Sea level rise</a:t>
            </a:r>
          </a:p>
        </p:txBody>
      </p:sp>
      <p:pic>
        <p:nvPicPr>
          <p:cNvPr id="5" name="Picture 4">
            <a:extLst>
              <a:ext uri="{FF2B5EF4-FFF2-40B4-BE49-F238E27FC236}">
                <a16:creationId xmlns:a16="http://schemas.microsoft.com/office/drawing/2014/main" id="{309C46C9-1145-3E49-9D84-937B618B89BD}"/>
              </a:ext>
            </a:extLst>
          </p:cNvPr>
          <p:cNvPicPr>
            <a:picLocks noChangeAspect="1"/>
          </p:cNvPicPr>
          <p:nvPr/>
        </p:nvPicPr>
        <p:blipFill>
          <a:blip r:embed="rId2"/>
          <a:stretch>
            <a:fillRect/>
          </a:stretch>
        </p:blipFill>
        <p:spPr>
          <a:xfrm>
            <a:off x="5587692" y="632145"/>
            <a:ext cx="2735433" cy="5089178"/>
          </a:xfrm>
          <a:prstGeom prst="rect">
            <a:avLst/>
          </a:prstGeom>
        </p:spPr>
      </p:pic>
      <p:sp>
        <p:nvSpPr>
          <p:cNvPr id="4" name="Rectangle 3">
            <a:extLst>
              <a:ext uri="{FF2B5EF4-FFF2-40B4-BE49-F238E27FC236}">
                <a16:creationId xmlns:a16="http://schemas.microsoft.com/office/drawing/2014/main" id="{EA2D23EF-77BE-5D4E-91E0-EB313CE8F6AD}"/>
              </a:ext>
            </a:extLst>
          </p:cNvPr>
          <p:cNvSpPr/>
          <p:nvPr/>
        </p:nvSpPr>
        <p:spPr>
          <a:xfrm>
            <a:off x="4494212" y="6641576"/>
            <a:ext cx="6096000" cy="215444"/>
          </a:xfrm>
          <a:prstGeom prst="rect">
            <a:avLst/>
          </a:prstGeom>
        </p:spPr>
        <p:txBody>
          <a:bodyPr>
            <a:spAutoFit/>
          </a:bodyPr>
          <a:lstStyle/>
          <a:p>
            <a:pPr>
              <a:spcAft>
                <a:spcPts val="600"/>
              </a:spcAft>
            </a:pPr>
            <a:r>
              <a:rPr lang="en-US" sz="800" dirty="0">
                <a:solidFill>
                  <a:srgbClr val="000000"/>
                </a:solidFill>
                <a:latin typeface="Trebuchet MS" panose="020B0703020202090204" pitchFamily="34" charset="0"/>
              </a:rPr>
              <a:t>http://</a:t>
            </a:r>
            <a:r>
              <a:rPr lang="en-US" sz="800" dirty="0" err="1">
                <a:solidFill>
                  <a:srgbClr val="000000"/>
                </a:solidFill>
                <a:latin typeface="Trebuchet MS" panose="020B0703020202090204" pitchFamily="34" charset="0"/>
              </a:rPr>
              <a:t>www.hann-ocean.com</a:t>
            </a:r>
            <a:r>
              <a:rPr lang="en-US" sz="800" dirty="0">
                <a:solidFill>
                  <a:srgbClr val="000000"/>
                </a:solidFill>
                <a:latin typeface="Trebuchet MS" panose="020B0703020202090204" pitchFamily="34" charset="0"/>
              </a:rPr>
              <a:t>/</a:t>
            </a:r>
            <a:r>
              <a:rPr lang="en-US" sz="800" dirty="0" err="1">
                <a:solidFill>
                  <a:srgbClr val="000000"/>
                </a:solidFill>
                <a:latin typeface="Trebuchet MS" panose="020B0703020202090204" pitchFamily="34" charset="0"/>
              </a:rPr>
              <a:t>index.php</a:t>
            </a:r>
            <a:r>
              <a:rPr lang="en-US" sz="800" dirty="0">
                <a:solidFill>
                  <a:srgbClr val="000000"/>
                </a:solidFill>
                <a:latin typeface="Trebuchet MS" panose="020B0703020202090204" pitchFamily="34" charset="0"/>
              </a:rPr>
              <a:t>/products/</a:t>
            </a:r>
            <a:r>
              <a:rPr lang="en-US" sz="800" dirty="0" err="1">
                <a:solidFill>
                  <a:srgbClr val="000000"/>
                </a:solidFill>
                <a:latin typeface="Trebuchet MS" panose="020B0703020202090204" pitchFamily="34" charset="0"/>
              </a:rPr>
              <a:t>ocean.html</a:t>
            </a:r>
            <a:endParaRPr lang="en-US" sz="800"/>
          </a:p>
        </p:txBody>
      </p:sp>
      <p:sp>
        <p:nvSpPr>
          <p:cNvPr id="17" name="Slide Number Placeholder 3">
            <a:extLst>
              <a:ext uri="{FF2B5EF4-FFF2-40B4-BE49-F238E27FC236}">
                <a16:creationId xmlns:a16="http://schemas.microsoft.com/office/drawing/2014/main" id="{3F282488-EBD7-004E-A123-88167A120829}"/>
              </a:ext>
            </a:extLst>
          </p:cNvPr>
          <p:cNvSpPr txBox="1">
            <a:spLocks/>
          </p:cNvSpPr>
          <p:nvPr/>
        </p:nvSpPr>
        <p:spPr>
          <a:xfrm>
            <a:off x="11303541" y="6284069"/>
            <a:ext cx="888460" cy="573932"/>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z="1200" smtClean="0">
                <a:solidFill>
                  <a:schemeClr val="tx1"/>
                </a:solidFill>
              </a:rPr>
              <a:pPr>
                <a:spcAft>
                  <a:spcPts val="600"/>
                </a:spcAft>
              </a:pPr>
              <a:t>17</a:t>
            </a:fld>
            <a:endParaRPr lang="en-US" sz="1200" dirty="0">
              <a:solidFill>
                <a:schemeClr val="tx1"/>
              </a:solidFill>
            </a:endParaRPr>
          </a:p>
        </p:txBody>
      </p:sp>
    </p:spTree>
    <p:extLst>
      <p:ext uri="{BB962C8B-B14F-4D97-AF65-F5344CB8AC3E}">
        <p14:creationId xmlns:p14="http://schemas.microsoft.com/office/powerpoint/2010/main" val="320139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4019-118A-410D-8A5D-5F2D2D802E41}"/>
              </a:ext>
            </a:extLst>
          </p:cNvPr>
          <p:cNvSpPr>
            <a:spLocks noGrp="1"/>
          </p:cNvSpPr>
          <p:nvPr>
            <p:ph type="title"/>
          </p:nvPr>
        </p:nvSpPr>
        <p:spPr/>
        <p:txBody>
          <a:bodyPr/>
          <a:lstStyle/>
          <a:p>
            <a:r>
              <a:rPr lang="en-US" dirty="0"/>
              <a:t>Wave Calculation Development</a:t>
            </a:r>
          </a:p>
        </p:txBody>
      </p:sp>
      <p:sp>
        <p:nvSpPr>
          <p:cNvPr id="3" name="Content Placeholder 2">
            <a:extLst>
              <a:ext uri="{FF2B5EF4-FFF2-40B4-BE49-F238E27FC236}">
                <a16:creationId xmlns:a16="http://schemas.microsoft.com/office/drawing/2014/main" id="{2305DE10-9EE2-4F29-853A-5CC65F23D004}"/>
              </a:ext>
            </a:extLst>
          </p:cNvPr>
          <p:cNvSpPr>
            <a:spLocks noGrp="1"/>
          </p:cNvSpPr>
          <p:nvPr>
            <p:ph idx="1"/>
          </p:nvPr>
        </p:nvSpPr>
        <p:spPr/>
        <p:txBody>
          <a:bodyPr vert="horz" lIns="91440" tIns="45720" rIns="91440" bIns="45720" rtlCol="0" anchor="t">
            <a:normAutofit/>
          </a:bodyPr>
          <a:lstStyle/>
          <a:p>
            <a:r>
              <a:rPr lang="en-US" dirty="0">
                <a:ea typeface="+mn-lt"/>
                <a:cs typeface="+mn-lt"/>
              </a:rPr>
              <a:t>Three types of forces from waves</a:t>
            </a:r>
          </a:p>
          <a:p>
            <a:pPr lvl="1"/>
            <a:r>
              <a:rPr lang="en-US" dirty="0">
                <a:ea typeface="+mn-lt"/>
                <a:cs typeface="+mn-lt"/>
              </a:rPr>
              <a:t>Drag</a:t>
            </a:r>
          </a:p>
          <a:p>
            <a:pPr lvl="1"/>
            <a:r>
              <a:rPr lang="en-US" dirty="0">
                <a:ea typeface="+mn-lt"/>
                <a:cs typeface="+mn-lt"/>
              </a:rPr>
              <a:t>Inertia</a:t>
            </a:r>
          </a:p>
          <a:p>
            <a:pPr lvl="1"/>
            <a:r>
              <a:rPr lang="en-US" dirty="0">
                <a:ea typeface="+mn-lt"/>
                <a:cs typeface="+mn-lt"/>
              </a:rPr>
              <a:t>Breaking wave</a:t>
            </a:r>
            <a:endParaRPr lang="en-US" dirty="0"/>
          </a:p>
          <a:p>
            <a:r>
              <a:rPr lang="en-US" dirty="0"/>
              <a:t>Breaking wave controls</a:t>
            </a:r>
          </a:p>
          <a:p>
            <a:r>
              <a:rPr lang="en-US" dirty="0"/>
              <a:t>Water depth affects wave loads greatly</a:t>
            </a:r>
          </a:p>
          <a:p>
            <a:r>
              <a:rPr lang="en-US"/>
              <a:t>Sea growth taken as a factor</a:t>
            </a: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5D8338E-3119-478D-A3B2-A87D97BEC6C3}"/>
              </a:ext>
            </a:extLst>
          </p:cNvPr>
          <p:cNvSpPr>
            <a:spLocks noGrp="1"/>
          </p:cNvSpPr>
          <p:nvPr>
            <p:ph type="sldNum" sz="quarter" idx="12"/>
          </p:nvPr>
        </p:nvSpPr>
        <p:spPr/>
        <p:txBody>
          <a:bodyPr/>
          <a:lstStyle/>
          <a:p>
            <a:fld id="{D57F1E4F-1CFF-5643-939E-217C01CDF565}" type="slidenum">
              <a:rPr lang="en-US" dirty="0"/>
              <a:pPr/>
              <a:t>18</a:t>
            </a:fld>
            <a:endParaRPr lang="en-US" dirty="0"/>
          </a:p>
        </p:txBody>
      </p:sp>
      <p:pic>
        <p:nvPicPr>
          <p:cNvPr id="5" name="Picture 5" descr="A close up of text on a white background&#10;&#10;Description generated with very high confidence">
            <a:extLst>
              <a:ext uri="{FF2B5EF4-FFF2-40B4-BE49-F238E27FC236}">
                <a16:creationId xmlns:a16="http://schemas.microsoft.com/office/drawing/2014/main" id="{11BEDC28-84F1-432E-A321-F7C385AC9993}"/>
              </a:ext>
            </a:extLst>
          </p:cNvPr>
          <p:cNvPicPr>
            <a:picLocks noChangeAspect="1"/>
          </p:cNvPicPr>
          <p:nvPr/>
        </p:nvPicPr>
        <p:blipFill>
          <a:blip r:embed="rId2"/>
          <a:stretch>
            <a:fillRect/>
          </a:stretch>
        </p:blipFill>
        <p:spPr>
          <a:xfrm>
            <a:off x="6409765" y="1071283"/>
            <a:ext cx="4679576" cy="6060141"/>
          </a:xfrm>
          <a:prstGeom prst="rect">
            <a:avLst/>
          </a:prstGeom>
        </p:spPr>
      </p:pic>
      <p:sp>
        <p:nvSpPr>
          <p:cNvPr id="6" name="Slide Number Placeholder 3">
            <a:extLst>
              <a:ext uri="{FF2B5EF4-FFF2-40B4-BE49-F238E27FC236}">
                <a16:creationId xmlns:a16="http://schemas.microsoft.com/office/drawing/2014/main" id="{9136870A-5D6C-B545-ADDC-16E824F9F3B6}"/>
              </a:ext>
            </a:extLst>
          </p:cNvPr>
          <p:cNvSpPr txBox="1">
            <a:spLocks/>
          </p:cNvSpPr>
          <p:nvPr/>
        </p:nvSpPr>
        <p:spPr>
          <a:xfrm>
            <a:off x="11303541" y="6284069"/>
            <a:ext cx="888460" cy="573932"/>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z="1200" smtClean="0">
                <a:solidFill>
                  <a:schemeClr val="tx1"/>
                </a:solidFill>
              </a:rPr>
              <a:pPr>
                <a:spcAft>
                  <a:spcPts val="600"/>
                </a:spcAft>
              </a:pPr>
              <a:t>18</a:t>
            </a:fld>
            <a:endParaRPr lang="en-US" sz="1200" dirty="0">
              <a:solidFill>
                <a:schemeClr val="tx1"/>
              </a:solidFill>
            </a:endParaRPr>
          </a:p>
        </p:txBody>
      </p:sp>
    </p:spTree>
    <p:extLst>
      <p:ext uri="{BB962C8B-B14F-4D97-AF65-F5344CB8AC3E}">
        <p14:creationId xmlns:p14="http://schemas.microsoft.com/office/powerpoint/2010/main" val="69707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13DB-F70F-481C-8EC9-2E12A846C565}"/>
              </a:ext>
            </a:extLst>
          </p:cNvPr>
          <p:cNvSpPr>
            <a:spLocks noGrp="1"/>
          </p:cNvSpPr>
          <p:nvPr>
            <p:ph type="title"/>
          </p:nvPr>
        </p:nvSpPr>
        <p:spPr/>
        <p:txBody>
          <a:bodyPr/>
          <a:lstStyle/>
          <a:p>
            <a:r>
              <a:rPr lang="en-US" dirty="0"/>
              <a:t>Soil Conditions</a:t>
            </a:r>
          </a:p>
        </p:txBody>
      </p:sp>
      <p:sp>
        <p:nvSpPr>
          <p:cNvPr id="3" name="Content Placeholder 2">
            <a:extLst>
              <a:ext uri="{FF2B5EF4-FFF2-40B4-BE49-F238E27FC236}">
                <a16:creationId xmlns:a16="http://schemas.microsoft.com/office/drawing/2014/main" id="{D3DD75B3-4385-4942-A3E5-00E1FECD9312}"/>
              </a:ext>
            </a:extLst>
          </p:cNvPr>
          <p:cNvSpPr>
            <a:spLocks noGrp="1"/>
          </p:cNvSpPr>
          <p:nvPr>
            <p:ph idx="1"/>
          </p:nvPr>
        </p:nvSpPr>
        <p:spPr>
          <a:xfrm>
            <a:off x="677334" y="1541464"/>
            <a:ext cx="8596668" cy="3880773"/>
          </a:xfrm>
        </p:spPr>
        <p:txBody>
          <a:bodyPr vert="horz" lIns="91440" tIns="45720" rIns="91440" bIns="45720" rtlCol="0" anchor="t">
            <a:normAutofit/>
          </a:bodyPr>
          <a:lstStyle/>
          <a:p>
            <a:pPr fontAlgn="base"/>
            <a:r>
              <a:rPr lang="en-US" dirty="0"/>
              <a:t>Four layers of sand from –15 ft MLLW (Mean Lower Low Water Level)​</a:t>
            </a:r>
          </a:p>
          <a:p>
            <a:pPr fontAlgn="base"/>
            <a:r>
              <a:rPr lang="en-US" dirty="0"/>
              <a:t>Clay layer at –100 ft MLLW​ </a:t>
            </a:r>
          </a:p>
          <a:p>
            <a:pPr fontAlgn="base"/>
            <a:endParaRPr lang="en-US" dirty="0"/>
          </a:p>
        </p:txBody>
      </p:sp>
      <p:pic>
        <p:nvPicPr>
          <p:cNvPr id="4" name="Picture 5" descr="A picture containing sitting&#10;&#10;Description generated with very high confidence">
            <a:extLst>
              <a:ext uri="{FF2B5EF4-FFF2-40B4-BE49-F238E27FC236}">
                <a16:creationId xmlns:a16="http://schemas.microsoft.com/office/drawing/2014/main" id="{FA88546A-642E-49F8-ABC7-597332EDC17B}"/>
              </a:ext>
            </a:extLst>
          </p:cNvPr>
          <p:cNvPicPr>
            <a:picLocks noChangeAspect="1"/>
          </p:cNvPicPr>
          <p:nvPr/>
        </p:nvPicPr>
        <p:blipFill>
          <a:blip r:embed="rId2"/>
          <a:stretch>
            <a:fillRect/>
          </a:stretch>
        </p:blipFill>
        <p:spPr>
          <a:xfrm>
            <a:off x="2657475" y="2468454"/>
            <a:ext cx="4348162" cy="4297581"/>
          </a:xfrm>
          <a:prstGeom prst="rect">
            <a:avLst/>
          </a:prstGeom>
        </p:spPr>
      </p:pic>
      <p:sp>
        <p:nvSpPr>
          <p:cNvPr id="6" name="Slide Number Placeholder 3">
            <a:extLst>
              <a:ext uri="{FF2B5EF4-FFF2-40B4-BE49-F238E27FC236}">
                <a16:creationId xmlns:a16="http://schemas.microsoft.com/office/drawing/2014/main" id="{83CA19EA-B55D-B242-B56F-5F4F6DF1512E}"/>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19</a:t>
            </a:fld>
            <a:endParaRPr lang="en-US" sz="1200" dirty="0">
              <a:solidFill>
                <a:schemeClr val="tx1"/>
              </a:solidFill>
            </a:endParaRPr>
          </a:p>
        </p:txBody>
      </p:sp>
    </p:spTree>
    <p:extLst>
      <p:ext uri="{BB962C8B-B14F-4D97-AF65-F5344CB8AC3E}">
        <p14:creationId xmlns:p14="http://schemas.microsoft.com/office/powerpoint/2010/main" val="3424495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8F98-BBFA-824C-86F4-93FF5A4C2633}"/>
              </a:ext>
            </a:extLst>
          </p:cNvPr>
          <p:cNvSpPr>
            <a:spLocks noGrp="1"/>
          </p:cNvSpPr>
          <p:nvPr>
            <p:ph type="title"/>
          </p:nvPr>
        </p:nvSpPr>
        <p:spPr/>
        <p:txBody>
          <a:bodyPr/>
          <a:lstStyle/>
          <a:p>
            <a:r>
              <a:rPr lang="en-US" dirty="0"/>
              <a:t>Project Involvement </a:t>
            </a:r>
          </a:p>
        </p:txBody>
      </p:sp>
      <p:sp>
        <p:nvSpPr>
          <p:cNvPr id="3" name="Content Placeholder 2">
            <a:extLst>
              <a:ext uri="{FF2B5EF4-FFF2-40B4-BE49-F238E27FC236}">
                <a16:creationId xmlns:a16="http://schemas.microsoft.com/office/drawing/2014/main" id="{2902AF97-9272-F747-8755-49FBC4B9B822}"/>
              </a:ext>
            </a:extLst>
          </p:cNvPr>
          <p:cNvSpPr>
            <a:spLocks noGrp="1"/>
          </p:cNvSpPr>
          <p:nvPr>
            <p:ph idx="1"/>
          </p:nvPr>
        </p:nvSpPr>
        <p:spPr>
          <a:xfrm>
            <a:off x="677334" y="1497497"/>
            <a:ext cx="8596668" cy="4543866"/>
          </a:xfrm>
        </p:spPr>
        <p:txBody>
          <a:bodyPr vert="horz" lIns="91440" tIns="45720" rIns="91440" bIns="45720" rtlCol="0" anchor="t">
            <a:normAutofit/>
          </a:bodyPr>
          <a:lstStyle/>
          <a:p>
            <a:r>
              <a:rPr lang="en-US" dirty="0"/>
              <a:t>Team:</a:t>
            </a:r>
          </a:p>
          <a:p>
            <a:pPr lvl="1"/>
            <a:r>
              <a:rPr lang="en-US" dirty="0"/>
              <a:t>Nicole Sanborn- Project Manager</a:t>
            </a:r>
          </a:p>
          <a:p>
            <a:pPr lvl="1"/>
            <a:r>
              <a:rPr lang="en-US" dirty="0"/>
              <a:t>Ryan Boyle</a:t>
            </a:r>
          </a:p>
          <a:p>
            <a:pPr lvl="1"/>
            <a:r>
              <a:rPr lang="en-US" dirty="0"/>
              <a:t>Gabe </a:t>
            </a:r>
            <a:r>
              <a:rPr lang="en-US" dirty="0" err="1"/>
              <a:t>Paster</a:t>
            </a:r>
            <a:endParaRPr lang="en-US" dirty="0"/>
          </a:p>
          <a:p>
            <a:pPr lvl="1"/>
            <a:r>
              <a:rPr lang="en-US" dirty="0"/>
              <a:t>Brian Duignan</a:t>
            </a:r>
          </a:p>
          <a:p>
            <a:r>
              <a:rPr lang="en-US" dirty="0"/>
              <a:t>Project Sponsor: Appledore Marine Engineering, LLC</a:t>
            </a:r>
          </a:p>
          <a:p>
            <a:pPr lvl="1"/>
            <a:r>
              <a:rPr lang="en-US" dirty="0"/>
              <a:t>Thomas Ducharme</a:t>
            </a:r>
          </a:p>
          <a:p>
            <a:r>
              <a:rPr lang="en-US" dirty="0"/>
              <a:t>Project Advisor: </a:t>
            </a:r>
          </a:p>
          <a:p>
            <a:pPr lvl="1"/>
            <a:r>
              <a:rPr lang="en-US" dirty="0"/>
              <a:t>Professor Benoit</a:t>
            </a:r>
          </a:p>
          <a:p>
            <a:r>
              <a:rPr lang="en-US" dirty="0"/>
              <a:t>University of New Hampshire</a:t>
            </a:r>
          </a:p>
        </p:txBody>
      </p:sp>
      <p:sp>
        <p:nvSpPr>
          <p:cNvPr id="4" name="Slide Number Placeholder 3">
            <a:extLst>
              <a:ext uri="{FF2B5EF4-FFF2-40B4-BE49-F238E27FC236}">
                <a16:creationId xmlns:a16="http://schemas.microsoft.com/office/drawing/2014/main" id="{7445549F-B0DF-6C4B-8A29-93AF0760557D}"/>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a:t>
            </a:fld>
            <a:endParaRPr lang="en-US" sz="1200" dirty="0">
              <a:solidFill>
                <a:schemeClr val="tx1"/>
              </a:solidFill>
            </a:endParaRPr>
          </a:p>
        </p:txBody>
      </p:sp>
      <p:pic>
        <p:nvPicPr>
          <p:cNvPr id="5" name="Picture 5" descr="A close up of a sign&#10;&#10;Description generated with very high confidence">
            <a:extLst>
              <a:ext uri="{FF2B5EF4-FFF2-40B4-BE49-F238E27FC236}">
                <a16:creationId xmlns:a16="http://schemas.microsoft.com/office/drawing/2014/main" id="{EF2C32ED-3BBD-462B-869E-9B96A34F78DD}"/>
              </a:ext>
            </a:extLst>
          </p:cNvPr>
          <p:cNvPicPr>
            <a:picLocks noChangeAspect="1"/>
          </p:cNvPicPr>
          <p:nvPr/>
        </p:nvPicPr>
        <p:blipFill>
          <a:blip r:embed="rId2"/>
          <a:stretch>
            <a:fillRect/>
          </a:stretch>
        </p:blipFill>
        <p:spPr>
          <a:xfrm>
            <a:off x="8177403" y="162496"/>
            <a:ext cx="1091946" cy="1375791"/>
          </a:xfrm>
          <a:prstGeom prst="rect">
            <a:avLst/>
          </a:prstGeom>
        </p:spPr>
      </p:pic>
      <p:pic>
        <p:nvPicPr>
          <p:cNvPr id="7" name="Picture 7" descr="A close up of a sign&#10;&#10;Description generated with very high confidence">
            <a:extLst>
              <a:ext uri="{FF2B5EF4-FFF2-40B4-BE49-F238E27FC236}">
                <a16:creationId xmlns:a16="http://schemas.microsoft.com/office/drawing/2014/main" id="{34B132D1-4E6E-4DE8-84E8-B519EC6D7EFD}"/>
              </a:ext>
            </a:extLst>
          </p:cNvPr>
          <p:cNvPicPr>
            <a:picLocks noChangeAspect="1"/>
          </p:cNvPicPr>
          <p:nvPr/>
        </p:nvPicPr>
        <p:blipFill>
          <a:blip r:embed="rId3"/>
          <a:stretch>
            <a:fillRect/>
          </a:stretch>
        </p:blipFill>
        <p:spPr>
          <a:xfrm>
            <a:off x="5184267" y="464820"/>
            <a:ext cx="2865882" cy="661416"/>
          </a:xfrm>
          <a:prstGeom prst="rect">
            <a:avLst/>
          </a:prstGeom>
        </p:spPr>
      </p:pic>
    </p:spTree>
    <p:extLst>
      <p:ext uri="{BB962C8B-B14F-4D97-AF65-F5344CB8AC3E}">
        <p14:creationId xmlns:p14="http://schemas.microsoft.com/office/powerpoint/2010/main" val="3465807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7D8C-ED87-784A-B548-8C530C6B7114}"/>
              </a:ext>
            </a:extLst>
          </p:cNvPr>
          <p:cNvSpPr>
            <a:spLocks noGrp="1"/>
          </p:cNvSpPr>
          <p:nvPr>
            <p:ph type="title"/>
          </p:nvPr>
        </p:nvSpPr>
        <p:spPr/>
        <p:txBody>
          <a:bodyPr/>
          <a:lstStyle/>
          <a:p>
            <a:r>
              <a:rPr lang="en-US" dirty="0"/>
              <a:t>Modeling Process</a:t>
            </a:r>
          </a:p>
        </p:txBody>
      </p:sp>
      <p:sp>
        <p:nvSpPr>
          <p:cNvPr id="3" name="Content Placeholder 2">
            <a:extLst>
              <a:ext uri="{FF2B5EF4-FFF2-40B4-BE49-F238E27FC236}">
                <a16:creationId xmlns:a16="http://schemas.microsoft.com/office/drawing/2014/main" id="{8BA32E36-B841-B343-9E04-8D2B4FF0A264}"/>
              </a:ext>
            </a:extLst>
          </p:cNvPr>
          <p:cNvSpPr>
            <a:spLocks noGrp="1"/>
          </p:cNvSpPr>
          <p:nvPr>
            <p:ph idx="1"/>
          </p:nvPr>
        </p:nvSpPr>
        <p:spPr>
          <a:xfrm>
            <a:off x="480060" y="1326217"/>
            <a:ext cx="5836311" cy="1336110"/>
          </a:xfrm>
        </p:spPr>
        <p:txBody>
          <a:bodyPr vert="horz" lIns="91440" tIns="45720" rIns="91440" bIns="45720" rtlCol="0" anchor="t">
            <a:normAutofit/>
          </a:bodyPr>
          <a:lstStyle/>
          <a:p>
            <a:r>
              <a:rPr lang="en-US" dirty="0"/>
              <a:t>LPILE</a:t>
            </a:r>
          </a:p>
          <a:p>
            <a:r>
              <a:rPr lang="en-US" dirty="0"/>
              <a:t>Performs hundreds of iterations of the pile with soil profiles and properties input</a:t>
            </a:r>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2B05FB74-C1EC-134E-93BA-893467FB2B40}"/>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20</a:t>
            </a:fld>
            <a:endParaRPr lang="en-US" sz="1200" dirty="0">
              <a:solidFill>
                <a:schemeClr val="tx1"/>
              </a:solidFill>
            </a:endParaRPr>
          </a:p>
        </p:txBody>
      </p:sp>
      <p:pic>
        <p:nvPicPr>
          <p:cNvPr id="5" name="Picture 4">
            <a:extLst>
              <a:ext uri="{FF2B5EF4-FFF2-40B4-BE49-F238E27FC236}">
                <a16:creationId xmlns:a16="http://schemas.microsoft.com/office/drawing/2014/main" id="{A8FC509B-650A-4141-B345-95C302A0BB1C}"/>
              </a:ext>
            </a:extLst>
          </p:cNvPr>
          <p:cNvPicPr/>
          <p:nvPr/>
        </p:nvPicPr>
        <p:blipFill>
          <a:blip r:embed="rId2"/>
          <a:stretch>
            <a:fillRect/>
          </a:stretch>
        </p:blipFill>
        <p:spPr>
          <a:xfrm>
            <a:off x="371320" y="2665658"/>
            <a:ext cx="5110774" cy="2121412"/>
          </a:xfrm>
          <a:prstGeom prst="rect">
            <a:avLst/>
          </a:prstGeom>
        </p:spPr>
      </p:pic>
      <p:pic>
        <p:nvPicPr>
          <p:cNvPr id="7" name="Picture 6">
            <a:extLst>
              <a:ext uri="{FF2B5EF4-FFF2-40B4-BE49-F238E27FC236}">
                <a16:creationId xmlns:a16="http://schemas.microsoft.com/office/drawing/2014/main" id="{085DBE0D-53D8-4966-8349-B523439B7833}"/>
              </a:ext>
            </a:extLst>
          </p:cNvPr>
          <p:cNvPicPr/>
          <p:nvPr/>
        </p:nvPicPr>
        <p:blipFill>
          <a:blip r:embed="rId3"/>
          <a:stretch>
            <a:fillRect/>
          </a:stretch>
        </p:blipFill>
        <p:spPr>
          <a:xfrm>
            <a:off x="6393089" y="2188677"/>
            <a:ext cx="2003015" cy="4669940"/>
          </a:xfrm>
          <a:prstGeom prst="rect">
            <a:avLst/>
          </a:prstGeom>
        </p:spPr>
      </p:pic>
      <p:pic>
        <p:nvPicPr>
          <p:cNvPr id="8" name="Picture 7">
            <a:extLst>
              <a:ext uri="{FF2B5EF4-FFF2-40B4-BE49-F238E27FC236}">
                <a16:creationId xmlns:a16="http://schemas.microsoft.com/office/drawing/2014/main" id="{059844F8-48A1-49CC-A7DD-0AE97409DF2F}"/>
              </a:ext>
            </a:extLst>
          </p:cNvPr>
          <p:cNvPicPr/>
          <p:nvPr/>
        </p:nvPicPr>
        <p:blipFill>
          <a:blip r:embed="rId4"/>
          <a:stretch>
            <a:fillRect/>
          </a:stretch>
        </p:blipFill>
        <p:spPr>
          <a:xfrm>
            <a:off x="9115922" y="2181842"/>
            <a:ext cx="2226983" cy="4667811"/>
          </a:xfrm>
          <a:prstGeom prst="rect">
            <a:avLst/>
          </a:prstGeom>
        </p:spPr>
      </p:pic>
      <p:sp>
        <p:nvSpPr>
          <p:cNvPr id="9" name="Content Placeholder 2">
            <a:extLst>
              <a:ext uri="{FF2B5EF4-FFF2-40B4-BE49-F238E27FC236}">
                <a16:creationId xmlns:a16="http://schemas.microsoft.com/office/drawing/2014/main" id="{C6BE0EE0-3640-483E-AEAF-56568C26309F}"/>
              </a:ext>
            </a:extLst>
          </p:cNvPr>
          <p:cNvSpPr txBox="1">
            <a:spLocks/>
          </p:cNvSpPr>
          <p:nvPr/>
        </p:nvSpPr>
        <p:spPr>
          <a:xfrm>
            <a:off x="6507368" y="1326216"/>
            <a:ext cx="3544419" cy="1049240"/>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RISA</a:t>
            </a:r>
          </a:p>
          <a:p>
            <a:r>
              <a:rPr lang="en-US" dirty="0"/>
              <a:t>Optimizes structure</a:t>
            </a:r>
          </a:p>
          <a:p>
            <a:r>
              <a:rPr lang="en-US" dirty="0"/>
              <a:t>Coupled system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pic>
        <p:nvPicPr>
          <p:cNvPr id="1026" name="Picture 2">
            <a:extLst>
              <a:ext uri="{FF2B5EF4-FFF2-40B4-BE49-F238E27FC236}">
                <a16:creationId xmlns:a16="http://schemas.microsoft.com/office/drawing/2014/main" id="{D5BB2C46-6BAD-4E4F-A6D5-11BC19E7F8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053" y="4878116"/>
            <a:ext cx="3221307" cy="197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50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6B85-BC9C-4571-B369-A1F933352FA8}"/>
              </a:ext>
            </a:extLst>
          </p:cNvPr>
          <p:cNvSpPr>
            <a:spLocks noGrp="1"/>
          </p:cNvSpPr>
          <p:nvPr>
            <p:ph type="title"/>
          </p:nvPr>
        </p:nvSpPr>
        <p:spPr/>
        <p:txBody>
          <a:bodyPr/>
          <a:lstStyle/>
          <a:p>
            <a:r>
              <a:rPr lang="en-US" dirty="0"/>
              <a:t>RISA Issues</a:t>
            </a:r>
          </a:p>
        </p:txBody>
      </p:sp>
      <p:sp>
        <p:nvSpPr>
          <p:cNvPr id="3" name="Content Placeholder 2">
            <a:extLst>
              <a:ext uri="{FF2B5EF4-FFF2-40B4-BE49-F238E27FC236}">
                <a16:creationId xmlns:a16="http://schemas.microsoft.com/office/drawing/2014/main" id="{1576F1C9-B59F-4D6D-9F0A-9EEC42D1D4F4}"/>
              </a:ext>
            </a:extLst>
          </p:cNvPr>
          <p:cNvSpPr>
            <a:spLocks noGrp="1"/>
          </p:cNvSpPr>
          <p:nvPr>
            <p:ph idx="1"/>
          </p:nvPr>
        </p:nvSpPr>
        <p:spPr>
          <a:xfrm>
            <a:off x="677334" y="1331914"/>
            <a:ext cx="8596668" cy="3880773"/>
          </a:xfrm>
        </p:spPr>
        <p:txBody>
          <a:bodyPr vert="horz" lIns="91440" tIns="45720" rIns="91440" bIns="45720" rtlCol="0" anchor="t">
            <a:normAutofit/>
          </a:bodyPr>
          <a:lstStyle/>
          <a:p>
            <a:r>
              <a:rPr lang="en-US" dirty="0"/>
              <a:t>UNH provides demo version</a:t>
            </a:r>
          </a:p>
          <a:p>
            <a:r>
              <a:rPr lang="en-US" dirty="0"/>
              <a:t>Saving model files</a:t>
            </a:r>
          </a:p>
          <a:p>
            <a:r>
              <a:rPr lang="en-US" dirty="0"/>
              <a:t>Limits extent of design</a:t>
            </a:r>
          </a:p>
          <a:p>
            <a:r>
              <a:rPr lang="en-US" dirty="0"/>
              <a:t>Led to adjustment of scope</a:t>
            </a:r>
          </a:p>
        </p:txBody>
      </p:sp>
      <p:sp>
        <p:nvSpPr>
          <p:cNvPr id="7" name="Slide Number Placeholder 3">
            <a:extLst>
              <a:ext uri="{FF2B5EF4-FFF2-40B4-BE49-F238E27FC236}">
                <a16:creationId xmlns:a16="http://schemas.microsoft.com/office/drawing/2014/main" id="{63AEB9D9-FE82-0642-A516-F9F8ECE04CE0}"/>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21</a:t>
            </a:fld>
            <a:endParaRPr lang="en-US" sz="1200" dirty="0">
              <a:solidFill>
                <a:schemeClr val="tx1"/>
              </a:solidFill>
            </a:endParaRPr>
          </a:p>
        </p:txBody>
      </p:sp>
      <p:pic>
        <p:nvPicPr>
          <p:cNvPr id="5" name="Picture 4" descr="A picture containing tower&#10;&#10;Description generated with very high confidence">
            <a:extLst>
              <a:ext uri="{FF2B5EF4-FFF2-40B4-BE49-F238E27FC236}">
                <a16:creationId xmlns:a16="http://schemas.microsoft.com/office/drawing/2014/main" id="{C4142F34-B370-435A-83CA-7401A6957FE2}"/>
              </a:ext>
            </a:extLst>
          </p:cNvPr>
          <p:cNvPicPr/>
          <p:nvPr/>
        </p:nvPicPr>
        <p:blipFill>
          <a:blip r:embed="rId2"/>
          <a:stretch>
            <a:fillRect/>
          </a:stretch>
        </p:blipFill>
        <p:spPr>
          <a:xfrm>
            <a:off x="5092563" y="637096"/>
            <a:ext cx="2795088" cy="5673906"/>
          </a:xfrm>
          <a:prstGeom prst="rect">
            <a:avLst/>
          </a:prstGeom>
        </p:spPr>
      </p:pic>
    </p:spTree>
    <p:extLst>
      <p:ext uri="{BB962C8B-B14F-4D97-AF65-F5344CB8AC3E}">
        <p14:creationId xmlns:p14="http://schemas.microsoft.com/office/powerpoint/2010/main" val="309690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F978-1133-2F4E-B794-E34F5D6A9949}"/>
              </a:ext>
            </a:extLst>
          </p:cNvPr>
          <p:cNvSpPr>
            <a:spLocks noGrp="1"/>
          </p:cNvSpPr>
          <p:nvPr>
            <p:ph type="title"/>
          </p:nvPr>
        </p:nvSpPr>
        <p:spPr>
          <a:xfrm>
            <a:off x="5536734" y="609600"/>
            <a:ext cx="3737268" cy="1320800"/>
          </a:xfrm>
        </p:spPr>
        <p:txBody>
          <a:bodyPr>
            <a:normAutofit/>
          </a:bodyPr>
          <a:lstStyle/>
          <a:p>
            <a:r>
              <a:rPr lang="en-US" dirty="0"/>
              <a:t>Coronavirus Complication</a:t>
            </a:r>
          </a:p>
        </p:txBody>
      </p:sp>
      <p:sp>
        <p:nvSpPr>
          <p:cNvPr id="3" name="Content Placeholder 2">
            <a:extLst>
              <a:ext uri="{FF2B5EF4-FFF2-40B4-BE49-F238E27FC236}">
                <a16:creationId xmlns:a16="http://schemas.microsoft.com/office/drawing/2014/main" id="{F326B976-257A-E044-BD22-A7BC3358F2C0}"/>
              </a:ext>
            </a:extLst>
          </p:cNvPr>
          <p:cNvSpPr>
            <a:spLocks noGrp="1"/>
          </p:cNvSpPr>
          <p:nvPr>
            <p:ph idx="1"/>
          </p:nvPr>
        </p:nvSpPr>
        <p:spPr>
          <a:xfrm>
            <a:off x="5209563" y="2160589"/>
            <a:ext cx="4064439" cy="3880773"/>
          </a:xfrm>
        </p:spPr>
        <p:txBody>
          <a:bodyPr vert="horz" lIns="91440" tIns="45720" rIns="91440" bIns="45720" rtlCol="0" anchor="t">
            <a:normAutofit/>
          </a:bodyPr>
          <a:lstStyle/>
          <a:p>
            <a:r>
              <a:rPr lang="en-US" dirty="0"/>
              <a:t>Modeling challenges </a:t>
            </a:r>
          </a:p>
          <a:p>
            <a:pPr lvl="1"/>
            <a:r>
              <a:rPr lang="en-US" dirty="0"/>
              <a:t>Ten minute in person introduction prior to vacation</a:t>
            </a:r>
          </a:p>
          <a:p>
            <a:r>
              <a:rPr lang="en-US" dirty="0"/>
              <a:t>Adjustment to a new work environment </a:t>
            </a:r>
          </a:p>
          <a:p>
            <a:r>
              <a:rPr lang="en-US" dirty="0"/>
              <a:t>Lack of reliable software</a:t>
            </a:r>
          </a:p>
          <a:p>
            <a:r>
              <a:rPr lang="en-US" dirty="0"/>
              <a:t>No in person meeting</a:t>
            </a:r>
          </a:p>
        </p:txBody>
      </p:sp>
      <p:pic>
        <p:nvPicPr>
          <p:cNvPr id="5" name="Picture 4">
            <a:extLst>
              <a:ext uri="{FF2B5EF4-FFF2-40B4-BE49-F238E27FC236}">
                <a16:creationId xmlns:a16="http://schemas.microsoft.com/office/drawing/2014/main" id="{88138D42-696D-B34D-98DB-9106A4C04817}"/>
              </a:ext>
            </a:extLst>
          </p:cNvPr>
          <p:cNvPicPr>
            <a:picLocks noChangeAspect="1"/>
          </p:cNvPicPr>
          <p:nvPr/>
        </p:nvPicPr>
        <p:blipFill rotWithShape="1">
          <a:blip r:embed="rId2"/>
          <a:srcRect l="48277"/>
          <a:stretch/>
        </p:blipFill>
        <p:spPr>
          <a:xfrm>
            <a:off x="-1" y="0"/>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Slide Number Placeholder 3">
            <a:extLst>
              <a:ext uri="{FF2B5EF4-FFF2-40B4-BE49-F238E27FC236}">
                <a16:creationId xmlns:a16="http://schemas.microsoft.com/office/drawing/2014/main" id="{1EC978E8-64D6-0A44-9176-6925E7F10F9F}"/>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22</a:t>
            </a:fld>
            <a:endParaRPr lang="en-US" sz="1200" dirty="0">
              <a:solidFill>
                <a:schemeClr val="tx1"/>
              </a:solidFill>
            </a:endParaRPr>
          </a:p>
        </p:txBody>
      </p:sp>
    </p:spTree>
    <p:extLst>
      <p:ext uri="{BB962C8B-B14F-4D97-AF65-F5344CB8AC3E}">
        <p14:creationId xmlns:p14="http://schemas.microsoft.com/office/powerpoint/2010/main" val="1856693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5798-89F9-D641-8C29-2A5AA2F15203}"/>
              </a:ext>
            </a:extLst>
          </p:cNvPr>
          <p:cNvSpPr>
            <a:spLocks noGrp="1"/>
          </p:cNvSpPr>
          <p:nvPr>
            <p:ph type="title"/>
          </p:nvPr>
        </p:nvSpPr>
        <p:spPr/>
        <p:txBody>
          <a:bodyPr/>
          <a:lstStyle/>
          <a:p>
            <a:r>
              <a:rPr lang="en-US" dirty="0"/>
              <a:t>Life Cycle Assessment</a:t>
            </a:r>
          </a:p>
        </p:txBody>
      </p:sp>
      <p:sp>
        <p:nvSpPr>
          <p:cNvPr id="3" name="Content Placeholder 2">
            <a:extLst>
              <a:ext uri="{FF2B5EF4-FFF2-40B4-BE49-F238E27FC236}">
                <a16:creationId xmlns:a16="http://schemas.microsoft.com/office/drawing/2014/main" id="{5D563479-647E-AC48-8334-96E1426B30D8}"/>
              </a:ext>
            </a:extLst>
          </p:cNvPr>
          <p:cNvSpPr>
            <a:spLocks noGrp="1"/>
          </p:cNvSpPr>
          <p:nvPr>
            <p:ph idx="1"/>
          </p:nvPr>
        </p:nvSpPr>
        <p:spPr>
          <a:xfrm>
            <a:off x="677334" y="1457739"/>
            <a:ext cx="8596668" cy="4583623"/>
          </a:xfrm>
        </p:spPr>
        <p:txBody>
          <a:bodyPr/>
          <a:lstStyle/>
          <a:p>
            <a:r>
              <a:rPr lang="en-US"/>
              <a:t>Goal in our LCA: analyze the potential environmental impacts and determine if the life cycle of the structures will meet design requirements designated by the scope </a:t>
            </a:r>
          </a:p>
          <a:p>
            <a:r>
              <a:rPr lang="en-US"/>
              <a:t>Making sure the structures are sacrificial anodes and steel with an epoxy coating</a:t>
            </a:r>
          </a:p>
          <a:p>
            <a:r>
              <a:rPr lang="en-US"/>
              <a:t>Climate change</a:t>
            </a:r>
          </a:p>
          <a:p>
            <a:r>
              <a:rPr lang="en-US"/>
              <a:t>Old Structure into a reef structure</a:t>
            </a:r>
          </a:p>
          <a:p>
            <a:pPr lvl="1"/>
            <a:r>
              <a:rPr lang="en-US"/>
              <a:t>If not removal of old structure to reduce physical risk</a:t>
            </a:r>
          </a:p>
          <a:p>
            <a:r>
              <a:rPr lang="en-US"/>
              <a:t>Recommend same locations, same impact</a:t>
            </a:r>
          </a:p>
          <a:p>
            <a:r>
              <a:rPr lang="en-US"/>
              <a:t>Not in scope: recommend putting solar panels on the top of the structures to power the lights</a:t>
            </a:r>
          </a:p>
          <a:p>
            <a:endParaRPr lang="en-US"/>
          </a:p>
          <a:p>
            <a:endParaRPr lang="en-US"/>
          </a:p>
          <a:p>
            <a:endParaRPr lang="en-US" dirty="0"/>
          </a:p>
        </p:txBody>
      </p:sp>
      <p:pic>
        <p:nvPicPr>
          <p:cNvPr id="6" name="Picture 5">
            <a:extLst>
              <a:ext uri="{FF2B5EF4-FFF2-40B4-BE49-F238E27FC236}">
                <a16:creationId xmlns:a16="http://schemas.microsoft.com/office/drawing/2014/main" id="{F8BC258F-C47F-014B-B06A-10FBD1624599}"/>
              </a:ext>
            </a:extLst>
          </p:cNvPr>
          <p:cNvPicPr>
            <a:picLocks noChangeAspect="1"/>
          </p:cNvPicPr>
          <p:nvPr/>
        </p:nvPicPr>
        <p:blipFill>
          <a:blip r:embed="rId2"/>
          <a:stretch>
            <a:fillRect/>
          </a:stretch>
        </p:blipFill>
        <p:spPr>
          <a:xfrm>
            <a:off x="9274002" y="2248923"/>
            <a:ext cx="2426237" cy="2360153"/>
          </a:xfrm>
          <a:prstGeom prst="rect">
            <a:avLst/>
          </a:prstGeom>
        </p:spPr>
      </p:pic>
      <p:sp>
        <p:nvSpPr>
          <p:cNvPr id="7" name="TextBox 6">
            <a:extLst>
              <a:ext uri="{FF2B5EF4-FFF2-40B4-BE49-F238E27FC236}">
                <a16:creationId xmlns:a16="http://schemas.microsoft.com/office/drawing/2014/main" id="{948CCDB4-568F-5745-9362-F1165910B52F}"/>
              </a:ext>
            </a:extLst>
          </p:cNvPr>
          <p:cNvSpPr txBox="1"/>
          <p:nvPr/>
        </p:nvSpPr>
        <p:spPr>
          <a:xfrm>
            <a:off x="9274002" y="4609076"/>
            <a:ext cx="2613198" cy="215444"/>
          </a:xfrm>
          <a:prstGeom prst="rect">
            <a:avLst/>
          </a:prstGeom>
          <a:noFill/>
        </p:spPr>
        <p:txBody>
          <a:bodyPr wrap="square" rtlCol="0">
            <a:spAutoFit/>
          </a:bodyPr>
          <a:lstStyle/>
          <a:p>
            <a:r>
              <a:rPr lang="en-US" sz="800" dirty="0">
                <a:hlinkClick r:id="rId3">
                  <a:extLst>
                    <a:ext uri="{A12FA001-AC4F-418D-AE19-62706E023703}">
                      <ahyp:hlinkClr xmlns:ahyp="http://schemas.microsoft.com/office/drawing/2018/hyperlinkcolor" val="tx"/>
                    </a:ext>
                  </a:extLst>
                </a:hlinkClick>
              </a:rPr>
              <a:t>http://fibrenet.eu/index.php?id=blog-post-eleven</a:t>
            </a:r>
            <a:endParaRPr lang="en-US" sz="800" dirty="0"/>
          </a:p>
        </p:txBody>
      </p:sp>
      <p:sp>
        <p:nvSpPr>
          <p:cNvPr id="9" name="Slide Number Placeholder 3">
            <a:extLst>
              <a:ext uri="{FF2B5EF4-FFF2-40B4-BE49-F238E27FC236}">
                <a16:creationId xmlns:a16="http://schemas.microsoft.com/office/drawing/2014/main" id="{EB4471F4-F6C6-C64F-ACC0-184797487B67}"/>
              </a:ext>
            </a:extLst>
          </p:cNvPr>
          <p:cNvSpPr txBox="1">
            <a:spLocks/>
          </p:cNvSpPr>
          <p:nvPr/>
        </p:nvSpPr>
        <p:spPr>
          <a:xfrm>
            <a:off x="11303541" y="6284069"/>
            <a:ext cx="888460" cy="573932"/>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z="1200" smtClean="0">
                <a:solidFill>
                  <a:schemeClr val="tx1"/>
                </a:solidFill>
              </a:rPr>
              <a:pPr/>
              <a:t>23</a:t>
            </a:fld>
            <a:endParaRPr lang="en-US" sz="1200" dirty="0">
              <a:solidFill>
                <a:schemeClr val="tx1"/>
              </a:solidFill>
            </a:endParaRPr>
          </a:p>
        </p:txBody>
      </p:sp>
    </p:spTree>
    <p:extLst>
      <p:ext uri="{BB962C8B-B14F-4D97-AF65-F5344CB8AC3E}">
        <p14:creationId xmlns:p14="http://schemas.microsoft.com/office/powerpoint/2010/main" val="3356790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14937-D2DA-405A-A2D5-FD871CC7F14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1244C444-FBD9-482F-9624-71DFA13BF5C3}"/>
              </a:ext>
            </a:extLst>
          </p:cNvPr>
          <p:cNvSpPr>
            <a:spLocks noGrp="1"/>
          </p:cNvSpPr>
          <p:nvPr>
            <p:ph idx="1"/>
          </p:nvPr>
        </p:nvSpPr>
        <p:spPr>
          <a:xfrm>
            <a:off x="677334" y="1930400"/>
            <a:ext cx="8596668" cy="3880773"/>
          </a:xfrm>
        </p:spPr>
        <p:txBody>
          <a:bodyPr vert="horz" lIns="91440" tIns="45720" rIns="91440" bIns="45720" rtlCol="0" anchor="t">
            <a:normAutofit/>
          </a:bodyPr>
          <a:lstStyle/>
          <a:p>
            <a:r>
              <a:rPr lang="en-US" dirty="0"/>
              <a:t>Followed scope with minor amendments</a:t>
            </a:r>
          </a:p>
          <a:p>
            <a:r>
              <a:rPr lang="en-US" dirty="0"/>
              <a:t>Load Development Process</a:t>
            </a:r>
          </a:p>
          <a:p>
            <a:r>
              <a:rPr lang="en-US" dirty="0"/>
              <a:t>Choosing the best course of action to meet our design goals</a:t>
            </a:r>
          </a:p>
          <a:p>
            <a:r>
              <a:rPr lang="en-US" dirty="0"/>
              <a:t>Working through challenges presented with resources available</a:t>
            </a:r>
          </a:p>
          <a:p>
            <a:r>
              <a:rPr lang="en-US" dirty="0"/>
              <a:t>Taking advantage of virtual connections and resources</a:t>
            </a:r>
          </a:p>
          <a:p>
            <a:r>
              <a:rPr lang="en-US" dirty="0"/>
              <a:t>Communication amongst group, sponsor and advisors </a:t>
            </a:r>
          </a:p>
        </p:txBody>
      </p:sp>
      <p:sp>
        <p:nvSpPr>
          <p:cNvPr id="5" name="Slide Number Placeholder 3">
            <a:extLst>
              <a:ext uri="{FF2B5EF4-FFF2-40B4-BE49-F238E27FC236}">
                <a16:creationId xmlns:a16="http://schemas.microsoft.com/office/drawing/2014/main" id="{DD11B3AB-41A5-284A-B01A-E3A32215303E}"/>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24</a:t>
            </a:fld>
            <a:endParaRPr lang="en-US" sz="1200" dirty="0">
              <a:solidFill>
                <a:schemeClr val="tx1"/>
              </a:solidFill>
            </a:endParaRPr>
          </a:p>
        </p:txBody>
      </p:sp>
    </p:spTree>
    <p:extLst>
      <p:ext uri="{BB962C8B-B14F-4D97-AF65-F5344CB8AC3E}">
        <p14:creationId xmlns:p14="http://schemas.microsoft.com/office/powerpoint/2010/main" val="206398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0899-0CE5-4700-A1B7-700EE5B8D694}"/>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75A09910-A089-4251-B8E8-2CF0F62B4A87}"/>
              </a:ext>
            </a:extLst>
          </p:cNvPr>
          <p:cNvSpPr>
            <a:spLocks noGrp="1"/>
          </p:cNvSpPr>
          <p:nvPr>
            <p:ph idx="1"/>
          </p:nvPr>
        </p:nvSpPr>
        <p:spPr>
          <a:xfrm>
            <a:off x="677334" y="1153424"/>
            <a:ext cx="8596668" cy="3880773"/>
          </a:xfrm>
        </p:spPr>
        <p:txBody>
          <a:bodyPr>
            <a:normAutofit fontScale="85000" lnSpcReduction="10000"/>
          </a:bodyPr>
          <a:lstStyle/>
          <a:p>
            <a:r>
              <a:rPr lang="en-US" dirty="0" err="1"/>
              <a:t>AppledoAppledore</a:t>
            </a:r>
            <a:r>
              <a:rPr lang="en-US" dirty="0"/>
              <a:t> Marine Engineering, LLC</a:t>
            </a:r>
            <a:br>
              <a:rPr lang="en-US" dirty="0"/>
            </a:br>
            <a:r>
              <a:rPr lang="en-US" dirty="0"/>
              <a:t>“Articulated Concrete Block Mattresses (ACBM) - </a:t>
            </a:r>
            <a:r>
              <a:rPr lang="en-US" dirty="0" err="1"/>
              <a:t>Maccaferri</a:t>
            </a:r>
            <a:r>
              <a:rPr lang="en-US" dirty="0"/>
              <a:t> Middle East.” </a:t>
            </a:r>
            <a:r>
              <a:rPr lang="en-US" i="1" dirty="0" err="1"/>
              <a:t>Maccaferri</a:t>
            </a:r>
            <a:r>
              <a:rPr lang="en-US" i="1" dirty="0"/>
              <a:t> Middle East</a:t>
            </a:r>
            <a:r>
              <a:rPr lang="en-US" dirty="0"/>
              <a:t>, </a:t>
            </a:r>
          </a:p>
          <a:p>
            <a:r>
              <a:rPr lang="en-US" dirty="0" err="1"/>
              <a:t>www.maccaferri.com</a:t>
            </a:r>
            <a:r>
              <a:rPr lang="en-US" dirty="0"/>
              <a:t>/ae/products/articulated-concrete-block-mattresses-</a:t>
            </a:r>
            <a:r>
              <a:rPr lang="en-US" dirty="0" err="1"/>
              <a:t>acbm</a:t>
            </a:r>
            <a:r>
              <a:rPr lang="en-US" dirty="0"/>
              <a:t>/.</a:t>
            </a:r>
            <a:br>
              <a:rPr lang="en-US" dirty="0"/>
            </a:br>
            <a:r>
              <a:rPr lang="en-US" i="1" dirty="0"/>
              <a:t>Coastal Engineering Manual</a:t>
            </a:r>
            <a:r>
              <a:rPr lang="en-US" dirty="0"/>
              <a:t>. Coastal and Hydraulics Laboratory, U.S. Army Engineering Research and </a:t>
            </a:r>
          </a:p>
          <a:p>
            <a:r>
              <a:rPr lang="en-US" dirty="0"/>
              <a:t>Development Center, Waterways Experiment Station, 2004.</a:t>
            </a:r>
            <a:br>
              <a:rPr lang="en-US" dirty="0"/>
            </a:br>
            <a:r>
              <a:rPr lang="en-US" dirty="0"/>
              <a:t>Coulbourne, William L, and T. Eric Stafford. </a:t>
            </a:r>
            <a:r>
              <a:rPr lang="en-US" i="1" dirty="0"/>
              <a:t>Wind Loads: Guide to the Wind Load Provisions of ASCE </a:t>
            </a:r>
            <a:endParaRPr lang="en-US" dirty="0"/>
          </a:p>
          <a:p>
            <a:r>
              <a:rPr lang="en-US" i="1" dirty="0"/>
              <a:t>7-16</a:t>
            </a:r>
            <a:r>
              <a:rPr lang="en-US" dirty="0"/>
              <a:t>. American Society of Civil Engineers, 2020.</a:t>
            </a:r>
            <a:br>
              <a:rPr lang="en-US" dirty="0"/>
            </a:br>
            <a:r>
              <a:rPr lang="en-US" i="1" dirty="0"/>
              <a:t>Minimum Design Loads and Associated Criteria for Buildings and Other Structures</a:t>
            </a:r>
            <a:r>
              <a:rPr lang="en-US" dirty="0"/>
              <a:t>. American Society of </a:t>
            </a:r>
          </a:p>
          <a:p>
            <a:r>
              <a:rPr lang="en-US" dirty="0"/>
              <a:t>Civil Engineers, 2017.</a:t>
            </a:r>
            <a:br>
              <a:rPr lang="en-US" dirty="0"/>
            </a:br>
            <a:r>
              <a:rPr lang="en-US" dirty="0"/>
              <a:t>“U.S. Conditions Drive Innovation in Offshore Wind Foundations.” </a:t>
            </a:r>
            <a:r>
              <a:rPr lang="en-US" i="1" dirty="0" err="1"/>
              <a:t>Energy.gov</a:t>
            </a:r>
            <a:r>
              <a:rPr lang="en-US" dirty="0"/>
              <a:t>, </a:t>
            </a:r>
          </a:p>
          <a:p>
            <a:r>
              <a:rPr lang="en-US" dirty="0" err="1"/>
              <a:t>www.energy.gov</a:t>
            </a:r>
            <a:r>
              <a:rPr lang="en-US" dirty="0"/>
              <a:t>/</a:t>
            </a:r>
            <a:r>
              <a:rPr lang="en-US" dirty="0" err="1"/>
              <a:t>eere</a:t>
            </a:r>
            <a:r>
              <a:rPr lang="en-US" dirty="0"/>
              <a:t>/articles/us-conditions-drive-innovation-offshore-wind-foundations </a:t>
            </a:r>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2F07A119-BDC4-3543-8942-5F63FA41A78C}"/>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25</a:t>
            </a:fld>
            <a:endParaRPr lang="en-US" sz="1200" dirty="0">
              <a:solidFill>
                <a:schemeClr val="tx1"/>
              </a:solidFill>
            </a:endParaRPr>
          </a:p>
        </p:txBody>
      </p:sp>
    </p:spTree>
    <p:extLst>
      <p:ext uri="{BB962C8B-B14F-4D97-AF65-F5344CB8AC3E}">
        <p14:creationId xmlns:p14="http://schemas.microsoft.com/office/powerpoint/2010/main" val="140352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865C-A26E-EC4A-9B4D-9826905E793A}"/>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B054E42F-F2FB-F847-A67C-41134B77CE17}"/>
              </a:ext>
            </a:extLst>
          </p:cNvPr>
          <p:cNvSpPr>
            <a:spLocks noGrp="1"/>
          </p:cNvSpPr>
          <p:nvPr>
            <p:ph idx="1"/>
          </p:nvPr>
        </p:nvSpPr>
        <p:spPr>
          <a:xfrm>
            <a:off x="666602" y="1488613"/>
            <a:ext cx="8596668" cy="3880773"/>
          </a:xfrm>
        </p:spPr>
        <p:txBody>
          <a:bodyPr/>
          <a:lstStyle/>
          <a:p>
            <a:r>
              <a:rPr lang="en-US" dirty="0"/>
              <a:t>The project team would like to express thanks to the project sponsor and advisor, Thomas Ducharme and Jean Benoit for the continuous support and guidance they have provided thus far for this project. The team would also like to thank Raymond Cook for his help with the understanding of foundation and structure alternatives, Majid </a:t>
            </a:r>
            <a:r>
              <a:rPr lang="en-US" dirty="0" err="1"/>
              <a:t>Ghayoomi</a:t>
            </a:r>
            <a:r>
              <a:rPr lang="en-US" dirty="0"/>
              <a:t> for his help with structural elements, and Thomas </a:t>
            </a:r>
            <a:r>
              <a:rPr lang="en-US" dirty="0" err="1"/>
              <a:t>Ballestero</a:t>
            </a:r>
            <a:r>
              <a:rPr lang="en-US" dirty="0"/>
              <a:t> for his help with load development. This project and its development would not have been made possible without the resources or help provided by the University of New Hampshire. </a:t>
            </a:r>
          </a:p>
          <a:p>
            <a:endParaRPr lang="en-US" dirty="0"/>
          </a:p>
        </p:txBody>
      </p:sp>
      <p:sp>
        <p:nvSpPr>
          <p:cNvPr id="5" name="Slide Number Placeholder 3">
            <a:extLst>
              <a:ext uri="{FF2B5EF4-FFF2-40B4-BE49-F238E27FC236}">
                <a16:creationId xmlns:a16="http://schemas.microsoft.com/office/drawing/2014/main" id="{D9DE504A-03AC-1047-835D-53F5C73F9603}"/>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26</a:t>
            </a:fld>
            <a:endParaRPr lang="en-US" sz="1200" dirty="0">
              <a:solidFill>
                <a:schemeClr val="tx1"/>
              </a:solidFill>
            </a:endParaRPr>
          </a:p>
        </p:txBody>
      </p:sp>
    </p:spTree>
    <p:extLst>
      <p:ext uri="{BB962C8B-B14F-4D97-AF65-F5344CB8AC3E}">
        <p14:creationId xmlns:p14="http://schemas.microsoft.com/office/powerpoint/2010/main" val="4132529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72EF-0ABA-2D44-BFB8-7617A5798F04}"/>
              </a:ext>
            </a:extLst>
          </p:cNvPr>
          <p:cNvSpPr>
            <a:spLocks noGrp="1"/>
          </p:cNvSpPr>
          <p:nvPr>
            <p:ph type="title"/>
          </p:nvPr>
        </p:nvSpPr>
        <p:spPr/>
        <p:txBody>
          <a:bodyPr/>
          <a:lstStyle/>
          <a:p>
            <a:r>
              <a:rPr lang="en-US" dirty="0"/>
              <a:t>Questions?</a:t>
            </a:r>
          </a:p>
        </p:txBody>
      </p:sp>
      <p:pic>
        <p:nvPicPr>
          <p:cNvPr id="8" name="Picture 7">
            <a:extLst>
              <a:ext uri="{FF2B5EF4-FFF2-40B4-BE49-F238E27FC236}">
                <a16:creationId xmlns:a16="http://schemas.microsoft.com/office/drawing/2014/main" id="{6EF7FD02-67F1-284C-988D-499ED8037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880" y="517187"/>
            <a:ext cx="3340100" cy="4965700"/>
          </a:xfrm>
          <a:prstGeom prst="rect">
            <a:avLst/>
          </a:prstGeom>
        </p:spPr>
      </p:pic>
      <p:pic>
        <p:nvPicPr>
          <p:cNvPr id="10" name="Picture 9">
            <a:extLst>
              <a:ext uri="{FF2B5EF4-FFF2-40B4-BE49-F238E27FC236}">
                <a16:creationId xmlns:a16="http://schemas.microsoft.com/office/drawing/2014/main" id="{35054C22-C773-7B4B-B571-20016DE4C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9327" y="1583312"/>
            <a:ext cx="2679700" cy="2679700"/>
          </a:xfrm>
          <a:prstGeom prst="rect">
            <a:avLst/>
          </a:prstGeom>
        </p:spPr>
      </p:pic>
      <p:pic>
        <p:nvPicPr>
          <p:cNvPr id="13" name="Picture 12">
            <a:extLst>
              <a:ext uri="{FF2B5EF4-FFF2-40B4-BE49-F238E27FC236}">
                <a16:creationId xmlns:a16="http://schemas.microsoft.com/office/drawing/2014/main" id="{72FA53CA-8498-334E-9D16-7AACFCD7D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530" y="5607974"/>
            <a:ext cx="1320800" cy="1231900"/>
          </a:xfrm>
          <a:prstGeom prst="rect">
            <a:avLst/>
          </a:prstGeom>
        </p:spPr>
      </p:pic>
      <p:pic>
        <p:nvPicPr>
          <p:cNvPr id="14" name="Picture 13">
            <a:extLst>
              <a:ext uri="{FF2B5EF4-FFF2-40B4-BE49-F238E27FC236}">
                <a16:creationId xmlns:a16="http://schemas.microsoft.com/office/drawing/2014/main" id="{8D5EF08A-E2B8-704C-A195-116F22778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4899589"/>
            <a:ext cx="1320800" cy="1231900"/>
          </a:xfrm>
          <a:prstGeom prst="rect">
            <a:avLst/>
          </a:prstGeom>
        </p:spPr>
      </p:pic>
      <p:sp>
        <p:nvSpPr>
          <p:cNvPr id="16" name="TextBox 15">
            <a:extLst>
              <a:ext uri="{FF2B5EF4-FFF2-40B4-BE49-F238E27FC236}">
                <a16:creationId xmlns:a16="http://schemas.microsoft.com/office/drawing/2014/main" id="{BCAF3612-700E-0546-91B5-30F4B3648C8D}"/>
              </a:ext>
            </a:extLst>
          </p:cNvPr>
          <p:cNvSpPr txBox="1"/>
          <p:nvPr/>
        </p:nvSpPr>
        <p:spPr>
          <a:xfrm>
            <a:off x="4299880" y="5500252"/>
            <a:ext cx="1770036" cy="215444"/>
          </a:xfrm>
          <a:prstGeom prst="rect">
            <a:avLst/>
          </a:prstGeom>
          <a:noFill/>
        </p:spPr>
        <p:txBody>
          <a:bodyPr wrap="none" rtlCol="0">
            <a:spAutoFit/>
          </a:bodyPr>
          <a:lstStyle/>
          <a:p>
            <a:r>
              <a:rPr lang="en-US" sz="800" dirty="0"/>
              <a:t>CEE 797 - 4 Presentation </a:t>
            </a:r>
            <a:r>
              <a:rPr lang="en-US" sz="800" dirty="0" err="1"/>
              <a:t>Skills.pdf</a:t>
            </a:r>
            <a:endParaRPr lang="en-US" sz="800" dirty="0"/>
          </a:p>
        </p:txBody>
      </p:sp>
      <p:sp>
        <p:nvSpPr>
          <p:cNvPr id="17" name="TextBox 16">
            <a:extLst>
              <a:ext uri="{FF2B5EF4-FFF2-40B4-BE49-F238E27FC236}">
                <a16:creationId xmlns:a16="http://schemas.microsoft.com/office/drawing/2014/main" id="{D60607D2-BAEF-DA4E-8B5D-73AB0EED99BB}"/>
              </a:ext>
            </a:extLst>
          </p:cNvPr>
          <p:cNvSpPr txBox="1"/>
          <p:nvPr/>
        </p:nvSpPr>
        <p:spPr>
          <a:xfrm>
            <a:off x="8519326" y="4263012"/>
            <a:ext cx="1770036" cy="215444"/>
          </a:xfrm>
          <a:prstGeom prst="rect">
            <a:avLst/>
          </a:prstGeom>
          <a:noFill/>
        </p:spPr>
        <p:txBody>
          <a:bodyPr wrap="none" rtlCol="0">
            <a:spAutoFit/>
          </a:bodyPr>
          <a:lstStyle/>
          <a:p>
            <a:r>
              <a:rPr lang="en-US" sz="800" dirty="0"/>
              <a:t>CEE 797 - 4 Presentation </a:t>
            </a:r>
            <a:r>
              <a:rPr lang="en-US" sz="800" dirty="0" err="1"/>
              <a:t>Skills.pdf</a:t>
            </a:r>
            <a:endParaRPr lang="en-US" sz="800" dirty="0"/>
          </a:p>
        </p:txBody>
      </p:sp>
      <p:sp>
        <p:nvSpPr>
          <p:cNvPr id="18" name="Slide Number Placeholder 3">
            <a:extLst>
              <a:ext uri="{FF2B5EF4-FFF2-40B4-BE49-F238E27FC236}">
                <a16:creationId xmlns:a16="http://schemas.microsoft.com/office/drawing/2014/main" id="{5DBBB67D-9ED8-4049-9CC6-BF9253D7EA84}"/>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27</a:t>
            </a:fld>
            <a:endParaRPr lang="en-US" sz="1200" dirty="0">
              <a:solidFill>
                <a:schemeClr val="tx1"/>
              </a:solidFill>
            </a:endParaRPr>
          </a:p>
        </p:txBody>
      </p:sp>
      <p:sp>
        <p:nvSpPr>
          <p:cNvPr id="5" name="TextBox 4">
            <a:extLst>
              <a:ext uri="{FF2B5EF4-FFF2-40B4-BE49-F238E27FC236}">
                <a16:creationId xmlns:a16="http://schemas.microsoft.com/office/drawing/2014/main" id="{D786972C-A2C1-1848-B06C-C7688799A35F}"/>
              </a:ext>
            </a:extLst>
          </p:cNvPr>
          <p:cNvSpPr txBox="1"/>
          <p:nvPr/>
        </p:nvSpPr>
        <p:spPr>
          <a:xfrm>
            <a:off x="677334" y="1583312"/>
            <a:ext cx="2980266" cy="1200329"/>
          </a:xfrm>
          <a:prstGeom prst="rect">
            <a:avLst/>
          </a:prstGeom>
          <a:noFill/>
        </p:spPr>
        <p:txBody>
          <a:bodyPr wrap="square" rtlCol="0">
            <a:spAutoFit/>
          </a:bodyPr>
          <a:lstStyle/>
          <a:p>
            <a:r>
              <a:rPr lang="en-US" dirty="0"/>
              <a:t>Please feel free to send any questions to:</a:t>
            </a:r>
          </a:p>
          <a:p>
            <a:endParaRPr lang="en-US" dirty="0"/>
          </a:p>
          <a:p>
            <a:r>
              <a:rPr lang="en-US" dirty="0"/>
              <a:t>nss1007@wildcats.unh.edu</a:t>
            </a:r>
          </a:p>
        </p:txBody>
      </p:sp>
    </p:spTree>
    <p:extLst>
      <p:ext uri="{BB962C8B-B14F-4D97-AF65-F5344CB8AC3E}">
        <p14:creationId xmlns:p14="http://schemas.microsoft.com/office/powerpoint/2010/main" val="166811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14BF-450A-4650-9BE4-30A1D8BB6FC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F906541-7E61-4658-A250-918F33375418}"/>
              </a:ext>
            </a:extLst>
          </p:cNvPr>
          <p:cNvSpPr>
            <a:spLocks noGrp="1"/>
          </p:cNvSpPr>
          <p:nvPr>
            <p:ph idx="1"/>
          </p:nvPr>
        </p:nvSpPr>
        <p:spPr>
          <a:xfrm>
            <a:off x="1167665" y="1270000"/>
            <a:ext cx="8596668" cy="4716145"/>
          </a:xfrm>
        </p:spPr>
        <p:txBody>
          <a:bodyPr>
            <a:normAutofit/>
          </a:bodyPr>
          <a:lstStyle/>
          <a:p>
            <a:r>
              <a:rPr lang="en-US" dirty="0"/>
              <a:t>Background</a:t>
            </a:r>
          </a:p>
          <a:p>
            <a:pPr lvl="1"/>
            <a:r>
              <a:rPr lang="en-US" dirty="0"/>
              <a:t>Range Front Light</a:t>
            </a:r>
          </a:p>
          <a:p>
            <a:pPr lvl="1"/>
            <a:r>
              <a:rPr lang="en-US" dirty="0"/>
              <a:t>Range Rear Light</a:t>
            </a:r>
          </a:p>
          <a:p>
            <a:r>
              <a:rPr lang="en-US" dirty="0"/>
              <a:t>Design Criteria</a:t>
            </a:r>
          </a:p>
          <a:p>
            <a:r>
              <a:rPr lang="en-US" dirty="0"/>
              <a:t>Scope of Work</a:t>
            </a:r>
          </a:p>
          <a:p>
            <a:r>
              <a:rPr lang="en-US" dirty="0"/>
              <a:t>Alternatives Investigated</a:t>
            </a:r>
          </a:p>
          <a:p>
            <a:r>
              <a:rPr lang="en-US" dirty="0"/>
              <a:t>Final Design </a:t>
            </a:r>
          </a:p>
          <a:p>
            <a:r>
              <a:rPr lang="en-US" dirty="0"/>
              <a:t>Challenges</a:t>
            </a:r>
          </a:p>
          <a:p>
            <a:r>
              <a:rPr lang="en-US" dirty="0"/>
              <a:t>Conclusion</a:t>
            </a:r>
          </a:p>
          <a:p>
            <a:r>
              <a:rPr lang="en-US" dirty="0"/>
              <a:t>Questions</a:t>
            </a:r>
          </a:p>
          <a:p>
            <a:pPr lvl="1"/>
            <a:endParaRPr lang="en-US" dirty="0"/>
          </a:p>
          <a:p>
            <a:endParaRPr lang="en-US" dirty="0"/>
          </a:p>
          <a:p>
            <a:endParaRPr lang="en-US" dirty="0"/>
          </a:p>
          <a:p>
            <a:pPr lvl="1"/>
            <a:endParaRPr lang="en-US" dirty="0"/>
          </a:p>
        </p:txBody>
      </p:sp>
      <p:sp>
        <p:nvSpPr>
          <p:cNvPr id="5" name="Slide Number Placeholder 3">
            <a:extLst>
              <a:ext uri="{FF2B5EF4-FFF2-40B4-BE49-F238E27FC236}">
                <a16:creationId xmlns:a16="http://schemas.microsoft.com/office/drawing/2014/main" id="{57281C03-F13F-7947-B1FA-9381B74DD0BA}"/>
              </a:ext>
            </a:extLst>
          </p:cNvPr>
          <p:cNvSpPr txBox="1">
            <a:spLocks/>
          </p:cNvSpPr>
          <p:nvPr/>
        </p:nvSpPr>
        <p:spPr>
          <a:xfrm>
            <a:off x="11303541" y="6284069"/>
            <a:ext cx="888460" cy="573932"/>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z="1200" smtClean="0">
                <a:solidFill>
                  <a:schemeClr val="tx1"/>
                </a:solidFill>
              </a:rPr>
              <a:pPr/>
              <a:t>3</a:t>
            </a:fld>
            <a:endParaRPr lang="en-US" sz="1200" dirty="0">
              <a:solidFill>
                <a:schemeClr val="tx1"/>
              </a:solidFill>
            </a:endParaRPr>
          </a:p>
        </p:txBody>
      </p:sp>
    </p:spTree>
    <p:extLst>
      <p:ext uri="{BB962C8B-B14F-4D97-AF65-F5344CB8AC3E}">
        <p14:creationId xmlns:p14="http://schemas.microsoft.com/office/powerpoint/2010/main" val="576765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DA7E-907D-4147-AC60-88EBCD541562}"/>
              </a:ext>
            </a:extLst>
          </p:cNvPr>
          <p:cNvSpPr>
            <a:spLocks noGrp="1"/>
          </p:cNvSpPr>
          <p:nvPr>
            <p:ph type="title"/>
          </p:nvPr>
        </p:nvSpPr>
        <p:spPr>
          <a:xfrm>
            <a:off x="838200" y="356136"/>
            <a:ext cx="10515600" cy="1325563"/>
          </a:xfrm>
        </p:spPr>
        <p:txBody>
          <a:bodyPr/>
          <a:lstStyle/>
          <a:p>
            <a:r>
              <a:rPr lang="en-US" dirty="0">
                <a:cs typeface="Calibri Light" panose="020F0302020204030204"/>
              </a:rPr>
              <a:t>Project Background</a:t>
            </a:r>
          </a:p>
        </p:txBody>
      </p:sp>
      <p:sp>
        <p:nvSpPr>
          <p:cNvPr id="3" name="Content Placeholder 2">
            <a:extLst>
              <a:ext uri="{FF2B5EF4-FFF2-40B4-BE49-F238E27FC236}">
                <a16:creationId xmlns:a16="http://schemas.microsoft.com/office/drawing/2014/main" id="{5A69DF5A-83E3-4B49-B7BC-71107627EC44}"/>
              </a:ext>
            </a:extLst>
          </p:cNvPr>
          <p:cNvSpPr>
            <a:spLocks noGrp="1"/>
          </p:cNvSpPr>
          <p:nvPr>
            <p:ph idx="1"/>
          </p:nvPr>
        </p:nvSpPr>
        <p:spPr>
          <a:xfrm>
            <a:off x="541149" y="1384922"/>
            <a:ext cx="5142855" cy="4576473"/>
          </a:xfrm>
        </p:spPr>
        <p:txBody>
          <a:bodyPr vert="horz" lIns="91440" tIns="45720" rIns="91440" bIns="45720" rtlCol="0" anchor="t">
            <a:normAutofit/>
          </a:bodyPr>
          <a:lstStyle/>
          <a:p>
            <a:r>
              <a:rPr lang="en-US" dirty="0">
                <a:cs typeface="Calibri"/>
              </a:rPr>
              <a:t>Located in St. Petersburg, Florida </a:t>
            </a:r>
          </a:p>
          <a:p>
            <a:r>
              <a:rPr lang="en-US" dirty="0">
                <a:cs typeface="Calibri"/>
              </a:rPr>
              <a:t>Tampa Bay Port</a:t>
            </a:r>
            <a:endParaRPr lang="en-US" dirty="0"/>
          </a:p>
          <a:p>
            <a:pPr lvl="1"/>
            <a:r>
              <a:rPr lang="en-US" dirty="0">
                <a:cs typeface="Calibri"/>
              </a:rPr>
              <a:t>Florida's largest Port</a:t>
            </a:r>
          </a:p>
          <a:p>
            <a:pPr lvl="1"/>
            <a:r>
              <a:rPr lang="en-US" dirty="0">
                <a:cs typeface="Calibri"/>
              </a:rPr>
              <a:t>Over 5,000 acres</a:t>
            </a:r>
          </a:p>
          <a:p>
            <a:pPr lvl="1"/>
            <a:r>
              <a:rPr lang="en-US" dirty="0">
                <a:cs typeface="Calibri"/>
              </a:rPr>
              <a:t>Handles over 37 million tons of cargo a year</a:t>
            </a:r>
          </a:p>
          <a:p>
            <a:r>
              <a:rPr lang="en-US" dirty="0">
                <a:cs typeface="Calibri"/>
              </a:rPr>
              <a:t>Egmont Channel</a:t>
            </a:r>
          </a:p>
          <a:p>
            <a:pPr lvl="1"/>
            <a:r>
              <a:rPr lang="en-US" dirty="0">
                <a:cs typeface="Calibri"/>
              </a:rPr>
              <a:t>Only entrance into Tampa Bay Port from Gulf of Mexico</a:t>
            </a:r>
          </a:p>
          <a:p>
            <a:r>
              <a:rPr lang="en-US" dirty="0">
                <a:cs typeface="Calibri"/>
              </a:rPr>
              <a:t>Range</a:t>
            </a:r>
            <a:endParaRPr lang="en-US" dirty="0"/>
          </a:p>
          <a:p>
            <a:pPr lvl="1"/>
            <a:r>
              <a:rPr lang="en-US" dirty="0">
                <a:cs typeface="Calibri"/>
              </a:rPr>
              <a:t>Critical to aid ships into Tampa Bay Port safely</a:t>
            </a:r>
          </a:p>
          <a:p>
            <a:pPr lvl="1"/>
            <a:r>
              <a:rPr lang="en-US" dirty="0">
                <a:cs typeface="Calibri"/>
              </a:rPr>
              <a:t>Two well lit, fixed offshore structures</a:t>
            </a:r>
          </a:p>
          <a:p>
            <a:endParaRPr lang="en-US" dirty="0">
              <a:cs typeface="Calibri"/>
            </a:endParaRPr>
          </a:p>
          <a:p>
            <a:endParaRPr lang="en-US" dirty="0">
              <a:cs typeface="Calibri"/>
            </a:endParaRPr>
          </a:p>
        </p:txBody>
      </p:sp>
      <p:pic>
        <p:nvPicPr>
          <p:cNvPr id="4" name="Picture 4" descr="A crane next to a body of water&#10;&#10;Description generated with high confidence">
            <a:extLst>
              <a:ext uri="{FF2B5EF4-FFF2-40B4-BE49-F238E27FC236}">
                <a16:creationId xmlns:a16="http://schemas.microsoft.com/office/drawing/2014/main" id="{9F39E711-B2CB-411F-9CEE-CD612429281C}"/>
              </a:ext>
            </a:extLst>
          </p:cNvPr>
          <p:cNvPicPr>
            <a:picLocks noChangeAspect="1"/>
          </p:cNvPicPr>
          <p:nvPr/>
        </p:nvPicPr>
        <p:blipFill>
          <a:blip r:embed="rId2"/>
          <a:stretch>
            <a:fillRect/>
          </a:stretch>
        </p:blipFill>
        <p:spPr>
          <a:xfrm>
            <a:off x="8321249" y="867906"/>
            <a:ext cx="2730381" cy="4114800"/>
          </a:xfrm>
          <a:prstGeom prst="rect">
            <a:avLst/>
          </a:prstGeom>
        </p:spPr>
      </p:pic>
      <p:pic>
        <p:nvPicPr>
          <p:cNvPr id="6" name="Picture 6" descr="A picture containing building, door, sign, colorful&#10;&#10;Description generated with very high confidence">
            <a:extLst>
              <a:ext uri="{FF2B5EF4-FFF2-40B4-BE49-F238E27FC236}">
                <a16:creationId xmlns:a16="http://schemas.microsoft.com/office/drawing/2014/main" id="{AD543A0A-A58C-4BB2-A999-874F529FD3D6}"/>
              </a:ext>
            </a:extLst>
          </p:cNvPr>
          <p:cNvPicPr>
            <a:picLocks noChangeAspect="1"/>
          </p:cNvPicPr>
          <p:nvPr/>
        </p:nvPicPr>
        <p:blipFill>
          <a:blip r:embed="rId3"/>
          <a:stretch>
            <a:fillRect/>
          </a:stretch>
        </p:blipFill>
        <p:spPr>
          <a:xfrm>
            <a:off x="6232851" y="1009973"/>
            <a:ext cx="1908976" cy="4076055"/>
          </a:xfrm>
          <a:prstGeom prst="rect">
            <a:avLst/>
          </a:prstGeom>
        </p:spPr>
      </p:pic>
      <p:pic>
        <p:nvPicPr>
          <p:cNvPr id="8" name="Picture 8">
            <a:extLst>
              <a:ext uri="{FF2B5EF4-FFF2-40B4-BE49-F238E27FC236}">
                <a16:creationId xmlns:a16="http://schemas.microsoft.com/office/drawing/2014/main" id="{CE091FF0-540B-461B-B9A0-BFB56E2E18DD}"/>
              </a:ext>
            </a:extLst>
          </p:cNvPr>
          <p:cNvPicPr>
            <a:picLocks noChangeAspect="1"/>
          </p:cNvPicPr>
          <p:nvPr/>
        </p:nvPicPr>
        <p:blipFill rotWithShape="1">
          <a:blip r:embed="rId4"/>
          <a:srcRect t="4706" r="417" b="10386"/>
          <a:stretch/>
        </p:blipFill>
        <p:spPr>
          <a:xfrm>
            <a:off x="5318502" y="4993982"/>
            <a:ext cx="6152882" cy="1860448"/>
          </a:xfrm>
          <a:prstGeom prst="rect">
            <a:avLst/>
          </a:prstGeom>
        </p:spPr>
      </p:pic>
      <p:sp>
        <p:nvSpPr>
          <p:cNvPr id="9" name="Slide Number Placeholder 3">
            <a:extLst>
              <a:ext uri="{FF2B5EF4-FFF2-40B4-BE49-F238E27FC236}">
                <a16:creationId xmlns:a16="http://schemas.microsoft.com/office/drawing/2014/main" id="{9EB1EDC3-C0BC-EE43-9003-DFAA1A9C3449}"/>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4</a:t>
            </a:fld>
            <a:endParaRPr lang="en-US" sz="1200" dirty="0">
              <a:solidFill>
                <a:schemeClr val="tx1"/>
              </a:solidFill>
            </a:endParaRPr>
          </a:p>
        </p:txBody>
      </p:sp>
    </p:spTree>
    <p:extLst>
      <p:ext uri="{BB962C8B-B14F-4D97-AF65-F5344CB8AC3E}">
        <p14:creationId xmlns:p14="http://schemas.microsoft.com/office/powerpoint/2010/main" val="241207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8E591-D71F-4792-A658-320B226069A4}"/>
              </a:ext>
            </a:extLst>
          </p:cNvPr>
          <p:cNvSpPr>
            <a:spLocks noGrp="1"/>
          </p:cNvSpPr>
          <p:nvPr>
            <p:ph type="title"/>
          </p:nvPr>
        </p:nvSpPr>
        <p:spPr/>
        <p:txBody>
          <a:bodyPr/>
          <a:lstStyle/>
          <a:p>
            <a:r>
              <a:rPr lang="en-US" dirty="0"/>
              <a:t>Existing Range Front Light</a:t>
            </a:r>
          </a:p>
        </p:txBody>
      </p:sp>
      <p:sp>
        <p:nvSpPr>
          <p:cNvPr id="3" name="Content Placeholder 2">
            <a:extLst>
              <a:ext uri="{FF2B5EF4-FFF2-40B4-BE49-F238E27FC236}">
                <a16:creationId xmlns:a16="http://schemas.microsoft.com/office/drawing/2014/main" id="{FE169B96-AB3B-46E3-B15E-5DF250A520C8}"/>
              </a:ext>
            </a:extLst>
          </p:cNvPr>
          <p:cNvSpPr>
            <a:spLocks noGrp="1"/>
          </p:cNvSpPr>
          <p:nvPr>
            <p:ph idx="1"/>
          </p:nvPr>
        </p:nvSpPr>
        <p:spPr>
          <a:xfrm>
            <a:off x="741911" y="1514827"/>
            <a:ext cx="8596668" cy="3880773"/>
          </a:xfrm>
        </p:spPr>
        <p:txBody>
          <a:bodyPr vert="horz" lIns="91440" tIns="45720" rIns="91440" bIns="45720" rtlCol="0" anchor="t">
            <a:normAutofit/>
          </a:bodyPr>
          <a:lstStyle/>
          <a:p>
            <a:r>
              <a:rPr lang="en-US" dirty="0"/>
              <a:t>Located 2 miles offshore</a:t>
            </a:r>
          </a:p>
          <a:p>
            <a:r>
              <a:rPr lang="en-US" dirty="0"/>
              <a:t>Constructed 1990</a:t>
            </a:r>
          </a:p>
          <a:p>
            <a:r>
              <a:rPr lang="en-US" dirty="0"/>
              <a:t>Prefabricated steel jacket structure</a:t>
            </a:r>
          </a:p>
          <a:p>
            <a:r>
              <a:rPr lang="en-US" dirty="0"/>
              <a:t>10 foot water depth</a:t>
            </a:r>
          </a:p>
          <a:p>
            <a:r>
              <a:rPr lang="en-US" dirty="0"/>
              <a:t>Focal height 30 feet above MHW (Mean High Water)</a:t>
            </a:r>
          </a:p>
          <a:p>
            <a:r>
              <a:rPr lang="en-US" dirty="0"/>
              <a:t>Severely corroded </a:t>
            </a:r>
          </a:p>
        </p:txBody>
      </p:sp>
      <p:pic>
        <p:nvPicPr>
          <p:cNvPr id="4" name="Picture 4" descr="A close up of a boat next to a body of water&#10;&#10;Description generated with very high confidence">
            <a:extLst>
              <a:ext uri="{FF2B5EF4-FFF2-40B4-BE49-F238E27FC236}">
                <a16:creationId xmlns:a16="http://schemas.microsoft.com/office/drawing/2014/main" id="{2F84BE15-4AF8-4CEB-BADF-BFECB60611E9}"/>
              </a:ext>
            </a:extLst>
          </p:cNvPr>
          <p:cNvPicPr>
            <a:picLocks noChangeAspect="1"/>
          </p:cNvPicPr>
          <p:nvPr/>
        </p:nvPicPr>
        <p:blipFill>
          <a:blip r:embed="rId2"/>
          <a:stretch>
            <a:fillRect/>
          </a:stretch>
        </p:blipFill>
        <p:spPr>
          <a:xfrm>
            <a:off x="6669762" y="1513605"/>
            <a:ext cx="3350216" cy="4760688"/>
          </a:xfrm>
          <a:prstGeom prst="rect">
            <a:avLst/>
          </a:prstGeom>
        </p:spPr>
      </p:pic>
      <p:sp>
        <p:nvSpPr>
          <p:cNvPr id="7" name="Slide Number Placeholder 3">
            <a:extLst>
              <a:ext uri="{FF2B5EF4-FFF2-40B4-BE49-F238E27FC236}">
                <a16:creationId xmlns:a16="http://schemas.microsoft.com/office/drawing/2014/main" id="{5624D3E7-5019-C64A-A579-8F54CC755BE0}"/>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5</a:t>
            </a:fld>
            <a:endParaRPr lang="en-US" sz="1200" dirty="0">
              <a:solidFill>
                <a:schemeClr val="tx1"/>
              </a:solidFill>
            </a:endParaRPr>
          </a:p>
        </p:txBody>
      </p:sp>
    </p:spTree>
    <p:extLst>
      <p:ext uri="{BB962C8B-B14F-4D97-AF65-F5344CB8AC3E}">
        <p14:creationId xmlns:p14="http://schemas.microsoft.com/office/powerpoint/2010/main" val="1819059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CF63-D931-4973-9BBD-343ED71E8FB9}"/>
              </a:ext>
            </a:extLst>
          </p:cNvPr>
          <p:cNvSpPr>
            <a:spLocks noGrp="1"/>
          </p:cNvSpPr>
          <p:nvPr>
            <p:ph type="title"/>
          </p:nvPr>
        </p:nvSpPr>
        <p:spPr>
          <a:xfrm>
            <a:off x="638588" y="364210"/>
            <a:ext cx="8596668" cy="1320800"/>
          </a:xfrm>
        </p:spPr>
        <p:txBody>
          <a:bodyPr/>
          <a:lstStyle/>
          <a:p>
            <a:r>
              <a:rPr lang="en-US" dirty="0"/>
              <a:t>Existing Range Rear Light</a:t>
            </a:r>
          </a:p>
        </p:txBody>
      </p:sp>
      <p:sp>
        <p:nvSpPr>
          <p:cNvPr id="3" name="Content Placeholder 2">
            <a:extLst>
              <a:ext uri="{FF2B5EF4-FFF2-40B4-BE49-F238E27FC236}">
                <a16:creationId xmlns:a16="http://schemas.microsoft.com/office/drawing/2014/main" id="{7B9C84DA-5ED1-475C-A10F-6A0FA13E5E12}"/>
              </a:ext>
            </a:extLst>
          </p:cNvPr>
          <p:cNvSpPr>
            <a:spLocks noGrp="1"/>
          </p:cNvSpPr>
          <p:nvPr>
            <p:ph idx="1"/>
          </p:nvPr>
        </p:nvSpPr>
        <p:spPr>
          <a:xfrm>
            <a:off x="677334" y="1643979"/>
            <a:ext cx="8596668" cy="3880773"/>
          </a:xfrm>
        </p:spPr>
        <p:txBody>
          <a:bodyPr vert="horz" lIns="91440" tIns="45720" rIns="91440" bIns="45720" rtlCol="0" anchor="t">
            <a:normAutofit/>
          </a:bodyPr>
          <a:lstStyle/>
          <a:p>
            <a:r>
              <a:rPr lang="en-US" dirty="0"/>
              <a:t>Located 300 yards offshore</a:t>
            </a:r>
          </a:p>
          <a:p>
            <a:r>
              <a:rPr lang="en-US" dirty="0"/>
              <a:t>Constructed 1990</a:t>
            </a:r>
          </a:p>
          <a:p>
            <a:r>
              <a:rPr lang="en-US" dirty="0"/>
              <a:t>Prefabricated steel jacket structure</a:t>
            </a:r>
          </a:p>
          <a:p>
            <a:r>
              <a:rPr lang="en-US" dirty="0"/>
              <a:t>15 foot water depth </a:t>
            </a:r>
          </a:p>
          <a:p>
            <a:r>
              <a:rPr lang="en-US" dirty="0"/>
              <a:t>Focal height 115 feet above MHW (Mean High Water)</a:t>
            </a:r>
          </a:p>
          <a:p>
            <a:r>
              <a:rPr lang="en-US" dirty="0"/>
              <a:t>Severely corroded </a:t>
            </a:r>
          </a:p>
          <a:p>
            <a:r>
              <a:rPr lang="en-US" dirty="0"/>
              <a:t>Lattice Tower/Light destroyed in 2017 hurricane season </a:t>
            </a:r>
          </a:p>
          <a:p>
            <a:endParaRPr lang="en-US" dirty="0"/>
          </a:p>
          <a:p>
            <a:endParaRPr lang="en-US" dirty="0"/>
          </a:p>
        </p:txBody>
      </p:sp>
      <p:pic>
        <p:nvPicPr>
          <p:cNvPr id="4" name="Picture 4" descr="A wooden boat in a body of water&#10;&#10;Description generated with high confidence">
            <a:extLst>
              <a:ext uri="{FF2B5EF4-FFF2-40B4-BE49-F238E27FC236}">
                <a16:creationId xmlns:a16="http://schemas.microsoft.com/office/drawing/2014/main" id="{3E961B64-BC9B-45A2-B333-EAEB912A07DB}"/>
              </a:ext>
            </a:extLst>
          </p:cNvPr>
          <p:cNvPicPr>
            <a:picLocks noChangeAspect="1"/>
          </p:cNvPicPr>
          <p:nvPr/>
        </p:nvPicPr>
        <p:blipFill rotWithShape="1">
          <a:blip r:embed="rId2"/>
          <a:srcRect t="52261" r="350" b="251"/>
          <a:stretch/>
        </p:blipFill>
        <p:spPr>
          <a:xfrm>
            <a:off x="8083089" y="3880705"/>
            <a:ext cx="3673127" cy="2440023"/>
          </a:xfrm>
          <a:prstGeom prst="rect">
            <a:avLst/>
          </a:prstGeom>
        </p:spPr>
      </p:pic>
      <p:pic>
        <p:nvPicPr>
          <p:cNvPr id="6" name="Picture 6" descr="A wooden boat in a body of water&#10;&#10;Description generated with high confidence">
            <a:extLst>
              <a:ext uri="{FF2B5EF4-FFF2-40B4-BE49-F238E27FC236}">
                <a16:creationId xmlns:a16="http://schemas.microsoft.com/office/drawing/2014/main" id="{4AFDE92A-82FA-4650-9786-80F9CC45C110}"/>
              </a:ext>
            </a:extLst>
          </p:cNvPr>
          <p:cNvPicPr>
            <a:picLocks noChangeAspect="1"/>
          </p:cNvPicPr>
          <p:nvPr/>
        </p:nvPicPr>
        <p:blipFill rotWithShape="1">
          <a:blip r:embed="rId2"/>
          <a:srcRect r="351" b="47089"/>
          <a:stretch/>
        </p:blipFill>
        <p:spPr>
          <a:xfrm>
            <a:off x="6816150" y="906665"/>
            <a:ext cx="3660213" cy="2698215"/>
          </a:xfrm>
          <a:prstGeom prst="rect">
            <a:avLst/>
          </a:prstGeom>
        </p:spPr>
      </p:pic>
      <p:sp>
        <p:nvSpPr>
          <p:cNvPr id="8" name="Slide Number Placeholder 3">
            <a:extLst>
              <a:ext uri="{FF2B5EF4-FFF2-40B4-BE49-F238E27FC236}">
                <a16:creationId xmlns:a16="http://schemas.microsoft.com/office/drawing/2014/main" id="{16236F2A-C47A-6B42-A528-153DFE50B7C2}"/>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6</a:t>
            </a:fld>
            <a:endParaRPr lang="en-US" sz="1200" dirty="0">
              <a:solidFill>
                <a:schemeClr val="tx1"/>
              </a:solidFill>
            </a:endParaRPr>
          </a:p>
        </p:txBody>
      </p:sp>
    </p:spTree>
    <p:extLst>
      <p:ext uri="{BB962C8B-B14F-4D97-AF65-F5344CB8AC3E}">
        <p14:creationId xmlns:p14="http://schemas.microsoft.com/office/powerpoint/2010/main" val="52563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AAEE-5EC0-4CE6-B45F-AF5EE11B55E0}"/>
              </a:ext>
            </a:extLst>
          </p:cNvPr>
          <p:cNvSpPr>
            <a:spLocks noGrp="1"/>
          </p:cNvSpPr>
          <p:nvPr>
            <p:ph type="title"/>
          </p:nvPr>
        </p:nvSpPr>
        <p:spPr>
          <a:xfrm>
            <a:off x="677334" y="725837"/>
            <a:ext cx="8596668" cy="1320800"/>
          </a:xfrm>
        </p:spPr>
        <p:txBody>
          <a:bodyPr/>
          <a:lstStyle/>
          <a:p>
            <a:r>
              <a:rPr lang="en-US" dirty="0"/>
              <a:t>Design Criteria </a:t>
            </a:r>
          </a:p>
        </p:txBody>
      </p:sp>
      <p:sp>
        <p:nvSpPr>
          <p:cNvPr id="3" name="Content Placeholder 2">
            <a:extLst>
              <a:ext uri="{FF2B5EF4-FFF2-40B4-BE49-F238E27FC236}">
                <a16:creationId xmlns:a16="http://schemas.microsoft.com/office/drawing/2014/main" id="{C6AC365A-0DE7-49EE-B12B-42CBFE953B5B}"/>
              </a:ext>
            </a:extLst>
          </p:cNvPr>
          <p:cNvSpPr>
            <a:spLocks noGrp="1"/>
          </p:cNvSpPr>
          <p:nvPr>
            <p:ph idx="1"/>
          </p:nvPr>
        </p:nvSpPr>
        <p:spPr>
          <a:xfrm>
            <a:off x="677334" y="1721471"/>
            <a:ext cx="8596668" cy="3880773"/>
          </a:xfrm>
        </p:spPr>
        <p:txBody>
          <a:bodyPr vert="horz" lIns="91440" tIns="45720" rIns="91440" bIns="45720" rtlCol="0" anchor="t">
            <a:normAutofit/>
          </a:bodyPr>
          <a:lstStyle/>
          <a:p>
            <a:pPr marL="285750" indent="-285750"/>
            <a:r>
              <a:rPr lang="en-US" dirty="0">
                <a:ea typeface="+mn-lt"/>
                <a:cs typeface="+mn-lt"/>
              </a:rPr>
              <a:t>Criteria</a:t>
            </a:r>
          </a:p>
          <a:p>
            <a:pPr lvl="1"/>
            <a:r>
              <a:rPr lang="en-US" dirty="0">
                <a:ea typeface="+mn-lt"/>
                <a:cs typeface="+mn-lt"/>
              </a:rPr>
              <a:t>50 year design life with little to no maintenance </a:t>
            </a:r>
          </a:p>
          <a:p>
            <a:pPr lvl="1" indent="-285750"/>
            <a:r>
              <a:rPr lang="en-US" dirty="0">
                <a:ea typeface="+mn-lt"/>
                <a:cs typeface="+mn-lt"/>
              </a:rPr>
              <a:t>100 year return period for wind and wave load</a:t>
            </a:r>
          </a:p>
          <a:p>
            <a:pPr marL="285750" indent="-285750"/>
            <a:r>
              <a:rPr lang="en-US" dirty="0"/>
              <a:t>Design Concepts</a:t>
            </a:r>
          </a:p>
          <a:p>
            <a:pPr marL="685800" lvl="1"/>
            <a:r>
              <a:rPr lang="en-US" dirty="0">
                <a:ea typeface="+mn-lt"/>
                <a:cs typeface="+mn-lt"/>
              </a:rPr>
              <a:t>Range front light</a:t>
            </a:r>
          </a:p>
          <a:p>
            <a:pPr marL="1085850" lvl="2"/>
            <a:r>
              <a:rPr lang="en-US" dirty="0">
                <a:ea typeface="+mn-lt"/>
                <a:cs typeface="+mn-lt"/>
              </a:rPr>
              <a:t>Monopile design</a:t>
            </a:r>
          </a:p>
          <a:p>
            <a:pPr marL="685800" lvl="1"/>
            <a:r>
              <a:rPr lang="en-US" dirty="0"/>
              <a:t>Range Rear Light</a:t>
            </a:r>
          </a:p>
          <a:p>
            <a:pPr marL="1085850" lvl="2"/>
            <a:r>
              <a:rPr lang="en-US" dirty="0"/>
              <a:t>Multi-pile</a:t>
            </a:r>
          </a:p>
          <a:p>
            <a:pPr marL="1085850" lvl="2"/>
            <a:endParaRPr lang="en-US" dirty="0"/>
          </a:p>
          <a:p>
            <a:pPr lvl="1"/>
            <a:endParaRPr lang="en-US" dirty="0"/>
          </a:p>
        </p:txBody>
      </p:sp>
      <p:pic>
        <p:nvPicPr>
          <p:cNvPr id="4" name="Picture 4" descr="A close up of a map&#10;&#10;Description generated with high confidence">
            <a:extLst>
              <a:ext uri="{FF2B5EF4-FFF2-40B4-BE49-F238E27FC236}">
                <a16:creationId xmlns:a16="http://schemas.microsoft.com/office/drawing/2014/main" id="{2105D504-C6EC-43FC-9663-7427CA526BEC}"/>
              </a:ext>
            </a:extLst>
          </p:cNvPr>
          <p:cNvPicPr>
            <a:picLocks noChangeAspect="1"/>
          </p:cNvPicPr>
          <p:nvPr/>
        </p:nvPicPr>
        <p:blipFill>
          <a:blip r:embed="rId2"/>
          <a:stretch>
            <a:fillRect/>
          </a:stretch>
        </p:blipFill>
        <p:spPr>
          <a:xfrm>
            <a:off x="6442130" y="1014912"/>
            <a:ext cx="4525504" cy="5770988"/>
          </a:xfrm>
          <a:prstGeom prst="rect">
            <a:avLst/>
          </a:prstGeom>
        </p:spPr>
      </p:pic>
      <p:sp>
        <p:nvSpPr>
          <p:cNvPr id="7" name="Slide Number Placeholder 3">
            <a:extLst>
              <a:ext uri="{FF2B5EF4-FFF2-40B4-BE49-F238E27FC236}">
                <a16:creationId xmlns:a16="http://schemas.microsoft.com/office/drawing/2014/main" id="{5CB011B6-4D28-D347-A6BF-7BDE04FE7901}"/>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7</a:t>
            </a:fld>
            <a:endParaRPr lang="en-US" sz="1200" dirty="0">
              <a:solidFill>
                <a:schemeClr val="tx1"/>
              </a:solidFill>
            </a:endParaRPr>
          </a:p>
        </p:txBody>
      </p:sp>
    </p:spTree>
    <p:extLst>
      <p:ext uri="{BB962C8B-B14F-4D97-AF65-F5344CB8AC3E}">
        <p14:creationId xmlns:p14="http://schemas.microsoft.com/office/powerpoint/2010/main" val="103204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AF41-7293-4EAF-B7F2-0836C9FB9E6A}"/>
              </a:ext>
            </a:extLst>
          </p:cNvPr>
          <p:cNvSpPr>
            <a:spLocks noGrp="1"/>
          </p:cNvSpPr>
          <p:nvPr>
            <p:ph type="title"/>
          </p:nvPr>
        </p:nvSpPr>
        <p:spPr>
          <a:xfrm>
            <a:off x="683217" y="468447"/>
            <a:ext cx="10515600" cy="1325563"/>
          </a:xfrm>
        </p:spPr>
        <p:txBody>
          <a:bodyPr/>
          <a:lstStyle/>
          <a:p>
            <a:r>
              <a:rPr lang="en-US" dirty="0">
                <a:cs typeface="Calibri Light" panose="020F0302020204030204"/>
              </a:rPr>
              <a:t>Scope of Work</a:t>
            </a:r>
          </a:p>
        </p:txBody>
      </p:sp>
      <p:sp>
        <p:nvSpPr>
          <p:cNvPr id="3" name="Content Placeholder 2">
            <a:extLst>
              <a:ext uri="{FF2B5EF4-FFF2-40B4-BE49-F238E27FC236}">
                <a16:creationId xmlns:a16="http://schemas.microsoft.com/office/drawing/2014/main" id="{B2E656C0-4266-44E7-B10C-0528BB33BF71}"/>
              </a:ext>
            </a:extLst>
          </p:cNvPr>
          <p:cNvSpPr>
            <a:spLocks noGrp="1"/>
          </p:cNvSpPr>
          <p:nvPr>
            <p:ph idx="1"/>
          </p:nvPr>
        </p:nvSpPr>
        <p:spPr>
          <a:xfrm>
            <a:off x="560780" y="1671056"/>
            <a:ext cx="10515600" cy="5152083"/>
          </a:xfrm>
        </p:spPr>
        <p:txBody>
          <a:bodyPr vert="horz" lIns="91440" tIns="45720" rIns="91440" bIns="45720" rtlCol="0" anchor="t">
            <a:normAutofit/>
          </a:bodyPr>
          <a:lstStyle/>
          <a:p>
            <a:pPr algn="just"/>
            <a:r>
              <a:rPr lang="en-US" dirty="0">
                <a:ea typeface="+mn-lt"/>
                <a:cs typeface="+mn-lt"/>
              </a:rPr>
              <a:t>Maintain regular project meetings</a:t>
            </a:r>
          </a:p>
          <a:p>
            <a:pPr algn="just"/>
            <a:r>
              <a:rPr lang="en-US" dirty="0">
                <a:ea typeface="+mn-lt"/>
                <a:cs typeface="+mn-lt"/>
              </a:rPr>
              <a:t>Continuous communication </a:t>
            </a:r>
          </a:p>
          <a:p>
            <a:pPr algn="just"/>
            <a:r>
              <a:rPr lang="en-US" dirty="0">
                <a:ea typeface="+mn-lt"/>
                <a:cs typeface="+mn-lt"/>
              </a:rPr>
              <a:t>Obtain background information </a:t>
            </a:r>
          </a:p>
          <a:p>
            <a:pPr algn="just"/>
            <a:r>
              <a:rPr lang="en-US" dirty="0">
                <a:ea typeface="+mn-lt"/>
                <a:cs typeface="+mn-lt"/>
              </a:rPr>
              <a:t>Geotechnical feasibility study for the foundation</a:t>
            </a:r>
          </a:p>
          <a:p>
            <a:pPr algn="just"/>
            <a:r>
              <a:rPr lang="en-US" dirty="0">
                <a:ea typeface="+mn-lt"/>
                <a:cs typeface="+mn-lt"/>
              </a:rPr>
              <a:t>Assess the wave loads on structure</a:t>
            </a:r>
          </a:p>
          <a:p>
            <a:pPr algn="just"/>
            <a:r>
              <a:rPr lang="en-US" dirty="0">
                <a:ea typeface="+mn-lt"/>
                <a:cs typeface="+mn-lt"/>
              </a:rPr>
              <a:t>Develop 100-year design wind and wave loads</a:t>
            </a:r>
          </a:p>
          <a:p>
            <a:pPr algn="just"/>
            <a:r>
              <a:rPr lang="en-US" dirty="0">
                <a:ea typeface="+mn-lt"/>
                <a:cs typeface="+mn-lt"/>
              </a:rPr>
              <a:t>Design range front light</a:t>
            </a:r>
            <a:endParaRPr lang="en-US" dirty="0"/>
          </a:p>
          <a:p>
            <a:pPr algn="just"/>
            <a:r>
              <a:rPr lang="en-US" dirty="0">
                <a:ea typeface="+mn-lt"/>
                <a:cs typeface="+mn-lt"/>
              </a:rPr>
              <a:t>Design range rear light</a:t>
            </a:r>
          </a:p>
          <a:p>
            <a:pPr algn="just"/>
            <a:r>
              <a:rPr lang="en-US" dirty="0">
                <a:ea typeface="+mn-lt"/>
                <a:cs typeface="+mn-lt"/>
              </a:rPr>
              <a:t>Perform structure life cycle analysis for 50-year</a:t>
            </a:r>
          </a:p>
          <a:p>
            <a:pPr algn="just"/>
            <a:r>
              <a:rPr lang="en-US" dirty="0">
                <a:ea typeface="+mn-lt"/>
                <a:cs typeface="+mn-lt"/>
              </a:rPr>
              <a:t>Develop construction cost estimates </a:t>
            </a:r>
          </a:p>
          <a:p>
            <a:pPr algn="just"/>
            <a:endParaRPr lang="en-US" dirty="0">
              <a:ea typeface="+mn-lt"/>
              <a:cs typeface="+mn-lt"/>
            </a:endParaRPr>
          </a:p>
          <a:p>
            <a:pPr algn="just"/>
            <a:endParaRPr lang="en-US" dirty="0">
              <a:ea typeface="+mn-lt"/>
              <a:cs typeface="+mn-lt"/>
            </a:endParaRPr>
          </a:p>
          <a:p>
            <a:pPr algn="just"/>
            <a:endParaRPr lang="en-US" dirty="0">
              <a:cs typeface="Calibri"/>
            </a:endParaRPr>
          </a:p>
          <a:p>
            <a:pPr algn="just"/>
            <a:endParaRPr lang="en-US" dirty="0">
              <a:cs typeface="Calibri"/>
            </a:endParaRPr>
          </a:p>
          <a:p>
            <a:endParaRPr lang="en-US" dirty="0">
              <a:cs typeface="Calibri"/>
            </a:endParaRPr>
          </a:p>
        </p:txBody>
      </p:sp>
      <p:sp>
        <p:nvSpPr>
          <p:cNvPr id="6" name="Slide Number Placeholder 3">
            <a:extLst>
              <a:ext uri="{FF2B5EF4-FFF2-40B4-BE49-F238E27FC236}">
                <a16:creationId xmlns:a16="http://schemas.microsoft.com/office/drawing/2014/main" id="{751835A9-E730-054B-841D-8C0ED5F1BCA5}"/>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8</a:t>
            </a:fld>
            <a:endParaRPr lang="en-US" sz="1200" dirty="0">
              <a:solidFill>
                <a:schemeClr val="tx1"/>
              </a:solidFill>
            </a:endParaRPr>
          </a:p>
        </p:txBody>
      </p:sp>
    </p:spTree>
    <p:extLst>
      <p:ext uri="{BB962C8B-B14F-4D97-AF65-F5344CB8AC3E}">
        <p14:creationId xmlns:p14="http://schemas.microsoft.com/office/powerpoint/2010/main" val="3963153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DAB3-0921-4877-A3EF-995C51F5AE50}"/>
              </a:ext>
            </a:extLst>
          </p:cNvPr>
          <p:cNvSpPr>
            <a:spLocks noGrp="1"/>
          </p:cNvSpPr>
          <p:nvPr>
            <p:ph type="title"/>
          </p:nvPr>
        </p:nvSpPr>
        <p:spPr/>
        <p:txBody>
          <a:bodyPr/>
          <a:lstStyle/>
          <a:p>
            <a:r>
              <a:rPr lang="en-US" dirty="0">
                <a:ea typeface="+mj-lt"/>
                <a:cs typeface="+mj-lt"/>
              </a:rPr>
              <a:t>Potential Reef Structure</a:t>
            </a:r>
            <a:endParaRPr lang="en-US" dirty="0"/>
          </a:p>
        </p:txBody>
      </p:sp>
      <p:sp>
        <p:nvSpPr>
          <p:cNvPr id="3" name="Content Placeholder 2">
            <a:extLst>
              <a:ext uri="{FF2B5EF4-FFF2-40B4-BE49-F238E27FC236}">
                <a16:creationId xmlns:a16="http://schemas.microsoft.com/office/drawing/2014/main" id="{F6988A9F-8265-4A8D-8E5B-AEFCA6DF56A7}"/>
              </a:ext>
            </a:extLst>
          </p:cNvPr>
          <p:cNvSpPr>
            <a:spLocks noGrp="1"/>
          </p:cNvSpPr>
          <p:nvPr>
            <p:ph idx="1"/>
          </p:nvPr>
        </p:nvSpPr>
        <p:spPr/>
        <p:txBody>
          <a:bodyPr vert="horz" lIns="91440" tIns="45720" rIns="91440" bIns="45720" rtlCol="0" anchor="t">
            <a:normAutofit/>
          </a:bodyPr>
          <a:lstStyle/>
          <a:p>
            <a:r>
              <a:rPr lang="en-US" dirty="0"/>
              <a:t>Save Money on demolition and disposal costs</a:t>
            </a:r>
          </a:p>
          <a:p>
            <a:r>
              <a:rPr lang="en-US" dirty="0"/>
              <a:t>Creates artificial reef for Marine organisms</a:t>
            </a:r>
          </a:p>
          <a:p>
            <a:r>
              <a:rPr lang="en-US" dirty="0"/>
              <a:t>Environmental Resource Permits</a:t>
            </a:r>
          </a:p>
          <a:p>
            <a:pPr>
              <a:buFont typeface="Arial" panose="020B0604020202020204" pitchFamily="34" charset="0"/>
              <a:buChar char="•"/>
            </a:pPr>
            <a:r>
              <a:rPr lang="en-US" dirty="0"/>
              <a:t>General Permit</a:t>
            </a:r>
          </a:p>
          <a:p>
            <a:pPr>
              <a:buFont typeface="Arial" panose="020B0604020202020204" pitchFamily="34" charset="0"/>
              <a:buChar char="•"/>
            </a:pPr>
            <a:r>
              <a:rPr lang="en-US" dirty="0">
                <a:cs typeface="Calibri"/>
              </a:rPr>
              <a:t>Individual Permit</a:t>
            </a: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a:p>
            <a:pPr marL="0" indent="0">
              <a:buNone/>
            </a:pPr>
            <a:endParaRPr lang="en-US" dirty="0">
              <a:cs typeface="Calibri"/>
            </a:endParaRPr>
          </a:p>
        </p:txBody>
      </p:sp>
      <p:pic>
        <p:nvPicPr>
          <p:cNvPr id="4" name="Picture 3">
            <a:extLst>
              <a:ext uri="{FF2B5EF4-FFF2-40B4-BE49-F238E27FC236}">
                <a16:creationId xmlns:a16="http://schemas.microsoft.com/office/drawing/2014/main" id="{1AEF0085-F160-4F21-9CF7-9A895791ED0B}"/>
              </a:ext>
            </a:extLst>
          </p:cNvPr>
          <p:cNvPicPr>
            <a:picLocks noChangeAspect="1"/>
          </p:cNvPicPr>
          <p:nvPr/>
        </p:nvPicPr>
        <p:blipFill>
          <a:blip r:embed="rId2"/>
          <a:stretch>
            <a:fillRect/>
          </a:stretch>
        </p:blipFill>
        <p:spPr>
          <a:xfrm>
            <a:off x="6096000" y="220202"/>
            <a:ext cx="5483158" cy="3880774"/>
          </a:xfrm>
          <a:prstGeom prst="rect">
            <a:avLst/>
          </a:prstGeom>
        </p:spPr>
      </p:pic>
      <p:sp>
        <p:nvSpPr>
          <p:cNvPr id="5" name="TextBox 4">
            <a:extLst>
              <a:ext uri="{FF2B5EF4-FFF2-40B4-BE49-F238E27FC236}">
                <a16:creationId xmlns:a16="http://schemas.microsoft.com/office/drawing/2014/main" id="{151BE553-2F73-4227-AD80-6AD8C624CF5A}"/>
              </a:ext>
            </a:extLst>
          </p:cNvPr>
          <p:cNvSpPr txBox="1"/>
          <p:nvPr/>
        </p:nvSpPr>
        <p:spPr>
          <a:xfrm>
            <a:off x="6096000" y="3992611"/>
            <a:ext cx="5232400" cy="338554"/>
          </a:xfrm>
          <a:prstGeom prst="rect">
            <a:avLst/>
          </a:prstGeom>
          <a:noFill/>
        </p:spPr>
        <p:txBody>
          <a:bodyPr wrap="square" rtlCol="0" anchor="t">
            <a:spAutoFit/>
          </a:bodyPr>
          <a:lstStyle/>
          <a:p>
            <a:endParaRPr lang="en-US" sz="800" dirty="0"/>
          </a:p>
          <a:p>
            <a:r>
              <a:rPr lang="en-US" sz="800" dirty="0">
                <a:ea typeface="+mn-lt"/>
                <a:cs typeface="+mn-lt"/>
                <a:hlinkClick r:id="rId3">
                  <a:extLst>
                    <a:ext uri="{A12FA001-AC4F-418D-AE19-62706E023703}">
                      <ahyp:hlinkClr xmlns:ahyp="http://schemas.microsoft.com/office/drawing/2018/hyperlinkcolor" val="tx"/>
                    </a:ext>
                  </a:extLst>
                </a:hlinkClick>
              </a:rPr>
              <a:t>http://myfwc.maps.arcgis.com/apps/View/index.html?appid=4675e1db32ac43a9a4308e757965d17d</a:t>
            </a:r>
            <a:endParaRPr lang="en-US" dirty="0">
              <a:hlinkClick r:id="rId3">
                <a:extLst>
                  <a:ext uri="{A12FA001-AC4F-418D-AE19-62706E023703}">
                    <ahyp:hlinkClr xmlns:ahyp="http://schemas.microsoft.com/office/drawing/2018/hyperlinkcolor" val="tx"/>
                  </a:ext>
                </a:extLst>
              </a:hlinkClick>
            </a:endParaRPr>
          </a:p>
        </p:txBody>
      </p:sp>
      <p:pic>
        <p:nvPicPr>
          <p:cNvPr id="1026" name="Picture 2" descr="https://uc971bcd07d508fb203adf802498.previews.dropboxusercontent.com/p/thumb/AAmqAZW8j-pmiQRq2EFtuDC6V69IH5tSBcRWEPR-p7gnSxSs7iEs0UOmleG3plBBioNno7L9NVEHOl9xV_EY6MAGsWOxmRfIKIz3rpoibLf6Sz6BGEWQ1JumDRfmM0jx2_SHOdkR7Dwf_LvKdL77WUOZKOWDE_LsAs4hbI5TB9FX5BcDRBqPTt9QVFuCU-UjXw0yiM5D_uH3iSbprKQbtSXrl6SjRMNJp8oTJDGKa233BOeDbUq7EV8NYdw7PmLZcyse20xxtpk8TMkzwgqhPlRFomGwv8jEFA4AZDm_1pYwMXZNqpKfb7PF_38Qcc1aXqwKY_lGcjjWscgjA_kBn5N70ZQF6qyTi2RaP4p6Dd_dkg/p.jpeg?fv_content=true&amp;size_mode=5">
            <a:extLst>
              <a:ext uri="{FF2B5EF4-FFF2-40B4-BE49-F238E27FC236}">
                <a16:creationId xmlns:a16="http://schemas.microsoft.com/office/drawing/2014/main" id="{DA37FDDA-E485-48DC-8AE9-4E1FE6EEF9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406173"/>
            <a:ext cx="3178002" cy="238350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E53ECC9A-BB73-294F-AA17-BC7D25B96FE4}"/>
              </a:ext>
            </a:extLst>
          </p:cNvPr>
          <p:cNvSpPr>
            <a:spLocks noGrp="1"/>
          </p:cNvSpPr>
          <p:nvPr>
            <p:ph type="sldNum" sz="quarter" idx="12"/>
          </p:nvPr>
        </p:nvSpPr>
        <p:spPr>
          <a:xfrm>
            <a:off x="11303541" y="6284069"/>
            <a:ext cx="888460" cy="573932"/>
          </a:xfrm>
        </p:spPr>
        <p:txBody>
          <a:bodyPr/>
          <a:lstStyle/>
          <a:p>
            <a:fld id="{D57F1E4F-1CFF-5643-939E-217C01CDF565}" type="slidenum">
              <a:rPr lang="en-US" sz="1200" smtClean="0">
                <a:solidFill>
                  <a:schemeClr val="tx1"/>
                </a:solidFill>
              </a:rPr>
              <a:pPr/>
              <a:t>9</a:t>
            </a:fld>
            <a:endParaRPr lang="en-US" sz="1200" dirty="0">
              <a:solidFill>
                <a:schemeClr val="tx1"/>
              </a:solidFill>
            </a:endParaRPr>
          </a:p>
        </p:txBody>
      </p:sp>
    </p:spTree>
    <p:extLst>
      <p:ext uri="{BB962C8B-B14F-4D97-AF65-F5344CB8AC3E}">
        <p14:creationId xmlns:p14="http://schemas.microsoft.com/office/powerpoint/2010/main" val="120319955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1764</TotalTime>
  <Words>1180</Words>
  <Application>Microsoft Macintosh PowerPoint</Application>
  <PresentationFormat>Widescreen</PresentationFormat>
  <Paragraphs>237</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Trebuchet MS</vt:lpstr>
      <vt:lpstr>Wingdings</vt:lpstr>
      <vt:lpstr>Wingdings 3</vt:lpstr>
      <vt:lpstr>Facet</vt:lpstr>
      <vt:lpstr>Egmont Channel Range Rebuild</vt:lpstr>
      <vt:lpstr>Project Involvement </vt:lpstr>
      <vt:lpstr>Introduction</vt:lpstr>
      <vt:lpstr>Project Background</vt:lpstr>
      <vt:lpstr>Existing Range Front Light</vt:lpstr>
      <vt:lpstr>Existing Range Rear Light</vt:lpstr>
      <vt:lpstr>Design Criteria </vt:lpstr>
      <vt:lpstr>Scope of Work</vt:lpstr>
      <vt:lpstr>Potential Reef Structure</vt:lpstr>
      <vt:lpstr>Structural Alternatives</vt:lpstr>
      <vt:lpstr>Corrosion Resistance</vt:lpstr>
      <vt:lpstr>Geotechnical Alternatives</vt:lpstr>
      <vt:lpstr>Scour</vt:lpstr>
      <vt:lpstr>Scour</vt:lpstr>
      <vt:lpstr>Articulating Concrete Block Mattress</vt:lpstr>
      <vt:lpstr>Wind Calculation Development</vt:lpstr>
      <vt:lpstr>Development of Wave Loading</vt:lpstr>
      <vt:lpstr>Wave Calculation Development</vt:lpstr>
      <vt:lpstr>Soil Conditions</vt:lpstr>
      <vt:lpstr>Modeling Process</vt:lpstr>
      <vt:lpstr>RISA Issues</vt:lpstr>
      <vt:lpstr>Coronavirus Complication</vt:lpstr>
      <vt:lpstr>Life Cycle Assessment</vt:lpstr>
      <vt:lpstr>Conclusion</vt:lpstr>
      <vt:lpstr>Sources</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Egmont Channel Range Rebuild</dc:title>
  <dc:creator>Microsoft Office User</dc:creator>
  <cp:lastModifiedBy>Microsoft Office User</cp:lastModifiedBy>
  <cp:revision>3</cp:revision>
  <dcterms:created xsi:type="dcterms:W3CDTF">2020-04-22T21:32:41Z</dcterms:created>
  <dcterms:modified xsi:type="dcterms:W3CDTF">2020-04-24T02:57:36Z</dcterms:modified>
</cp:coreProperties>
</file>