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7" r:id="rId1"/>
  </p:sldMasterIdLst>
  <p:notesMasterIdLst>
    <p:notesMasterId r:id="rId11"/>
  </p:notesMasterIdLst>
  <p:sldIdLst>
    <p:sldId id="256" r:id="rId2"/>
    <p:sldId id="259" r:id="rId3"/>
    <p:sldId id="258" r:id="rId4"/>
    <p:sldId id="260" r:id="rId5"/>
    <p:sldId id="257" r:id="rId6"/>
    <p:sldId id="266" r:id="rId7"/>
    <p:sldId id="267" r:id="rId8"/>
    <p:sldId id="261" r:id="rId9"/>
    <p:sldId id="26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9"/>
    <p:restoredTop sz="74557"/>
  </p:normalViewPr>
  <p:slideViewPr>
    <p:cSldViewPr snapToGrid="0" snapToObjects="1">
      <p:cViewPr varScale="1">
        <p:scale>
          <a:sx n="70" d="100"/>
          <a:sy n="70" d="100"/>
        </p:scale>
        <p:origin x="720" y="1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C75414-450F-E841-87D4-11F6F4C9CAAE}" type="datetimeFigureOut">
              <a:rPr lang="en-US" smtClean="0"/>
              <a:t>4/22/20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30A821-1E28-0147-A544-C0741DD793C9}" type="slidenum">
              <a:rPr lang="en-US" smtClean="0"/>
              <a:t>‹#›</a:t>
            </a:fld>
            <a:endParaRPr lang="en-US"/>
          </a:p>
        </p:txBody>
      </p:sp>
    </p:spTree>
    <p:extLst>
      <p:ext uri="{BB962C8B-B14F-4D97-AF65-F5344CB8AC3E}">
        <p14:creationId xmlns:p14="http://schemas.microsoft.com/office/powerpoint/2010/main" val="2238311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a:t>
            </a:r>
          </a:p>
          <a:p>
            <a:r>
              <a:rPr lang="en-US" dirty="0"/>
              <a:t>My name is Joe and I will be presenting my undergraduate research project on heavy metal bioremediation using b. subtilis spores. This research was conducted in the laboratory of my faculty mentor Dr. Wu of the </a:t>
            </a:r>
          </a:p>
        </p:txBody>
      </p:sp>
      <p:sp>
        <p:nvSpPr>
          <p:cNvPr id="4" name="Slide Number Placeholder 3"/>
          <p:cNvSpPr>
            <a:spLocks noGrp="1"/>
          </p:cNvSpPr>
          <p:nvPr>
            <p:ph type="sldNum" sz="quarter" idx="5"/>
          </p:nvPr>
        </p:nvSpPr>
        <p:spPr/>
        <p:txBody>
          <a:bodyPr/>
          <a:lstStyle/>
          <a:p>
            <a:fld id="{4D30A821-1E28-0147-A544-C0741DD793C9}" type="slidenum">
              <a:rPr lang="en-US" smtClean="0"/>
              <a:t>1</a:t>
            </a:fld>
            <a:endParaRPr lang="en-US"/>
          </a:p>
        </p:txBody>
      </p:sp>
    </p:spTree>
    <p:extLst>
      <p:ext uri="{BB962C8B-B14F-4D97-AF65-F5344CB8AC3E}">
        <p14:creationId xmlns:p14="http://schemas.microsoft.com/office/powerpoint/2010/main" val="3785471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404040"/>
                </a:solidFill>
                <a:latin typeface="Arial" panose="020B0604020202020204" pitchFamily="34" charset="0"/>
                <a:cs typeface="Arial" panose="020B0604020202020204" pitchFamily="34" charset="0"/>
              </a:rPr>
              <a:t>Heavy metal contamination is a problem that affects populations and individuals worldwide. Current methods of heavy metal removal can be costly, inefficient, and sometimes produce toxic waste. Bioremediation provides an alternate method by using the natural abilities of biological systems or materials to capture pollutants. The goal of my project is to express proteins on the the spore surface of </a:t>
            </a:r>
            <a:r>
              <a:rPr lang="en-US" i="1" dirty="0">
                <a:solidFill>
                  <a:srgbClr val="404040"/>
                </a:solidFill>
                <a:latin typeface="Arial" panose="020B0604020202020204" pitchFamily="34" charset="0"/>
                <a:cs typeface="Arial" panose="020B0604020202020204" pitchFamily="34" charset="0"/>
              </a:rPr>
              <a:t>Bacillus subtilis </a:t>
            </a:r>
            <a:r>
              <a:rPr lang="en-US" dirty="0">
                <a:solidFill>
                  <a:srgbClr val="404040"/>
                </a:solidFill>
                <a:latin typeface="Arial" panose="020B0604020202020204" pitchFamily="34" charset="0"/>
                <a:cs typeface="Arial" panose="020B0604020202020204" pitchFamily="34" charset="0"/>
              </a:rPr>
              <a:t>for heavy metal remediation. Our group has displayed various proteins on the dormant spore surface, which show enhanced robustness and remain functional for months at room temperature, making it an ideal system for bioremediation. In the research I will be sharing with you, I studied how we can use this method to remove the heavy metal arsenic.</a:t>
            </a:r>
            <a:endParaRPr lang="en-US" dirty="0"/>
          </a:p>
        </p:txBody>
      </p:sp>
      <p:sp>
        <p:nvSpPr>
          <p:cNvPr id="4" name="Slide Number Placeholder 3"/>
          <p:cNvSpPr>
            <a:spLocks noGrp="1"/>
          </p:cNvSpPr>
          <p:nvPr>
            <p:ph type="sldNum" sz="quarter" idx="5"/>
          </p:nvPr>
        </p:nvSpPr>
        <p:spPr/>
        <p:txBody>
          <a:bodyPr/>
          <a:lstStyle/>
          <a:p>
            <a:fld id="{4D30A821-1E28-0147-A544-C0741DD793C9}" type="slidenum">
              <a:rPr lang="en-US" smtClean="0"/>
              <a:t>2</a:t>
            </a:fld>
            <a:endParaRPr lang="en-US"/>
          </a:p>
        </p:txBody>
      </p:sp>
    </p:spTree>
    <p:extLst>
      <p:ext uri="{BB962C8B-B14F-4D97-AF65-F5344CB8AC3E}">
        <p14:creationId xmlns:p14="http://schemas.microsoft.com/office/powerpoint/2010/main" val="2992890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Heavy metals are ions that are both necessary for our survival and can pose serious health risks if not regulated or if we are exposed to certain types. Arsenic contamination is a serious public health risk that affects many different countries worldwide, mainly in parts of South America and Southern Asia. One of the hardest hit countries is Bangladesh, which the WHO reports has an estimated 19 million to 39 million affected people. This alarmingly high number is due to the fact that most of their drinking water comes from groundwater that contains arsenic, and is now responsible for 21% of all deaths in Bangladesh (World Health Organization 2018). This contamination can occur for many different heavy metals and its sources are usually erosion, mining, industrial waste and pesticides. Even Prolonged exposure to even small amounts can lead to severe skin and lung cancer, heart attacks, headaches, and can even cause premature fetal loss and birth defect. And this problem is not exclusive to poor countries. As many of us remember here in the US, Flint Michigan had lead contaminated water for a very long time leaving many without clean drinking water. It was only until recently that a solution was made available and put into place to treat this problem. The need for an efficient and effective was to remove heavy metals is critical </a:t>
            </a:r>
            <a:r>
              <a:rPr lang="en-US" sz="1200" kern="1200" dirty="0" err="1">
                <a:solidFill>
                  <a:schemeClr val="tx1"/>
                </a:solidFill>
                <a:effectLst/>
                <a:latin typeface="+mn-lt"/>
                <a:ea typeface="+mn-ea"/>
                <a:cs typeface="+mn-cs"/>
              </a:rPr>
              <a:t>reguardless</a:t>
            </a:r>
            <a:r>
              <a:rPr lang="en-US" sz="1200" kern="1200" dirty="0">
                <a:solidFill>
                  <a:schemeClr val="tx1"/>
                </a:solidFill>
                <a:effectLst/>
                <a:latin typeface="+mn-lt"/>
                <a:ea typeface="+mn-ea"/>
                <a:cs typeface="+mn-cs"/>
              </a:rPr>
              <a:t> of where you are in the world.</a:t>
            </a:r>
            <a:endParaRPr lang="en-US" dirty="0"/>
          </a:p>
        </p:txBody>
      </p:sp>
      <p:sp>
        <p:nvSpPr>
          <p:cNvPr id="4" name="Slide Number Placeholder 3"/>
          <p:cNvSpPr>
            <a:spLocks noGrp="1"/>
          </p:cNvSpPr>
          <p:nvPr>
            <p:ph type="sldNum" sz="quarter" idx="5"/>
          </p:nvPr>
        </p:nvSpPr>
        <p:spPr/>
        <p:txBody>
          <a:bodyPr/>
          <a:lstStyle/>
          <a:p>
            <a:fld id="{F1F4F531-C608-E249-B5BE-ADF5BB2C9EE1}" type="slidenum">
              <a:rPr lang="en-US" smtClean="0"/>
              <a:t>3</a:t>
            </a:fld>
            <a:endParaRPr lang="en-US"/>
          </a:p>
        </p:txBody>
      </p:sp>
    </p:spTree>
    <p:extLst>
      <p:ext uri="{BB962C8B-B14F-4D97-AF65-F5344CB8AC3E}">
        <p14:creationId xmlns:p14="http://schemas.microsoft.com/office/powerpoint/2010/main" val="2319036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now that we know why its bad, how do we get rid of it? The two popular methods of removal are physical and chemical. Physical methods usually involve using some kind of filtration or chromatography. This option is usually very effective at removal, but has the downside of being very costly. The chemical method is a much cheaper option but has significant trade offs, like sometimes producing toxic sludge and being less effective at removal than the physical methods described.</a:t>
            </a:r>
          </a:p>
          <a:p>
            <a:endParaRPr lang="en-US" dirty="0"/>
          </a:p>
        </p:txBody>
      </p:sp>
      <p:sp>
        <p:nvSpPr>
          <p:cNvPr id="4" name="Slide Number Placeholder 3"/>
          <p:cNvSpPr>
            <a:spLocks noGrp="1"/>
          </p:cNvSpPr>
          <p:nvPr>
            <p:ph type="sldNum" sz="quarter" idx="5"/>
          </p:nvPr>
        </p:nvSpPr>
        <p:spPr/>
        <p:txBody>
          <a:bodyPr/>
          <a:lstStyle/>
          <a:p>
            <a:fld id="{F1F4F531-C608-E249-B5BE-ADF5BB2C9EE1}" type="slidenum">
              <a:rPr lang="en-US" smtClean="0"/>
              <a:t>4</a:t>
            </a:fld>
            <a:endParaRPr lang="en-US"/>
          </a:p>
        </p:txBody>
      </p:sp>
    </p:spTree>
    <p:extLst>
      <p:ext uri="{BB962C8B-B14F-4D97-AF65-F5344CB8AC3E}">
        <p14:creationId xmlns:p14="http://schemas.microsoft.com/office/powerpoint/2010/main" val="2331926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explain what I did for my research and how we tried to develop a third way of removing heavy metals, the biological method.</a:t>
            </a:r>
          </a:p>
        </p:txBody>
      </p:sp>
      <p:sp>
        <p:nvSpPr>
          <p:cNvPr id="4" name="Slide Number Placeholder 3"/>
          <p:cNvSpPr>
            <a:spLocks noGrp="1"/>
          </p:cNvSpPr>
          <p:nvPr>
            <p:ph type="sldNum" sz="quarter" idx="5"/>
          </p:nvPr>
        </p:nvSpPr>
        <p:spPr/>
        <p:txBody>
          <a:bodyPr/>
          <a:lstStyle/>
          <a:p>
            <a:fld id="{4D30A821-1E28-0147-A544-C0741DD793C9}" type="slidenum">
              <a:rPr lang="en-US" smtClean="0"/>
              <a:t>5</a:t>
            </a:fld>
            <a:endParaRPr lang="en-US"/>
          </a:p>
        </p:txBody>
      </p:sp>
    </p:spTree>
    <p:extLst>
      <p:ext uri="{BB962C8B-B14F-4D97-AF65-F5344CB8AC3E}">
        <p14:creationId xmlns:p14="http://schemas.microsoft.com/office/powerpoint/2010/main" val="3928177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was to find a protein that would actually bind to arsenic and get the genetic information into a cell that could produce many copies of the protein. We decided to use a repressor protein called ArsR. Bacteria the are resistant to certain heavy metals can create protein pumps that will remove the heavy metal from the cell. These are only made however in the presence of arsenic. When arsenic enters the cell it will bind to ArsR which will cause the protein to undergo a conformational change, releasing it form DNA, and allowing the pumps to me made. An example of this process can be seen in figure 1. In order to get my E. coli cells to make this protein I cloned the DNA template of it from another strain of bacteria using Polymerase Chain reaction, or PCR, and inserted them into a vector to help transform it into my cells. I did this using restriction enzymes to basically cut and paste it into a plasmid. As you can see in figure 2, I have 2 plasmids. One has a special histidine tag on either end to help with protein purification, which I will explain in the next slide. </a:t>
            </a:r>
          </a:p>
        </p:txBody>
      </p:sp>
      <p:sp>
        <p:nvSpPr>
          <p:cNvPr id="4" name="Slide Number Placeholder 3"/>
          <p:cNvSpPr>
            <a:spLocks noGrp="1"/>
          </p:cNvSpPr>
          <p:nvPr>
            <p:ph type="sldNum" sz="quarter" idx="5"/>
          </p:nvPr>
        </p:nvSpPr>
        <p:spPr/>
        <p:txBody>
          <a:bodyPr/>
          <a:lstStyle/>
          <a:p>
            <a:fld id="{4D30A821-1E28-0147-A544-C0741DD793C9}" type="slidenum">
              <a:rPr lang="en-US" smtClean="0"/>
              <a:t>6</a:t>
            </a:fld>
            <a:endParaRPr lang="en-US"/>
          </a:p>
        </p:txBody>
      </p:sp>
    </p:spTree>
    <p:extLst>
      <p:ext uri="{BB962C8B-B14F-4D97-AF65-F5344CB8AC3E}">
        <p14:creationId xmlns:p14="http://schemas.microsoft.com/office/powerpoint/2010/main" val="4017649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I had my DNA transcript successfully inserted into the right cells it was time to start producing the protein. This step requires the use of scale up. Unfortunately, due to the recent shutdown, I was unable to fully complete this step, but I will still explain what next steps would have been had I had the opportunity to continue, For scale up, I start with a small amount of cells and then continue to put the cells into larger and larger containers of media until there are a lot of them. Protein expression is induced and then the protein is collected using a type of chromatography column called a Nickel-NTA column. This is specifically designed to bind to the histidine tag that I mentioned earlier on the ends of my protein. The reason that it was tested on both ends is because we do not know how exactly the protein will fold, and may block the tag if it folds in an unfavorable way. To see if protein was actually collected, I would run an SDS Page, which is a way of separating proteins based on their size.</a:t>
            </a:r>
          </a:p>
        </p:txBody>
      </p:sp>
      <p:sp>
        <p:nvSpPr>
          <p:cNvPr id="4" name="Slide Number Placeholder 3"/>
          <p:cNvSpPr>
            <a:spLocks noGrp="1"/>
          </p:cNvSpPr>
          <p:nvPr>
            <p:ph type="sldNum" sz="quarter" idx="5"/>
          </p:nvPr>
        </p:nvSpPr>
        <p:spPr/>
        <p:txBody>
          <a:bodyPr/>
          <a:lstStyle/>
          <a:p>
            <a:fld id="{4D30A821-1E28-0147-A544-C0741DD793C9}" type="slidenum">
              <a:rPr lang="en-US" smtClean="0"/>
              <a:t>7</a:t>
            </a:fld>
            <a:endParaRPr lang="en-US"/>
          </a:p>
        </p:txBody>
      </p:sp>
    </p:spTree>
    <p:extLst>
      <p:ext uri="{BB962C8B-B14F-4D97-AF65-F5344CB8AC3E}">
        <p14:creationId xmlns:p14="http://schemas.microsoft.com/office/powerpoint/2010/main" val="2804910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step of this project is to have the protein be expressed onto the surface of the spore of b. subtilis. There are two ways that this can be achieved. The first method is to try and create a fusion protein along with an anchor protein that is already expressed on the surface of B. subtilis when it undergoes sporulation. This is the most robust method because the two proteins are physically linked together by covalent bonds, but they are being expressed together as one protein, there are potential issues with folding that could make ArsR non–functional, meaning it cannot bind to arsenic. The second method, which is the one I would have attempted, is to attach the protein to the spore surface using different buffers that will allow for chemical interaction between the spore surface and the protein to occur, sticking them to the outside. The downside to this method however is that the protein may not be as strongly attached to the outside of the spore. illustrations of these two methods can be seen in figures 1 and 2.</a:t>
            </a:r>
          </a:p>
        </p:txBody>
      </p:sp>
      <p:sp>
        <p:nvSpPr>
          <p:cNvPr id="4" name="Slide Number Placeholder 3"/>
          <p:cNvSpPr>
            <a:spLocks noGrp="1"/>
          </p:cNvSpPr>
          <p:nvPr>
            <p:ph type="sldNum" sz="quarter" idx="5"/>
          </p:nvPr>
        </p:nvSpPr>
        <p:spPr/>
        <p:txBody>
          <a:bodyPr/>
          <a:lstStyle/>
          <a:p>
            <a:fld id="{4D30A821-1E28-0147-A544-C0741DD793C9}" type="slidenum">
              <a:rPr lang="en-US" smtClean="0"/>
              <a:t>8</a:t>
            </a:fld>
            <a:endParaRPr lang="en-US"/>
          </a:p>
        </p:txBody>
      </p:sp>
    </p:spTree>
    <p:extLst>
      <p:ext uri="{BB962C8B-B14F-4D97-AF65-F5344CB8AC3E}">
        <p14:creationId xmlns:p14="http://schemas.microsoft.com/office/powerpoint/2010/main" val="2329203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for my results, I was successful in creating the plasmids that were mentioned in step one of my methods. I proved this by performing PCR on my newly constructed plasmids and using the same primers that I did to originally clone them. The many copies that were made are indicated by the bright yellow bands in figure one after running them on a gel. The applications of this research is that it can hopefully be used to remove arsenic from water or air similarly to how affinity chromatography would work. The arsenic could then be removed using an elution buffer, and the column could be reused multiple times. Another advantage to this method is that b </a:t>
            </a:r>
            <a:r>
              <a:rPr lang="en-US" dirty="0" err="1"/>
              <a:t>subtlilis</a:t>
            </a:r>
            <a:r>
              <a:rPr lang="en-US" dirty="0"/>
              <a:t> spores do not require and nutrients to survive and do not secrete anything, making them safe to use in a column since they are basically inactive. They are also fast and easy to produce and cheap to make once a suitable cell line is established. Although this research could not at this time be carried out to its completion, it is exciting to me to think about how this field of study can be used as a way of removing heavy metals like arsenic in a cost effective and efficient way. Thank you for your time and attention, and I hope you were able to learn something from this presentation. </a:t>
            </a:r>
          </a:p>
        </p:txBody>
      </p:sp>
      <p:sp>
        <p:nvSpPr>
          <p:cNvPr id="4" name="Slide Number Placeholder 3"/>
          <p:cNvSpPr>
            <a:spLocks noGrp="1"/>
          </p:cNvSpPr>
          <p:nvPr>
            <p:ph type="sldNum" sz="quarter" idx="5"/>
          </p:nvPr>
        </p:nvSpPr>
        <p:spPr/>
        <p:txBody>
          <a:bodyPr/>
          <a:lstStyle/>
          <a:p>
            <a:fld id="{4D30A821-1E28-0147-A544-C0741DD793C9}" type="slidenum">
              <a:rPr lang="en-US" smtClean="0"/>
              <a:t>9</a:t>
            </a:fld>
            <a:endParaRPr lang="en-US"/>
          </a:p>
        </p:txBody>
      </p:sp>
    </p:spTree>
    <p:extLst>
      <p:ext uri="{BB962C8B-B14F-4D97-AF65-F5344CB8AC3E}">
        <p14:creationId xmlns:p14="http://schemas.microsoft.com/office/powerpoint/2010/main" val="1141930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6506123B-D0EE-494D-A3F2-C33BBF8A88BE}" type="datetimeFigureOut">
              <a:rPr lang="en-US" smtClean="0"/>
              <a:t>4/22/20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BD6830-F3C7-0C40-896A-2364A02E2488}" type="slidenum">
              <a:rPr lang="en-US" smtClean="0"/>
              <a:t>‹#›</a:t>
            </a:fld>
            <a:endParaRPr lang="en-US"/>
          </a:p>
        </p:txBody>
      </p:sp>
    </p:spTree>
    <p:extLst>
      <p:ext uri="{BB962C8B-B14F-4D97-AF65-F5344CB8AC3E}">
        <p14:creationId xmlns:p14="http://schemas.microsoft.com/office/powerpoint/2010/main" val="181714397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06123B-D0EE-494D-A3F2-C33BBF8A88BE}" type="datetimeFigureOut">
              <a:rPr lang="en-US" smtClean="0"/>
              <a:t>4/22/20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BD6830-F3C7-0C40-896A-2364A02E2488}" type="slidenum">
              <a:rPr lang="en-US" smtClean="0"/>
              <a:t>‹#›</a:t>
            </a:fld>
            <a:endParaRPr lang="en-US"/>
          </a:p>
        </p:txBody>
      </p:sp>
    </p:spTree>
    <p:extLst>
      <p:ext uri="{BB962C8B-B14F-4D97-AF65-F5344CB8AC3E}">
        <p14:creationId xmlns:p14="http://schemas.microsoft.com/office/powerpoint/2010/main" val="2302460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06123B-D0EE-494D-A3F2-C33BBF8A88BE}" type="datetimeFigureOut">
              <a:rPr lang="en-US" smtClean="0"/>
              <a:t>4/22/20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BD6830-F3C7-0C40-896A-2364A02E2488}" type="slidenum">
              <a:rPr lang="en-US" smtClean="0"/>
              <a:t>‹#›</a:t>
            </a:fld>
            <a:endParaRPr lang="en-US"/>
          </a:p>
        </p:txBody>
      </p:sp>
    </p:spTree>
    <p:extLst>
      <p:ext uri="{BB962C8B-B14F-4D97-AF65-F5344CB8AC3E}">
        <p14:creationId xmlns:p14="http://schemas.microsoft.com/office/powerpoint/2010/main" val="2778190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06123B-D0EE-494D-A3F2-C33BBF8A88BE}" type="datetimeFigureOut">
              <a:rPr lang="en-US" smtClean="0"/>
              <a:t>4/22/20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BD6830-F3C7-0C40-896A-2364A02E2488}" type="slidenum">
              <a:rPr lang="en-US" smtClean="0"/>
              <a:t>‹#›</a:t>
            </a:fld>
            <a:endParaRPr lang="en-US"/>
          </a:p>
        </p:txBody>
      </p:sp>
    </p:spTree>
    <p:extLst>
      <p:ext uri="{BB962C8B-B14F-4D97-AF65-F5344CB8AC3E}">
        <p14:creationId xmlns:p14="http://schemas.microsoft.com/office/powerpoint/2010/main" val="2596417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06123B-D0EE-494D-A3F2-C33BBF8A88BE}" type="datetimeFigureOut">
              <a:rPr lang="en-US" smtClean="0"/>
              <a:t>4/22/20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BD6830-F3C7-0C40-896A-2364A02E2488}" type="slidenum">
              <a:rPr lang="en-US" smtClean="0"/>
              <a:t>‹#›</a:t>
            </a:fld>
            <a:endParaRPr lang="en-US"/>
          </a:p>
        </p:txBody>
      </p:sp>
    </p:spTree>
    <p:extLst>
      <p:ext uri="{BB962C8B-B14F-4D97-AF65-F5344CB8AC3E}">
        <p14:creationId xmlns:p14="http://schemas.microsoft.com/office/powerpoint/2010/main" val="1303151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6506123B-D0EE-494D-A3F2-C33BBF8A88BE}" type="datetimeFigureOut">
              <a:rPr lang="en-US" smtClean="0"/>
              <a:t>4/22/20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BD6830-F3C7-0C40-896A-2364A02E2488}" type="slidenum">
              <a:rPr lang="en-US" smtClean="0"/>
              <a:t>‹#›</a:t>
            </a:fld>
            <a:endParaRPr lang="en-US"/>
          </a:p>
        </p:txBody>
      </p:sp>
    </p:spTree>
    <p:extLst>
      <p:ext uri="{BB962C8B-B14F-4D97-AF65-F5344CB8AC3E}">
        <p14:creationId xmlns:p14="http://schemas.microsoft.com/office/powerpoint/2010/main" val="295381053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6506123B-D0EE-494D-A3F2-C33BBF8A88BE}" type="datetimeFigureOut">
              <a:rPr lang="en-US" smtClean="0"/>
              <a:t>4/22/20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F5BD6830-F3C7-0C40-896A-2364A02E2488}" type="slidenum">
              <a:rPr lang="en-US" smtClean="0"/>
              <a:t>‹#›</a:t>
            </a:fld>
            <a:endParaRPr lang="en-US"/>
          </a:p>
        </p:txBody>
      </p:sp>
    </p:spTree>
    <p:extLst>
      <p:ext uri="{BB962C8B-B14F-4D97-AF65-F5344CB8AC3E}">
        <p14:creationId xmlns:p14="http://schemas.microsoft.com/office/powerpoint/2010/main" val="2535202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6506123B-D0EE-494D-A3F2-C33BBF8A88BE}" type="datetimeFigureOut">
              <a:rPr lang="en-US" smtClean="0"/>
              <a:t>4/22/20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BD6830-F3C7-0C40-896A-2364A02E2488}"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43593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506123B-D0EE-494D-A3F2-C33BBF8A88BE}" type="datetimeFigureOut">
              <a:rPr lang="en-US" smtClean="0"/>
              <a:t>4/22/20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BD6830-F3C7-0C40-896A-2364A02E2488}" type="slidenum">
              <a:rPr lang="en-US" smtClean="0"/>
              <a:t>‹#›</a:t>
            </a:fld>
            <a:endParaRPr lang="en-US"/>
          </a:p>
        </p:txBody>
      </p:sp>
    </p:spTree>
    <p:extLst>
      <p:ext uri="{BB962C8B-B14F-4D97-AF65-F5344CB8AC3E}">
        <p14:creationId xmlns:p14="http://schemas.microsoft.com/office/powerpoint/2010/main" val="3290370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06123B-D0EE-494D-A3F2-C33BBF8A88BE}" type="datetimeFigureOut">
              <a:rPr lang="en-US" smtClean="0"/>
              <a:t>4/22/20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BD6830-F3C7-0C40-896A-2364A02E2488}" type="slidenum">
              <a:rPr lang="en-US" smtClean="0"/>
              <a:t>‹#›</a:t>
            </a:fld>
            <a:endParaRPr lang="en-US"/>
          </a:p>
        </p:txBody>
      </p:sp>
    </p:spTree>
    <p:extLst>
      <p:ext uri="{BB962C8B-B14F-4D97-AF65-F5344CB8AC3E}">
        <p14:creationId xmlns:p14="http://schemas.microsoft.com/office/powerpoint/2010/main" val="378462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06123B-D0EE-494D-A3F2-C33BBF8A88BE}" type="datetimeFigureOut">
              <a:rPr lang="en-US" smtClean="0"/>
              <a:t>4/22/20</a:t>
            </a:fld>
            <a:endParaRPr lang="en-US"/>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a:p>
        </p:txBody>
      </p:sp>
      <p:sp>
        <p:nvSpPr>
          <p:cNvPr id="7" name="Slide Number Placeholder 6"/>
          <p:cNvSpPr>
            <a:spLocks noGrp="1"/>
          </p:cNvSpPr>
          <p:nvPr>
            <p:ph type="sldNum" sz="quarter" idx="12"/>
          </p:nvPr>
        </p:nvSpPr>
        <p:spPr/>
        <p:txBody>
          <a:bodyPr/>
          <a:lstStyle/>
          <a:p>
            <a:fld id="{F5BD6830-F3C7-0C40-896A-2364A02E2488}" type="slidenum">
              <a:rPr lang="en-US" smtClean="0"/>
              <a:t>‹#›</a:t>
            </a:fld>
            <a:endParaRPr lang="en-US"/>
          </a:p>
        </p:txBody>
      </p:sp>
    </p:spTree>
    <p:extLst>
      <p:ext uri="{BB962C8B-B14F-4D97-AF65-F5344CB8AC3E}">
        <p14:creationId xmlns:p14="http://schemas.microsoft.com/office/powerpoint/2010/main" val="921453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6506123B-D0EE-494D-A3F2-C33BBF8A88BE}" type="datetimeFigureOut">
              <a:rPr lang="en-US" smtClean="0"/>
              <a:t>4/22/20</a:t>
            </a:fld>
            <a:endParaRPr lang="en-US"/>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a:p>
        </p:txBody>
      </p:sp>
      <p:sp>
        <p:nvSpPr>
          <p:cNvPr id="7" name="Slide Number Placeholder 6"/>
          <p:cNvSpPr>
            <a:spLocks noGrp="1"/>
          </p:cNvSpPr>
          <p:nvPr>
            <p:ph type="sldNum" sz="quarter" idx="12"/>
          </p:nvPr>
        </p:nvSpPr>
        <p:spPr/>
        <p:txBody>
          <a:bodyPr/>
          <a:lstStyle/>
          <a:p>
            <a:fld id="{F5BD6830-F3C7-0C40-896A-2364A02E2488}" type="slidenum">
              <a:rPr lang="en-US" smtClean="0"/>
              <a:t>‹#›</a:t>
            </a:fld>
            <a:endParaRPr lang="en-US"/>
          </a:p>
        </p:txBody>
      </p:sp>
    </p:spTree>
    <p:extLst>
      <p:ext uri="{BB962C8B-B14F-4D97-AF65-F5344CB8AC3E}">
        <p14:creationId xmlns:p14="http://schemas.microsoft.com/office/powerpoint/2010/main" val="3310838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6506123B-D0EE-494D-A3F2-C33BBF8A88BE}" type="datetimeFigureOut">
              <a:rPr lang="en-US" smtClean="0"/>
              <a:t>4/22/20</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F5BD6830-F3C7-0C40-896A-2364A02E2488}" type="slidenum">
              <a:rPr lang="en-US" smtClean="0"/>
              <a:t>‹#›</a:t>
            </a:fld>
            <a:endParaRPr lang="en-US"/>
          </a:p>
        </p:txBody>
      </p:sp>
    </p:spTree>
    <p:extLst>
      <p:ext uri="{BB962C8B-B14F-4D97-AF65-F5344CB8AC3E}">
        <p14:creationId xmlns:p14="http://schemas.microsoft.com/office/powerpoint/2010/main" val="206250467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tiff"/><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E1808-047C-CE49-B951-492BC750715C}"/>
              </a:ext>
            </a:extLst>
          </p:cNvPr>
          <p:cNvSpPr>
            <a:spLocks noGrp="1"/>
          </p:cNvSpPr>
          <p:nvPr>
            <p:ph type="ctrTitle"/>
          </p:nvPr>
        </p:nvSpPr>
        <p:spPr/>
        <p:txBody>
          <a:bodyPr/>
          <a:lstStyle/>
          <a:p>
            <a:r>
              <a:rPr lang="en-US" dirty="0"/>
              <a:t>Heavy Metal Bioremediation</a:t>
            </a:r>
          </a:p>
        </p:txBody>
      </p:sp>
      <p:sp>
        <p:nvSpPr>
          <p:cNvPr id="3" name="Subtitle 2">
            <a:extLst>
              <a:ext uri="{FF2B5EF4-FFF2-40B4-BE49-F238E27FC236}">
                <a16:creationId xmlns:a16="http://schemas.microsoft.com/office/drawing/2014/main" id="{A89F4151-A920-0C44-B2CF-E543BF5ADE85}"/>
              </a:ext>
            </a:extLst>
          </p:cNvPr>
          <p:cNvSpPr>
            <a:spLocks noGrp="1"/>
          </p:cNvSpPr>
          <p:nvPr>
            <p:ph type="subTitle" idx="1"/>
          </p:nvPr>
        </p:nvSpPr>
        <p:spPr>
          <a:xfrm>
            <a:off x="2695194" y="4352543"/>
            <a:ext cx="6801612" cy="2120445"/>
          </a:xfrm>
        </p:spPr>
        <p:txBody>
          <a:bodyPr>
            <a:normAutofit/>
          </a:bodyPr>
          <a:lstStyle/>
          <a:p>
            <a:r>
              <a:rPr lang="en-US" dirty="0"/>
              <a:t>Joseph Tumidajski</a:t>
            </a:r>
          </a:p>
          <a:p>
            <a:r>
              <a:rPr lang="en-US" dirty="0"/>
              <a:t>University of New Hampshire</a:t>
            </a:r>
          </a:p>
          <a:p>
            <a:r>
              <a:rPr lang="en-US" dirty="0"/>
              <a:t>Chemical Engineering Department</a:t>
            </a:r>
          </a:p>
          <a:p>
            <a:r>
              <a:rPr lang="en-US" dirty="0"/>
              <a:t>Faculty Mentor: Dr. Kang Wu</a:t>
            </a:r>
          </a:p>
        </p:txBody>
      </p:sp>
      <p:pic>
        <p:nvPicPr>
          <p:cNvPr id="1026" name="Picture 2">
            <a:extLst>
              <a:ext uri="{FF2B5EF4-FFF2-40B4-BE49-F238E27FC236}">
                <a16:creationId xmlns:a16="http://schemas.microsoft.com/office/drawing/2014/main" id="{CCEEDDF6-3D9A-CE4B-9036-7F7B122BCD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5871" y="173121"/>
            <a:ext cx="3553729" cy="1102226"/>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85DCCE31-269B-2B4B-BFD0-27BD17857F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97412106"/>
      </p:ext>
    </p:extLst>
  </p:cSld>
  <p:clrMapOvr>
    <a:masterClrMapping/>
  </p:clrMapOvr>
  <mc:AlternateContent xmlns:mc="http://schemas.openxmlformats.org/markup-compatibility/2006" xmlns:p14="http://schemas.microsoft.com/office/powerpoint/2010/main">
    <mc:Choice Requires="p14">
      <p:transition spd="slow" p14:dur="2000" advTm="19777"/>
    </mc:Choice>
    <mc:Fallback xmlns="">
      <p:transition spd="slow" advTm="19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347FEA-F1FC-8A41-BF89-EC28EE4FEC97}"/>
              </a:ext>
            </a:extLst>
          </p:cNvPr>
          <p:cNvSpPr>
            <a:spLocks noGrp="1"/>
          </p:cNvSpPr>
          <p:nvPr>
            <p:ph type="title"/>
          </p:nvPr>
        </p:nvSpPr>
        <p:spPr>
          <a:xfrm>
            <a:off x="2231136" y="467418"/>
            <a:ext cx="7729728" cy="1188720"/>
          </a:xfrm>
          <a:solidFill>
            <a:schemeClr val="bg1"/>
          </a:solidFill>
        </p:spPr>
        <p:txBody>
          <a:bodyPr>
            <a:normAutofit/>
          </a:bodyPr>
          <a:lstStyle/>
          <a:p>
            <a:r>
              <a:rPr lang="en-US" dirty="0"/>
              <a:t>Introduction</a:t>
            </a:r>
          </a:p>
        </p:txBody>
      </p:sp>
      <p:sp>
        <p:nvSpPr>
          <p:cNvPr id="3" name="Content Placeholder 2">
            <a:extLst>
              <a:ext uri="{FF2B5EF4-FFF2-40B4-BE49-F238E27FC236}">
                <a16:creationId xmlns:a16="http://schemas.microsoft.com/office/drawing/2014/main" id="{D9F9BD3F-D36B-CE44-AE22-88516B3D14E8}"/>
              </a:ext>
            </a:extLst>
          </p:cNvPr>
          <p:cNvSpPr>
            <a:spLocks noGrp="1"/>
          </p:cNvSpPr>
          <p:nvPr>
            <p:ph idx="1"/>
          </p:nvPr>
        </p:nvSpPr>
        <p:spPr>
          <a:xfrm>
            <a:off x="1706062" y="2291262"/>
            <a:ext cx="8779512" cy="2879256"/>
          </a:xfrm>
        </p:spPr>
        <p:txBody>
          <a:bodyPr>
            <a:normAutofit/>
          </a:bodyPr>
          <a:lstStyle/>
          <a:p>
            <a:pPr marL="0" indent="0">
              <a:lnSpc>
                <a:spcPct val="90000"/>
              </a:lnSpc>
              <a:buNone/>
            </a:pPr>
            <a:r>
              <a:rPr lang="en-US" dirty="0">
                <a:solidFill>
                  <a:srgbClr val="404040"/>
                </a:solidFill>
                <a:latin typeface="Arial" panose="020B0604020202020204" pitchFamily="34" charset="0"/>
                <a:cs typeface="Arial" panose="020B0604020202020204" pitchFamily="34" charset="0"/>
              </a:rPr>
              <a:t>	Heavy metal contamination is a problem that affects populations and individuals worldwide. Current methods of heavy metal removal can be costly, inefficient, and sometimes produce toxic waste. Bioremediation provides an alternate method by using the natural abilities of biological systems or materials to capture pollutants. The goal of my project is to express proteins on the the spore surface of </a:t>
            </a:r>
            <a:r>
              <a:rPr lang="en-US" i="1" dirty="0">
                <a:solidFill>
                  <a:srgbClr val="404040"/>
                </a:solidFill>
                <a:latin typeface="Arial" panose="020B0604020202020204" pitchFamily="34" charset="0"/>
                <a:cs typeface="Arial" panose="020B0604020202020204" pitchFamily="34" charset="0"/>
              </a:rPr>
              <a:t>Bacillus subtilis </a:t>
            </a:r>
            <a:r>
              <a:rPr lang="en-US" dirty="0">
                <a:solidFill>
                  <a:srgbClr val="404040"/>
                </a:solidFill>
                <a:latin typeface="Arial" panose="020B0604020202020204" pitchFamily="34" charset="0"/>
                <a:cs typeface="Arial" panose="020B0604020202020204" pitchFamily="34" charset="0"/>
              </a:rPr>
              <a:t>for heavy metal remediation. Our group has displayed various proteins on the dormant spore surface, which show enhanced robustness and remain functional for months at room temperature, making it an ideal system for bioremediation. In the research I will be sharing with you, I studied how we can use this method to remove the heavy metal arsenic.</a:t>
            </a:r>
            <a:endParaRPr lang="en-US" dirty="0">
              <a:solidFill>
                <a:srgbClr val="404040"/>
              </a:solidFill>
            </a:endParaRPr>
          </a:p>
        </p:txBody>
      </p:sp>
      <p:pic>
        <p:nvPicPr>
          <p:cNvPr id="11" name="Audio 10">
            <a:hlinkClick r:id="" action="ppaction://media"/>
            <a:extLst>
              <a:ext uri="{FF2B5EF4-FFF2-40B4-BE49-F238E27FC236}">
                <a16:creationId xmlns:a16="http://schemas.microsoft.com/office/drawing/2014/main" id="{E656A34D-6886-3048-BBB2-67030FE66C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65319147"/>
      </p:ext>
    </p:extLst>
  </p:cSld>
  <p:clrMapOvr>
    <a:masterClrMapping/>
  </p:clrMapOvr>
  <mc:AlternateContent xmlns:mc="http://schemas.openxmlformats.org/markup-compatibility/2006" xmlns:p14="http://schemas.microsoft.com/office/powerpoint/2010/main">
    <mc:Choice Requires="p14">
      <p:transition spd="slow" p14:dur="2000" advTm="61802"/>
    </mc:Choice>
    <mc:Fallback xmlns="">
      <p:transition spd="slow" advTm="61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A4A2AC-8F09-A444-A61C-9A3C3EAB9520}"/>
              </a:ext>
            </a:extLst>
          </p:cNvPr>
          <p:cNvSpPr txBox="1"/>
          <p:nvPr/>
        </p:nvSpPr>
        <p:spPr>
          <a:xfrm>
            <a:off x="646096" y="1290306"/>
            <a:ext cx="4762812" cy="5126631"/>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p>
            <a:pPr marL="57150">
              <a:lnSpc>
                <a:spcPct val="90000"/>
              </a:lnSpc>
              <a:spcAft>
                <a:spcPts val="600"/>
              </a:spcAft>
            </a:pPr>
            <a:endParaRPr lang="en-US" sz="2400" dirty="0">
              <a:solidFill>
                <a:schemeClr val="bg1"/>
              </a:solidFill>
              <a:latin typeface="Arial" panose="020B0604020202020204" pitchFamily="34" charset="0"/>
              <a:cs typeface="Arial" panose="020B0604020202020204" pitchFamily="34" charset="0"/>
            </a:endParaRPr>
          </a:p>
          <a:p>
            <a:pPr marL="285750" indent="-228600">
              <a:lnSpc>
                <a:spcPct val="90000"/>
              </a:lnSpc>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Examples of Heavy Metals </a:t>
            </a:r>
          </a:p>
          <a:p>
            <a:pPr marL="857250" lvl="1" indent="-342900">
              <a:lnSpc>
                <a:spcPct val="90000"/>
              </a:lnSpc>
              <a:spcAft>
                <a:spcPts val="600"/>
              </a:spcAft>
              <a:buFont typeface="Courier New" panose="02070309020205020404" pitchFamily="49" charset="0"/>
              <a:buChar char="o"/>
            </a:pPr>
            <a:r>
              <a:rPr lang="en-US" sz="2400" dirty="0">
                <a:solidFill>
                  <a:schemeClr val="bg1"/>
                </a:solidFill>
                <a:latin typeface="Arial" panose="020B0604020202020204" pitchFamily="34" charset="0"/>
                <a:cs typeface="Arial" panose="020B0604020202020204" pitchFamily="34" charset="0"/>
              </a:rPr>
              <a:t>Mercury, Lead, Arsenic, Cadmium, Copper, Zinc</a:t>
            </a:r>
          </a:p>
          <a:p>
            <a:pPr marL="285750" indent="-228600">
              <a:lnSpc>
                <a:spcPct val="90000"/>
              </a:lnSpc>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Common Sources:</a:t>
            </a:r>
          </a:p>
          <a:p>
            <a:pPr marL="857250" lvl="1" indent="-342900">
              <a:lnSpc>
                <a:spcPct val="90000"/>
              </a:lnSpc>
              <a:spcAft>
                <a:spcPts val="600"/>
              </a:spcAft>
              <a:buFont typeface="Courier New" panose="02070309020205020404" pitchFamily="49" charset="0"/>
              <a:buChar char="o"/>
            </a:pPr>
            <a:r>
              <a:rPr lang="en-US" sz="2400" dirty="0">
                <a:solidFill>
                  <a:schemeClr val="bg1"/>
                </a:solidFill>
                <a:latin typeface="Arial" panose="020B0604020202020204" pitchFamily="34" charset="0"/>
                <a:cs typeface="Arial" panose="020B0604020202020204" pitchFamily="34" charset="0"/>
              </a:rPr>
              <a:t>Soil erosion, mining, industrial waste/ sewage, pesticides</a:t>
            </a:r>
          </a:p>
          <a:p>
            <a:pPr marL="857250" lvl="1" indent="-342900">
              <a:lnSpc>
                <a:spcPct val="90000"/>
              </a:lnSpc>
              <a:spcAft>
                <a:spcPts val="600"/>
              </a:spcAft>
              <a:buFont typeface="Courier New" panose="02070309020205020404" pitchFamily="49" charset="0"/>
              <a:buChar char="o"/>
            </a:pPr>
            <a:r>
              <a:rPr lang="en-US" sz="2400" dirty="0">
                <a:solidFill>
                  <a:schemeClr val="bg1"/>
                </a:solidFill>
                <a:latin typeface="Arial" panose="020B0604020202020204" pitchFamily="34" charset="0"/>
                <a:cs typeface="Arial" panose="020B0604020202020204" pitchFamily="34" charset="0"/>
              </a:rPr>
              <a:t>Effect both rich and poor countries</a:t>
            </a:r>
          </a:p>
          <a:p>
            <a:pPr marL="400050" indent="-228600">
              <a:lnSpc>
                <a:spcPct val="90000"/>
              </a:lnSpc>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Heavy Metal Poisoning:</a:t>
            </a:r>
          </a:p>
          <a:p>
            <a:pPr marL="971550" lvl="1" indent="-342900">
              <a:lnSpc>
                <a:spcPct val="90000"/>
              </a:lnSpc>
              <a:spcAft>
                <a:spcPts val="600"/>
              </a:spcAft>
              <a:buFont typeface="Courier New" panose="02070309020205020404" pitchFamily="49" charset="0"/>
              <a:buChar char="o"/>
            </a:pPr>
            <a:r>
              <a:rPr lang="en-US" sz="2400" dirty="0">
                <a:solidFill>
                  <a:schemeClr val="bg1"/>
                </a:solidFill>
                <a:latin typeface="Arial" panose="020B0604020202020204" pitchFamily="34" charset="0"/>
                <a:cs typeface="Arial" panose="020B0604020202020204" pitchFamily="34" charset="0"/>
              </a:rPr>
              <a:t>Cancer</a:t>
            </a:r>
          </a:p>
          <a:p>
            <a:pPr marL="971550" lvl="1" indent="-342900">
              <a:lnSpc>
                <a:spcPct val="90000"/>
              </a:lnSpc>
              <a:spcAft>
                <a:spcPts val="600"/>
              </a:spcAft>
              <a:buFont typeface="Courier New" panose="02070309020205020404" pitchFamily="49" charset="0"/>
              <a:buChar char="o"/>
            </a:pPr>
            <a:r>
              <a:rPr lang="en-US" sz="2400" dirty="0">
                <a:solidFill>
                  <a:schemeClr val="bg1"/>
                </a:solidFill>
                <a:latin typeface="Arial" panose="020B0604020202020204" pitchFamily="34" charset="0"/>
                <a:cs typeface="Arial" panose="020B0604020202020204" pitchFamily="34" charset="0"/>
              </a:rPr>
              <a:t>Birth Defects</a:t>
            </a:r>
          </a:p>
          <a:p>
            <a:pPr marL="971550" lvl="1" indent="-342900">
              <a:lnSpc>
                <a:spcPct val="90000"/>
              </a:lnSpc>
              <a:spcAft>
                <a:spcPts val="600"/>
              </a:spcAft>
              <a:buFont typeface="Courier New" panose="02070309020205020404" pitchFamily="49" charset="0"/>
              <a:buChar char="o"/>
            </a:pPr>
            <a:r>
              <a:rPr lang="en-US" sz="2400" dirty="0">
                <a:solidFill>
                  <a:schemeClr val="bg1"/>
                </a:solidFill>
                <a:latin typeface="Arial" panose="020B0604020202020204" pitchFamily="34" charset="0"/>
                <a:cs typeface="Arial" panose="020B0604020202020204" pitchFamily="34" charset="0"/>
              </a:rPr>
              <a:t>Headaches and fatigue </a:t>
            </a:r>
            <a:endParaRPr lang="en-US" sz="2400" dirty="0">
              <a:latin typeface="Arial" panose="020B0604020202020204" pitchFamily="34" charset="0"/>
              <a:cs typeface="Arial" panose="020B0604020202020204" pitchFamily="34" charset="0"/>
            </a:endParaRPr>
          </a:p>
          <a:p>
            <a:pPr marL="400050" indent="-228600">
              <a:lnSpc>
                <a:spcPct val="90000"/>
              </a:lnSpc>
              <a:spcAft>
                <a:spcPts val="600"/>
              </a:spcAft>
              <a:buFont typeface="Arial" panose="020B0604020202020204" pitchFamily="34" charset="0"/>
              <a:buChar char="•"/>
            </a:pPr>
            <a:endParaRPr lang="en-US" sz="2000" dirty="0"/>
          </a:p>
        </p:txBody>
      </p:sp>
      <p:pic>
        <p:nvPicPr>
          <p:cNvPr id="7" name="Picture 6">
            <a:extLst>
              <a:ext uri="{FF2B5EF4-FFF2-40B4-BE49-F238E27FC236}">
                <a16:creationId xmlns:a16="http://schemas.microsoft.com/office/drawing/2014/main" id="{9AFCD450-E2CE-D14E-A33B-F599219803C2}"/>
              </a:ext>
            </a:extLst>
          </p:cNvPr>
          <p:cNvPicPr>
            <a:picLocks noChangeAspect="1"/>
          </p:cNvPicPr>
          <p:nvPr/>
        </p:nvPicPr>
        <p:blipFill rotWithShape="1">
          <a:blip r:embed="rId5"/>
          <a:srcRect l="11793" r="12426"/>
          <a:stretch/>
        </p:blipFill>
        <p:spPr>
          <a:xfrm>
            <a:off x="6815975" y="3340503"/>
            <a:ext cx="4833628" cy="3268940"/>
          </a:xfrm>
          <a:prstGeom prst="rect">
            <a:avLst/>
          </a:prstGeom>
        </p:spPr>
      </p:pic>
      <p:sp>
        <p:nvSpPr>
          <p:cNvPr id="2" name="TextBox 1">
            <a:extLst>
              <a:ext uri="{FF2B5EF4-FFF2-40B4-BE49-F238E27FC236}">
                <a16:creationId xmlns:a16="http://schemas.microsoft.com/office/drawing/2014/main" id="{0BA94B96-5B15-3D4E-9483-4D9C3ED4C2CC}"/>
              </a:ext>
            </a:extLst>
          </p:cNvPr>
          <p:cNvSpPr txBox="1"/>
          <p:nvPr/>
        </p:nvSpPr>
        <p:spPr>
          <a:xfrm>
            <a:off x="646096" y="584849"/>
            <a:ext cx="4431230" cy="52322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2800" dirty="0">
                <a:solidFill>
                  <a:schemeClr val="bg1"/>
                </a:solidFill>
                <a:latin typeface="+mj-lt"/>
              </a:rPr>
              <a:t>BACKGROUND</a:t>
            </a:r>
          </a:p>
        </p:txBody>
      </p:sp>
      <p:pic>
        <p:nvPicPr>
          <p:cNvPr id="9" name="Picture 8">
            <a:extLst>
              <a:ext uri="{FF2B5EF4-FFF2-40B4-BE49-F238E27FC236}">
                <a16:creationId xmlns:a16="http://schemas.microsoft.com/office/drawing/2014/main" id="{CF7383A0-AA4B-C04B-87B2-E7E3B39C91D8}"/>
              </a:ext>
            </a:extLst>
          </p:cNvPr>
          <p:cNvPicPr>
            <a:picLocks noChangeAspect="1"/>
          </p:cNvPicPr>
          <p:nvPr/>
        </p:nvPicPr>
        <p:blipFill>
          <a:blip r:embed="rId6"/>
          <a:stretch>
            <a:fillRect/>
          </a:stretch>
        </p:blipFill>
        <p:spPr>
          <a:xfrm>
            <a:off x="6425978" y="846460"/>
            <a:ext cx="3454706" cy="3454706"/>
          </a:xfrm>
          <a:prstGeom prst="rect">
            <a:avLst/>
          </a:prstGeom>
        </p:spPr>
      </p:pic>
      <p:pic>
        <p:nvPicPr>
          <p:cNvPr id="4" name="Audio 3">
            <a:hlinkClick r:id="" action="ppaction://media"/>
            <a:extLst>
              <a:ext uri="{FF2B5EF4-FFF2-40B4-BE49-F238E27FC236}">
                <a16:creationId xmlns:a16="http://schemas.microsoft.com/office/drawing/2014/main" id="{A65ACE1A-B23A-B042-A648-FB99CEEB72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578029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13968"/>
    </mc:Choice>
    <mc:Fallback xmlns="">
      <p:transition spd="slow" advTm="113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31B9E-1244-334E-867E-34B9FCA24E4D}"/>
              </a:ext>
            </a:extLst>
          </p:cNvPr>
          <p:cNvSpPr>
            <a:spLocks noGrp="1"/>
          </p:cNvSpPr>
          <p:nvPr>
            <p:ph type="title"/>
          </p:nvPr>
        </p:nvSpPr>
        <p:spPr>
          <a:xfrm>
            <a:off x="2196361" y="402188"/>
            <a:ext cx="7985606" cy="1465572"/>
          </a:xfrm>
        </p:spPr>
        <p:txBody>
          <a:bodyPr>
            <a:normAutofit fontScale="90000"/>
          </a:bodyPr>
          <a:lstStyle/>
          <a:p>
            <a:pPr algn="ctr"/>
            <a:r>
              <a:rPr lang="en-US" sz="4000" b="1" dirty="0">
                <a:latin typeface="Arial" panose="020B0604020202020204" pitchFamily="34" charset="0"/>
                <a:cs typeface="Arial" panose="020B0604020202020204" pitchFamily="34" charset="0"/>
              </a:rPr>
              <a:t>Current Physio-Chemical Removal Methods</a:t>
            </a:r>
          </a:p>
        </p:txBody>
      </p:sp>
      <p:sp>
        <p:nvSpPr>
          <p:cNvPr id="3" name="Content Placeholder 2">
            <a:extLst>
              <a:ext uri="{FF2B5EF4-FFF2-40B4-BE49-F238E27FC236}">
                <a16:creationId xmlns:a16="http://schemas.microsoft.com/office/drawing/2014/main" id="{ED3491AE-F247-3B47-8909-AF100C2F4C9A}"/>
              </a:ext>
            </a:extLst>
          </p:cNvPr>
          <p:cNvSpPr>
            <a:spLocks noGrp="1"/>
          </p:cNvSpPr>
          <p:nvPr>
            <p:ph idx="1"/>
          </p:nvPr>
        </p:nvSpPr>
        <p:spPr>
          <a:xfrm>
            <a:off x="585655" y="2543175"/>
            <a:ext cx="5773883" cy="3563159"/>
          </a:xfrm>
        </p:spPr>
        <p:txBody>
          <a:bodyPr>
            <a:normAutofit/>
          </a:bodyPr>
          <a:lstStyle/>
          <a:p>
            <a:pPr marL="0" indent="0" algn="ctr">
              <a:buNone/>
            </a:pPr>
            <a:r>
              <a:rPr lang="en-US" sz="2400" u="sng" dirty="0"/>
              <a:t>Physical</a:t>
            </a:r>
          </a:p>
          <a:p>
            <a:r>
              <a:rPr lang="en-US" sz="2400" u="sng" dirty="0"/>
              <a:t>Nanofiltration:</a:t>
            </a:r>
            <a:r>
              <a:rPr lang="en-US" sz="2400" dirty="0"/>
              <a:t> high efficiency but very high cost and requires pretreatment/ replacement</a:t>
            </a:r>
          </a:p>
          <a:p>
            <a:r>
              <a:rPr lang="en-US" sz="2400" u="sng" dirty="0"/>
              <a:t>Reverse Osmosis</a:t>
            </a:r>
            <a:r>
              <a:rPr lang="en-US" sz="2400" dirty="0"/>
              <a:t>: expensive but no toxic waste produced</a:t>
            </a:r>
          </a:p>
          <a:p>
            <a:r>
              <a:rPr lang="en-US" sz="2400" u="sng" dirty="0"/>
              <a:t>Ion-exchange</a:t>
            </a:r>
            <a:r>
              <a:rPr lang="en-US" sz="2400" dirty="0"/>
              <a:t>: very expensive but high selectivity</a:t>
            </a:r>
          </a:p>
          <a:p>
            <a:endParaRPr lang="en-US" sz="2400" dirty="0"/>
          </a:p>
        </p:txBody>
      </p:sp>
      <p:pic>
        <p:nvPicPr>
          <p:cNvPr id="6" name="Picture 5">
            <a:extLst>
              <a:ext uri="{FF2B5EF4-FFF2-40B4-BE49-F238E27FC236}">
                <a16:creationId xmlns:a16="http://schemas.microsoft.com/office/drawing/2014/main" id="{39DBB8E7-F8E8-C34E-839E-308627646BC1}"/>
              </a:ext>
            </a:extLst>
          </p:cNvPr>
          <p:cNvPicPr>
            <a:picLocks noChangeAspect="1"/>
          </p:cNvPicPr>
          <p:nvPr/>
        </p:nvPicPr>
        <p:blipFill>
          <a:blip r:embed="rId5">
            <a:alphaModFix amt="7000"/>
          </a:blip>
          <a:stretch>
            <a:fillRect/>
          </a:stretch>
        </p:blipFill>
        <p:spPr>
          <a:xfrm>
            <a:off x="966235" y="3048605"/>
            <a:ext cx="4829312" cy="3213687"/>
          </a:xfrm>
          <a:prstGeom prst="rect">
            <a:avLst/>
          </a:prstGeom>
        </p:spPr>
      </p:pic>
      <p:pic>
        <p:nvPicPr>
          <p:cNvPr id="7" name="Picture 6">
            <a:extLst>
              <a:ext uri="{FF2B5EF4-FFF2-40B4-BE49-F238E27FC236}">
                <a16:creationId xmlns:a16="http://schemas.microsoft.com/office/drawing/2014/main" id="{F784FF50-CED9-4446-A592-48EAB0ADF196}"/>
              </a:ext>
            </a:extLst>
          </p:cNvPr>
          <p:cNvPicPr>
            <a:picLocks noChangeAspect="1"/>
          </p:cNvPicPr>
          <p:nvPr/>
        </p:nvPicPr>
        <p:blipFill>
          <a:blip r:embed="rId6">
            <a:alphaModFix amt="22000"/>
          </a:blip>
          <a:stretch>
            <a:fillRect/>
          </a:stretch>
        </p:blipFill>
        <p:spPr>
          <a:xfrm>
            <a:off x="7289339" y="2692697"/>
            <a:ext cx="3592212" cy="3592212"/>
          </a:xfrm>
          <a:prstGeom prst="rect">
            <a:avLst/>
          </a:prstGeom>
        </p:spPr>
      </p:pic>
      <p:sp>
        <p:nvSpPr>
          <p:cNvPr id="5" name="TextBox 4">
            <a:extLst>
              <a:ext uri="{FF2B5EF4-FFF2-40B4-BE49-F238E27FC236}">
                <a16:creationId xmlns:a16="http://schemas.microsoft.com/office/drawing/2014/main" id="{035862BB-210C-5442-8390-951AC3175CDA}"/>
              </a:ext>
            </a:extLst>
          </p:cNvPr>
          <p:cNvSpPr txBox="1"/>
          <p:nvPr/>
        </p:nvSpPr>
        <p:spPr>
          <a:xfrm>
            <a:off x="6542443" y="2543175"/>
            <a:ext cx="5086004" cy="2831544"/>
          </a:xfrm>
          <a:prstGeom prst="rect">
            <a:avLst/>
          </a:prstGeom>
          <a:noFill/>
        </p:spPr>
        <p:txBody>
          <a:bodyPr wrap="square" rtlCol="0">
            <a:spAutoFit/>
          </a:bodyPr>
          <a:lstStyle/>
          <a:p>
            <a:pPr algn="ctr">
              <a:spcAft>
                <a:spcPts val="600"/>
              </a:spcAft>
            </a:pPr>
            <a:r>
              <a:rPr lang="en-US" sz="2400" u="sng" dirty="0"/>
              <a:t>Chemical</a:t>
            </a:r>
          </a:p>
          <a:p>
            <a:pPr marL="457200" indent="-457200">
              <a:spcAft>
                <a:spcPts val="600"/>
              </a:spcAft>
              <a:buFont typeface="Arial" panose="020B0604020202020204" pitchFamily="34" charset="0"/>
              <a:buChar char="•"/>
            </a:pPr>
            <a:r>
              <a:rPr lang="en-US" sz="2400" u="sng" dirty="0"/>
              <a:t>Coagulation</a:t>
            </a:r>
            <a:r>
              <a:rPr lang="en-US" sz="2400" dirty="0"/>
              <a:t>: low cost and easily available materials but produces toxic sludge or needs filtration step</a:t>
            </a:r>
          </a:p>
          <a:p>
            <a:pPr marL="457200" indent="-457200">
              <a:spcAft>
                <a:spcPts val="600"/>
              </a:spcAft>
              <a:buFont typeface="Arial" panose="020B0604020202020204" pitchFamily="34" charset="0"/>
              <a:buChar char="•"/>
            </a:pPr>
            <a:r>
              <a:rPr lang="en-US" sz="2400" u="sng" dirty="0"/>
              <a:t>Oxidation</a:t>
            </a:r>
            <a:r>
              <a:rPr lang="en-US" sz="2400" dirty="0"/>
              <a:t>: simple and cheap but does not effectively remove the metal </a:t>
            </a:r>
          </a:p>
        </p:txBody>
      </p:sp>
      <p:pic>
        <p:nvPicPr>
          <p:cNvPr id="9" name="Audio 8">
            <a:hlinkClick r:id="" action="ppaction://media"/>
            <a:extLst>
              <a:ext uri="{FF2B5EF4-FFF2-40B4-BE49-F238E27FC236}">
                <a16:creationId xmlns:a16="http://schemas.microsoft.com/office/drawing/2014/main" id="{A0DBA0C4-63BD-B944-A0DF-906FA4C9BA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48185616"/>
      </p:ext>
    </p:extLst>
  </p:cSld>
  <p:clrMapOvr>
    <a:masterClrMapping/>
  </p:clrMapOvr>
  <mc:AlternateContent xmlns:mc="http://schemas.openxmlformats.org/markup-compatibility/2006" xmlns:p14="http://schemas.microsoft.com/office/powerpoint/2010/main">
    <mc:Choice Requires="p14">
      <p:transition spd="slow" p14:dur="2000" advTm="46247"/>
    </mc:Choice>
    <mc:Fallback xmlns="">
      <p:transition spd="slow" advTm="46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141C9-0053-2B4B-8E22-83102F714DC1}"/>
              </a:ext>
            </a:extLst>
          </p:cNvPr>
          <p:cNvSpPr>
            <a:spLocks noGrp="1"/>
          </p:cNvSpPr>
          <p:nvPr>
            <p:ph type="title"/>
          </p:nvPr>
        </p:nvSpPr>
        <p:spPr>
          <a:xfrm>
            <a:off x="1262729" y="1289303"/>
            <a:ext cx="9638443" cy="3339303"/>
          </a:xfrm>
          <a:ln>
            <a:noFill/>
          </a:ln>
        </p:spPr>
        <p:txBody>
          <a:bodyPr vert="horz" lIns="274320" tIns="182880" rIns="274320" bIns="182880" rtlCol="0" anchor="ctr" anchorCtr="1">
            <a:normAutofit/>
          </a:bodyPr>
          <a:lstStyle/>
          <a:p>
            <a:r>
              <a:rPr lang="en-US" sz="5000" kern="1200" cap="all" spc="200" baseline="0">
                <a:solidFill>
                  <a:srgbClr val="262626"/>
                </a:solidFill>
                <a:latin typeface="+mj-lt"/>
                <a:ea typeface="+mj-ea"/>
                <a:cs typeface="+mj-cs"/>
              </a:rPr>
              <a:t>Methods</a:t>
            </a:r>
          </a:p>
        </p:txBody>
      </p:sp>
      <p:pic>
        <p:nvPicPr>
          <p:cNvPr id="35" name="Audio 34">
            <a:hlinkClick r:id="" action="ppaction://media"/>
            <a:extLst>
              <a:ext uri="{FF2B5EF4-FFF2-40B4-BE49-F238E27FC236}">
                <a16:creationId xmlns:a16="http://schemas.microsoft.com/office/drawing/2014/main" id="{3297188F-4A12-0D45-A76D-117881913D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58265629"/>
      </p:ext>
    </p:extLst>
  </p:cSld>
  <p:clrMapOvr>
    <a:masterClrMapping/>
  </p:clrMapOvr>
  <mc:AlternateContent xmlns:mc="http://schemas.openxmlformats.org/markup-compatibility/2006" xmlns:p14="http://schemas.microsoft.com/office/powerpoint/2010/main">
    <mc:Choice Requires="p14">
      <p:transition spd="slow" p14:dur="2000" advTm="13059"/>
    </mc:Choice>
    <mc:Fallback xmlns="">
      <p:transition spd="slow" advTm="13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C0CA48-0C02-F34A-8619-F21011F55F08}"/>
              </a:ext>
            </a:extLst>
          </p:cNvPr>
          <p:cNvPicPr>
            <a:picLocks noChangeAspect="1"/>
          </p:cNvPicPr>
          <p:nvPr/>
        </p:nvPicPr>
        <p:blipFill>
          <a:blip r:embed="rId5"/>
          <a:stretch>
            <a:fillRect/>
          </a:stretch>
        </p:blipFill>
        <p:spPr>
          <a:xfrm>
            <a:off x="4905019" y="3056021"/>
            <a:ext cx="4452919" cy="3350821"/>
          </a:xfrm>
          <a:prstGeom prst="rect">
            <a:avLst/>
          </a:prstGeom>
          <a:ln>
            <a:solidFill>
              <a:srgbClr val="262626"/>
            </a:solidFill>
          </a:ln>
        </p:spPr>
      </p:pic>
      <p:sp>
        <p:nvSpPr>
          <p:cNvPr id="49" name="Content Placeholder 2">
            <a:extLst>
              <a:ext uri="{FF2B5EF4-FFF2-40B4-BE49-F238E27FC236}">
                <a16:creationId xmlns:a16="http://schemas.microsoft.com/office/drawing/2014/main" id="{D41FD5C3-5A1F-0648-855B-5D1DC041E4DA}"/>
              </a:ext>
            </a:extLst>
          </p:cNvPr>
          <p:cNvSpPr txBox="1">
            <a:spLocks/>
          </p:cNvSpPr>
          <p:nvPr/>
        </p:nvSpPr>
        <p:spPr>
          <a:xfrm>
            <a:off x="441160" y="1732457"/>
            <a:ext cx="3530547"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p:txBody>
      </p:sp>
      <p:pic>
        <p:nvPicPr>
          <p:cNvPr id="36" name="Picture 35">
            <a:extLst>
              <a:ext uri="{FF2B5EF4-FFF2-40B4-BE49-F238E27FC236}">
                <a16:creationId xmlns:a16="http://schemas.microsoft.com/office/drawing/2014/main" id="{0FB2D9A2-F394-7044-8EBD-983458104415}"/>
              </a:ext>
            </a:extLst>
          </p:cNvPr>
          <p:cNvPicPr>
            <a:picLocks noChangeAspect="1"/>
          </p:cNvPicPr>
          <p:nvPr/>
        </p:nvPicPr>
        <p:blipFill>
          <a:blip r:embed="rId6"/>
          <a:stretch>
            <a:fillRect/>
          </a:stretch>
        </p:blipFill>
        <p:spPr>
          <a:xfrm>
            <a:off x="4905019" y="1023343"/>
            <a:ext cx="5744034" cy="1909890"/>
          </a:xfrm>
          <a:prstGeom prst="rect">
            <a:avLst/>
          </a:prstGeom>
        </p:spPr>
      </p:pic>
      <p:sp>
        <p:nvSpPr>
          <p:cNvPr id="10" name="TextBox 9">
            <a:extLst>
              <a:ext uri="{FF2B5EF4-FFF2-40B4-BE49-F238E27FC236}">
                <a16:creationId xmlns:a16="http://schemas.microsoft.com/office/drawing/2014/main" id="{5510F4B5-C3E3-434D-B3D4-D927CDBCA3B2}"/>
              </a:ext>
            </a:extLst>
          </p:cNvPr>
          <p:cNvSpPr txBox="1"/>
          <p:nvPr/>
        </p:nvSpPr>
        <p:spPr>
          <a:xfrm>
            <a:off x="4905019" y="531223"/>
            <a:ext cx="5591088" cy="369332"/>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Figure 1</a:t>
            </a:r>
            <a:r>
              <a:rPr lang="en-US" dirty="0">
                <a:latin typeface="Arial" panose="020B0604020202020204" pitchFamily="34" charset="0"/>
                <a:cs typeface="Arial" panose="020B0604020202020204" pitchFamily="34" charset="0"/>
              </a:rPr>
              <a:t>: Example of an operon and how ArsR works</a:t>
            </a:r>
          </a:p>
        </p:txBody>
      </p:sp>
      <p:sp>
        <p:nvSpPr>
          <p:cNvPr id="12" name="TextBox 11">
            <a:extLst>
              <a:ext uri="{FF2B5EF4-FFF2-40B4-BE49-F238E27FC236}">
                <a16:creationId xmlns:a16="http://schemas.microsoft.com/office/drawing/2014/main" id="{CF32CAC8-8A4B-004C-93CE-24976A745BFE}"/>
              </a:ext>
            </a:extLst>
          </p:cNvPr>
          <p:cNvSpPr txBox="1"/>
          <p:nvPr/>
        </p:nvSpPr>
        <p:spPr>
          <a:xfrm>
            <a:off x="9734604" y="3385720"/>
            <a:ext cx="2415246" cy="2031325"/>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Figure 2: </a:t>
            </a:r>
            <a:r>
              <a:rPr lang="en-US" dirty="0">
                <a:latin typeface="Arial" panose="020B0604020202020204" pitchFamily="34" charset="0"/>
                <a:cs typeface="Arial" panose="020B0604020202020204" pitchFamily="34" charset="0"/>
              </a:rPr>
              <a:t>Plasmid map of my constructed plasmids. One with a histidine tag on the N terminus and the other on the C terminus.</a:t>
            </a:r>
          </a:p>
        </p:txBody>
      </p:sp>
      <p:sp>
        <p:nvSpPr>
          <p:cNvPr id="13" name="TextBox 12">
            <a:extLst>
              <a:ext uri="{FF2B5EF4-FFF2-40B4-BE49-F238E27FC236}">
                <a16:creationId xmlns:a16="http://schemas.microsoft.com/office/drawing/2014/main" id="{0668656A-0747-854A-BB81-B7D1E31BAEA3}"/>
              </a:ext>
            </a:extLst>
          </p:cNvPr>
          <p:cNvSpPr txBox="1"/>
          <p:nvPr/>
        </p:nvSpPr>
        <p:spPr>
          <a:xfrm>
            <a:off x="441160" y="2849576"/>
            <a:ext cx="4041648" cy="3785652"/>
          </a:xfrm>
          <a:prstGeom prst="rect">
            <a:avLst/>
          </a:prstGeom>
          <a:noFill/>
          <a:ln>
            <a:noFill/>
          </a:ln>
        </p:spPr>
        <p:txBody>
          <a:bodyPr wrap="square" rtlCol="0">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Plasmid constructed using restriction enzymes and double digestion (Fig.2)</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ArsR gene transformed into DH5a E. coli and then into BL-21 E. coli for protein expression.</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Histidine (His) tag was expressed on the C and N terminus </a:t>
            </a:r>
          </a:p>
        </p:txBody>
      </p:sp>
      <p:sp>
        <p:nvSpPr>
          <p:cNvPr id="15" name="Title 14">
            <a:extLst>
              <a:ext uri="{FF2B5EF4-FFF2-40B4-BE49-F238E27FC236}">
                <a16:creationId xmlns:a16="http://schemas.microsoft.com/office/drawing/2014/main" id="{334848DF-367D-D443-B29E-7A3CD92D087D}"/>
              </a:ext>
            </a:extLst>
          </p:cNvPr>
          <p:cNvSpPr>
            <a:spLocks noGrp="1"/>
          </p:cNvSpPr>
          <p:nvPr>
            <p:ph type="title"/>
          </p:nvPr>
        </p:nvSpPr>
        <p:spPr>
          <a:xfrm>
            <a:off x="603819" y="1153877"/>
            <a:ext cx="3716329" cy="1188720"/>
          </a:xfrm>
        </p:spPr>
        <p:txBody>
          <a:bodyPr/>
          <a:lstStyle/>
          <a:p>
            <a:r>
              <a:rPr lang="en-US" dirty="0">
                <a:cs typeface="Arial" panose="020B0604020202020204" pitchFamily="34" charset="0"/>
              </a:rPr>
              <a:t>Step 1: </a:t>
            </a:r>
            <a:br>
              <a:rPr lang="en-US" dirty="0">
                <a:cs typeface="Arial" panose="020B0604020202020204" pitchFamily="34" charset="0"/>
              </a:rPr>
            </a:br>
            <a:r>
              <a:rPr lang="en-US" dirty="0">
                <a:cs typeface="Arial" panose="020B0604020202020204" pitchFamily="34" charset="0"/>
              </a:rPr>
              <a:t>DNA Cloning</a:t>
            </a:r>
          </a:p>
        </p:txBody>
      </p:sp>
      <p:pic>
        <p:nvPicPr>
          <p:cNvPr id="16" name="Audio 15">
            <a:hlinkClick r:id="" action="ppaction://media"/>
            <a:extLst>
              <a:ext uri="{FF2B5EF4-FFF2-40B4-BE49-F238E27FC236}">
                <a16:creationId xmlns:a16="http://schemas.microsoft.com/office/drawing/2014/main" id="{06C2A21A-A005-CC43-881F-0BFE7446DB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99912007"/>
      </p:ext>
    </p:extLst>
  </p:cSld>
  <p:clrMapOvr>
    <a:masterClrMapping/>
  </p:clrMapOvr>
  <mc:AlternateContent xmlns:mc="http://schemas.openxmlformats.org/markup-compatibility/2006" xmlns:p14="http://schemas.microsoft.com/office/powerpoint/2010/main">
    <mc:Choice Requires="p14">
      <p:transition spd="slow" p14:dur="2000" advTm="99208"/>
    </mc:Choice>
    <mc:Fallback xmlns="">
      <p:transition spd="slow" advTm="99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6A0F22D-F549-DC41-935C-2BB106CAC47F}"/>
              </a:ext>
            </a:extLst>
          </p:cNvPr>
          <p:cNvSpPr>
            <a:spLocks noGrp="1"/>
          </p:cNvSpPr>
          <p:nvPr>
            <p:ph type="body" idx="1"/>
          </p:nvPr>
        </p:nvSpPr>
        <p:spPr>
          <a:xfrm>
            <a:off x="3028147" y="530352"/>
            <a:ext cx="5985995" cy="1090654"/>
          </a:xfrm>
        </p:spPr>
        <p:style>
          <a:lnRef idx="2">
            <a:schemeClr val="dk1"/>
          </a:lnRef>
          <a:fillRef idx="1">
            <a:schemeClr val="lt1"/>
          </a:fillRef>
          <a:effectRef idx="0">
            <a:schemeClr val="dk1"/>
          </a:effectRef>
          <a:fontRef idx="minor">
            <a:schemeClr val="dk1"/>
          </a:fontRef>
        </p:style>
        <p:txBody>
          <a:bodyPr anchor="ctr">
            <a:noAutofit/>
          </a:bodyPr>
          <a:lstStyle/>
          <a:p>
            <a:pPr algn="ctr"/>
            <a:r>
              <a:rPr lang="en-US" sz="2800" b="0" dirty="0">
                <a:latin typeface="+mj-lt"/>
              </a:rPr>
              <a:t>STEP 2: PROTEIN EXPRESSION AND PURIFICATION</a:t>
            </a:r>
          </a:p>
        </p:txBody>
      </p:sp>
      <p:sp>
        <p:nvSpPr>
          <p:cNvPr id="7" name="Content Placeholder 2">
            <a:extLst>
              <a:ext uri="{FF2B5EF4-FFF2-40B4-BE49-F238E27FC236}">
                <a16:creationId xmlns:a16="http://schemas.microsoft.com/office/drawing/2014/main" id="{FA4A018B-2100-DB42-AAEB-16E843AEF070}"/>
              </a:ext>
            </a:extLst>
          </p:cNvPr>
          <p:cNvSpPr>
            <a:spLocks noGrp="1"/>
          </p:cNvSpPr>
          <p:nvPr>
            <p:ph sz="half" idx="2"/>
          </p:nvPr>
        </p:nvSpPr>
        <p:spPr>
          <a:xfrm>
            <a:off x="253672" y="1959334"/>
            <a:ext cx="5470471" cy="4203722"/>
          </a:xfrm>
        </p:spPr>
        <p:txBody>
          <a:bodyPr anchor="ctr">
            <a:normAutofit/>
          </a:bodyPr>
          <a:lstStyle/>
          <a:p>
            <a:pPr marL="0" indent="0">
              <a:buNone/>
            </a:pPr>
            <a:endParaRPr lang="en-US" dirty="0"/>
          </a:p>
          <a:p>
            <a:r>
              <a:rPr lang="en-US" sz="2400" dirty="0">
                <a:latin typeface="Arial" panose="020B0604020202020204" pitchFamily="34" charset="0"/>
                <a:cs typeface="Arial" panose="020B0604020202020204" pitchFamily="34" charset="0"/>
              </a:rPr>
              <a:t>Use a Ni-NTA column for purification of ArsR. The nickel in the column will interact with the functional group of 2 histidine molecules (Figure 1)</a:t>
            </a:r>
          </a:p>
          <a:p>
            <a:r>
              <a:rPr lang="en-US" sz="2400" dirty="0">
                <a:latin typeface="Arial" panose="020B0604020202020204" pitchFamily="34" charset="0"/>
                <a:cs typeface="Arial" panose="020B0604020202020204" pitchFamily="34" charset="0"/>
              </a:rPr>
              <a:t>Must determine if His tag works better on the C or N terminus. </a:t>
            </a:r>
          </a:p>
          <a:p>
            <a:r>
              <a:rPr lang="en-US" sz="2400" dirty="0">
                <a:latin typeface="Arial" panose="020B0604020202020204" pitchFamily="34" charset="0"/>
                <a:cs typeface="Arial" panose="020B0604020202020204" pitchFamily="34" charset="0"/>
              </a:rPr>
              <a:t>Will use SDS-Page to determine if protein was produced at all. This will also help to further purify the sample</a:t>
            </a:r>
          </a:p>
          <a:p>
            <a:endParaRPr lang="en-US" dirty="0"/>
          </a:p>
        </p:txBody>
      </p:sp>
      <p:pic>
        <p:nvPicPr>
          <p:cNvPr id="3" name="Picture 2">
            <a:extLst>
              <a:ext uri="{FF2B5EF4-FFF2-40B4-BE49-F238E27FC236}">
                <a16:creationId xmlns:a16="http://schemas.microsoft.com/office/drawing/2014/main" id="{905314E2-A095-FB42-8BA9-874F330DB35B}"/>
              </a:ext>
            </a:extLst>
          </p:cNvPr>
          <p:cNvPicPr>
            <a:picLocks noChangeAspect="1"/>
          </p:cNvPicPr>
          <p:nvPr/>
        </p:nvPicPr>
        <p:blipFill>
          <a:blip r:embed="rId5"/>
          <a:stretch>
            <a:fillRect/>
          </a:stretch>
        </p:blipFill>
        <p:spPr>
          <a:xfrm>
            <a:off x="7020104" y="1959334"/>
            <a:ext cx="4409896" cy="3825452"/>
          </a:xfrm>
          <a:prstGeom prst="rect">
            <a:avLst/>
          </a:prstGeom>
        </p:spPr>
      </p:pic>
      <p:sp>
        <p:nvSpPr>
          <p:cNvPr id="4" name="TextBox 3">
            <a:extLst>
              <a:ext uri="{FF2B5EF4-FFF2-40B4-BE49-F238E27FC236}">
                <a16:creationId xmlns:a16="http://schemas.microsoft.com/office/drawing/2014/main" id="{22E6918C-E920-2B41-95DA-9E6E96D135C8}"/>
              </a:ext>
            </a:extLst>
          </p:cNvPr>
          <p:cNvSpPr txBox="1"/>
          <p:nvPr/>
        </p:nvSpPr>
        <p:spPr>
          <a:xfrm>
            <a:off x="7020104" y="5784786"/>
            <a:ext cx="4628108" cy="923330"/>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Figure 1</a:t>
            </a:r>
            <a:r>
              <a:rPr lang="en-US" dirty="0">
                <a:latin typeface="Arial" panose="020B0604020202020204" pitchFamily="34" charset="0"/>
                <a:cs typeface="Arial" panose="020B0604020202020204" pitchFamily="34" charset="0"/>
              </a:rPr>
              <a:t>: Atomic structure of histidine followed by a 3D illustration of how it interacts with the Ni-NTA column</a:t>
            </a:r>
          </a:p>
        </p:txBody>
      </p:sp>
      <p:pic>
        <p:nvPicPr>
          <p:cNvPr id="2" name="Audio 1">
            <a:hlinkClick r:id="" action="ppaction://media"/>
            <a:extLst>
              <a:ext uri="{FF2B5EF4-FFF2-40B4-BE49-F238E27FC236}">
                <a16:creationId xmlns:a16="http://schemas.microsoft.com/office/drawing/2014/main" id="{3D6F5DC2-E04D-F142-9538-D54D1D2BBA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16423647"/>
      </p:ext>
    </p:extLst>
  </p:cSld>
  <p:clrMapOvr>
    <a:masterClrMapping/>
  </p:clrMapOvr>
  <mc:AlternateContent xmlns:mc="http://schemas.openxmlformats.org/markup-compatibility/2006" xmlns:p14="http://schemas.microsoft.com/office/powerpoint/2010/main">
    <mc:Choice Requires="p14">
      <p:transition spd="slow" p14:dur="2000" advTm="85119"/>
    </mc:Choice>
    <mc:Fallback xmlns="">
      <p:transition spd="slow" advTm="85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9156-792E-1140-A305-2355F117E5AC}"/>
              </a:ext>
            </a:extLst>
          </p:cNvPr>
          <p:cNvSpPr>
            <a:spLocks noGrp="1"/>
          </p:cNvSpPr>
          <p:nvPr>
            <p:ph type="title"/>
          </p:nvPr>
        </p:nvSpPr>
        <p:spPr>
          <a:xfrm>
            <a:off x="2231136" y="555618"/>
            <a:ext cx="7729728" cy="1188720"/>
          </a:xfrm>
        </p:spPr>
        <p:txBody>
          <a:bodyPr/>
          <a:lstStyle/>
          <a:p>
            <a:r>
              <a:rPr lang="en-US" dirty="0">
                <a:solidFill>
                  <a:schemeClr val="tx1"/>
                </a:solidFill>
              </a:rPr>
              <a:t>Step 3: Surface display</a:t>
            </a:r>
            <a:br>
              <a:rPr lang="en-US" dirty="0">
                <a:solidFill>
                  <a:schemeClr val="tx1"/>
                </a:solidFill>
              </a:rPr>
            </a:br>
            <a:r>
              <a:rPr lang="en-US" dirty="0">
                <a:solidFill>
                  <a:schemeClr val="tx1"/>
                </a:solidFill>
              </a:rPr>
              <a:t> (2 methods)</a:t>
            </a:r>
          </a:p>
        </p:txBody>
      </p:sp>
      <p:sp>
        <p:nvSpPr>
          <p:cNvPr id="6" name="TextBox 5">
            <a:extLst>
              <a:ext uri="{FF2B5EF4-FFF2-40B4-BE49-F238E27FC236}">
                <a16:creationId xmlns:a16="http://schemas.microsoft.com/office/drawing/2014/main" id="{99EB4C1F-316D-0B4F-B2E8-B025306BEC93}"/>
              </a:ext>
            </a:extLst>
          </p:cNvPr>
          <p:cNvSpPr txBox="1"/>
          <p:nvPr/>
        </p:nvSpPr>
        <p:spPr>
          <a:xfrm>
            <a:off x="842209" y="1830735"/>
            <a:ext cx="4644190" cy="1938992"/>
          </a:xfrm>
          <a:prstGeom prst="rect">
            <a:avLst/>
          </a:prstGeom>
          <a:noFill/>
        </p:spPr>
        <p:txBody>
          <a:bodyPr wrap="square" rtlCol="0">
            <a:spAutoFit/>
          </a:bodyPr>
          <a:lstStyle/>
          <a:p>
            <a:pPr algn="ctr"/>
            <a:r>
              <a:rPr lang="en-US" sz="2400" u="sng" dirty="0">
                <a:latin typeface="Arial" panose="020B0604020202020204" pitchFamily="34" charset="0"/>
                <a:cs typeface="Arial" panose="020B0604020202020204" pitchFamily="34" charset="0"/>
              </a:rPr>
              <a:t>Method 1: Fusion Protein</a:t>
            </a: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Would require constructing a new plasmid with ArsR and a </a:t>
            </a:r>
            <a:r>
              <a:rPr lang="en-US" sz="2400" dirty="0" err="1">
                <a:latin typeface="Arial" panose="020B0604020202020204" pitchFamily="34" charset="0"/>
                <a:cs typeface="Arial" panose="020B0604020202020204" pitchFamily="34" charset="0"/>
              </a:rPr>
              <a:t>CotC</a:t>
            </a:r>
            <a:r>
              <a:rPr lang="en-US" sz="2400" dirty="0">
                <a:latin typeface="Arial" panose="020B0604020202020204" pitchFamily="34" charset="0"/>
                <a:cs typeface="Arial" panose="020B0604020202020204" pitchFamily="34" charset="0"/>
              </a:rPr>
              <a:t> anchor protein gene being expressed together</a:t>
            </a:r>
            <a:endParaRPr lang="en-US" dirty="0"/>
          </a:p>
        </p:txBody>
      </p:sp>
      <p:sp>
        <p:nvSpPr>
          <p:cNvPr id="7" name="TextBox 6">
            <a:extLst>
              <a:ext uri="{FF2B5EF4-FFF2-40B4-BE49-F238E27FC236}">
                <a16:creationId xmlns:a16="http://schemas.microsoft.com/office/drawing/2014/main" id="{C346946B-34AC-6247-BEA0-18D6369ED0F6}"/>
              </a:ext>
            </a:extLst>
          </p:cNvPr>
          <p:cNvSpPr txBox="1"/>
          <p:nvPr/>
        </p:nvSpPr>
        <p:spPr>
          <a:xfrm>
            <a:off x="6673516" y="1830735"/>
            <a:ext cx="4644190" cy="1938992"/>
          </a:xfrm>
          <a:prstGeom prst="rect">
            <a:avLst/>
          </a:prstGeom>
          <a:noFill/>
        </p:spPr>
        <p:txBody>
          <a:bodyPr wrap="square" rtlCol="0">
            <a:spAutoFit/>
          </a:bodyPr>
          <a:lstStyle/>
          <a:p>
            <a:pPr algn="ctr"/>
            <a:r>
              <a:rPr lang="en-US" sz="2400" u="sng" dirty="0">
                <a:latin typeface="Arial" panose="020B0604020202020204" pitchFamily="34" charset="0"/>
                <a:cs typeface="Arial" panose="020B0604020202020204" pitchFamily="34" charset="0"/>
              </a:rPr>
              <a:t>Method 2: Adsorption</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 newer method that would increase the chance of ArsR being functional but decrease its spore surface adherence</a:t>
            </a:r>
            <a:endParaRPr lang="en-US" dirty="0"/>
          </a:p>
        </p:txBody>
      </p:sp>
      <p:pic>
        <p:nvPicPr>
          <p:cNvPr id="9" name="Picture 8">
            <a:extLst>
              <a:ext uri="{FF2B5EF4-FFF2-40B4-BE49-F238E27FC236}">
                <a16:creationId xmlns:a16="http://schemas.microsoft.com/office/drawing/2014/main" id="{D241419E-6B75-204B-800C-4B30A41AE16A}"/>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933937" y="3812925"/>
            <a:ext cx="6123348" cy="1808017"/>
          </a:xfrm>
          <a:prstGeom prst="rect">
            <a:avLst/>
          </a:prstGeom>
          <a:ln w="57150">
            <a:solidFill>
              <a:schemeClr val="accent2"/>
            </a:solidFill>
          </a:ln>
        </p:spPr>
      </p:pic>
      <p:pic>
        <p:nvPicPr>
          <p:cNvPr id="11" name="Picture 10">
            <a:extLst>
              <a:ext uri="{FF2B5EF4-FFF2-40B4-BE49-F238E27FC236}">
                <a16:creationId xmlns:a16="http://schemas.microsoft.com/office/drawing/2014/main" id="{711F276F-253F-6F4E-86DB-B1D698C55F18}"/>
              </a:ext>
            </a:extLst>
          </p:cNvPr>
          <p:cNvPicPr>
            <a:picLocks noChangeAspect="1"/>
          </p:cNvPicPr>
          <p:nvPr/>
        </p:nvPicPr>
        <p:blipFill>
          <a:blip r:embed="rId6"/>
          <a:stretch>
            <a:fillRect/>
          </a:stretch>
        </p:blipFill>
        <p:spPr>
          <a:xfrm>
            <a:off x="842209" y="3731933"/>
            <a:ext cx="4427623" cy="1970000"/>
          </a:xfrm>
          <a:prstGeom prst="rect">
            <a:avLst/>
          </a:prstGeom>
        </p:spPr>
      </p:pic>
      <p:sp>
        <p:nvSpPr>
          <p:cNvPr id="12" name="TextBox 11">
            <a:extLst>
              <a:ext uri="{FF2B5EF4-FFF2-40B4-BE49-F238E27FC236}">
                <a16:creationId xmlns:a16="http://schemas.microsoft.com/office/drawing/2014/main" id="{E05A9D9F-ECFE-1444-B615-FAD79AB66172}"/>
              </a:ext>
            </a:extLst>
          </p:cNvPr>
          <p:cNvSpPr txBox="1"/>
          <p:nvPr/>
        </p:nvSpPr>
        <p:spPr>
          <a:xfrm>
            <a:off x="437967" y="5943600"/>
            <a:ext cx="5048432" cy="830997"/>
          </a:xfrm>
          <a:prstGeom prst="rect">
            <a:avLst/>
          </a:prstGeom>
          <a:noFill/>
        </p:spPr>
        <p:txBody>
          <a:bodyPr wrap="square" rtlCol="0">
            <a:spAutoFit/>
          </a:bodyPr>
          <a:lstStyle/>
          <a:p>
            <a:r>
              <a:rPr lang="en-US" sz="1600" u="sng" dirty="0">
                <a:latin typeface="Arial" panose="020B0604020202020204" pitchFamily="34" charset="0"/>
                <a:cs typeface="Arial" panose="020B0604020202020204" pitchFamily="34" charset="0"/>
              </a:rPr>
              <a:t>Figure 1</a:t>
            </a:r>
            <a:r>
              <a:rPr lang="en-US" sz="1600" dirty="0">
                <a:latin typeface="Arial" panose="020B0604020202020204" pitchFamily="34" charset="0"/>
                <a:cs typeface="Arial" panose="020B0604020202020204" pitchFamily="34" charset="0"/>
              </a:rPr>
              <a:t>: Example of fusion protein but with a lead binding protein (</a:t>
            </a:r>
            <a:r>
              <a:rPr lang="en-US" sz="1600" dirty="0" err="1">
                <a:latin typeface="Arial" panose="020B0604020202020204" pitchFamily="34" charset="0"/>
                <a:cs typeface="Arial" panose="020B0604020202020204" pitchFamily="34" charset="0"/>
              </a:rPr>
              <a:t>PbrR</a:t>
            </a:r>
            <a:r>
              <a:rPr lang="en-US" sz="1600" dirty="0">
                <a:latin typeface="Arial" panose="020B0604020202020204" pitchFamily="34" charset="0"/>
                <a:cs typeface="Arial" panose="020B0604020202020204" pitchFamily="34" charset="0"/>
              </a:rPr>
              <a:t>). Picture from lab mate’s project (Justin Hardcastle)</a:t>
            </a:r>
          </a:p>
        </p:txBody>
      </p:sp>
      <p:sp>
        <p:nvSpPr>
          <p:cNvPr id="13" name="TextBox 12">
            <a:extLst>
              <a:ext uri="{FF2B5EF4-FFF2-40B4-BE49-F238E27FC236}">
                <a16:creationId xmlns:a16="http://schemas.microsoft.com/office/drawing/2014/main" id="{5FE6B488-683C-8349-8237-E9C07253F61C}"/>
              </a:ext>
            </a:extLst>
          </p:cNvPr>
          <p:cNvSpPr txBox="1"/>
          <p:nvPr/>
        </p:nvSpPr>
        <p:spPr>
          <a:xfrm>
            <a:off x="5933937" y="5943600"/>
            <a:ext cx="4026927" cy="338553"/>
          </a:xfrm>
          <a:prstGeom prst="rect">
            <a:avLst/>
          </a:prstGeom>
          <a:noFill/>
        </p:spPr>
        <p:txBody>
          <a:bodyPr wrap="square" rtlCol="0">
            <a:spAutoFit/>
          </a:bodyPr>
          <a:lstStyle/>
          <a:p>
            <a:r>
              <a:rPr lang="en-US" sz="1600" u="sng" dirty="0">
                <a:latin typeface="Arial" panose="020B0604020202020204" pitchFamily="34" charset="0"/>
                <a:cs typeface="Arial" panose="020B0604020202020204" pitchFamily="34" charset="0"/>
              </a:rPr>
              <a:t>Figure 2</a:t>
            </a:r>
            <a:r>
              <a:rPr lang="en-US" sz="1600" dirty="0">
                <a:latin typeface="Arial" panose="020B0604020202020204" pitchFamily="34" charset="0"/>
                <a:cs typeface="Arial" panose="020B0604020202020204" pitchFamily="34" charset="0"/>
              </a:rPr>
              <a:t>: Example of adsorption method</a:t>
            </a:r>
          </a:p>
        </p:txBody>
      </p:sp>
      <p:pic>
        <p:nvPicPr>
          <p:cNvPr id="14" name="Audio 13">
            <a:hlinkClick r:id="" action="ppaction://media"/>
            <a:extLst>
              <a:ext uri="{FF2B5EF4-FFF2-40B4-BE49-F238E27FC236}">
                <a16:creationId xmlns:a16="http://schemas.microsoft.com/office/drawing/2014/main" id="{52F73968-5DAB-934B-9823-AE87BFB01F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21242960"/>
      </p:ext>
    </p:extLst>
  </p:cSld>
  <p:clrMapOvr>
    <a:masterClrMapping/>
  </p:clrMapOvr>
  <mc:AlternateContent xmlns:mc="http://schemas.openxmlformats.org/markup-compatibility/2006" xmlns:p14="http://schemas.microsoft.com/office/powerpoint/2010/main">
    <mc:Choice Requires="p14">
      <p:transition spd="slow" p14:dur="2000" advTm="100133"/>
    </mc:Choice>
    <mc:Fallback xmlns="">
      <p:transition spd="slow" advTm="100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7BA0EB7-B1AA-43B1-9BA3-B6B011D07A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969B39-8767-8B40-806F-D1D09E12CD38}"/>
              </a:ext>
            </a:extLst>
          </p:cNvPr>
          <p:cNvSpPr>
            <a:spLocks noGrp="1"/>
          </p:cNvSpPr>
          <p:nvPr>
            <p:ph type="title"/>
          </p:nvPr>
        </p:nvSpPr>
        <p:spPr>
          <a:xfrm>
            <a:off x="804671" y="403059"/>
            <a:ext cx="5291327" cy="1188720"/>
          </a:xfrm>
          <a:solidFill>
            <a:srgbClr val="FFFFFF"/>
          </a:solidFill>
          <a:ln>
            <a:solidFill>
              <a:srgbClr val="404040"/>
            </a:solidFill>
          </a:ln>
        </p:spPr>
        <p:txBody>
          <a:bodyPr>
            <a:normAutofit/>
          </a:bodyPr>
          <a:lstStyle/>
          <a:p>
            <a:r>
              <a:rPr lang="en-US" dirty="0">
                <a:solidFill>
                  <a:srgbClr val="262626"/>
                </a:solidFill>
              </a:rPr>
              <a:t>Results and Discussion</a:t>
            </a:r>
          </a:p>
        </p:txBody>
      </p:sp>
      <p:sp>
        <p:nvSpPr>
          <p:cNvPr id="3" name="Content Placeholder 2">
            <a:extLst>
              <a:ext uri="{FF2B5EF4-FFF2-40B4-BE49-F238E27FC236}">
                <a16:creationId xmlns:a16="http://schemas.microsoft.com/office/drawing/2014/main" id="{0371FE8D-6919-774F-B90A-CA1CAF66D082}"/>
              </a:ext>
            </a:extLst>
          </p:cNvPr>
          <p:cNvSpPr>
            <a:spLocks noGrp="1"/>
          </p:cNvSpPr>
          <p:nvPr>
            <p:ph idx="1"/>
          </p:nvPr>
        </p:nvSpPr>
        <p:spPr>
          <a:xfrm>
            <a:off x="810207" y="1994840"/>
            <a:ext cx="5285791" cy="4241368"/>
          </a:xfrm>
        </p:spPr>
        <p:txBody>
          <a:bodyPr>
            <a:normAutofit/>
          </a:bodyPr>
          <a:lstStyle/>
          <a:p>
            <a:pPr>
              <a:lnSpc>
                <a:spcPct val="90000"/>
              </a:lnSpc>
              <a:buClr>
                <a:schemeClr val="bg1"/>
              </a:buClr>
              <a:buFont typeface="Wingdings" pitchFamily="2" charset="2"/>
              <a:buChar char="Ø"/>
            </a:pPr>
            <a:r>
              <a:rPr lang="en-US" dirty="0">
                <a:solidFill>
                  <a:srgbClr val="FFFFFF"/>
                </a:solidFill>
                <a:latin typeface="Arial" panose="020B0604020202020204" pitchFamily="34" charset="0"/>
                <a:cs typeface="Arial" panose="020B0604020202020204" pitchFamily="34" charset="0"/>
              </a:rPr>
              <a:t>Successful in creating plasmid constructs that will express ArsR. Confirmed by running PCR using my plasmids as template (Figure 1)</a:t>
            </a:r>
          </a:p>
          <a:p>
            <a:pPr>
              <a:lnSpc>
                <a:spcPct val="90000"/>
              </a:lnSpc>
              <a:buClr>
                <a:schemeClr val="bg1"/>
              </a:buClr>
              <a:buFont typeface="Wingdings" pitchFamily="2" charset="2"/>
              <a:buChar char="Ø"/>
            </a:pPr>
            <a:r>
              <a:rPr lang="en-US" dirty="0">
                <a:solidFill>
                  <a:srgbClr val="FFFFFF"/>
                </a:solidFill>
                <a:latin typeface="Arial" panose="020B0604020202020204" pitchFamily="34" charset="0"/>
                <a:cs typeface="Arial" panose="020B0604020202020204" pitchFamily="34" charset="0"/>
              </a:rPr>
              <a:t>Application for this project would be bioremediation by immobilizing the spores in a column and allowing them to bind to arsenic from a solution. Then, similar to affinity chromatography, elude the arsenic and reuse the column for further removal runs. </a:t>
            </a:r>
          </a:p>
          <a:p>
            <a:pPr lvl="2">
              <a:lnSpc>
                <a:spcPct val="90000"/>
              </a:lnSpc>
              <a:buClr>
                <a:schemeClr val="bg1"/>
              </a:buClr>
            </a:pPr>
            <a:r>
              <a:rPr lang="en-US" dirty="0">
                <a:solidFill>
                  <a:srgbClr val="FFFFFF"/>
                </a:solidFill>
                <a:latin typeface="Arial" panose="020B0604020202020204" pitchFamily="34" charset="0"/>
                <a:cs typeface="Arial" panose="020B0604020202020204" pitchFamily="34" charset="0"/>
              </a:rPr>
              <a:t>This method can also hopefully be applied to other heavy metals</a:t>
            </a:r>
          </a:p>
          <a:p>
            <a:pPr>
              <a:lnSpc>
                <a:spcPct val="90000"/>
              </a:lnSpc>
              <a:buClr>
                <a:schemeClr val="bg1"/>
              </a:buClr>
              <a:buFont typeface="Wingdings" pitchFamily="2" charset="2"/>
              <a:buChar char="Ø"/>
            </a:pPr>
            <a:r>
              <a:rPr lang="en-US" dirty="0">
                <a:solidFill>
                  <a:srgbClr val="FFFFFF"/>
                </a:solidFill>
                <a:latin typeface="Arial" panose="020B0604020202020204" pitchFamily="34" charset="0"/>
                <a:cs typeface="Arial" panose="020B0604020202020204" pitchFamily="34" charset="0"/>
              </a:rPr>
              <a:t>Spores do not require nutrients to survive and they do not secrete anything so they are safe to use in a column</a:t>
            </a:r>
          </a:p>
          <a:p>
            <a:pPr marL="228600" lvl="1" indent="0">
              <a:lnSpc>
                <a:spcPct val="90000"/>
              </a:lnSpc>
              <a:buClr>
                <a:schemeClr val="bg1"/>
              </a:buClr>
              <a:buNone/>
            </a:pPr>
            <a:endParaRPr lang="en-US" dirty="0">
              <a:solidFill>
                <a:srgbClr val="FFFFFF"/>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D9653EDA-1A30-48B1-BF28-9986FD1D2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640080"/>
            <a:ext cx="4017264"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AF4B266-6894-41F1-94B6-1814A0EFE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0772" y="806357"/>
            <a:ext cx="3685032"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79A097B-9A7A-3747-8C78-E2163E01C2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152" t="40819" r="26335" b="44073"/>
          <a:stretch/>
        </p:blipFill>
        <p:spPr>
          <a:xfrm rot="5400000">
            <a:off x="7297950" y="1628430"/>
            <a:ext cx="4546491" cy="3284470"/>
          </a:xfrm>
          <a:prstGeom prst="rect">
            <a:avLst/>
          </a:prstGeom>
        </p:spPr>
      </p:pic>
      <p:sp>
        <p:nvSpPr>
          <p:cNvPr id="5" name="TextBox 4">
            <a:extLst>
              <a:ext uri="{FF2B5EF4-FFF2-40B4-BE49-F238E27FC236}">
                <a16:creationId xmlns:a16="http://schemas.microsoft.com/office/drawing/2014/main" id="{B8CB16B8-85EC-F74F-9E6A-A367CA163816}"/>
              </a:ext>
            </a:extLst>
          </p:cNvPr>
          <p:cNvSpPr txBox="1"/>
          <p:nvPr/>
        </p:nvSpPr>
        <p:spPr>
          <a:xfrm>
            <a:off x="6876939" y="6067527"/>
            <a:ext cx="5315061" cy="646331"/>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Figure 1</a:t>
            </a:r>
            <a:r>
              <a:rPr lang="en-US" dirty="0">
                <a:latin typeface="Arial" panose="020B0604020202020204" pitchFamily="34" charset="0"/>
                <a:cs typeface="Arial" panose="020B0604020202020204" pitchFamily="34" charset="0"/>
              </a:rPr>
              <a:t>: Bright bands represent the ArsR genetic code that was copied from my constructed plasmid </a:t>
            </a:r>
          </a:p>
        </p:txBody>
      </p:sp>
      <p:pic>
        <p:nvPicPr>
          <p:cNvPr id="6" name="Audio 5">
            <a:hlinkClick r:id="" action="ppaction://media"/>
            <a:extLst>
              <a:ext uri="{FF2B5EF4-FFF2-40B4-BE49-F238E27FC236}">
                <a16:creationId xmlns:a16="http://schemas.microsoft.com/office/drawing/2014/main" id="{9589BC52-F9B3-1D4B-982C-D91E01B74D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57301574"/>
      </p:ext>
    </p:extLst>
  </p:cSld>
  <p:clrMapOvr>
    <a:masterClrMapping/>
  </p:clrMapOvr>
  <mc:AlternateContent xmlns:mc="http://schemas.openxmlformats.org/markup-compatibility/2006" xmlns:p14="http://schemas.microsoft.com/office/powerpoint/2010/main">
    <mc:Choice Requires="p14">
      <p:transition spd="slow" p14:dur="2000" advTm="104613"/>
    </mc:Choice>
    <mc:Fallback xmlns="">
      <p:transition spd="slow" advTm="104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{DC50BCEB-2B24-E14A-AB54-3C1991A99080}tf10001120</Template>
  <TotalTime>447</TotalTime>
  <Words>2063</Words>
  <Application>Microsoft Macintosh PowerPoint</Application>
  <PresentationFormat>Widescreen</PresentationFormat>
  <Paragraphs>71</Paragraphs>
  <Slides>9</Slides>
  <Notes>9</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Courier New</vt:lpstr>
      <vt:lpstr>Gill Sans MT</vt:lpstr>
      <vt:lpstr>Wingdings</vt:lpstr>
      <vt:lpstr>Parcel</vt:lpstr>
      <vt:lpstr>Heavy Metal Bioremediation</vt:lpstr>
      <vt:lpstr>Introduction</vt:lpstr>
      <vt:lpstr>PowerPoint Presentation</vt:lpstr>
      <vt:lpstr>Current Physio-Chemical Removal Methods</vt:lpstr>
      <vt:lpstr>Methods</vt:lpstr>
      <vt:lpstr>Step 1:  DNA Cloning</vt:lpstr>
      <vt:lpstr>PowerPoint Presentation</vt:lpstr>
      <vt:lpstr>Step 3: Surface display  (2 methods)</vt:lpstr>
      <vt:lpstr>Results and Discussion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Tumidajski, Joseph K</dc:creator>
  <cp:lastModifiedBy>Tumidajski, Joseph K</cp:lastModifiedBy>
  <cp:revision>26</cp:revision>
  <dcterms:created xsi:type="dcterms:W3CDTF">2020-04-20T13:52:22Z</dcterms:created>
  <dcterms:modified xsi:type="dcterms:W3CDTF">2020-04-22T18:18:21Z</dcterms:modified>
</cp:coreProperties>
</file>