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27432000" cy="19202400"/>
  <p:notesSz cx="6715125" cy="9239250"/>
  <p:defaultTextStyle>
    <a:defPPr>
      <a:defRPr lang="en-US"/>
    </a:defPPr>
    <a:lvl1pPr algn="ctr" rtl="0" fontAlgn="base">
      <a:spcBef>
        <a:spcPct val="0"/>
      </a:spcBef>
      <a:spcAft>
        <a:spcPct val="0"/>
      </a:spcAft>
      <a:defRPr sz="5200" kern="1200">
        <a:solidFill>
          <a:schemeClr val="tx1"/>
        </a:solidFill>
        <a:latin typeface="Arial" charset="0"/>
        <a:ea typeface="+mn-ea"/>
        <a:cs typeface="+mn-cs"/>
      </a:defRPr>
    </a:lvl1pPr>
    <a:lvl2pPr marL="457200" algn="ctr" rtl="0" fontAlgn="base">
      <a:spcBef>
        <a:spcPct val="0"/>
      </a:spcBef>
      <a:spcAft>
        <a:spcPct val="0"/>
      </a:spcAft>
      <a:defRPr sz="5200" kern="1200">
        <a:solidFill>
          <a:schemeClr val="tx1"/>
        </a:solidFill>
        <a:latin typeface="Arial" charset="0"/>
        <a:ea typeface="+mn-ea"/>
        <a:cs typeface="+mn-cs"/>
      </a:defRPr>
    </a:lvl2pPr>
    <a:lvl3pPr marL="914400" algn="ctr" rtl="0" fontAlgn="base">
      <a:spcBef>
        <a:spcPct val="0"/>
      </a:spcBef>
      <a:spcAft>
        <a:spcPct val="0"/>
      </a:spcAft>
      <a:defRPr sz="5200" kern="1200">
        <a:solidFill>
          <a:schemeClr val="tx1"/>
        </a:solidFill>
        <a:latin typeface="Arial" charset="0"/>
        <a:ea typeface="+mn-ea"/>
        <a:cs typeface="+mn-cs"/>
      </a:defRPr>
    </a:lvl3pPr>
    <a:lvl4pPr marL="1371600" algn="ctr" rtl="0" fontAlgn="base">
      <a:spcBef>
        <a:spcPct val="0"/>
      </a:spcBef>
      <a:spcAft>
        <a:spcPct val="0"/>
      </a:spcAft>
      <a:defRPr sz="5200" kern="1200">
        <a:solidFill>
          <a:schemeClr val="tx1"/>
        </a:solidFill>
        <a:latin typeface="Arial" charset="0"/>
        <a:ea typeface="+mn-ea"/>
        <a:cs typeface="+mn-cs"/>
      </a:defRPr>
    </a:lvl4pPr>
    <a:lvl5pPr marL="1828800" algn="ctr" rtl="0" fontAlgn="base">
      <a:spcBef>
        <a:spcPct val="0"/>
      </a:spcBef>
      <a:spcAft>
        <a:spcPct val="0"/>
      </a:spcAft>
      <a:defRPr sz="5200" kern="1200">
        <a:solidFill>
          <a:schemeClr val="tx1"/>
        </a:solidFill>
        <a:latin typeface="Arial" charset="0"/>
        <a:ea typeface="+mn-ea"/>
        <a:cs typeface="+mn-cs"/>
      </a:defRPr>
    </a:lvl5pPr>
    <a:lvl6pPr marL="2286000" algn="l" defTabSz="914400" rtl="0" eaLnBrk="1" latinLnBrk="0" hangingPunct="1">
      <a:defRPr sz="5200" kern="1200">
        <a:solidFill>
          <a:schemeClr val="tx1"/>
        </a:solidFill>
        <a:latin typeface="Arial" charset="0"/>
        <a:ea typeface="+mn-ea"/>
        <a:cs typeface="+mn-cs"/>
      </a:defRPr>
    </a:lvl6pPr>
    <a:lvl7pPr marL="2743200" algn="l" defTabSz="914400" rtl="0" eaLnBrk="1" latinLnBrk="0" hangingPunct="1">
      <a:defRPr sz="5200" kern="1200">
        <a:solidFill>
          <a:schemeClr val="tx1"/>
        </a:solidFill>
        <a:latin typeface="Arial" charset="0"/>
        <a:ea typeface="+mn-ea"/>
        <a:cs typeface="+mn-cs"/>
      </a:defRPr>
    </a:lvl7pPr>
    <a:lvl8pPr marL="3200400" algn="l" defTabSz="914400" rtl="0" eaLnBrk="1" latinLnBrk="0" hangingPunct="1">
      <a:defRPr sz="5200" kern="1200">
        <a:solidFill>
          <a:schemeClr val="tx1"/>
        </a:solidFill>
        <a:latin typeface="Arial" charset="0"/>
        <a:ea typeface="+mn-ea"/>
        <a:cs typeface="+mn-cs"/>
      </a:defRPr>
    </a:lvl8pPr>
    <a:lvl9pPr marL="3657600" algn="l" defTabSz="914400" rtl="0" eaLnBrk="1" latinLnBrk="0" hangingPunct="1">
      <a:defRPr sz="52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6085">
          <p15:clr>
            <a:srgbClr val="A4A3A4"/>
          </p15:clr>
        </p15:guide>
        <p15:guide id="2" orient="horz" pos="11781">
          <p15:clr>
            <a:srgbClr val="A4A3A4"/>
          </p15:clr>
        </p15:guide>
        <p15:guide id="3" pos="86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164"/>
    <a:srgbClr val="EAEAEA"/>
    <a:srgbClr val="C0C0C0"/>
    <a:srgbClr val="0046D2"/>
    <a:srgbClr val="FF0000"/>
    <a:srgbClr val="698ED9"/>
    <a:srgbClr val="A7C4FF"/>
    <a:srgbClr val="003064"/>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031" autoAdjust="0"/>
    <p:restoredTop sz="94660"/>
  </p:normalViewPr>
  <p:slideViewPr>
    <p:cSldViewPr snapToGrid="0">
      <p:cViewPr varScale="1">
        <p:scale>
          <a:sx n="43" d="100"/>
          <a:sy n="43" d="100"/>
        </p:scale>
        <p:origin x="1428" y="90"/>
      </p:cViewPr>
      <p:guideLst>
        <p:guide orient="horz" pos="6085"/>
        <p:guide orient="horz" pos="11781"/>
        <p:guide pos="864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3075" name="Rectangle 3"/>
          <p:cNvSpPr>
            <a:spLocks noGrp="1" noChangeArrowheads="1"/>
          </p:cNvSpPr>
          <p:nvPr>
            <p:ph type="dt" idx="1"/>
          </p:nvPr>
        </p:nvSpPr>
        <p:spPr bwMode="auto">
          <a:xfrm>
            <a:off x="3803650" y="0"/>
            <a:ext cx="29098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6" name="Rectangle 4"/>
          <p:cNvSpPr>
            <a:spLocks noGrp="1" noRot="1" noChangeAspect="1" noChangeArrowheads="1" noTextEdit="1"/>
          </p:cNvSpPr>
          <p:nvPr>
            <p:ph type="sldImg" idx="2"/>
          </p:nvPr>
        </p:nvSpPr>
        <p:spPr bwMode="auto">
          <a:xfrm>
            <a:off x="884238" y="692150"/>
            <a:ext cx="4948237" cy="3465513"/>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82B3F0E1-E0A7-4BA7-B5F3-45A54A66D175}" type="slidenum">
              <a:rPr lang="en-US"/>
              <a:pPr/>
              <a:t>‹#›</a:t>
            </a:fld>
            <a:endParaRPr lang="en-US"/>
          </a:p>
        </p:txBody>
      </p:sp>
    </p:spTree>
    <p:extLst>
      <p:ext uri="{BB962C8B-B14F-4D97-AF65-F5344CB8AC3E}">
        <p14:creationId xmlns:p14="http://schemas.microsoft.com/office/powerpoint/2010/main" val="159239471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D30080B-1E79-4645-828B-D1E43236C941}" type="slidenum">
              <a:rPr lang="en-US"/>
              <a:pPr/>
              <a:t>1</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megaprint.com/" TargetMode="External"/><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5" name="Picture 4">
            <a:hlinkClick r:id="rId3"/>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r="38727"/>
          <a:stretch>
            <a:fillRect/>
          </a:stretch>
        </p:blipFill>
        <p:spPr bwMode="auto">
          <a:xfrm>
            <a:off x="21897917" y="18867878"/>
            <a:ext cx="3023294" cy="1552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1"/>
          <p:cNvSpPr txBox="1"/>
          <p:nvPr userDrawn="1"/>
        </p:nvSpPr>
        <p:spPr>
          <a:xfrm>
            <a:off x="24919563" y="18794556"/>
            <a:ext cx="1830501" cy="276999"/>
          </a:xfrm>
          <a:prstGeom prst="rect">
            <a:avLst/>
          </a:prstGeom>
          <a:noFill/>
        </p:spPr>
        <p:txBody>
          <a:bodyPr wrap="non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1200" dirty="0">
                <a:solidFill>
                  <a:schemeClr val="bg1"/>
                </a:solidFill>
              </a:rPr>
              <a:t>www.postersession.com</a:t>
            </a:r>
          </a:p>
        </p:txBody>
      </p:sp>
      <p:sp>
        <p:nvSpPr>
          <p:cNvPr id="4" name="TextBox 3">
            <a:extLst>
              <a:ext uri="{FF2B5EF4-FFF2-40B4-BE49-F238E27FC236}">
                <a16:creationId xmlns:a16="http://schemas.microsoft.com/office/drawing/2014/main" id="{9C9A141E-41E0-4F88-BB4C-CC6F45393830}"/>
              </a:ext>
            </a:extLst>
          </p:cNvPr>
          <p:cNvSpPr txBox="1"/>
          <p:nvPr userDrawn="1"/>
        </p:nvSpPr>
        <p:spPr>
          <a:xfrm>
            <a:off x="-38100" y="19084052"/>
            <a:ext cx="482824" cy="123111"/>
          </a:xfrm>
          <a:prstGeom prst="rect">
            <a:avLst/>
          </a:prstGeom>
          <a:noFill/>
        </p:spPr>
        <p:txBody>
          <a:bodyPr wrap="non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200" b="1" dirty="0">
                <a:solidFill>
                  <a:srgbClr val="003064"/>
                </a:solidFill>
              </a:rPr>
              <a:t>www.postersession.com</a:t>
            </a: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2665413" rtl="0" fontAlgn="base">
        <a:spcBef>
          <a:spcPct val="0"/>
        </a:spcBef>
        <a:spcAft>
          <a:spcPct val="0"/>
        </a:spcAft>
        <a:defRPr sz="12800">
          <a:solidFill>
            <a:schemeClr val="tx2"/>
          </a:solidFill>
          <a:latin typeface="+mj-lt"/>
          <a:ea typeface="+mj-ea"/>
          <a:cs typeface="+mj-cs"/>
        </a:defRPr>
      </a:lvl1pPr>
      <a:lvl2pPr algn="ctr" defTabSz="2665413" rtl="0" fontAlgn="base">
        <a:spcBef>
          <a:spcPct val="0"/>
        </a:spcBef>
        <a:spcAft>
          <a:spcPct val="0"/>
        </a:spcAft>
        <a:defRPr sz="12800">
          <a:solidFill>
            <a:schemeClr val="tx2"/>
          </a:solidFill>
          <a:latin typeface="Arial" charset="0"/>
        </a:defRPr>
      </a:lvl2pPr>
      <a:lvl3pPr algn="ctr" defTabSz="2665413" rtl="0" fontAlgn="base">
        <a:spcBef>
          <a:spcPct val="0"/>
        </a:spcBef>
        <a:spcAft>
          <a:spcPct val="0"/>
        </a:spcAft>
        <a:defRPr sz="12800">
          <a:solidFill>
            <a:schemeClr val="tx2"/>
          </a:solidFill>
          <a:latin typeface="Arial" charset="0"/>
        </a:defRPr>
      </a:lvl3pPr>
      <a:lvl4pPr algn="ctr" defTabSz="2665413" rtl="0" fontAlgn="base">
        <a:spcBef>
          <a:spcPct val="0"/>
        </a:spcBef>
        <a:spcAft>
          <a:spcPct val="0"/>
        </a:spcAft>
        <a:defRPr sz="12800">
          <a:solidFill>
            <a:schemeClr val="tx2"/>
          </a:solidFill>
          <a:latin typeface="Arial" charset="0"/>
        </a:defRPr>
      </a:lvl4pPr>
      <a:lvl5pPr algn="ctr" defTabSz="2665413" rtl="0" fontAlgn="base">
        <a:spcBef>
          <a:spcPct val="0"/>
        </a:spcBef>
        <a:spcAft>
          <a:spcPct val="0"/>
        </a:spcAft>
        <a:defRPr sz="12800">
          <a:solidFill>
            <a:schemeClr val="tx2"/>
          </a:solidFill>
          <a:latin typeface="Arial" charset="0"/>
        </a:defRPr>
      </a:lvl5pPr>
      <a:lvl6pPr marL="457200" algn="ctr" defTabSz="2665413" rtl="0" fontAlgn="base">
        <a:spcBef>
          <a:spcPct val="0"/>
        </a:spcBef>
        <a:spcAft>
          <a:spcPct val="0"/>
        </a:spcAft>
        <a:defRPr sz="12800">
          <a:solidFill>
            <a:schemeClr val="tx2"/>
          </a:solidFill>
          <a:latin typeface="Arial" charset="0"/>
        </a:defRPr>
      </a:lvl6pPr>
      <a:lvl7pPr marL="914400" algn="ctr" defTabSz="2665413" rtl="0" fontAlgn="base">
        <a:spcBef>
          <a:spcPct val="0"/>
        </a:spcBef>
        <a:spcAft>
          <a:spcPct val="0"/>
        </a:spcAft>
        <a:defRPr sz="12800">
          <a:solidFill>
            <a:schemeClr val="tx2"/>
          </a:solidFill>
          <a:latin typeface="Arial" charset="0"/>
        </a:defRPr>
      </a:lvl7pPr>
      <a:lvl8pPr marL="1371600" algn="ctr" defTabSz="2665413" rtl="0" fontAlgn="base">
        <a:spcBef>
          <a:spcPct val="0"/>
        </a:spcBef>
        <a:spcAft>
          <a:spcPct val="0"/>
        </a:spcAft>
        <a:defRPr sz="12800">
          <a:solidFill>
            <a:schemeClr val="tx2"/>
          </a:solidFill>
          <a:latin typeface="Arial" charset="0"/>
        </a:defRPr>
      </a:lvl8pPr>
      <a:lvl9pPr marL="1828800" algn="ctr" defTabSz="2665413" rtl="0" fontAlgn="base">
        <a:spcBef>
          <a:spcPct val="0"/>
        </a:spcBef>
        <a:spcAft>
          <a:spcPct val="0"/>
        </a:spcAft>
        <a:defRPr sz="12800">
          <a:solidFill>
            <a:schemeClr val="tx2"/>
          </a:solidFill>
          <a:latin typeface="Arial" charset="0"/>
        </a:defRPr>
      </a:lvl9pPr>
    </p:titleStyle>
    <p:bodyStyle>
      <a:lvl1pPr marL="1000125" indent="-1000125" algn="l" defTabSz="2665413" rtl="0" fontAlgn="base">
        <a:spcBef>
          <a:spcPct val="20000"/>
        </a:spcBef>
        <a:spcAft>
          <a:spcPct val="0"/>
        </a:spcAft>
        <a:buChar char="•"/>
        <a:defRPr sz="9300">
          <a:solidFill>
            <a:schemeClr val="tx1"/>
          </a:solidFill>
          <a:latin typeface="+mn-lt"/>
          <a:ea typeface="+mn-ea"/>
          <a:cs typeface="+mn-cs"/>
        </a:defRPr>
      </a:lvl1pPr>
      <a:lvl2pPr marL="2165350" indent="-833438" algn="l" defTabSz="2665413" rtl="0" fontAlgn="base">
        <a:spcBef>
          <a:spcPct val="20000"/>
        </a:spcBef>
        <a:spcAft>
          <a:spcPct val="0"/>
        </a:spcAft>
        <a:buChar char="–"/>
        <a:defRPr sz="8100">
          <a:solidFill>
            <a:schemeClr val="tx1"/>
          </a:solidFill>
          <a:latin typeface="+mn-lt"/>
        </a:defRPr>
      </a:lvl2pPr>
      <a:lvl3pPr marL="3330575" indent="-665163" algn="l" defTabSz="2665413" rtl="0" fontAlgn="base">
        <a:spcBef>
          <a:spcPct val="20000"/>
        </a:spcBef>
        <a:spcAft>
          <a:spcPct val="0"/>
        </a:spcAft>
        <a:buChar char="•"/>
        <a:defRPr sz="7000">
          <a:solidFill>
            <a:schemeClr val="tx1"/>
          </a:solidFill>
          <a:latin typeface="+mn-lt"/>
        </a:defRPr>
      </a:lvl3pPr>
      <a:lvl4pPr marL="4662488" indent="-665163" algn="l" defTabSz="2665413" rtl="0" fontAlgn="base">
        <a:spcBef>
          <a:spcPct val="20000"/>
        </a:spcBef>
        <a:spcAft>
          <a:spcPct val="0"/>
        </a:spcAft>
        <a:buChar char="–"/>
        <a:defRPr sz="5800">
          <a:solidFill>
            <a:schemeClr val="tx1"/>
          </a:solidFill>
          <a:latin typeface="+mn-lt"/>
        </a:defRPr>
      </a:lvl4pPr>
      <a:lvl5pPr marL="5995988" indent="-666750" algn="l" defTabSz="2665413" rtl="0" fontAlgn="base">
        <a:spcBef>
          <a:spcPct val="20000"/>
        </a:spcBef>
        <a:spcAft>
          <a:spcPct val="0"/>
        </a:spcAft>
        <a:buChar char="»"/>
        <a:defRPr sz="5800">
          <a:solidFill>
            <a:schemeClr val="tx1"/>
          </a:solidFill>
          <a:latin typeface="+mn-lt"/>
        </a:defRPr>
      </a:lvl5pPr>
      <a:lvl6pPr marL="6453188" indent="-666750" algn="l" defTabSz="2665413" rtl="0" fontAlgn="base">
        <a:spcBef>
          <a:spcPct val="20000"/>
        </a:spcBef>
        <a:spcAft>
          <a:spcPct val="0"/>
        </a:spcAft>
        <a:buChar char="»"/>
        <a:defRPr sz="5800">
          <a:solidFill>
            <a:schemeClr val="tx1"/>
          </a:solidFill>
          <a:latin typeface="+mn-lt"/>
        </a:defRPr>
      </a:lvl6pPr>
      <a:lvl7pPr marL="6910388" indent="-666750" algn="l" defTabSz="2665413" rtl="0" fontAlgn="base">
        <a:spcBef>
          <a:spcPct val="20000"/>
        </a:spcBef>
        <a:spcAft>
          <a:spcPct val="0"/>
        </a:spcAft>
        <a:buChar char="»"/>
        <a:defRPr sz="5800">
          <a:solidFill>
            <a:schemeClr val="tx1"/>
          </a:solidFill>
          <a:latin typeface="+mn-lt"/>
        </a:defRPr>
      </a:lvl7pPr>
      <a:lvl8pPr marL="7367588" indent="-666750" algn="l" defTabSz="2665413" rtl="0" fontAlgn="base">
        <a:spcBef>
          <a:spcPct val="20000"/>
        </a:spcBef>
        <a:spcAft>
          <a:spcPct val="0"/>
        </a:spcAft>
        <a:buChar char="»"/>
        <a:defRPr sz="5800">
          <a:solidFill>
            <a:schemeClr val="tx1"/>
          </a:solidFill>
          <a:latin typeface="+mn-lt"/>
        </a:defRPr>
      </a:lvl8pPr>
      <a:lvl9pPr marL="7824788" indent="-666750" algn="l" defTabSz="2665413" rtl="0" fontAlgn="base">
        <a:spcBef>
          <a:spcPct val="20000"/>
        </a:spcBef>
        <a:spcAft>
          <a:spcPct val="0"/>
        </a:spcAft>
        <a:buChar char="»"/>
        <a:defRPr sz="5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jpeg"/><Relationship Id="rId12" Type="http://schemas.openxmlformats.org/officeDocument/2006/relationships/image" Target="../media/image11.jpeg"/><Relationship Id="rId2" Type="http://schemas.openxmlformats.org/officeDocument/2006/relationships/notesSlide" Target="../notesSlides/notesSlide1.xml"/><Relationship Id="rId16" Type="http://schemas.openxmlformats.org/officeDocument/2006/relationships/image" Target="../media/image15.png"/><Relationship Id="rId1" Type="http://schemas.openxmlformats.org/officeDocument/2006/relationships/slideLayout" Target="../slideLayouts/slideLayout1.xml"/><Relationship Id="rId6" Type="http://schemas.openxmlformats.org/officeDocument/2006/relationships/image" Target="../media/image5.jpeg"/><Relationship Id="rId11" Type="http://schemas.openxmlformats.org/officeDocument/2006/relationships/image" Target="../media/image10.jpeg"/><Relationship Id="rId5" Type="http://schemas.openxmlformats.org/officeDocument/2006/relationships/image" Target="../media/image4.png"/><Relationship Id="rId15" Type="http://schemas.openxmlformats.org/officeDocument/2006/relationships/image" Target="../media/image14.gif"/><Relationship Id="rId10" Type="http://schemas.openxmlformats.org/officeDocument/2006/relationships/image" Target="../media/image9.jpeg"/><Relationship Id="rId4" Type="http://schemas.openxmlformats.org/officeDocument/2006/relationships/image" Target="../media/image3.gif"/><Relationship Id="rId9" Type="http://schemas.openxmlformats.org/officeDocument/2006/relationships/image" Target="../media/image8.jpeg"/><Relationship Id="rId14" Type="http://schemas.openxmlformats.org/officeDocument/2006/relationships/image" Target="../media/image13.jpe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rgbClr val="EAEAEA"/>
            </a:gs>
            <a:gs pos="100000">
              <a:srgbClr val="003064"/>
            </a:gs>
          </a:gsLst>
          <a:lin ang="5400000" scaled="1"/>
        </a:gradFill>
        <a:effectLst/>
      </p:bgPr>
    </p:bg>
    <p:spTree>
      <p:nvGrpSpPr>
        <p:cNvPr id="1" name=""/>
        <p:cNvGrpSpPr/>
        <p:nvPr/>
      </p:nvGrpSpPr>
      <p:grpSpPr>
        <a:xfrm>
          <a:off x="0" y="0"/>
          <a:ext cx="0" cy="0"/>
          <a:chOff x="0" y="0"/>
          <a:chExt cx="0" cy="0"/>
        </a:xfrm>
      </p:grpSpPr>
      <p:sp>
        <p:nvSpPr>
          <p:cNvPr id="2078" name="AutoShape 30"/>
          <p:cNvSpPr>
            <a:spLocks noChangeArrowheads="1"/>
          </p:cNvSpPr>
          <p:nvPr/>
        </p:nvSpPr>
        <p:spPr bwMode="auto">
          <a:xfrm>
            <a:off x="20526375" y="3556000"/>
            <a:ext cx="6477000" cy="1515745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dirty="0"/>
          </a:p>
        </p:txBody>
      </p:sp>
      <p:sp>
        <p:nvSpPr>
          <p:cNvPr id="2077" name="AutoShape 29"/>
          <p:cNvSpPr>
            <a:spLocks noChangeArrowheads="1"/>
          </p:cNvSpPr>
          <p:nvPr/>
        </p:nvSpPr>
        <p:spPr bwMode="auto">
          <a:xfrm>
            <a:off x="7096125" y="3556000"/>
            <a:ext cx="6643688" cy="1515745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079" name="AutoShape 31"/>
          <p:cNvSpPr>
            <a:spLocks noChangeArrowheads="1"/>
          </p:cNvSpPr>
          <p:nvPr/>
        </p:nvSpPr>
        <p:spPr bwMode="auto">
          <a:xfrm>
            <a:off x="13837048" y="3556000"/>
            <a:ext cx="6477000" cy="1515745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052" name="AutoShape 4"/>
          <p:cNvSpPr>
            <a:spLocks noChangeArrowheads="1"/>
          </p:cNvSpPr>
          <p:nvPr/>
        </p:nvSpPr>
        <p:spPr bwMode="auto">
          <a:xfrm>
            <a:off x="381000" y="3556000"/>
            <a:ext cx="6477000" cy="1515745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057" name="Text Box 9"/>
          <p:cNvSpPr txBox="1">
            <a:spLocks noChangeArrowheads="1"/>
          </p:cNvSpPr>
          <p:nvPr/>
        </p:nvSpPr>
        <p:spPr bwMode="auto">
          <a:xfrm>
            <a:off x="627062" y="4644975"/>
            <a:ext cx="6111875" cy="13885996"/>
          </a:xfrm>
          <a:prstGeom prst="rect">
            <a:avLst/>
          </a:prstGeom>
          <a:noFill/>
          <a:ln w="9525">
            <a:noFill/>
            <a:miter lim="800000"/>
            <a:headEnd/>
            <a:tailEnd/>
          </a:ln>
          <a:effectLst/>
        </p:spPr>
        <p:txBody>
          <a:bodyPr lIns="55513" tIns="27757" rIns="55513" bIns="27757">
            <a:spAutoFit/>
          </a:bodyPr>
          <a:lstStyle/>
          <a:p>
            <a:pPr algn="just">
              <a:lnSpc>
                <a:spcPct val="150000"/>
              </a:lnSpc>
            </a:pPr>
            <a:r>
              <a:rPr lang="en-US" sz="1900" dirty="0"/>
              <a:t>Detailed modeling of a complex connection is time demanding and CPU intensive while simplified modeling of connection zones can lead to an inaccurate performance prediction. Therefore, a preliminary simplified structural model can be validated through a model updating procedure, based on optimization algorithms </a:t>
            </a:r>
            <a:r>
              <a:rPr lang="en-US" sz="1900"/>
              <a:t>and field-collected </a:t>
            </a:r>
            <a:r>
              <a:rPr lang="en-US" sz="1900" dirty="0"/>
              <a:t>structural response data to update relevant structural parameters. An innovative gusset-less connection is used in the Memorial Bridge superstructure, a vertical lift bridge in Portsmouth, NH. For fabrication of the connection, the common gusset plates were eliminated, and the truss chords are joined by an integral knuckle connection. In this paper, the effects of structural damage on the dynamic properties and structural behavior of this connection are studied based on a modal parameter extraction procedure. A simplified beam model of the connection is built in SAP2000</a:t>
            </a:r>
            <a:r>
              <a:rPr lang="en-US" sz="1900" baseline="30000" dirty="0"/>
              <a:t>®</a:t>
            </a:r>
            <a:r>
              <a:rPr lang="en-US" sz="1900" dirty="0"/>
              <a:t> which is accompanied by a detailed solid model developed in Abaqus</a:t>
            </a:r>
            <a:r>
              <a:rPr lang="en-US" sz="1900" baseline="30000" dirty="0"/>
              <a:t>®</a:t>
            </a:r>
            <a:r>
              <a:rPr lang="en-US" sz="1900" dirty="0"/>
              <a:t>. The detailed solid model of the connection is used for simulating various types of connection damage that may not be captured by the beam model, including weld defects or fatigue cracks. The output of the solid model would represent the modal properties of the damaged connection that can be used as the input information for a condition assessment program which makes appropriate changes to the beam model based on a model updating procedure through the SAP2000</a:t>
            </a:r>
            <a:r>
              <a:rPr lang="en-US" sz="1900" baseline="30000" dirty="0"/>
              <a:t>®</a:t>
            </a:r>
            <a:r>
              <a:rPr lang="en-US" sz="1900" dirty="0"/>
              <a:t> OAPI. Then, based on the updated parameters, a stiffness reduction protocol could be established for the beam model of the damage considered for the gusset-less connection.</a:t>
            </a:r>
          </a:p>
          <a:p>
            <a:pPr algn="just" defTabSz="4389438" eaLnBrk="0" hangingPunct="0">
              <a:lnSpc>
                <a:spcPct val="95000"/>
              </a:lnSpc>
            </a:pPr>
            <a:endParaRPr lang="en-US" sz="1600" dirty="0">
              <a:latin typeface="Times New Roman" pitchFamily="18" charset="0"/>
            </a:endParaRPr>
          </a:p>
        </p:txBody>
      </p:sp>
      <p:sp>
        <p:nvSpPr>
          <p:cNvPr id="2058" name="Text Box 10"/>
          <p:cNvSpPr txBox="1">
            <a:spLocks noChangeArrowheads="1"/>
          </p:cNvSpPr>
          <p:nvPr/>
        </p:nvSpPr>
        <p:spPr bwMode="auto">
          <a:xfrm>
            <a:off x="7000874" y="3822700"/>
            <a:ext cx="6643688" cy="671609"/>
          </a:xfrm>
          <a:prstGeom prst="rect">
            <a:avLst/>
          </a:prstGeom>
          <a:noFill/>
          <a:ln w="9525">
            <a:noFill/>
            <a:miter lim="800000"/>
            <a:headEnd/>
            <a:tailEnd/>
          </a:ln>
          <a:effectLst/>
        </p:spPr>
        <p:txBody>
          <a:bodyPr wrap="square" lIns="55513" tIns="27757" rIns="55513" bIns="27757">
            <a:spAutoFit/>
          </a:bodyPr>
          <a:lstStyle/>
          <a:p>
            <a:pPr defTabSz="2665413">
              <a:spcBef>
                <a:spcPct val="50000"/>
              </a:spcBef>
            </a:pPr>
            <a:r>
              <a:rPr lang="en-US" sz="4000" b="1" dirty="0"/>
              <a:t>Gusset-less Connections</a:t>
            </a:r>
          </a:p>
        </p:txBody>
      </p:sp>
      <p:sp>
        <p:nvSpPr>
          <p:cNvPr id="2059" name="Text Box 11"/>
          <p:cNvSpPr txBox="1">
            <a:spLocks noChangeArrowheads="1"/>
          </p:cNvSpPr>
          <p:nvPr/>
        </p:nvSpPr>
        <p:spPr bwMode="auto">
          <a:xfrm>
            <a:off x="20693062" y="3516980"/>
            <a:ext cx="6143625" cy="671609"/>
          </a:xfrm>
          <a:prstGeom prst="rect">
            <a:avLst/>
          </a:prstGeom>
          <a:noFill/>
          <a:ln w="9525">
            <a:noFill/>
            <a:miter lim="800000"/>
            <a:headEnd/>
            <a:tailEnd/>
          </a:ln>
          <a:effectLst/>
        </p:spPr>
        <p:txBody>
          <a:bodyPr lIns="55513" tIns="27757" rIns="55513" bIns="27757">
            <a:spAutoFit/>
          </a:bodyPr>
          <a:lstStyle/>
          <a:p>
            <a:pPr defTabSz="2665413">
              <a:spcBef>
                <a:spcPct val="50000"/>
              </a:spcBef>
            </a:pPr>
            <a:r>
              <a:rPr lang="en-US" sz="4000" b="1" dirty="0"/>
              <a:t>Results</a:t>
            </a:r>
          </a:p>
        </p:txBody>
      </p:sp>
      <p:sp>
        <p:nvSpPr>
          <p:cNvPr id="2061" name="AutoShape 13"/>
          <p:cNvSpPr>
            <a:spLocks noChangeArrowheads="1"/>
          </p:cNvSpPr>
          <p:nvPr/>
        </p:nvSpPr>
        <p:spPr bwMode="auto">
          <a:xfrm>
            <a:off x="428625" y="222250"/>
            <a:ext cx="26574750" cy="3067050"/>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p:spPr>
        <p:txBody>
          <a:bodyPr wrap="none" lIns="55513" tIns="27757" rIns="55513" bIns="27757" anchor="ctr"/>
          <a:lstStyle/>
          <a:p>
            <a:pPr defTabSz="2665413"/>
            <a:endParaRPr lang="en-US">
              <a:solidFill>
                <a:schemeClr val="bg1"/>
              </a:solidFill>
            </a:endParaRPr>
          </a:p>
        </p:txBody>
      </p:sp>
      <p:sp>
        <p:nvSpPr>
          <p:cNvPr id="2062" name="Text Box 14"/>
          <p:cNvSpPr txBox="1">
            <a:spLocks noChangeArrowheads="1"/>
          </p:cNvSpPr>
          <p:nvPr/>
        </p:nvSpPr>
        <p:spPr bwMode="auto">
          <a:xfrm>
            <a:off x="2580640" y="222251"/>
            <a:ext cx="22108160" cy="3090822"/>
          </a:xfrm>
          <a:prstGeom prst="rect">
            <a:avLst/>
          </a:prstGeom>
          <a:noFill/>
          <a:ln w="9525">
            <a:noFill/>
            <a:miter lim="800000"/>
            <a:headEnd/>
            <a:tailEnd/>
          </a:ln>
          <a:effectLst/>
        </p:spPr>
        <p:txBody>
          <a:bodyPr wrap="square" lIns="55513" tIns="27757" rIns="55513" bIns="27757">
            <a:noAutofit/>
          </a:bodyPr>
          <a:lstStyle/>
          <a:p>
            <a:pPr defTabSz="2665413">
              <a:spcBef>
                <a:spcPct val="50000"/>
              </a:spcBef>
              <a:spcAft>
                <a:spcPts val="600"/>
              </a:spcAft>
            </a:pPr>
            <a:r>
              <a:rPr lang="en-US" sz="4300" b="1" dirty="0"/>
              <a:t>Local Condition Assessment and Damage Detection of Gusset-less Connections Used in a Vertical Lift Truss Bridge</a:t>
            </a:r>
          </a:p>
          <a:p>
            <a:pPr defTabSz="2665413"/>
            <a:r>
              <a:rPr lang="en-US" sz="3500" b="1" dirty="0"/>
              <a:t>By: Milad Mehrkash</a:t>
            </a:r>
          </a:p>
          <a:p>
            <a:pPr defTabSz="2665413"/>
            <a:r>
              <a:rPr lang="en-US" sz="3500" dirty="0"/>
              <a:t>Adviser: Prof. Erin Santini-Bell</a:t>
            </a:r>
          </a:p>
          <a:p>
            <a:pPr defTabSz="2665413"/>
            <a:r>
              <a:rPr lang="en-US" sz="3000" i="1" dirty="0"/>
              <a:t>Department of Civil and Environmental Engineering, University of New Hampshire</a:t>
            </a:r>
            <a:endParaRPr lang="en-US" sz="3000" dirty="0"/>
          </a:p>
        </p:txBody>
      </p:sp>
      <p:sp>
        <p:nvSpPr>
          <p:cNvPr id="2075" name="Text Box 27"/>
          <p:cNvSpPr txBox="1">
            <a:spLocks noChangeArrowheads="1"/>
          </p:cNvSpPr>
          <p:nvPr/>
        </p:nvSpPr>
        <p:spPr bwMode="auto">
          <a:xfrm>
            <a:off x="21079634" y="15189300"/>
            <a:ext cx="5191125" cy="671609"/>
          </a:xfrm>
          <a:prstGeom prst="rect">
            <a:avLst/>
          </a:prstGeom>
          <a:noFill/>
          <a:ln w="9525">
            <a:noFill/>
            <a:miter lim="800000"/>
            <a:headEnd/>
            <a:tailEnd/>
          </a:ln>
          <a:effectLst/>
        </p:spPr>
        <p:txBody>
          <a:bodyPr lIns="55513" tIns="27757" rIns="55513" bIns="27757">
            <a:spAutoFit/>
          </a:bodyPr>
          <a:lstStyle/>
          <a:p>
            <a:pPr defTabSz="2665413">
              <a:spcBef>
                <a:spcPct val="50000"/>
              </a:spcBef>
            </a:pPr>
            <a:r>
              <a:rPr lang="en-US" sz="4000" b="1" dirty="0"/>
              <a:t>Bibliography</a:t>
            </a:r>
          </a:p>
        </p:txBody>
      </p:sp>
      <p:sp>
        <p:nvSpPr>
          <p:cNvPr id="2086" name="Text Box 38"/>
          <p:cNvSpPr txBox="1">
            <a:spLocks noChangeArrowheads="1"/>
          </p:cNvSpPr>
          <p:nvPr/>
        </p:nvSpPr>
        <p:spPr bwMode="auto">
          <a:xfrm>
            <a:off x="20541413" y="15637318"/>
            <a:ext cx="6342061" cy="3019854"/>
          </a:xfrm>
          <a:prstGeom prst="rect">
            <a:avLst/>
          </a:prstGeom>
          <a:noFill/>
          <a:ln w="57150" cmpd="thinThick">
            <a:noFill/>
            <a:miter lim="800000"/>
            <a:headEnd/>
            <a:tailEnd/>
          </a:ln>
          <a:effectLst/>
        </p:spPr>
        <p:txBody>
          <a:bodyPr wrap="square" lIns="37136" tIns="18568" rIns="37136" bIns="18568">
            <a:spAutoFit/>
          </a:bodyPr>
          <a:lstStyle/>
          <a:p>
            <a:pPr marL="207963" indent="-207963" algn="just" defTabSz="371475" eaLnBrk="0" hangingPunct="0">
              <a:lnSpc>
                <a:spcPct val="95000"/>
              </a:lnSpc>
            </a:pPr>
            <a:endParaRPr lang="en-US" sz="1700" u="sng" dirty="0">
              <a:latin typeface="Times New Roman" pitchFamily="18" charset="0"/>
            </a:endParaRPr>
          </a:p>
          <a:p>
            <a:pPr marL="207963" indent="-207963" algn="just" defTabSz="371475" eaLnBrk="0" hangingPunct="0">
              <a:lnSpc>
                <a:spcPct val="95000"/>
              </a:lnSpc>
              <a:buFontTx/>
              <a:buAutoNum type="arabicPeriod"/>
            </a:pPr>
            <a:r>
              <a:rPr lang="en-US" sz="1700" dirty="0">
                <a:latin typeface="Times New Roman" pitchFamily="18" charset="0"/>
              </a:rPr>
              <a:t>Mehrkash, M., and Santini-Bell, E. (2018a). “Modeling and characterization of complicated connections in structural and mechanical systems as applied to a gusset-less truss connection.” Annual Meeting of Transportation Research Board (TRB), Washington D. C.</a:t>
            </a:r>
          </a:p>
          <a:p>
            <a:pPr marL="207963" indent="-207963" algn="just" defTabSz="371475" eaLnBrk="0" hangingPunct="0">
              <a:lnSpc>
                <a:spcPct val="95000"/>
              </a:lnSpc>
              <a:buFontTx/>
              <a:buAutoNum type="arabicPeriod"/>
            </a:pPr>
            <a:r>
              <a:rPr lang="en-US" sz="1700" dirty="0">
                <a:latin typeface="Times New Roman" pitchFamily="18" charset="0"/>
              </a:rPr>
              <a:t>Mehrkash, M. and Santini-Bell, E. (2018b). “System identification of a bridge gusset-less connection by simplified and detailed local analytical models.” NDE/NDT for Highway and Bridges: Structural Materials Technology (SMT) and the International Symposium on Non-destructive Testing in Civil Engineering (NDT-CE), New Brunswick, NJ.</a:t>
            </a:r>
          </a:p>
        </p:txBody>
      </p:sp>
      <p:sp>
        <p:nvSpPr>
          <p:cNvPr id="2088" name="Text Box 40"/>
          <p:cNvSpPr txBox="1">
            <a:spLocks noChangeArrowheads="1"/>
          </p:cNvSpPr>
          <p:nvPr/>
        </p:nvSpPr>
        <p:spPr bwMode="auto">
          <a:xfrm>
            <a:off x="20661312" y="4337228"/>
            <a:ext cx="6342061" cy="256789"/>
          </a:xfrm>
          <a:prstGeom prst="rect">
            <a:avLst/>
          </a:prstGeom>
          <a:noFill/>
          <a:ln w="57150" cmpd="thinThick">
            <a:noFill/>
            <a:miter lim="800000"/>
            <a:headEnd/>
            <a:tailEnd/>
          </a:ln>
          <a:effectLst/>
        </p:spPr>
        <p:txBody>
          <a:bodyPr wrap="square" lIns="37136" tIns="18568" rIns="37136" bIns="18568">
            <a:spAutoFit/>
          </a:bodyPr>
          <a:lstStyle/>
          <a:p>
            <a:pPr algn="just" defTabSz="371475" eaLnBrk="0" hangingPunct="0">
              <a:lnSpc>
                <a:spcPct val="95000"/>
              </a:lnSpc>
            </a:pPr>
            <a:r>
              <a:rPr lang="en-US" sz="1500" dirty="0">
                <a:latin typeface="Times New Roman" pitchFamily="18" charset="0"/>
              </a:rPr>
              <a:t>Natural Frequencies of the Bridge Truss for the healthy and Damaged Conditions </a:t>
            </a:r>
          </a:p>
        </p:txBody>
      </p:sp>
      <p:sp>
        <p:nvSpPr>
          <p:cNvPr id="2090" name="Text Box 42"/>
          <p:cNvSpPr txBox="1">
            <a:spLocks noChangeArrowheads="1"/>
          </p:cNvSpPr>
          <p:nvPr/>
        </p:nvSpPr>
        <p:spPr bwMode="auto">
          <a:xfrm>
            <a:off x="542999" y="3798837"/>
            <a:ext cx="6143625" cy="671609"/>
          </a:xfrm>
          <a:prstGeom prst="rect">
            <a:avLst/>
          </a:prstGeom>
          <a:noFill/>
          <a:ln w="9525">
            <a:noFill/>
            <a:miter lim="800000"/>
            <a:headEnd/>
            <a:tailEnd/>
          </a:ln>
          <a:effectLst/>
        </p:spPr>
        <p:txBody>
          <a:bodyPr lIns="55513" tIns="27757" rIns="55513" bIns="27757">
            <a:spAutoFit/>
          </a:bodyPr>
          <a:lstStyle/>
          <a:p>
            <a:pPr defTabSz="2665413">
              <a:spcBef>
                <a:spcPct val="50000"/>
              </a:spcBef>
            </a:pPr>
            <a:r>
              <a:rPr lang="en-US" sz="4000" b="1" dirty="0"/>
              <a:t>Introduction</a:t>
            </a:r>
          </a:p>
        </p:txBody>
      </p:sp>
      <p:sp>
        <p:nvSpPr>
          <p:cNvPr id="2091" name="Text Box 43"/>
          <p:cNvSpPr txBox="1">
            <a:spLocks noChangeArrowheads="1"/>
          </p:cNvSpPr>
          <p:nvPr/>
        </p:nvSpPr>
        <p:spPr bwMode="auto">
          <a:xfrm>
            <a:off x="13847971" y="4183091"/>
            <a:ext cx="6358531" cy="1287162"/>
          </a:xfrm>
          <a:prstGeom prst="rect">
            <a:avLst/>
          </a:prstGeom>
          <a:noFill/>
          <a:ln w="9525">
            <a:noFill/>
            <a:miter lim="800000"/>
            <a:headEnd/>
            <a:tailEnd/>
          </a:ln>
          <a:effectLst/>
        </p:spPr>
        <p:txBody>
          <a:bodyPr wrap="square" lIns="55513" tIns="27757" rIns="55513" bIns="27757">
            <a:spAutoFit/>
          </a:bodyPr>
          <a:lstStyle/>
          <a:p>
            <a:pPr defTabSz="2665413">
              <a:spcBef>
                <a:spcPct val="50000"/>
              </a:spcBef>
            </a:pPr>
            <a:r>
              <a:rPr lang="en-US" sz="4000" b="1" dirty="0"/>
              <a:t>Analytical Models for Damage Simulation</a:t>
            </a:r>
          </a:p>
        </p:txBody>
      </p:sp>
      <p:pic>
        <p:nvPicPr>
          <p:cNvPr id="5" name="Picture 4" descr="A close up of a sign&#10;&#10;Description automatically generated">
            <a:extLst>
              <a:ext uri="{FF2B5EF4-FFF2-40B4-BE49-F238E27FC236}">
                <a16:creationId xmlns:a16="http://schemas.microsoft.com/office/drawing/2014/main" id="{C763BC64-D35B-4F6F-A8E1-BD6BC96C581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526240" y="616574"/>
            <a:ext cx="2477135" cy="2385389"/>
          </a:xfrm>
          <a:prstGeom prst="rect">
            <a:avLst/>
          </a:prstGeom>
        </p:spPr>
      </p:pic>
      <p:pic>
        <p:nvPicPr>
          <p:cNvPr id="29" name="Picture 28">
            <a:extLst>
              <a:ext uri="{FF2B5EF4-FFF2-40B4-BE49-F238E27FC236}">
                <a16:creationId xmlns:a16="http://schemas.microsoft.com/office/drawing/2014/main" id="{5805FD07-6D49-49F3-A332-08E69F9FFFF6}"/>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941197" y="6166215"/>
            <a:ext cx="2948782" cy="2977918"/>
          </a:xfrm>
          <a:prstGeom prst="rect">
            <a:avLst/>
          </a:prstGeom>
          <a:noFill/>
        </p:spPr>
      </p:pic>
      <p:pic>
        <p:nvPicPr>
          <p:cNvPr id="30" name="Picture 29">
            <a:extLst>
              <a:ext uri="{FF2B5EF4-FFF2-40B4-BE49-F238E27FC236}">
                <a16:creationId xmlns:a16="http://schemas.microsoft.com/office/drawing/2014/main" id="{7D73727B-90FA-4307-83F8-0F3B7AA7F2E5}"/>
              </a:ext>
            </a:extLst>
          </p:cNvPr>
          <p:cNvPicPr/>
          <p:nvPr/>
        </p:nvPicPr>
        <p:blipFill rotWithShape="1">
          <a:blip r:embed="rId5" cstate="print">
            <a:extLst>
              <a:ext uri="{28A0092B-C50C-407E-A947-70E740481C1C}">
                <a14:useLocalDpi xmlns:a14="http://schemas.microsoft.com/office/drawing/2010/main" val="0"/>
              </a:ext>
            </a:extLst>
          </a:blip>
          <a:srcRect l="18958" t="28376" r="23846" b="27180"/>
          <a:stretch/>
        </p:blipFill>
        <p:spPr>
          <a:xfrm>
            <a:off x="7913926" y="10875429"/>
            <a:ext cx="5081509" cy="2977918"/>
          </a:xfrm>
          <a:prstGeom prst="rect">
            <a:avLst/>
          </a:prstGeom>
        </p:spPr>
      </p:pic>
      <p:sp>
        <p:nvSpPr>
          <p:cNvPr id="31" name="Text Box 39">
            <a:extLst>
              <a:ext uri="{FF2B5EF4-FFF2-40B4-BE49-F238E27FC236}">
                <a16:creationId xmlns:a16="http://schemas.microsoft.com/office/drawing/2014/main" id="{689CBD8C-647B-4B09-A6A5-8006FFDA36A2}"/>
              </a:ext>
            </a:extLst>
          </p:cNvPr>
          <p:cNvSpPr txBox="1">
            <a:spLocks noChangeArrowheads="1"/>
          </p:cNvSpPr>
          <p:nvPr/>
        </p:nvSpPr>
        <p:spPr bwMode="auto">
          <a:xfrm>
            <a:off x="7211221" y="9601200"/>
            <a:ext cx="6486920" cy="1122155"/>
          </a:xfrm>
          <a:prstGeom prst="rect">
            <a:avLst/>
          </a:prstGeom>
          <a:noFill/>
          <a:ln w="57150" cmpd="thinThick">
            <a:noFill/>
            <a:miter lim="800000"/>
            <a:headEnd/>
            <a:tailEnd/>
          </a:ln>
          <a:effectLst/>
        </p:spPr>
        <p:txBody>
          <a:bodyPr wrap="square" lIns="37136" tIns="18568" rIns="37136" bIns="18568">
            <a:spAutoFit/>
          </a:bodyPr>
          <a:lstStyle/>
          <a:p>
            <a:pPr algn="l" defTabSz="371475" eaLnBrk="0" hangingPunct="0">
              <a:lnSpc>
                <a:spcPct val="150000"/>
              </a:lnSpc>
            </a:pPr>
            <a:r>
              <a:rPr lang="en-US" sz="2500" dirty="0"/>
              <a:t>A novel connection design has been used in the Memorial Bridge; gusset-less connection</a:t>
            </a:r>
            <a:endParaRPr lang="en-US" sz="2500" dirty="0">
              <a:latin typeface="Times New Roman" pitchFamily="18" charset="0"/>
            </a:endParaRPr>
          </a:p>
        </p:txBody>
      </p:sp>
      <p:sp>
        <p:nvSpPr>
          <p:cNvPr id="32" name="Text Box 39">
            <a:extLst>
              <a:ext uri="{FF2B5EF4-FFF2-40B4-BE49-F238E27FC236}">
                <a16:creationId xmlns:a16="http://schemas.microsoft.com/office/drawing/2014/main" id="{91B22EB4-7B1F-4559-ACB2-66167086036A}"/>
              </a:ext>
            </a:extLst>
          </p:cNvPr>
          <p:cNvSpPr txBox="1">
            <a:spLocks noChangeArrowheads="1"/>
          </p:cNvSpPr>
          <p:nvPr/>
        </p:nvSpPr>
        <p:spPr bwMode="auto">
          <a:xfrm>
            <a:off x="7157642" y="4716156"/>
            <a:ext cx="6540499" cy="1120424"/>
          </a:xfrm>
          <a:prstGeom prst="rect">
            <a:avLst/>
          </a:prstGeom>
          <a:noFill/>
          <a:ln w="57150" cmpd="thinThick">
            <a:noFill/>
            <a:miter lim="800000"/>
            <a:headEnd/>
            <a:tailEnd/>
          </a:ln>
          <a:effectLst/>
        </p:spPr>
        <p:txBody>
          <a:bodyPr wrap="square" lIns="37136" tIns="18568" rIns="37136" bIns="18568">
            <a:spAutoFit/>
          </a:bodyPr>
          <a:lstStyle/>
          <a:p>
            <a:pPr algn="l" defTabSz="371475" eaLnBrk="0" hangingPunct="0">
              <a:lnSpc>
                <a:spcPct val="150000"/>
              </a:lnSpc>
            </a:pPr>
            <a:r>
              <a:rPr lang="en-US" sz="2500" dirty="0">
                <a:latin typeface="+mj-lt"/>
              </a:rPr>
              <a:t>Common type of connections in steel trusses;</a:t>
            </a:r>
          </a:p>
          <a:p>
            <a:pPr algn="l" defTabSz="371475" eaLnBrk="0" hangingPunct="0">
              <a:lnSpc>
                <a:spcPct val="150000"/>
              </a:lnSpc>
            </a:pPr>
            <a:r>
              <a:rPr lang="en-US" sz="2500" dirty="0">
                <a:latin typeface="+mj-lt"/>
              </a:rPr>
              <a:t>gusset plate connection</a:t>
            </a:r>
          </a:p>
        </p:txBody>
      </p:sp>
      <p:pic>
        <p:nvPicPr>
          <p:cNvPr id="33" name="Content Placeholder 3">
            <a:extLst>
              <a:ext uri="{FF2B5EF4-FFF2-40B4-BE49-F238E27FC236}">
                <a16:creationId xmlns:a16="http://schemas.microsoft.com/office/drawing/2014/main" id="{6143F5F0-16FE-41FB-B30C-4DA959880BAD}"/>
              </a:ext>
            </a:extLst>
          </p:cNvPr>
          <p:cNvPicPr/>
          <p:nvPr/>
        </p:nvPicPr>
        <p:blipFill rotWithShape="1">
          <a:blip r:embed="rId6" cstate="print">
            <a:extLst>
              <a:ext uri="{28A0092B-C50C-407E-A947-70E740481C1C}">
                <a14:useLocalDpi xmlns:a14="http://schemas.microsoft.com/office/drawing/2010/main" val="0"/>
              </a:ext>
            </a:extLst>
          </a:blip>
          <a:srcRect t="3241" r="17801" b="26561"/>
          <a:stretch/>
        </p:blipFill>
        <p:spPr>
          <a:xfrm>
            <a:off x="7381475" y="14820851"/>
            <a:ext cx="6149974" cy="3706909"/>
          </a:xfrm>
          <a:prstGeom prst="rect">
            <a:avLst/>
          </a:prstGeom>
        </p:spPr>
      </p:pic>
      <p:sp>
        <p:nvSpPr>
          <p:cNvPr id="34" name="Text Box 39">
            <a:extLst>
              <a:ext uri="{FF2B5EF4-FFF2-40B4-BE49-F238E27FC236}">
                <a16:creationId xmlns:a16="http://schemas.microsoft.com/office/drawing/2014/main" id="{F4A7BD14-E6D7-4099-B9AF-2A22BD7C3E32}"/>
              </a:ext>
            </a:extLst>
          </p:cNvPr>
          <p:cNvSpPr txBox="1">
            <a:spLocks noChangeArrowheads="1"/>
          </p:cNvSpPr>
          <p:nvPr/>
        </p:nvSpPr>
        <p:spPr bwMode="auto">
          <a:xfrm>
            <a:off x="8010066" y="14173328"/>
            <a:ext cx="4889227" cy="545074"/>
          </a:xfrm>
          <a:prstGeom prst="rect">
            <a:avLst/>
          </a:prstGeom>
          <a:noFill/>
          <a:ln w="57150" cmpd="thinThick">
            <a:noFill/>
            <a:miter lim="800000"/>
            <a:headEnd/>
            <a:tailEnd/>
          </a:ln>
          <a:effectLst/>
        </p:spPr>
        <p:txBody>
          <a:bodyPr wrap="square" lIns="37136" tIns="18568" rIns="37136" bIns="18568">
            <a:spAutoFit/>
          </a:bodyPr>
          <a:lstStyle/>
          <a:p>
            <a:pPr algn="l" defTabSz="371475" eaLnBrk="0" hangingPunct="0">
              <a:lnSpc>
                <a:spcPct val="150000"/>
              </a:lnSpc>
            </a:pPr>
            <a:r>
              <a:rPr lang="en-US" sz="2500" dirty="0"/>
              <a:t>Memorial Bridge, Portsmouth, NH</a:t>
            </a:r>
            <a:endParaRPr lang="en-US" sz="2500" dirty="0">
              <a:latin typeface="Times New Roman" pitchFamily="18" charset="0"/>
            </a:endParaRPr>
          </a:p>
        </p:txBody>
      </p:sp>
      <p:pic>
        <p:nvPicPr>
          <p:cNvPr id="35" name="Picture 34">
            <a:extLst>
              <a:ext uri="{FF2B5EF4-FFF2-40B4-BE49-F238E27FC236}">
                <a16:creationId xmlns:a16="http://schemas.microsoft.com/office/drawing/2014/main" id="{18EF4FBA-1B94-468A-816F-6D69A8E0A05F}"/>
              </a:ext>
            </a:extLst>
          </p:cNvPr>
          <p:cNvPicPr/>
          <p:nvPr/>
        </p:nvPicPr>
        <p:blipFill>
          <a:blip r:embed="rId7" cstate="print">
            <a:extLst>
              <a:ext uri="{28A0092B-C50C-407E-A947-70E740481C1C}">
                <a14:useLocalDpi xmlns:a14="http://schemas.microsoft.com/office/drawing/2010/main" val="0"/>
              </a:ext>
            </a:extLst>
          </a:blip>
          <a:stretch>
            <a:fillRect/>
          </a:stretch>
        </p:blipFill>
        <p:spPr>
          <a:xfrm>
            <a:off x="13904516" y="5836580"/>
            <a:ext cx="6273798" cy="1129935"/>
          </a:xfrm>
          <a:prstGeom prst="rect">
            <a:avLst/>
          </a:prstGeom>
        </p:spPr>
      </p:pic>
      <p:pic>
        <p:nvPicPr>
          <p:cNvPr id="37" name="Picture 36">
            <a:extLst>
              <a:ext uri="{FF2B5EF4-FFF2-40B4-BE49-F238E27FC236}">
                <a16:creationId xmlns:a16="http://schemas.microsoft.com/office/drawing/2014/main" id="{FC864902-CA20-4AE6-8328-38DCB88E63D6}"/>
              </a:ext>
            </a:extLst>
          </p:cNvPr>
          <p:cNvPicPr/>
          <p:nvPr/>
        </p:nvPicPr>
        <p:blipFill>
          <a:blip r:embed="rId8" cstate="print">
            <a:extLst>
              <a:ext uri="{28A0092B-C50C-407E-A947-70E740481C1C}">
                <a14:useLocalDpi xmlns:a14="http://schemas.microsoft.com/office/drawing/2010/main" val="0"/>
              </a:ext>
            </a:extLst>
          </a:blip>
          <a:stretch>
            <a:fillRect/>
          </a:stretch>
        </p:blipFill>
        <p:spPr>
          <a:xfrm>
            <a:off x="13904516" y="7008619"/>
            <a:ext cx="6273798" cy="1293109"/>
          </a:xfrm>
          <a:prstGeom prst="rect">
            <a:avLst/>
          </a:prstGeom>
        </p:spPr>
      </p:pic>
      <p:pic>
        <p:nvPicPr>
          <p:cNvPr id="39" name="Picture 38">
            <a:extLst>
              <a:ext uri="{FF2B5EF4-FFF2-40B4-BE49-F238E27FC236}">
                <a16:creationId xmlns:a16="http://schemas.microsoft.com/office/drawing/2014/main" id="{34A73D3E-A515-4180-BC65-83846396B004}"/>
              </a:ext>
            </a:extLst>
          </p:cNvPr>
          <p:cNvPicPr/>
          <p:nvPr/>
        </p:nvPicPr>
        <p:blipFill>
          <a:blip r:embed="rId9" cstate="print">
            <a:extLst>
              <a:ext uri="{28A0092B-C50C-407E-A947-70E740481C1C}">
                <a14:useLocalDpi xmlns:a14="http://schemas.microsoft.com/office/drawing/2010/main" val="0"/>
              </a:ext>
            </a:extLst>
          </a:blip>
          <a:stretch>
            <a:fillRect/>
          </a:stretch>
        </p:blipFill>
        <p:spPr>
          <a:xfrm>
            <a:off x="14814961" y="9071771"/>
            <a:ext cx="2131280" cy="1293109"/>
          </a:xfrm>
          <a:prstGeom prst="rect">
            <a:avLst/>
          </a:prstGeom>
        </p:spPr>
      </p:pic>
      <p:sp>
        <p:nvSpPr>
          <p:cNvPr id="40" name="Oval 39">
            <a:extLst>
              <a:ext uri="{FF2B5EF4-FFF2-40B4-BE49-F238E27FC236}">
                <a16:creationId xmlns:a16="http://schemas.microsoft.com/office/drawing/2014/main" id="{1D8B2FE8-D784-4464-8A0F-FBC6FD2E98B7}"/>
              </a:ext>
            </a:extLst>
          </p:cNvPr>
          <p:cNvSpPr/>
          <p:nvPr/>
        </p:nvSpPr>
        <p:spPr>
          <a:xfrm>
            <a:off x="15880601" y="9260227"/>
            <a:ext cx="495300" cy="52387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cxnSp>
        <p:nvCxnSpPr>
          <p:cNvPr id="41" name="Straight Arrow Connector 40">
            <a:extLst>
              <a:ext uri="{FF2B5EF4-FFF2-40B4-BE49-F238E27FC236}">
                <a16:creationId xmlns:a16="http://schemas.microsoft.com/office/drawing/2014/main" id="{25F6C78E-AF94-4721-9362-2C9EB5A0F644}"/>
              </a:ext>
            </a:extLst>
          </p:cNvPr>
          <p:cNvCxnSpPr>
            <a:cxnSpLocks/>
          </p:cNvCxnSpPr>
          <p:nvPr/>
        </p:nvCxnSpPr>
        <p:spPr>
          <a:xfrm flipH="1" flipV="1">
            <a:off x="15702383" y="8671244"/>
            <a:ext cx="297896" cy="629931"/>
          </a:xfrm>
          <a:prstGeom prst="straightConnector1">
            <a:avLst/>
          </a:prstGeom>
          <a:noFill/>
          <a:ln w="19050" cap="flat" cmpd="sng" algn="ctr">
            <a:solidFill>
              <a:srgbClr val="FF0000"/>
            </a:solidFill>
            <a:prstDash val="solid"/>
            <a:miter lim="800000"/>
            <a:tailEnd type="stealth" w="lg" len="lg"/>
          </a:ln>
          <a:effectLst/>
        </p:spPr>
      </p:cxnSp>
      <p:pic>
        <p:nvPicPr>
          <p:cNvPr id="46" name="Picture 45">
            <a:extLst>
              <a:ext uri="{FF2B5EF4-FFF2-40B4-BE49-F238E27FC236}">
                <a16:creationId xmlns:a16="http://schemas.microsoft.com/office/drawing/2014/main" id="{F35D74A6-6D22-4A3A-8A5D-C2BC7630E8CF}"/>
              </a:ext>
            </a:extLst>
          </p:cNvPr>
          <p:cNvPicPr/>
          <p:nvPr/>
        </p:nvPicPr>
        <p:blipFill>
          <a:blip r:embed="rId10" cstate="print">
            <a:extLst>
              <a:ext uri="{28A0092B-C50C-407E-A947-70E740481C1C}">
                <a14:useLocalDpi xmlns:a14="http://schemas.microsoft.com/office/drawing/2010/main" val="0"/>
              </a:ext>
            </a:extLst>
          </a:blip>
          <a:stretch>
            <a:fillRect/>
          </a:stretch>
        </p:blipFill>
        <p:spPr>
          <a:xfrm>
            <a:off x="14776028" y="11633919"/>
            <a:ext cx="2131279" cy="1147693"/>
          </a:xfrm>
          <a:prstGeom prst="rect">
            <a:avLst/>
          </a:prstGeom>
        </p:spPr>
      </p:pic>
      <p:sp>
        <p:nvSpPr>
          <p:cNvPr id="47" name="Arc 46">
            <a:extLst>
              <a:ext uri="{FF2B5EF4-FFF2-40B4-BE49-F238E27FC236}">
                <a16:creationId xmlns:a16="http://schemas.microsoft.com/office/drawing/2014/main" id="{3F3B03B4-543C-425E-B15E-BA2F4DF03505}"/>
              </a:ext>
            </a:extLst>
          </p:cNvPr>
          <p:cNvSpPr/>
          <p:nvPr/>
        </p:nvSpPr>
        <p:spPr>
          <a:xfrm>
            <a:off x="15029258" y="11400236"/>
            <a:ext cx="1548321" cy="1011298"/>
          </a:xfrm>
          <a:prstGeom prst="arc">
            <a:avLst>
              <a:gd name="adj1" fmla="val 432866"/>
              <a:gd name="adj2" fmla="val 10487813"/>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cxnSp>
        <p:nvCxnSpPr>
          <p:cNvPr id="48" name="Straight Arrow Connector 47">
            <a:extLst>
              <a:ext uri="{FF2B5EF4-FFF2-40B4-BE49-F238E27FC236}">
                <a16:creationId xmlns:a16="http://schemas.microsoft.com/office/drawing/2014/main" id="{1CB7DD3B-50F6-4787-8953-B2A14AED38A2}"/>
              </a:ext>
            </a:extLst>
          </p:cNvPr>
          <p:cNvCxnSpPr>
            <a:cxnSpLocks/>
          </p:cNvCxnSpPr>
          <p:nvPr/>
        </p:nvCxnSpPr>
        <p:spPr>
          <a:xfrm flipV="1">
            <a:off x="16249332" y="12207765"/>
            <a:ext cx="1520457" cy="115288"/>
          </a:xfrm>
          <a:prstGeom prst="straightConnector1">
            <a:avLst/>
          </a:prstGeom>
          <a:noFill/>
          <a:ln w="19050" cap="flat" cmpd="sng" algn="ctr">
            <a:solidFill>
              <a:srgbClr val="FF0000"/>
            </a:solidFill>
            <a:prstDash val="solid"/>
            <a:miter lim="800000"/>
            <a:tailEnd type="stealth" w="lg" len="lg"/>
          </a:ln>
          <a:effectLst/>
        </p:spPr>
      </p:cxnSp>
      <p:pic>
        <p:nvPicPr>
          <p:cNvPr id="50" name="Picture 49">
            <a:extLst>
              <a:ext uri="{FF2B5EF4-FFF2-40B4-BE49-F238E27FC236}">
                <a16:creationId xmlns:a16="http://schemas.microsoft.com/office/drawing/2014/main" id="{DF79355E-D2A0-4186-8300-C83E690C54BD}"/>
              </a:ext>
            </a:extLst>
          </p:cNvPr>
          <p:cNvPicPr/>
          <p:nvPr/>
        </p:nvPicPr>
        <p:blipFill>
          <a:blip r:embed="rId11" cstate="print">
            <a:extLst>
              <a:ext uri="{28A0092B-C50C-407E-A947-70E740481C1C}">
                <a14:useLocalDpi xmlns:a14="http://schemas.microsoft.com/office/drawing/2010/main" val="0"/>
              </a:ext>
            </a:extLst>
          </a:blip>
          <a:stretch>
            <a:fillRect/>
          </a:stretch>
        </p:blipFill>
        <p:spPr>
          <a:xfrm>
            <a:off x="14814961" y="13896667"/>
            <a:ext cx="2014600" cy="1151526"/>
          </a:xfrm>
          <a:prstGeom prst="rect">
            <a:avLst/>
          </a:prstGeom>
        </p:spPr>
      </p:pic>
      <p:cxnSp>
        <p:nvCxnSpPr>
          <p:cNvPr id="52" name="Straight Arrow Connector 51">
            <a:extLst>
              <a:ext uri="{FF2B5EF4-FFF2-40B4-BE49-F238E27FC236}">
                <a16:creationId xmlns:a16="http://schemas.microsoft.com/office/drawing/2014/main" id="{D8C323C2-823A-4792-829A-DC482CD44A64}"/>
              </a:ext>
            </a:extLst>
          </p:cNvPr>
          <p:cNvCxnSpPr>
            <a:cxnSpLocks/>
          </p:cNvCxnSpPr>
          <p:nvPr/>
        </p:nvCxnSpPr>
        <p:spPr>
          <a:xfrm flipV="1">
            <a:off x="16249332" y="13850521"/>
            <a:ext cx="1524347" cy="608182"/>
          </a:xfrm>
          <a:prstGeom prst="straightConnector1">
            <a:avLst/>
          </a:prstGeom>
          <a:noFill/>
          <a:ln w="19050" cap="flat" cmpd="sng" algn="ctr">
            <a:solidFill>
              <a:srgbClr val="FF0000"/>
            </a:solidFill>
            <a:prstDash val="solid"/>
            <a:miter lim="800000"/>
            <a:tailEnd type="stealth" w="lg" len="lg"/>
          </a:ln>
          <a:effectLst/>
        </p:spPr>
      </p:cxnSp>
      <p:sp>
        <p:nvSpPr>
          <p:cNvPr id="53" name="Arc 52">
            <a:extLst>
              <a:ext uri="{FF2B5EF4-FFF2-40B4-BE49-F238E27FC236}">
                <a16:creationId xmlns:a16="http://schemas.microsoft.com/office/drawing/2014/main" id="{968C931C-D098-4B87-ACF5-9316A022AABC}"/>
              </a:ext>
            </a:extLst>
          </p:cNvPr>
          <p:cNvSpPr/>
          <p:nvPr/>
        </p:nvSpPr>
        <p:spPr>
          <a:xfrm>
            <a:off x="15027969" y="13545002"/>
            <a:ext cx="1548321" cy="1011298"/>
          </a:xfrm>
          <a:prstGeom prst="arc">
            <a:avLst>
              <a:gd name="adj1" fmla="val 432866"/>
              <a:gd name="adj2" fmla="val 10487813"/>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cxnSp>
        <p:nvCxnSpPr>
          <p:cNvPr id="54" name="Straight Arrow Connector 53">
            <a:extLst>
              <a:ext uri="{FF2B5EF4-FFF2-40B4-BE49-F238E27FC236}">
                <a16:creationId xmlns:a16="http://schemas.microsoft.com/office/drawing/2014/main" id="{AB274327-48C0-4835-A3A1-4280BC73A70C}"/>
              </a:ext>
            </a:extLst>
          </p:cNvPr>
          <p:cNvCxnSpPr>
            <a:cxnSpLocks/>
          </p:cNvCxnSpPr>
          <p:nvPr/>
        </p:nvCxnSpPr>
        <p:spPr>
          <a:xfrm>
            <a:off x="15802129" y="14718402"/>
            <a:ext cx="2531104" cy="0"/>
          </a:xfrm>
          <a:prstGeom prst="straightConnector1">
            <a:avLst/>
          </a:prstGeom>
          <a:ln w="19050">
            <a:solidFill>
              <a:srgbClr val="002164"/>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C2ECE54D-7993-4EAA-A184-FB04C7CC0329}"/>
              </a:ext>
            </a:extLst>
          </p:cNvPr>
          <p:cNvCxnSpPr>
            <a:cxnSpLocks/>
          </p:cNvCxnSpPr>
          <p:nvPr/>
        </p:nvCxnSpPr>
        <p:spPr>
          <a:xfrm flipV="1">
            <a:off x="15802129" y="14557951"/>
            <a:ext cx="0" cy="200921"/>
          </a:xfrm>
          <a:prstGeom prst="line">
            <a:avLst/>
          </a:prstGeom>
          <a:noFill/>
          <a:ln w="19050" cap="flat" cmpd="sng" algn="ctr">
            <a:solidFill>
              <a:srgbClr val="FFC000"/>
            </a:solidFill>
            <a:prstDash val="solid"/>
            <a:miter lim="800000"/>
          </a:ln>
          <a:effectLst/>
        </p:spPr>
      </p:cxnSp>
      <p:pic>
        <p:nvPicPr>
          <p:cNvPr id="60" name="Picture 59">
            <a:extLst>
              <a:ext uri="{FF2B5EF4-FFF2-40B4-BE49-F238E27FC236}">
                <a16:creationId xmlns:a16="http://schemas.microsoft.com/office/drawing/2014/main" id="{E7457AB0-C96C-435A-AD3D-CB38A53B0420}"/>
              </a:ext>
            </a:extLst>
          </p:cNvPr>
          <p:cNvPicPr/>
          <p:nvPr/>
        </p:nvPicPr>
        <p:blipFill>
          <a:blip r:embed="rId12" cstate="print">
            <a:extLst>
              <a:ext uri="{28A0092B-C50C-407E-A947-70E740481C1C}">
                <a14:useLocalDpi xmlns:a14="http://schemas.microsoft.com/office/drawing/2010/main" val="0"/>
              </a:ext>
            </a:extLst>
          </a:blip>
          <a:stretch>
            <a:fillRect/>
          </a:stretch>
        </p:blipFill>
        <p:spPr>
          <a:xfrm>
            <a:off x="14093826" y="15678156"/>
            <a:ext cx="2521997" cy="2849603"/>
          </a:xfrm>
          <a:prstGeom prst="rect">
            <a:avLst/>
          </a:prstGeom>
        </p:spPr>
      </p:pic>
      <p:sp>
        <p:nvSpPr>
          <p:cNvPr id="61" name="Text Box 39">
            <a:extLst>
              <a:ext uri="{FF2B5EF4-FFF2-40B4-BE49-F238E27FC236}">
                <a16:creationId xmlns:a16="http://schemas.microsoft.com/office/drawing/2014/main" id="{78179B46-CE92-4B85-AE66-12566B7AD964}"/>
              </a:ext>
            </a:extLst>
          </p:cNvPr>
          <p:cNvSpPr txBox="1">
            <a:spLocks noChangeArrowheads="1"/>
          </p:cNvSpPr>
          <p:nvPr/>
        </p:nvSpPr>
        <p:spPr bwMode="auto">
          <a:xfrm>
            <a:off x="16474278" y="16819936"/>
            <a:ext cx="3717910" cy="443507"/>
          </a:xfrm>
          <a:prstGeom prst="rect">
            <a:avLst/>
          </a:prstGeom>
          <a:noFill/>
          <a:ln w="57150" cmpd="thinThick">
            <a:noFill/>
            <a:miter lim="800000"/>
            <a:headEnd/>
            <a:tailEnd/>
          </a:ln>
          <a:effectLst/>
        </p:spPr>
        <p:txBody>
          <a:bodyPr wrap="square" lIns="37136" tIns="18568" rIns="37136" bIns="18568">
            <a:spAutoFit/>
          </a:bodyPr>
          <a:lstStyle/>
          <a:p>
            <a:pPr algn="l" defTabSz="371475" eaLnBrk="0" hangingPunct="0">
              <a:lnSpc>
                <a:spcPct val="150000"/>
              </a:lnSpc>
            </a:pPr>
            <a:r>
              <a:rPr lang="en-US" sz="2000" dirty="0"/>
              <a:t>Cross Section of the Connection</a:t>
            </a:r>
            <a:endParaRPr lang="en-US" sz="2000" dirty="0">
              <a:latin typeface="Times New Roman" pitchFamily="18" charset="0"/>
            </a:endParaRPr>
          </a:p>
        </p:txBody>
      </p:sp>
      <p:sp>
        <p:nvSpPr>
          <p:cNvPr id="38" name="Text Box 2">
            <a:extLst>
              <a:ext uri="{FF2B5EF4-FFF2-40B4-BE49-F238E27FC236}">
                <a16:creationId xmlns:a16="http://schemas.microsoft.com/office/drawing/2014/main" id="{C1B3990A-20B7-42FA-804B-A4BEC8782189}"/>
              </a:ext>
            </a:extLst>
          </p:cNvPr>
          <p:cNvSpPr txBox="1">
            <a:spLocks noChangeArrowheads="1"/>
          </p:cNvSpPr>
          <p:nvPr/>
        </p:nvSpPr>
        <p:spPr bwMode="auto">
          <a:xfrm>
            <a:off x="17441540" y="9377915"/>
            <a:ext cx="2451975" cy="1281437"/>
          </a:xfrm>
          <a:prstGeom prst="rect">
            <a:avLst/>
          </a:prstGeom>
          <a:solidFill>
            <a:srgbClr val="FFFFFF"/>
          </a:solidFill>
          <a:ln w="9525">
            <a:noFill/>
            <a:miter lim="800000"/>
            <a:headEnd/>
            <a:tailEnd/>
          </a:ln>
        </p:spPr>
        <p:txBody>
          <a:bodyPr rot="0" vert="horz" wrap="square" lIns="0" tIns="0" rIns="0" bIns="0" anchor="t" anchorCtr="0">
            <a:noAutofit/>
          </a:bodyPr>
          <a:lstStyle/>
          <a:p>
            <a:pPr marL="0" marR="0">
              <a:spcBef>
                <a:spcPts val="0"/>
              </a:spcBef>
              <a:spcAft>
                <a:spcPts val="0"/>
              </a:spcAft>
            </a:pPr>
            <a:r>
              <a:rPr lang="en-US" sz="2000" dirty="0">
                <a:effectLst/>
                <a:latin typeface="+mj-lt"/>
                <a:ea typeface="SimSun" panose="02010600030101010101" pitchFamily="2" charset="-122"/>
              </a:rPr>
              <a:t>Case I</a:t>
            </a:r>
          </a:p>
          <a:p>
            <a:pPr marL="0" marR="0">
              <a:spcBef>
                <a:spcPts val="0"/>
              </a:spcBef>
              <a:spcAft>
                <a:spcPts val="0"/>
              </a:spcAft>
            </a:pPr>
            <a:endParaRPr lang="en-US" sz="2000" dirty="0">
              <a:effectLst/>
              <a:latin typeface="+mj-lt"/>
              <a:ea typeface="SimSun" panose="02010600030101010101" pitchFamily="2" charset="-122"/>
            </a:endParaRPr>
          </a:p>
          <a:p>
            <a:pPr marL="0" marR="0">
              <a:spcBef>
                <a:spcPts val="0"/>
              </a:spcBef>
              <a:spcAft>
                <a:spcPts val="0"/>
              </a:spcAft>
            </a:pPr>
            <a:r>
              <a:rPr lang="en-US" sz="2000" dirty="0">
                <a:effectLst/>
                <a:latin typeface="+mj-lt"/>
                <a:ea typeface="SimSun" panose="02010600030101010101" pitchFamily="2" charset="-122"/>
              </a:rPr>
              <a:t>Failed Splice</a:t>
            </a:r>
          </a:p>
          <a:p>
            <a:pPr marL="0" marR="0">
              <a:spcBef>
                <a:spcPts val="0"/>
              </a:spcBef>
              <a:spcAft>
                <a:spcPts val="0"/>
              </a:spcAft>
            </a:pPr>
            <a:r>
              <a:rPr lang="en-US" sz="2000" dirty="0">
                <a:effectLst/>
                <a:latin typeface="+mj-lt"/>
                <a:ea typeface="SimSun" panose="02010600030101010101" pitchFamily="2" charset="-122"/>
              </a:rPr>
              <a:t>(Loosened </a:t>
            </a:r>
            <a:r>
              <a:rPr lang="en-US" sz="2000" dirty="0">
                <a:latin typeface="+mj-lt"/>
                <a:ea typeface="SimSun" panose="02010600030101010101" pitchFamily="2" charset="-122"/>
              </a:rPr>
              <a:t>B</a:t>
            </a:r>
            <a:r>
              <a:rPr lang="en-US" sz="2000" dirty="0">
                <a:effectLst/>
                <a:latin typeface="+mj-lt"/>
                <a:ea typeface="SimSun" panose="02010600030101010101" pitchFamily="2" charset="-122"/>
              </a:rPr>
              <a:t>olts)</a:t>
            </a:r>
          </a:p>
        </p:txBody>
      </p:sp>
      <p:sp>
        <p:nvSpPr>
          <p:cNvPr id="42" name="Text Box 2">
            <a:extLst>
              <a:ext uri="{FF2B5EF4-FFF2-40B4-BE49-F238E27FC236}">
                <a16:creationId xmlns:a16="http://schemas.microsoft.com/office/drawing/2014/main" id="{5DC6E8D7-A266-4FC7-8DEC-3F02A48A32E2}"/>
              </a:ext>
            </a:extLst>
          </p:cNvPr>
          <p:cNvSpPr txBox="1">
            <a:spLocks noChangeArrowheads="1"/>
          </p:cNvSpPr>
          <p:nvPr/>
        </p:nvSpPr>
        <p:spPr bwMode="auto">
          <a:xfrm>
            <a:off x="17837259" y="11733409"/>
            <a:ext cx="1497786" cy="1196005"/>
          </a:xfrm>
          <a:prstGeom prst="rect">
            <a:avLst/>
          </a:prstGeom>
          <a:solidFill>
            <a:srgbClr val="FFFFFF"/>
          </a:solidFill>
          <a:ln w="9525">
            <a:noFill/>
            <a:miter lim="800000"/>
            <a:headEnd/>
            <a:tailEnd/>
          </a:ln>
        </p:spPr>
        <p:txBody>
          <a:bodyPr rot="0" vert="horz" wrap="square" lIns="0" tIns="0" rIns="0" bIns="0" anchor="t" anchorCtr="0">
            <a:noAutofit/>
          </a:bodyPr>
          <a:lstStyle/>
          <a:p>
            <a:pPr marL="0" marR="0">
              <a:spcBef>
                <a:spcPts val="0"/>
              </a:spcBef>
              <a:spcAft>
                <a:spcPts val="0"/>
              </a:spcAft>
            </a:pPr>
            <a:r>
              <a:rPr lang="en-US" sz="2000" dirty="0">
                <a:effectLst/>
                <a:latin typeface="+mj-lt"/>
                <a:ea typeface="SimSun" panose="02010600030101010101" pitchFamily="2" charset="-122"/>
              </a:rPr>
              <a:t>Case II</a:t>
            </a:r>
          </a:p>
          <a:p>
            <a:pPr marL="0" marR="0">
              <a:spcBef>
                <a:spcPts val="0"/>
              </a:spcBef>
              <a:spcAft>
                <a:spcPts val="0"/>
              </a:spcAft>
            </a:pPr>
            <a:endParaRPr lang="en-US" sz="2000" dirty="0">
              <a:effectLst/>
              <a:latin typeface="+mj-lt"/>
              <a:ea typeface="SimSun" panose="02010600030101010101" pitchFamily="2" charset="-122"/>
            </a:endParaRPr>
          </a:p>
          <a:p>
            <a:pPr marL="0" marR="0">
              <a:spcBef>
                <a:spcPts val="0"/>
              </a:spcBef>
              <a:spcAft>
                <a:spcPts val="0"/>
              </a:spcAft>
            </a:pPr>
            <a:r>
              <a:rPr lang="en-US" sz="2000" dirty="0">
                <a:effectLst/>
                <a:latin typeface="+mj-lt"/>
                <a:ea typeface="SimSun" panose="02010600030101010101" pitchFamily="2" charset="-122"/>
              </a:rPr>
              <a:t>Failed Weld</a:t>
            </a:r>
          </a:p>
        </p:txBody>
      </p:sp>
      <p:sp>
        <p:nvSpPr>
          <p:cNvPr id="44" name="Text Box 2">
            <a:extLst>
              <a:ext uri="{FF2B5EF4-FFF2-40B4-BE49-F238E27FC236}">
                <a16:creationId xmlns:a16="http://schemas.microsoft.com/office/drawing/2014/main" id="{ED80B259-54BB-4954-81B2-4311D00D5113}"/>
              </a:ext>
            </a:extLst>
          </p:cNvPr>
          <p:cNvSpPr txBox="1">
            <a:spLocks noChangeArrowheads="1"/>
          </p:cNvSpPr>
          <p:nvPr/>
        </p:nvSpPr>
        <p:spPr bwMode="auto">
          <a:xfrm>
            <a:off x="17918634" y="13686278"/>
            <a:ext cx="1497786" cy="328486"/>
          </a:xfrm>
          <a:prstGeom prst="rect">
            <a:avLst/>
          </a:prstGeom>
          <a:solidFill>
            <a:srgbClr val="FFFFFF"/>
          </a:solidFill>
          <a:ln w="9525">
            <a:noFill/>
            <a:miter lim="800000"/>
            <a:headEnd/>
            <a:tailEnd/>
          </a:ln>
        </p:spPr>
        <p:txBody>
          <a:bodyPr rot="0" vert="horz" wrap="square" lIns="0" tIns="0" rIns="0" bIns="0" anchor="t" anchorCtr="0">
            <a:noAutofit/>
          </a:bodyPr>
          <a:lstStyle/>
          <a:p>
            <a:pPr marL="0" marR="0">
              <a:spcBef>
                <a:spcPts val="0"/>
              </a:spcBef>
              <a:spcAft>
                <a:spcPts val="0"/>
              </a:spcAft>
            </a:pPr>
            <a:r>
              <a:rPr lang="en-US" sz="2000" dirty="0">
                <a:effectLst/>
                <a:latin typeface="+mj-lt"/>
                <a:ea typeface="SimSun" panose="02010600030101010101" pitchFamily="2" charset="-122"/>
              </a:rPr>
              <a:t>Failed Weld</a:t>
            </a:r>
          </a:p>
        </p:txBody>
      </p:sp>
      <p:sp>
        <p:nvSpPr>
          <p:cNvPr id="45" name="Text Box 2">
            <a:extLst>
              <a:ext uri="{FF2B5EF4-FFF2-40B4-BE49-F238E27FC236}">
                <a16:creationId xmlns:a16="http://schemas.microsoft.com/office/drawing/2014/main" id="{C492D03E-F315-4A6D-884D-D43B7FEA2C8E}"/>
              </a:ext>
            </a:extLst>
          </p:cNvPr>
          <p:cNvSpPr txBox="1">
            <a:spLocks noChangeArrowheads="1"/>
          </p:cNvSpPr>
          <p:nvPr/>
        </p:nvSpPr>
        <p:spPr bwMode="auto">
          <a:xfrm>
            <a:off x="18372150" y="14556830"/>
            <a:ext cx="825031" cy="328486"/>
          </a:xfrm>
          <a:prstGeom prst="rect">
            <a:avLst/>
          </a:prstGeom>
          <a:solidFill>
            <a:srgbClr val="FFFFFF"/>
          </a:solidFill>
          <a:ln w="9525">
            <a:noFill/>
            <a:miter lim="800000"/>
            <a:headEnd/>
            <a:tailEnd/>
          </a:ln>
        </p:spPr>
        <p:txBody>
          <a:bodyPr rot="0" vert="horz" wrap="square" lIns="0" tIns="0" rIns="0" bIns="0" anchor="t" anchorCtr="0">
            <a:noAutofit/>
          </a:bodyPr>
          <a:lstStyle/>
          <a:p>
            <a:pPr marL="0" marR="0">
              <a:spcBef>
                <a:spcPts val="0"/>
              </a:spcBef>
              <a:spcAft>
                <a:spcPts val="0"/>
              </a:spcAft>
            </a:pPr>
            <a:r>
              <a:rPr lang="en-US" sz="2000" dirty="0">
                <a:effectLst/>
                <a:latin typeface="+mj-lt"/>
                <a:ea typeface="SimSun" panose="02010600030101010101" pitchFamily="2" charset="-122"/>
              </a:rPr>
              <a:t>Crack</a:t>
            </a:r>
          </a:p>
        </p:txBody>
      </p:sp>
      <p:graphicFrame>
        <p:nvGraphicFramePr>
          <p:cNvPr id="7" name="Table 6">
            <a:extLst>
              <a:ext uri="{FF2B5EF4-FFF2-40B4-BE49-F238E27FC236}">
                <a16:creationId xmlns:a16="http://schemas.microsoft.com/office/drawing/2014/main" id="{5EA8E97C-A23B-4A11-BF9A-AA6C39CD8668}"/>
              </a:ext>
            </a:extLst>
          </p:cNvPr>
          <p:cNvGraphicFramePr>
            <a:graphicFrameLocks noGrp="1"/>
          </p:cNvGraphicFramePr>
          <p:nvPr>
            <p:extLst>
              <p:ext uri="{D42A27DB-BD31-4B8C-83A1-F6EECF244321}">
                <p14:modId xmlns:p14="http://schemas.microsoft.com/office/powerpoint/2010/main" val="957531887"/>
              </p:ext>
            </p:extLst>
          </p:nvPr>
        </p:nvGraphicFramePr>
        <p:xfrm>
          <a:off x="20593843" y="4658965"/>
          <a:ext cx="6342063" cy="1432560"/>
        </p:xfrm>
        <a:graphic>
          <a:graphicData uri="http://schemas.openxmlformats.org/drawingml/2006/table">
            <a:tbl>
              <a:tblPr firstRow="1" firstCol="1" bandRow="1" bandCol="1"/>
              <a:tblGrid>
                <a:gridCol w="799148">
                  <a:extLst>
                    <a:ext uri="{9D8B030D-6E8A-4147-A177-3AD203B41FA5}">
                      <a16:colId xmlns:a16="http://schemas.microsoft.com/office/drawing/2014/main" val="1120507824"/>
                    </a:ext>
                  </a:extLst>
                </a:gridCol>
                <a:gridCol w="872500">
                  <a:extLst>
                    <a:ext uri="{9D8B030D-6E8A-4147-A177-3AD203B41FA5}">
                      <a16:colId xmlns:a16="http://schemas.microsoft.com/office/drawing/2014/main" val="2450192809"/>
                    </a:ext>
                  </a:extLst>
                </a:gridCol>
                <a:gridCol w="1405694">
                  <a:extLst>
                    <a:ext uri="{9D8B030D-6E8A-4147-A177-3AD203B41FA5}">
                      <a16:colId xmlns:a16="http://schemas.microsoft.com/office/drawing/2014/main" val="1793840752"/>
                    </a:ext>
                  </a:extLst>
                </a:gridCol>
                <a:gridCol w="1648055">
                  <a:extLst>
                    <a:ext uri="{9D8B030D-6E8A-4147-A177-3AD203B41FA5}">
                      <a16:colId xmlns:a16="http://schemas.microsoft.com/office/drawing/2014/main" val="4064611125"/>
                    </a:ext>
                  </a:extLst>
                </a:gridCol>
                <a:gridCol w="1616666">
                  <a:extLst>
                    <a:ext uri="{9D8B030D-6E8A-4147-A177-3AD203B41FA5}">
                      <a16:colId xmlns:a16="http://schemas.microsoft.com/office/drawing/2014/main" val="1392853664"/>
                    </a:ext>
                  </a:extLst>
                </a:gridCol>
              </a:tblGrid>
              <a:tr h="0">
                <a:tc gridSpan="5">
                  <a:txBody>
                    <a:bodyPr/>
                    <a:lstStyle/>
                    <a:p>
                      <a:pPr marL="0" marR="0" algn="ctr">
                        <a:spcBef>
                          <a:spcPts val="0"/>
                        </a:spcBef>
                        <a:spcAft>
                          <a:spcPts val="0"/>
                        </a:spcAft>
                        <a:tabLst>
                          <a:tab pos="342900" algn="l"/>
                          <a:tab pos="914400" algn="l"/>
                          <a:tab pos="1371600" algn="l"/>
                          <a:tab pos="1828800" algn="l"/>
                          <a:tab pos="2286000" algn="l"/>
                          <a:tab pos="2743200" algn="l"/>
                          <a:tab pos="3200400" algn="l"/>
                          <a:tab pos="5829300" algn="r"/>
                        </a:tabLst>
                      </a:pPr>
                      <a:r>
                        <a:rPr lang="en-US" sz="1400" b="1" i="1" dirty="0">
                          <a:solidFill>
                            <a:srgbClr val="000000"/>
                          </a:solidFill>
                          <a:effectLst/>
                          <a:latin typeface="+mj-lt"/>
                          <a:ea typeface="SimSun" panose="02010600030101010101" pitchFamily="2" charset="-122"/>
                        </a:rPr>
                        <a:t>Natural Frequencies (Hz)</a:t>
                      </a:r>
                      <a:endParaRPr lang="en-US" sz="1400" b="1" dirty="0">
                        <a:effectLst/>
                        <a:latin typeface="+mj-lt"/>
                        <a:ea typeface="SimSun"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844910538"/>
                  </a:ext>
                </a:extLst>
              </a:tr>
              <a:tr h="0">
                <a:tc>
                  <a:txBody>
                    <a:bodyPr/>
                    <a:lstStyle/>
                    <a:p>
                      <a:pPr marL="0" marR="0" algn="ctr">
                        <a:spcBef>
                          <a:spcPts val="0"/>
                        </a:spcBef>
                        <a:spcAft>
                          <a:spcPts val="0"/>
                        </a:spcAft>
                        <a:tabLst>
                          <a:tab pos="342900" algn="l"/>
                          <a:tab pos="914400" algn="l"/>
                          <a:tab pos="1371600" algn="l"/>
                          <a:tab pos="1828800" algn="l"/>
                          <a:tab pos="2286000" algn="l"/>
                          <a:tab pos="2743200" algn="l"/>
                          <a:tab pos="3200400" algn="l"/>
                          <a:tab pos="5829300" algn="r"/>
                        </a:tabLst>
                      </a:pPr>
                      <a:r>
                        <a:rPr lang="en-US" sz="1200" i="1" dirty="0">
                          <a:solidFill>
                            <a:srgbClr val="000000"/>
                          </a:solidFill>
                          <a:effectLst/>
                          <a:latin typeface="+mj-lt"/>
                          <a:ea typeface="SimSun" panose="02010600030101010101" pitchFamily="2" charset="-122"/>
                        </a:rPr>
                        <a:t>Mode Number</a:t>
                      </a:r>
                      <a:endParaRPr lang="en-US" sz="1200" dirty="0">
                        <a:effectLst/>
                        <a:latin typeface="+mj-lt"/>
                        <a:ea typeface="SimSun" panose="02010600030101010101" pitchFamily="2" charset="-122"/>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tabLst>
                          <a:tab pos="342900" algn="l"/>
                          <a:tab pos="914400" algn="l"/>
                          <a:tab pos="1371600" algn="l"/>
                          <a:tab pos="1828800" algn="l"/>
                          <a:tab pos="2286000" algn="l"/>
                          <a:tab pos="2743200" algn="l"/>
                          <a:tab pos="3200400" algn="l"/>
                          <a:tab pos="5829300" algn="r"/>
                        </a:tabLst>
                      </a:pPr>
                      <a:r>
                        <a:rPr lang="en-US" sz="1200" i="1" dirty="0">
                          <a:solidFill>
                            <a:srgbClr val="000000"/>
                          </a:solidFill>
                          <a:effectLst/>
                          <a:latin typeface="+mj-lt"/>
                          <a:ea typeface="SimSun" panose="02010600030101010101" pitchFamily="2" charset="-122"/>
                        </a:rPr>
                        <a:t>Healthy</a:t>
                      </a:r>
                      <a:endParaRPr lang="en-US" sz="1200" dirty="0">
                        <a:effectLst/>
                        <a:latin typeface="+mj-lt"/>
                        <a:ea typeface="SimSun" panose="02010600030101010101" pitchFamily="2" charset="-122"/>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tabLst>
                          <a:tab pos="342900" algn="l"/>
                          <a:tab pos="914400" algn="l"/>
                          <a:tab pos="1371600" algn="l"/>
                          <a:tab pos="1828800" algn="l"/>
                          <a:tab pos="2286000" algn="l"/>
                          <a:tab pos="2743200" algn="l"/>
                          <a:tab pos="3200400" algn="l"/>
                          <a:tab pos="5829300" algn="r"/>
                        </a:tabLst>
                      </a:pPr>
                      <a:r>
                        <a:rPr lang="en-US" sz="1200" i="1" dirty="0">
                          <a:solidFill>
                            <a:srgbClr val="000000"/>
                          </a:solidFill>
                          <a:effectLst/>
                          <a:latin typeface="+mj-lt"/>
                          <a:ea typeface="SimSun" panose="02010600030101010101" pitchFamily="2" charset="-122"/>
                        </a:rPr>
                        <a:t> Damaged Case I</a:t>
                      </a:r>
                      <a:endParaRPr lang="en-US" sz="1200" dirty="0">
                        <a:effectLst/>
                        <a:latin typeface="+mj-lt"/>
                        <a:ea typeface="SimSun" panose="02010600030101010101" pitchFamily="2" charset="-122"/>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tabLst>
                          <a:tab pos="342900" algn="l"/>
                          <a:tab pos="914400" algn="l"/>
                          <a:tab pos="1371600" algn="l"/>
                          <a:tab pos="1828800" algn="l"/>
                          <a:tab pos="2286000" algn="l"/>
                          <a:tab pos="2743200" algn="l"/>
                          <a:tab pos="3200400" algn="l"/>
                          <a:tab pos="5829300" algn="r"/>
                        </a:tabLst>
                      </a:pPr>
                      <a:r>
                        <a:rPr lang="en-US" sz="1200" i="1" dirty="0">
                          <a:solidFill>
                            <a:srgbClr val="000000"/>
                          </a:solidFill>
                          <a:effectLst/>
                          <a:latin typeface="+mj-lt"/>
                          <a:ea typeface="SimSun" panose="02010600030101010101" pitchFamily="2" charset="-122"/>
                        </a:rPr>
                        <a:t>Damaged Case II</a:t>
                      </a:r>
                      <a:endParaRPr lang="en-US" sz="1200" dirty="0">
                        <a:effectLst/>
                        <a:latin typeface="+mj-lt"/>
                        <a:ea typeface="SimSun" panose="02010600030101010101" pitchFamily="2" charset="-122"/>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tabLst>
                          <a:tab pos="342900" algn="l"/>
                          <a:tab pos="914400" algn="l"/>
                          <a:tab pos="1371600" algn="l"/>
                          <a:tab pos="1828800" algn="l"/>
                          <a:tab pos="2286000" algn="l"/>
                          <a:tab pos="2743200" algn="l"/>
                          <a:tab pos="3200400" algn="l"/>
                          <a:tab pos="5829300" algn="r"/>
                        </a:tabLst>
                      </a:pPr>
                      <a:r>
                        <a:rPr lang="en-US" sz="1200" i="1" dirty="0">
                          <a:solidFill>
                            <a:srgbClr val="000000"/>
                          </a:solidFill>
                          <a:effectLst/>
                          <a:latin typeface="+mj-lt"/>
                          <a:ea typeface="SimSun" panose="02010600030101010101" pitchFamily="2" charset="-122"/>
                        </a:rPr>
                        <a:t>Damaged Case III</a:t>
                      </a:r>
                      <a:endParaRPr lang="en-US" sz="1200" dirty="0">
                        <a:effectLst/>
                        <a:latin typeface="+mj-lt"/>
                        <a:ea typeface="SimSun" panose="02010600030101010101" pitchFamily="2" charset="-122"/>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4192954"/>
                  </a:ext>
                </a:extLst>
              </a:tr>
              <a:tr h="0">
                <a:tc>
                  <a:txBody>
                    <a:bodyPr/>
                    <a:lstStyle/>
                    <a:p>
                      <a:pPr marL="0" marR="0" algn="ctr">
                        <a:spcBef>
                          <a:spcPts val="0"/>
                        </a:spcBef>
                        <a:spcAft>
                          <a:spcPts val="0"/>
                        </a:spcAft>
                        <a:tabLst>
                          <a:tab pos="342900" algn="l"/>
                          <a:tab pos="914400" algn="l"/>
                          <a:tab pos="1371600" algn="l"/>
                          <a:tab pos="1828800" algn="l"/>
                          <a:tab pos="2286000" algn="l"/>
                          <a:tab pos="2743200" algn="l"/>
                          <a:tab pos="3200400" algn="l"/>
                          <a:tab pos="5829300" algn="r"/>
                        </a:tabLst>
                      </a:pPr>
                      <a:r>
                        <a:rPr lang="en-US" sz="1400">
                          <a:solidFill>
                            <a:srgbClr val="000000"/>
                          </a:solidFill>
                          <a:effectLst/>
                          <a:latin typeface="+mj-lt"/>
                          <a:ea typeface="SimSun" panose="02010600030101010101" pitchFamily="2" charset="-122"/>
                        </a:rPr>
                        <a:t>1</a:t>
                      </a:r>
                      <a:endParaRPr lang="en-US" sz="1400">
                        <a:effectLst/>
                        <a:latin typeface="+mj-lt"/>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tabLst>
                          <a:tab pos="342900" algn="l"/>
                          <a:tab pos="914400" algn="l"/>
                          <a:tab pos="1371600" algn="l"/>
                          <a:tab pos="1828800" algn="l"/>
                          <a:tab pos="2286000" algn="l"/>
                          <a:tab pos="2743200" algn="l"/>
                          <a:tab pos="3200400" algn="l"/>
                          <a:tab pos="5829300" algn="r"/>
                        </a:tabLst>
                      </a:pPr>
                      <a:r>
                        <a:rPr lang="en-US" sz="1400">
                          <a:solidFill>
                            <a:srgbClr val="000000"/>
                          </a:solidFill>
                          <a:effectLst/>
                          <a:latin typeface="+mj-lt"/>
                          <a:ea typeface="SimSun" panose="02010600030101010101" pitchFamily="2" charset="-122"/>
                        </a:rPr>
                        <a:t>4.951</a:t>
                      </a:r>
                      <a:endParaRPr lang="en-US" sz="1400">
                        <a:effectLst/>
                        <a:latin typeface="+mj-lt"/>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tabLst>
                          <a:tab pos="342900" algn="l"/>
                          <a:tab pos="914400" algn="l"/>
                          <a:tab pos="1371600" algn="l"/>
                          <a:tab pos="1828800" algn="l"/>
                          <a:tab pos="2286000" algn="l"/>
                          <a:tab pos="2743200" algn="l"/>
                          <a:tab pos="3200400" algn="l"/>
                          <a:tab pos="5829300" algn="r"/>
                        </a:tabLst>
                      </a:pPr>
                      <a:r>
                        <a:rPr lang="en-US" sz="1400">
                          <a:solidFill>
                            <a:srgbClr val="000000"/>
                          </a:solidFill>
                          <a:effectLst/>
                          <a:latin typeface="+mj-lt"/>
                          <a:ea typeface="SimSun" panose="02010600030101010101" pitchFamily="2" charset="-122"/>
                        </a:rPr>
                        <a:t>4.902</a:t>
                      </a:r>
                      <a:endParaRPr lang="en-US" sz="1400">
                        <a:effectLst/>
                        <a:latin typeface="+mj-lt"/>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tabLst>
                          <a:tab pos="342900" algn="l"/>
                          <a:tab pos="914400" algn="l"/>
                          <a:tab pos="1371600" algn="l"/>
                          <a:tab pos="1828800" algn="l"/>
                          <a:tab pos="2286000" algn="l"/>
                          <a:tab pos="2743200" algn="l"/>
                          <a:tab pos="3200400" algn="l"/>
                          <a:tab pos="5829300" algn="r"/>
                        </a:tabLst>
                      </a:pPr>
                      <a:r>
                        <a:rPr lang="en-US" sz="1400">
                          <a:solidFill>
                            <a:srgbClr val="000000"/>
                          </a:solidFill>
                          <a:effectLst/>
                          <a:latin typeface="+mj-lt"/>
                          <a:ea typeface="SimSun" panose="02010600030101010101" pitchFamily="2" charset="-122"/>
                        </a:rPr>
                        <a:t>4.950</a:t>
                      </a:r>
                      <a:endParaRPr lang="en-US" sz="1400">
                        <a:effectLst/>
                        <a:latin typeface="+mj-lt"/>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tabLst>
                          <a:tab pos="342900" algn="l"/>
                          <a:tab pos="914400" algn="l"/>
                          <a:tab pos="1371600" algn="l"/>
                          <a:tab pos="1828800" algn="l"/>
                          <a:tab pos="2286000" algn="l"/>
                          <a:tab pos="2743200" algn="l"/>
                          <a:tab pos="3200400" algn="l"/>
                          <a:tab pos="5829300" algn="r"/>
                        </a:tabLst>
                      </a:pPr>
                      <a:r>
                        <a:rPr lang="en-US" sz="1400">
                          <a:solidFill>
                            <a:srgbClr val="000000"/>
                          </a:solidFill>
                          <a:effectLst/>
                          <a:latin typeface="+mj-lt"/>
                          <a:ea typeface="SimSun" panose="02010600030101010101" pitchFamily="2" charset="-122"/>
                        </a:rPr>
                        <a:t>4.950</a:t>
                      </a:r>
                      <a:endParaRPr lang="en-US" sz="1400">
                        <a:effectLst/>
                        <a:latin typeface="+mj-lt"/>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93919365"/>
                  </a:ext>
                </a:extLst>
              </a:tr>
              <a:tr h="0">
                <a:tc>
                  <a:txBody>
                    <a:bodyPr/>
                    <a:lstStyle/>
                    <a:p>
                      <a:pPr marL="0" marR="0" algn="ctr">
                        <a:spcBef>
                          <a:spcPts val="0"/>
                        </a:spcBef>
                        <a:spcAft>
                          <a:spcPts val="0"/>
                        </a:spcAft>
                        <a:tabLst>
                          <a:tab pos="342900" algn="l"/>
                          <a:tab pos="914400" algn="l"/>
                          <a:tab pos="1371600" algn="l"/>
                          <a:tab pos="1828800" algn="l"/>
                          <a:tab pos="2286000" algn="l"/>
                          <a:tab pos="2743200" algn="l"/>
                          <a:tab pos="3200400" algn="l"/>
                          <a:tab pos="5829300" algn="r"/>
                        </a:tabLst>
                      </a:pPr>
                      <a:r>
                        <a:rPr lang="en-US" sz="1400">
                          <a:solidFill>
                            <a:srgbClr val="000000"/>
                          </a:solidFill>
                          <a:effectLst/>
                          <a:latin typeface="+mj-lt"/>
                          <a:ea typeface="SimSun" panose="02010600030101010101" pitchFamily="2" charset="-122"/>
                        </a:rPr>
                        <a:t>2</a:t>
                      </a:r>
                      <a:endParaRPr lang="en-US" sz="1400">
                        <a:effectLst/>
                        <a:latin typeface="+mj-lt"/>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tabLst>
                          <a:tab pos="342900" algn="l"/>
                          <a:tab pos="914400" algn="l"/>
                          <a:tab pos="1371600" algn="l"/>
                          <a:tab pos="1828800" algn="l"/>
                          <a:tab pos="2286000" algn="l"/>
                          <a:tab pos="2743200" algn="l"/>
                          <a:tab pos="3200400" algn="l"/>
                          <a:tab pos="5829300" algn="r"/>
                        </a:tabLst>
                      </a:pPr>
                      <a:r>
                        <a:rPr lang="en-US" sz="1400">
                          <a:solidFill>
                            <a:srgbClr val="000000"/>
                          </a:solidFill>
                          <a:effectLst/>
                          <a:latin typeface="+mj-lt"/>
                          <a:ea typeface="SimSun" panose="02010600030101010101" pitchFamily="2" charset="-122"/>
                        </a:rPr>
                        <a:t>10.580</a:t>
                      </a:r>
                      <a:endParaRPr lang="en-US" sz="1400">
                        <a:effectLst/>
                        <a:latin typeface="+mj-lt"/>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tabLst>
                          <a:tab pos="342900" algn="l"/>
                          <a:tab pos="914400" algn="l"/>
                          <a:tab pos="1371600" algn="l"/>
                          <a:tab pos="1828800" algn="l"/>
                          <a:tab pos="2286000" algn="l"/>
                          <a:tab pos="2743200" algn="l"/>
                          <a:tab pos="3200400" algn="l"/>
                          <a:tab pos="5829300" algn="r"/>
                        </a:tabLst>
                      </a:pPr>
                      <a:r>
                        <a:rPr lang="en-US" sz="1400">
                          <a:solidFill>
                            <a:srgbClr val="000000"/>
                          </a:solidFill>
                          <a:effectLst/>
                          <a:latin typeface="+mj-lt"/>
                          <a:ea typeface="SimSun" panose="02010600030101010101" pitchFamily="2" charset="-122"/>
                        </a:rPr>
                        <a:t>7.182</a:t>
                      </a:r>
                      <a:endParaRPr lang="en-US" sz="1400">
                        <a:effectLst/>
                        <a:latin typeface="+mj-lt"/>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tabLst>
                          <a:tab pos="342900" algn="l"/>
                          <a:tab pos="914400" algn="l"/>
                          <a:tab pos="1371600" algn="l"/>
                          <a:tab pos="1828800" algn="l"/>
                          <a:tab pos="2286000" algn="l"/>
                          <a:tab pos="2743200" algn="l"/>
                          <a:tab pos="3200400" algn="l"/>
                          <a:tab pos="5829300" algn="r"/>
                        </a:tabLst>
                      </a:pPr>
                      <a:r>
                        <a:rPr lang="en-US" sz="1400">
                          <a:solidFill>
                            <a:srgbClr val="000000"/>
                          </a:solidFill>
                          <a:effectLst/>
                          <a:latin typeface="+mj-lt"/>
                          <a:ea typeface="SimSun" panose="02010600030101010101" pitchFamily="2" charset="-122"/>
                        </a:rPr>
                        <a:t>10.555</a:t>
                      </a:r>
                      <a:endParaRPr lang="en-US" sz="1400">
                        <a:effectLst/>
                        <a:latin typeface="+mj-lt"/>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tabLst>
                          <a:tab pos="342900" algn="l"/>
                          <a:tab pos="914400" algn="l"/>
                          <a:tab pos="1371600" algn="l"/>
                          <a:tab pos="1828800" algn="l"/>
                          <a:tab pos="2286000" algn="l"/>
                          <a:tab pos="2743200" algn="l"/>
                          <a:tab pos="3200400" algn="l"/>
                          <a:tab pos="5829300" algn="r"/>
                        </a:tabLst>
                      </a:pPr>
                      <a:r>
                        <a:rPr lang="en-US" sz="1400">
                          <a:solidFill>
                            <a:srgbClr val="000000"/>
                          </a:solidFill>
                          <a:effectLst/>
                          <a:latin typeface="+mj-lt"/>
                          <a:ea typeface="SimSun" panose="02010600030101010101" pitchFamily="2" charset="-122"/>
                        </a:rPr>
                        <a:t>10.555</a:t>
                      </a:r>
                      <a:endParaRPr lang="en-US" sz="1400">
                        <a:effectLst/>
                        <a:latin typeface="+mj-lt"/>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59193569"/>
                  </a:ext>
                </a:extLst>
              </a:tr>
              <a:tr h="0">
                <a:tc>
                  <a:txBody>
                    <a:bodyPr/>
                    <a:lstStyle/>
                    <a:p>
                      <a:pPr marL="0" marR="0" algn="ctr">
                        <a:spcBef>
                          <a:spcPts val="0"/>
                        </a:spcBef>
                        <a:spcAft>
                          <a:spcPts val="0"/>
                        </a:spcAft>
                        <a:tabLst>
                          <a:tab pos="342900" algn="l"/>
                          <a:tab pos="914400" algn="l"/>
                          <a:tab pos="1371600" algn="l"/>
                          <a:tab pos="1828800" algn="l"/>
                          <a:tab pos="2286000" algn="l"/>
                          <a:tab pos="2743200" algn="l"/>
                          <a:tab pos="3200400" algn="l"/>
                          <a:tab pos="5829300" algn="r"/>
                        </a:tabLst>
                      </a:pPr>
                      <a:r>
                        <a:rPr lang="en-US" sz="1400">
                          <a:solidFill>
                            <a:srgbClr val="000000"/>
                          </a:solidFill>
                          <a:effectLst/>
                          <a:latin typeface="+mj-lt"/>
                          <a:ea typeface="SimSun" panose="02010600030101010101" pitchFamily="2" charset="-122"/>
                        </a:rPr>
                        <a:t>3</a:t>
                      </a:r>
                      <a:endParaRPr lang="en-US" sz="1400">
                        <a:effectLst/>
                        <a:latin typeface="+mj-lt"/>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tabLst>
                          <a:tab pos="342900" algn="l"/>
                          <a:tab pos="914400" algn="l"/>
                          <a:tab pos="1371600" algn="l"/>
                          <a:tab pos="1828800" algn="l"/>
                          <a:tab pos="2286000" algn="l"/>
                          <a:tab pos="2743200" algn="l"/>
                          <a:tab pos="3200400" algn="l"/>
                          <a:tab pos="5829300" algn="r"/>
                        </a:tabLst>
                      </a:pPr>
                      <a:r>
                        <a:rPr lang="en-US" sz="1400">
                          <a:solidFill>
                            <a:srgbClr val="000000"/>
                          </a:solidFill>
                          <a:effectLst/>
                          <a:latin typeface="+mj-lt"/>
                          <a:ea typeface="SimSun" panose="02010600030101010101" pitchFamily="2" charset="-122"/>
                        </a:rPr>
                        <a:t>16.254</a:t>
                      </a:r>
                      <a:endParaRPr lang="en-US" sz="1400">
                        <a:effectLst/>
                        <a:latin typeface="+mj-lt"/>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tabLst>
                          <a:tab pos="342900" algn="l"/>
                          <a:tab pos="914400" algn="l"/>
                          <a:tab pos="1371600" algn="l"/>
                          <a:tab pos="1828800" algn="l"/>
                          <a:tab pos="2286000" algn="l"/>
                          <a:tab pos="2743200" algn="l"/>
                          <a:tab pos="3200400" algn="l"/>
                          <a:tab pos="5829300" algn="r"/>
                        </a:tabLst>
                      </a:pPr>
                      <a:r>
                        <a:rPr lang="en-US" sz="1400">
                          <a:solidFill>
                            <a:srgbClr val="000000"/>
                          </a:solidFill>
                          <a:effectLst/>
                          <a:latin typeface="+mj-lt"/>
                          <a:ea typeface="SimSun" panose="02010600030101010101" pitchFamily="2" charset="-122"/>
                        </a:rPr>
                        <a:t>14.992</a:t>
                      </a:r>
                      <a:endParaRPr lang="en-US" sz="1400">
                        <a:effectLst/>
                        <a:latin typeface="+mj-lt"/>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tabLst>
                          <a:tab pos="342900" algn="l"/>
                          <a:tab pos="914400" algn="l"/>
                          <a:tab pos="1371600" algn="l"/>
                          <a:tab pos="1828800" algn="l"/>
                          <a:tab pos="2286000" algn="l"/>
                          <a:tab pos="2743200" algn="l"/>
                          <a:tab pos="3200400" algn="l"/>
                          <a:tab pos="5829300" algn="r"/>
                        </a:tabLst>
                      </a:pPr>
                      <a:r>
                        <a:rPr lang="en-US" sz="1400">
                          <a:solidFill>
                            <a:srgbClr val="000000"/>
                          </a:solidFill>
                          <a:effectLst/>
                          <a:latin typeface="+mj-lt"/>
                          <a:ea typeface="SimSun" panose="02010600030101010101" pitchFamily="2" charset="-122"/>
                        </a:rPr>
                        <a:t>16.231</a:t>
                      </a:r>
                      <a:endParaRPr lang="en-US" sz="1400">
                        <a:effectLst/>
                        <a:latin typeface="+mj-lt"/>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tabLst>
                          <a:tab pos="342900" algn="l"/>
                          <a:tab pos="914400" algn="l"/>
                          <a:tab pos="1371600" algn="l"/>
                          <a:tab pos="1828800" algn="l"/>
                          <a:tab pos="2286000" algn="l"/>
                          <a:tab pos="2743200" algn="l"/>
                          <a:tab pos="3200400" algn="l"/>
                          <a:tab pos="5829300" algn="r"/>
                        </a:tabLst>
                      </a:pPr>
                      <a:r>
                        <a:rPr lang="en-US" sz="1400">
                          <a:solidFill>
                            <a:srgbClr val="000000"/>
                          </a:solidFill>
                          <a:effectLst/>
                          <a:latin typeface="+mj-lt"/>
                          <a:ea typeface="SimSun" panose="02010600030101010101" pitchFamily="2" charset="-122"/>
                        </a:rPr>
                        <a:t>16.229</a:t>
                      </a:r>
                      <a:endParaRPr lang="en-US" sz="1400">
                        <a:effectLst/>
                        <a:latin typeface="+mj-lt"/>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99181967"/>
                  </a:ext>
                </a:extLst>
              </a:tr>
              <a:tr h="0">
                <a:tc>
                  <a:txBody>
                    <a:bodyPr/>
                    <a:lstStyle/>
                    <a:p>
                      <a:pPr marL="0" marR="0" algn="ctr">
                        <a:spcBef>
                          <a:spcPts val="0"/>
                        </a:spcBef>
                        <a:spcAft>
                          <a:spcPts val="0"/>
                        </a:spcAft>
                        <a:tabLst>
                          <a:tab pos="342900" algn="l"/>
                          <a:tab pos="914400" algn="l"/>
                          <a:tab pos="1371600" algn="l"/>
                          <a:tab pos="1828800" algn="l"/>
                          <a:tab pos="2286000" algn="l"/>
                          <a:tab pos="2743200" algn="l"/>
                          <a:tab pos="3200400" algn="l"/>
                          <a:tab pos="5829300" algn="r"/>
                        </a:tabLst>
                      </a:pPr>
                      <a:r>
                        <a:rPr lang="en-US" sz="1400" dirty="0">
                          <a:solidFill>
                            <a:srgbClr val="000000"/>
                          </a:solidFill>
                          <a:effectLst/>
                          <a:latin typeface="+mj-lt"/>
                          <a:ea typeface="SimSun" panose="02010600030101010101" pitchFamily="2" charset="-122"/>
                        </a:rPr>
                        <a:t>4</a:t>
                      </a:r>
                      <a:endParaRPr lang="en-US" sz="1400" dirty="0">
                        <a:effectLst/>
                        <a:latin typeface="+mj-lt"/>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tabLst>
                          <a:tab pos="342900" algn="l"/>
                          <a:tab pos="914400" algn="l"/>
                          <a:tab pos="1371600" algn="l"/>
                          <a:tab pos="1828800" algn="l"/>
                          <a:tab pos="2286000" algn="l"/>
                          <a:tab pos="2743200" algn="l"/>
                          <a:tab pos="3200400" algn="l"/>
                          <a:tab pos="5829300" algn="r"/>
                        </a:tabLst>
                      </a:pPr>
                      <a:r>
                        <a:rPr lang="en-US" sz="1400" dirty="0">
                          <a:solidFill>
                            <a:srgbClr val="000000"/>
                          </a:solidFill>
                          <a:effectLst/>
                          <a:latin typeface="+mj-lt"/>
                          <a:ea typeface="SimSun" panose="02010600030101010101" pitchFamily="2" charset="-122"/>
                        </a:rPr>
                        <a:t>21.134</a:t>
                      </a:r>
                      <a:endParaRPr lang="en-US" sz="1400" dirty="0">
                        <a:effectLst/>
                        <a:latin typeface="+mj-lt"/>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tabLst>
                          <a:tab pos="342900" algn="l"/>
                          <a:tab pos="914400" algn="l"/>
                          <a:tab pos="1371600" algn="l"/>
                          <a:tab pos="1828800" algn="l"/>
                          <a:tab pos="2286000" algn="l"/>
                          <a:tab pos="2743200" algn="l"/>
                          <a:tab pos="3200400" algn="l"/>
                          <a:tab pos="5829300" algn="r"/>
                        </a:tabLst>
                      </a:pPr>
                      <a:r>
                        <a:rPr lang="en-US" sz="1400" dirty="0">
                          <a:solidFill>
                            <a:srgbClr val="000000"/>
                          </a:solidFill>
                          <a:effectLst/>
                          <a:latin typeface="+mj-lt"/>
                          <a:ea typeface="SimSun" panose="02010600030101010101" pitchFamily="2" charset="-122"/>
                        </a:rPr>
                        <a:t>17.178</a:t>
                      </a:r>
                      <a:endParaRPr lang="en-US" sz="1400" dirty="0">
                        <a:effectLst/>
                        <a:latin typeface="+mj-lt"/>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tabLst>
                          <a:tab pos="342900" algn="l"/>
                          <a:tab pos="914400" algn="l"/>
                          <a:tab pos="1371600" algn="l"/>
                          <a:tab pos="1828800" algn="l"/>
                          <a:tab pos="2286000" algn="l"/>
                          <a:tab pos="2743200" algn="l"/>
                          <a:tab pos="3200400" algn="l"/>
                          <a:tab pos="5829300" algn="r"/>
                        </a:tabLst>
                      </a:pPr>
                      <a:r>
                        <a:rPr lang="en-US" sz="1400">
                          <a:solidFill>
                            <a:srgbClr val="000000"/>
                          </a:solidFill>
                          <a:effectLst/>
                          <a:latin typeface="+mj-lt"/>
                          <a:ea typeface="SimSun" panose="02010600030101010101" pitchFamily="2" charset="-122"/>
                        </a:rPr>
                        <a:t>21.098</a:t>
                      </a:r>
                      <a:endParaRPr lang="en-US" sz="1400">
                        <a:effectLst/>
                        <a:latin typeface="+mj-lt"/>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tabLst>
                          <a:tab pos="342900" algn="l"/>
                          <a:tab pos="914400" algn="l"/>
                          <a:tab pos="1371600" algn="l"/>
                          <a:tab pos="1828800" algn="l"/>
                          <a:tab pos="2286000" algn="l"/>
                          <a:tab pos="2743200" algn="l"/>
                          <a:tab pos="3200400" algn="l"/>
                          <a:tab pos="5829300" algn="r"/>
                        </a:tabLst>
                      </a:pPr>
                      <a:r>
                        <a:rPr lang="en-US" sz="1400" dirty="0">
                          <a:solidFill>
                            <a:srgbClr val="000000"/>
                          </a:solidFill>
                          <a:effectLst/>
                          <a:latin typeface="+mj-lt"/>
                          <a:ea typeface="SimSun" panose="02010600030101010101" pitchFamily="2" charset="-122"/>
                        </a:rPr>
                        <a:t>21.095</a:t>
                      </a:r>
                      <a:endParaRPr lang="en-US" sz="1400" dirty="0">
                        <a:effectLst/>
                        <a:latin typeface="+mj-lt"/>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39395968"/>
                  </a:ext>
                </a:extLst>
              </a:tr>
            </a:tbl>
          </a:graphicData>
        </a:graphic>
      </p:graphicFrame>
      <p:sp>
        <p:nvSpPr>
          <p:cNvPr id="49" name="Text Box 11">
            <a:extLst>
              <a:ext uri="{FF2B5EF4-FFF2-40B4-BE49-F238E27FC236}">
                <a16:creationId xmlns:a16="http://schemas.microsoft.com/office/drawing/2014/main" id="{C38DD404-B0CD-4202-80A7-9C5B34115EEB}"/>
              </a:ext>
            </a:extLst>
          </p:cNvPr>
          <p:cNvSpPr txBox="1">
            <a:spLocks noChangeArrowheads="1"/>
          </p:cNvSpPr>
          <p:nvPr/>
        </p:nvSpPr>
        <p:spPr bwMode="auto">
          <a:xfrm>
            <a:off x="20693062" y="6183298"/>
            <a:ext cx="6143625" cy="671609"/>
          </a:xfrm>
          <a:prstGeom prst="rect">
            <a:avLst/>
          </a:prstGeom>
          <a:noFill/>
          <a:ln w="9525">
            <a:noFill/>
            <a:miter lim="800000"/>
            <a:headEnd/>
            <a:tailEnd/>
          </a:ln>
          <a:effectLst/>
        </p:spPr>
        <p:txBody>
          <a:bodyPr lIns="55513" tIns="27757" rIns="55513" bIns="27757">
            <a:spAutoFit/>
          </a:bodyPr>
          <a:lstStyle/>
          <a:p>
            <a:pPr defTabSz="2665413">
              <a:spcBef>
                <a:spcPct val="50000"/>
              </a:spcBef>
            </a:pPr>
            <a:r>
              <a:rPr lang="en-US" sz="4000" b="1" dirty="0"/>
              <a:t>Conclusions</a:t>
            </a:r>
          </a:p>
        </p:txBody>
      </p:sp>
      <p:sp>
        <p:nvSpPr>
          <p:cNvPr id="51" name="Text Box 40">
            <a:extLst>
              <a:ext uri="{FF2B5EF4-FFF2-40B4-BE49-F238E27FC236}">
                <a16:creationId xmlns:a16="http://schemas.microsoft.com/office/drawing/2014/main" id="{FCA3ED8D-0C4A-4AAE-9F91-05113AAD60D2}"/>
              </a:ext>
            </a:extLst>
          </p:cNvPr>
          <p:cNvSpPr txBox="1">
            <a:spLocks noChangeArrowheads="1"/>
          </p:cNvSpPr>
          <p:nvPr/>
        </p:nvSpPr>
        <p:spPr bwMode="auto">
          <a:xfrm>
            <a:off x="20577790" y="6896373"/>
            <a:ext cx="6342061" cy="5651383"/>
          </a:xfrm>
          <a:prstGeom prst="rect">
            <a:avLst/>
          </a:prstGeom>
          <a:noFill/>
          <a:ln w="57150" cmpd="thinThick">
            <a:noFill/>
            <a:miter lim="800000"/>
            <a:headEnd/>
            <a:tailEnd/>
          </a:ln>
          <a:effectLst/>
        </p:spPr>
        <p:txBody>
          <a:bodyPr wrap="square" lIns="37136" tIns="18568" rIns="37136" bIns="18568">
            <a:noAutofit/>
          </a:bodyPr>
          <a:lstStyle/>
          <a:p>
            <a:pPr marL="285750" indent="-285750" algn="just" defTabSz="371475" eaLnBrk="0" hangingPunct="0">
              <a:buFontTx/>
              <a:buChar char="-"/>
            </a:pPr>
            <a:r>
              <a:rPr lang="en-US" sz="2200" dirty="0">
                <a:latin typeface="Times New Roman" pitchFamily="18" charset="0"/>
              </a:rPr>
              <a:t>The stiffness reduction of the truss structure is observed due to the simulated damage cases.</a:t>
            </a:r>
          </a:p>
          <a:p>
            <a:pPr marL="285750" indent="-285750" algn="just" defTabSz="371475" eaLnBrk="0" hangingPunct="0">
              <a:buFontTx/>
              <a:buChar char="-"/>
            </a:pPr>
            <a:r>
              <a:rPr lang="en-US" sz="2200" dirty="0">
                <a:latin typeface="Times New Roman" pitchFamily="18" charset="0"/>
              </a:rPr>
              <a:t>The stiffening effect of the fillet of the gusset-less connections overshadows the stiffness reduction of the structure due to damaged joints.</a:t>
            </a:r>
          </a:p>
          <a:p>
            <a:pPr marL="285750" indent="-285750" algn="just" defTabSz="371475" eaLnBrk="0" hangingPunct="0">
              <a:buFontTx/>
              <a:buChar char="-"/>
            </a:pPr>
            <a:r>
              <a:rPr lang="en-US" sz="2200" dirty="0">
                <a:latin typeface="Times New Roman" pitchFamily="18" charset="0"/>
              </a:rPr>
              <a:t>If more gusset-less joints are damaged or more severe damage scenarios (any damage which reduces the joint stiffness more considerably) occur for the bridge connections, besides the damage detection, the localization may be possible as well.</a:t>
            </a:r>
          </a:p>
          <a:p>
            <a:pPr marL="285750" indent="-285750" algn="just" defTabSz="371475" eaLnBrk="0" hangingPunct="0">
              <a:buFontTx/>
              <a:buChar char="-"/>
            </a:pPr>
            <a:r>
              <a:rPr lang="en-US" sz="2200" dirty="0">
                <a:latin typeface="Times New Roman" pitchFamily="18" charset="0"/>
              </a:rPr>
              <a:t>Despite detectability of the simulated damage scenarios by monitoring the change in the analytical frequencies, this protocol may not be robust if the frequencies are extracted from monitoring field noise contaminated data, as the small change in frequencies may be hidden behind noise effects.</a:t>
            </a:r>
          </a:p>
        </p:txBody>
      </p:sp>
      <p:sp>
        <p:nvSpPr>
          <p:cNvPr id="55" name="Text Box 27">
            <a:extLst>
              <a:ext uri="{FF2B5EF4-FFF2-40B4-BE49-F238E27FC236}">
                <a16:creationId xmlns:a16="http://schemas.microsoft.com/office/drawing/2014/main" id="{56A6F932-710B-4484-B1B6-FDC9C0BB45E9}"/>
              </a:ext>
            </a:extLst>
          </p:cNvPr>
          <p:cNvSpPr txBox="1">
            <a:spLocks noChangeArrowheads="1"/>
          </p:cNvSpPr>
          <p:nvPr/>
        </p:nvSpPr>
        <p:spPr bwMode="auto">
          <a:xfrm>
            <a:off x="21169311" y="12382170"/>
            <a:ext cx="5191125" cy="671609"/>
          </a:xfrm>
          <a:prstGeom prst="rect">
            <a:avLst/>
          </a:prstGeom>
          <a:noFill/>
          <a:ln w="9525">
            <a:noFill/>
            <a:miter lim="800000"/>
            <a:headEnd/>
            <a:tailEnd/>
          </a:ln>
          <a:effectLst/>
        </p:spPr>
        <p:txBody>
          <a:bodyPr lIns="55513" tIns="27757" rIns="55513" bIns="27757">
            <a:spAutoFit/>
          </a:bodyPr>
          <a:lstStyle/>
          <a:p>
            <a:pPr defTabSz="2665413">
              <a:spcBef>
                <a:spcPct val="50000"/>
              </a:spcBef>
            </a:pPr>
            <a:r>
              <a:rPr lang="en-US" sz="4000" b="1" dirty="0"/>
              <a:t>Acknowledgment</a:t>
            </a:r>
          </a:p>
        </p:txBody>
      </p:sp>
      <p:pic>
        <p:nvPicPr>
          <p:cNvPr id="56" name="Picture 55">
            <a:extLst>
              <a:ext uri="{FF2B5EF4-FFF2-40B4-BE49-F238E27FC236}">
                <a16:creationId xmlns:a16="http://schemas.microsoft.com/office/drawing/2014/main" id="{8C992A36-B6CD-40FC-9CB6-EE7D4FFBD458}"/>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21259760" y="13163909"/>
            <a:ext cx="1095571" cy="1065692"/>
          </a:xfrm>
          <a:prstGeom prst="rect">
            <a:avLst/>
          </a:prstGeom>
        </p:spPr>
      </p:pic>
      <p:pic>
        <p:nvPicPr>
          <p:cNvPr id="57" name="Picture 56" descr="http://engineering.vanderbilt.edu/news/manage/files/nsf.jpg">
            <a:extLst>
              <a:ext uri="{FF2B5EF4-FFF2-40B4-BE49-F238E27FC236}">
                <a16:creationId xmlns:a16="http://schemas.microsoft.com/office/drawing/2014/main" id="{7FD224B0-7F19-4FE4-9B7F-99765088D946}"/>
              </a:ext>
            </a:extLst>
          </p:cNvPr>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22788833" y="12995774"/>
            <a:ext cx="1254904" cy="1254904"/>
          </a:xfrm>
          <a:prstGeom prst="rect">
            <a:avLst/>
          </a:prstGeom>
          <a:noFill/>
          <a:extLst>
            <a:ext uri="{909E8E84-426E-40DD-AFC4-6F175D3DCCD1}">
              <a14:hiddenFill xmlns:a14="http://schemas.microsoft.com/office/drawing/2010/main">
                <a:solidFill>
                  <a:srgbClr val="FFFFFF"/>
                </a:solidFill>
              </a14:hiddenFill>
            </a:ext>
          </a:extLst>
        </p:spPr>
      </p:pic>
      <p:pic>
        <p:nvPicPr>
          <p:cNvPr id="59" name="Picture 58" descr="http://www.westmorelandnh.com/images/nh_dot.gif">
            <a:extLst>
              <a:ext uri="{FF2B5EF4-FFF2-40B4-BE49-F238E27FC236}">
                <a16:creationId xmlns:a16="http://schemas.microsoft.com/office/drawing/2014/main" id="{8216CC0D-45DA-4D0E-8D6D-9FA544C16CCB}"/>
              </a:ext>
            </a:extLst>
          </p:cNvPr>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24526240" y="13122625"/>
            <a:ext cx="2171450" cy="1127306"/>
          </a:xfrm>
          <a:prstGeom prst="rect">
            <a:avLst/>
          </a:prstGeom>
          <a:noFill/>
          <a:extLst>
            <a:ext uri="{909E8E84-426E-40DD-AFC4-6F175D3DCCD1}">
              <a14:hiddenFill xmlns:a14="http://schemas.microsoft.com/office/drawing/2010/main">
                <a:solidFill>
                  <a:srgbClr val="FFFFFF"/>
                </a:solidFill>
              </a14:hiddenFill>
            </a:ext>
          </a:extLst>
        </p:spPr>
      </p:pic>
      <p:pic>
        <p:nvPicPr>
          <p:cNvPr id="62" name="Picture 2" descr="U.S. Department of Transportation/Federal Highway Administration">
            <a:extLst>
              <a:ext uri="{FF2B5EF4-FFF2-40B4-BE49-F238E27FC236}">
                <a16:creationId xmlns:a16="http://schemas.microsoft.com/office/drawing/2014/main" id="{FAF0AD1A-EEEE-4510-A779-29EB5CF17A5F}"/>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1429236" y="14443075"/>
            <a:ext cx="4671273" cy="689947"/>
          </a:xfrm>
          <a:prstGeom prst="rect">
            <a:avLst/>
          </a:prstGeom>
          <a:solidFill>
            <a:srgbClr val="4472C4"/>
          </a:solidFill>
        </p:spPr>
      </p:pic>
      <p:sp>
        <p:nvSpPr>
          <p:cNvPr id="63" name="Text Box 2">
            <a:extLst>
              <a:ext uri="{FF2B5EF4-FFF2-40B4-BE49-F238E27FC236}">
                <a16:creationId xmlns:a16="http://schemas.microsoft.com/office/drawing/2014/main" id="{A22B9C11-07B7-4DE6-8DA6-C58AB7463497}"/>
              </a:ext>
            </a:extLst>
          </p:cNvPr>
          <p:cNvSpPr txBox="1">
            <a:spLocks noChangeArrowheads="1"/>
          </p:cNvSpPr>
          <p:nvPr/>
        </p:nvSpPr>
        <p:spPr bwMode="auto">
          <a:xfrm>
            <a:off x="17790399" y="13214547"/>
            <a:ext cx="1497786" cy="383933"/>
          </a:xfrm>
          <a:prstGeom prst="rect">
            <a:avLst/>
          </a:prstGeom>
          <a:solidFill>
            <a:srgbClr val="FFFFFF"/>
          </a:solidFill>
          <a:ln w="9525">
            <a:noFill/>
            <a:miter lim="800000"/>
            <a:headEnd/>
            <a:tailEnd/>
          </a:ln>
        </p:spPr>
        <p:txBody>
          <a:bodyPr rot="0" vert="horz" wrap="square" lIns="0" tIns="0" rIns="0" bIns="0" anchor="t" anchorCtr="0">
            <a:noAutofit/>
          </a:bodyPr>
          <a:lstStyle/>
          <a:p>
            <a:pPr marL="0" marR="0">
              <a:spcBef>
                <a:spcPts val="0"/>
              </a:spcBef>
              <a:spcAft>
                <a:spcPts val="0"/>
              </a:spcAft>
            </a:pPr>
            <a:r>
              <a:rPr lang="en-US" sz="2000" dirty="0">
                <a:effectLst/>
                <a:latin typeface="+mj-lt"/>
                <a:ea typeface="SimSun" panose="02010600030101010101" pitchFamily="2" charset="-122"/>
              </a:rPr>
              <a:t>Case II</a:t>
            </a:r>
          </a:p>
        </p:txBody>
      </p:sp>
      <p:sp>
        <p:nvSpPr>
          <p:cNvPr id="8" name="Rectangle 7">
            <a:extLst>
              <a:ext uri="{FF2B5EF4-FFF2-40B4-BE49-F238E27FC236}">
                <a16:creationId xmlns:a16="http://schemas.microsoft.com/office/drawing/2014/main" id="{F3D21517-C2C2-44A3-9831-9F8D4A4B9E7B}"/>
              </a:ext>
            </a:extLst>
          </p:cNvPr>
          <p:cNvSpPr/>
          <p:nvPr/>
        </p:nvSpPr>
        <p:spPr bwMode="auto">
          <a:xfrm>
            <a:off x="21429236" y="18823580"/>
            <a:ext cx="5380752" cy="281610"/>
          </a:xfrm>
          <a:prstGeom prst="rect">
            <a:avLst/>
          </a:prstGeom>
          <a:solidFill>
            <a:schemeClr val="accent2">
              <a:lumMod val="50000"/>
            </a:schemeClr>
          </a:solidFill>
          <a:ln w="9525" cap="flat" cmpd="sng" algn="ctr">
            <a:solidFill>
              <a:schemeClr val="accent6"/>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2665413" rtl="0" eaLnBrk="1" fontAlgn="base" latinLnBrk="0" hangingPunct="1">
              <a:lnSpc>
                <a:spcPct val="100000"/>
              </a:lnSpc>
              <a:spcBef>
                <a:spcPct val="0"/>
              </a:spcBef>
              <a:spcAft>
                <a:spcPct val="0"/>
              </a:spcAft>
              <a:buClrTx/>
              <a:buSzTx/>
              <a:buFontTx/>
              <a:buNone/>
              <a:tabLst/>
            </a:pPr>
            <a:endParaRPr kumimoji="0" lang="en-US" sz="5200" b="0" i="0" u="none" strike="noStrike" cap="none" normalizeH="0" baseline="0">
              <a:ln>
                <a:noFill/>
              </a:ln>
              <a:solidFill>
                <a:schemeClr val="tx1"/>
              </a:solidFill>
              <a:effectLst/>
              <a:latin typeface="Arial" charset="0"/>
            </a:endParaRPr>
          </a:p>
        </p:txBody>
      </p:sp>
    </p:spTree>
  </p:cSld>
  <p:clrMapOvr>
    <a:masterClrMapping/>
  </p:clrMapOvr>
</p:sld>
</file>

<file path=ppt/theme/theme1.xml><?xml version="1.0" encoding="utf-8"?>
<a:theme xmlns:a="http://schemas.openxmlformats.org/drawingml/2006/main" name="Default Design">
  <a:themeElements>
    <a:clrScheme name="Custom 2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2665413" rtl="0" eaLnBrk="1" fontAlgn="base" latinLnBrk="0" hangingPunct="1">
          <a:lnSpc>
            <a:spcPct val="100000"/>
          </a:lnSpc>
          <a:spcBef>
            <a:spcPct val="0"/>
          </a:spcBef>
          <a:spcAft>
            <a:spcPct val="0"/>
          </a:spcAft>
          <a:buClrTx/>
          <a:buSzTx/>
          <a:buFontTx/>
          <a:buNone/>
          <a:tabLst/>
          <a:defRPr kumimoji="0" lang="en-US" sz="5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2665413" rtl="0" eaLnBrk="1" fontAlgn="base" latinLnBrk="0" hangingPunct="1">
          <a:lnSpc>
            <a:spcPct val="100000"/>
          </a:lnSpc>
          <a:spcBef>
            <a:spcPct val="0"/>
          </a:spcBef>
          <a:spcAft>
            <a:spcPct val="0"/>
          </a:spcAft>
          <a:buClrTx/>
          <a:buSzTx/>
          <a:buFontTx/>
          <a:buNone/>
          <a:tabLst/>
          <a:defRPr kumimoji="0" lang="en-US" sz="52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683</TotalTime>
  <Words>650</Words>
  <Application>Microsoft Office PowerPoint</Application>
  <PresentationFormat>Custom</PresentationFormat>
  <Paragraphs>62</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Times New Roman</vt:lpstr>
      <vt:lpstr>Default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42x60 Horizontal Poster</dc:title>
  <dc:creator>Milad</dc:creator>
  <cp:lastModifiedBy>Milad</cp:lastModifiedBy>
  <cp:revision>63</cp:revision>
  <dcterms:created xsi:type="dcterms:W3CDTF">2008-12-04T00:20:37Z</dcterms:created>
  <dcterms:modified xsi:type="dcterms:W3CDTF">2020-04-11T23:16:32Z</dcterms:modified>
</cp:coreProperties>
</file>