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7432000" cy="43891200"/>
  <p:notesSz cx="6881813" cy="9296400"/>
  <p:defaultTextStyle>
    <a:defPPr>
      <a:defRPr lang="en-US"/>
    </a:defPPr>
    <a:lvl1pPr marL="0" algn="l" defTabSz="4319621" rtl="0" eaLnBrk="1" latinLnBrk="0" hangingPunct="1">
      <a:defRPr sz="8542" kern="1200">
        <a:solidFill>
          <a:schemeClr val="tx1"/>
        </a:solidFill>
        <a:latin typeface="+mn-lt"/>
        <a:ea typeface="+mn-ea"/>
        <a:cs typeface="+mn-cs"/>
      </a:defRPr>
    </a:lvl1pPr>
    <a:lvl2pPr marL="2159811" algn="l" defTabSz="4319621" rtl="0" eaLnBrk="1" latinLnBrk="0" hangingPunct="1">
      <a:defRPr sz="8542" kern="1200">
        <a:solidFill>
          <a:schemeClr val="tx1"/>
        </a:solidFill>
        <a:latin typeface="+mn-lt"/>
        <a:ea typeface="+mn-ea"/>
        <a:cs typeface="+mn-cs"/>
      </a:defRPr>
    </a:lvl2pPr>
    <a:lvl3pPr marL="4319621" algn="l" defTabSz="4319621" rtl="0" eaLnBrk="1" latinLnBrk="0" hangingPunct="1">
      <a:defRPr sz="8542" kern="1200">
        <a:solidFill>
          <a:schemeClr val="tx1"/>
        </a:solidFill>
        <a:latin typeface="+mn-lt"/>
        <a:ea typeface="+mn-ea"/>
        <a:cs typeface="+mn-cs"/>
      </a:defRPr>
    </a:lvl3pPr>
    <a:lvl4pPr marL="6479432" algn="l" defTabSz="4319621" rtl="0" eaLnBrk="1" latinLnBrk="0" hangingPunct="1">
      <a:defRPr sz="8542" kern="1200">
        <a:solidFill>
          <a:schemeClr val="tx1"/>
        </a:solidFill>
        <a:latin typeface="+mn-lt"/>
        <a:ea typeface="+mn-ea"/>
        <a:cs typeface="+mn-cs"/>
      </a:defRPr>
    </a:lvl4pPr>
    <a:lvl5pPr marL="8639243" algn="l" defTabSz="4319621" rtl="0" eaLnBrk="1" latinLnBrk="0" hangingPunct="1">
      <a:defRPr sz="8542" kern="1200">
        <a:solidFill>
          <a:schemeClr val="tx1"/>
        </a:solidFill>
        <a:latin typeface="+mn-lt"/>
        <a:ea typeface="+mn-ea"/>
        <a:cs typeface="+mn-cs"/>
      </a:defRPr>
    </a:lvl5pPr>
    <a:lvl6pPr marL="10799053" algn="l" defTabSz="4319621" rtl="0" eaLnBrk="1" latinLnBrk="0" hangingPunct="1">
      <a:defRPr sz="8542" kern="1200">
        <a:solidFill>
          <a:schemeClr val="tx1"/>
        </a:solidFill>
        <a:latin typeface="+mn-lt"/>
        <a:ea typeface="+mn-ea"/>
        <a:cs typeface="+mn-cs"/>
      </a:defRPr>
    </a:lvl6pPr>
    <a:lvl7pPr marL="12958864" algn="l" defTabSz="4319621" rtl="0" eaLnBrk="1" latinLnBrk="0" hangingPunct="1">
      <a:defRPr sz="8542" kern="1200">
        <a:solidFill>
          <a:schemeClr val="tx1"/>
        </a:solidFill>
        <a:latin typeface="+mn-lt"/>
        <a:ea typeface="+mn-ea"/>
        <a:cs typeface="+mn-cs"/>
      </a:defRPr>
    </a:lvl7pPr>
    <a:lvl8pPr marL="15118676" algn="l" defTabSz="4319621" rtl="0" eaLnBrk="1" latinLnBrk="0" hangingPunct="1">
      <a:defRPr sz="8542" kern="1200">
        <a:solidFill>
          <a:schemeClr val="tx1"/>
        </a:solidFill>
        <a:latin typeface="+mn-lt"/>
        <a:ea typeface="+mn-ea"/>
        <a:cs typeface="+mn-cs"/>
      </a:defRPr>
    </a:lvl8pPr>
    <a:lvl9pPr marL="17278487" algn="l" defTabSz="4319621" rtl="0" eaLnBrk="1" latinLnBrk="0" hangingPunct="1">
      <a:defRPr sz="8542"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250" userDrawn="1">
          <p15:clr>
            <a:srgbClr val="A4A3A4"/>
          </p15:clr>
        </p15:guide>
        <p15:guide id="2" pos="13607" userDrawn="1">
          <p15:clr>
            <a:srgbClr val="A4A3A4"/>
          </p15:clr>
        </p15:guide>
        <p15:guide id="3" orient="horz" pos="13885">
          <p15:clr>
            <a:srgbClr val="A4A3A4"/>
          </p15:clr>
        </p15:guide>
        <p15:guide id="4"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9642" autoAdjust="0"/>
  </p:normalViewPr>
  <p:slideViewPr>
    <p:cSldViewPr>
      <p:cViewPr>
        <p:scale>
          <a:sx n="40" d="100"/>
          <a:sy n="40" d="100"/>
        </p:scale>
        <p:origin x="-600" y="-126"/>
      </p:cViewPr>
      <p:guideLst>
        <p:guide orient="horz" pos="10250"/>
        <p:guide orient="horz" pos="13885"/>
        <p:guide pos="13607"/>
        <p:guide pos="86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1" y="13634724"/>
            <a:ext cx="23317200" cy="9408161"/>
          </a:xfrm>
        </p:spPr>
        <p:txBody>
          <a:bodyPr/>
          <a:lstStyle/>
          <a:p>
            <a:r>
              <a:rPr lang="en-US"/>
              <a:t>Click to edit Master title style</a:t>
            </a:r>
            <a:endParaRPr lang="en-CA"/>
          </a:p>
        </p:txBody>
      </p:sp>
      <p:sp>
        <p:nvSpPr>
          <p:cNvPr id="3" name="Subtitle 2"/>
          <p:cNvSpPr>
            <a:spLocks noGrp="1"/>
          </p:cNvSpPr>
          <p:nvPr>
            <p:ph type="subTitle" idx="1"/>
          </p:nvPr>
        </p:nvSpPr>
        <p:spPr>
          <a:xfrm>
            <a:off x="4114801" y="24871681"/>
            <a:ext cx="19202400" cy="11216639"/>
          </a:xfrm>
        </p:spPr>
        <p:txBody>
          <a:bodyPr/>
          <a:lstStyle>
            <a:lvl1pPr marL="0" indent="0" algn="ctr">
              <a:buNone/>
              <a:defRPr>
                <a:solidFill>
                  <a:schemeClr val="tx1">
                    <a:tint val="75000"/>
                  </a:schemeClr>
                </a:solidFill>
              </a:defRPr>
            </a:lvl1pPr>
            <a:lvl2pPr marL="2057127" indent="0" algn="ctr">
              <a:buNone/>
              <a:defRPr>
                <a:solidFill>
                  <a:schemeClr val="tx1">
                    <a:tint val="75000"/>
                  </a:schemeClr>
                </a:solidFill>
              </a:defRPr>
            </a:lvl2pPr>
            <a:lvl3pPr marL="4114254" indent="0" algn="ctr">
              <a:buNone/>
              <a:defRPr>
                <a:solidFill>
                  <a:schemeClr val="tx1">
                    <a:tint val="75000"/>
                  </a:schemeClr>
                </a:solidFill>
              </a:defRPr>
            </a:lvl3pPr>
            <a:lvl4pPr marL="6171380" indent="0" algn="ctr">
              <a:buNone/>
              <a:defRPr>
                <a:solidFill>
                  <a:schemeClr val="tx1">
                    <a:tint val="75000"/>
                  </a:schemeClr>
                </a:solidFill>
              </a:defRPr>
            </a:lvl4pPr>
            <a:lvl5pPr marL="8228507" indent="0" algn="ctr">
              <a:buNone/>
              <a:defRPr>
                <a:solidFill>
                  <a:schemeClr val="tx1">
                    <a:tint val="75000"/>
                  </a:schemeClr>
                </a:solidFill>
              </a:defRPr>
            </a:lvl5pPr>
            <a:lvl6pPr marL="10285634" indent="0" algn="ctr">
              <a:buNone/>
              <a:defRPr>
                <a:solidFill>
                  <a:schemeClr val="tx1">
                    <a:tint val="75000"/>
                  </a:schemeClr>
                </a:solidFill>
              </a:defRPr>
            </a:lvl6pPr>
            <a:lvl7pPr marL="12342761" indent="0" algn="ctr">
              <a:buNone/>
              <a:defRPr>
                <a:solidFill>
                  <a:schemeClr val="tx1">
                    <a:tint val="75000"/>
                  </a:schemeClr>
                </a:solidFill>
              </a:defRPr>
            </a:lvl7pPr>
            <a:lvl8pPr marL="14399889" indent="0" algn="ctr">
              <a:buNone/>
              <a:defRPr>
                <a:solidFill>
                  <a:schemeClr val="tx1">
                    <a:tint val="75000"/>
                  </a:schemeClr>
                </a:solidFill>
              </a:defRPr>
            </a:lvl8pPr>
            <a:lvl9pPr marL="16457015"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504B075-01FE-43CD-8DFC-DB72FD764EFD}" type="datetimeFigureOut">
              <a:rPr lang="en-CA" smtClean="0"/>
              <a:t>2020-04-21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22668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504B075-01FE-43CD-8DFC-DB72FD764EFD}" type="datetimeFigureOut">
              <a:rPr lang="en-CA" smtClean="0"/>
              <a:t>2020-04-21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395150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04192" y="5628641"/>
            <a:ext cx="22221825" cy="11985752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938716" y="5628641"/>
            <a:ext cx="66208275" cy="1198575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504B075-01FE-43CD-8DFC-DB72FD764EFD}" type="datetimeFigureOut">
              <a:rPr lang="en-CA" smtClean="0"/>
              <a:t>2020-04-21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125768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504B075-01FE-43CD-8DFC-DB72FD764EFD}" type="datetimeFigureOut">
              <a:rPr lang="en-CA" smtClean="0"/>
              <a:t>2020-04-21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209274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8204166"/>
            <a:ext cx="23317200" cy="8717280"/>
          </a:xfrm>
        </p:spPr>
        <p:txBody>
          <a:bodyPr anchor="t"/>
          <a:lstStyle>
            <a:lvl1pPr algn="l">
              <a:defRPr sz="17977" b="1" cap="all"/>
            </a:lvl1pPr>
          </a:lstStyle>
          <a:p>
            <a:r>
              <a:rPr lang="en-US"/>
              <a:t>Click to edit Master title style</a:t>
            </a:r>
            <a:endParaRPr lang="en-CA"/>
          </a:p>
        </p:txBody>
      </p:sp>
      <p:sp>
        <p:nvSpPr>
          <p:cNvPr id="3" name="Text Placeholder 2"/>
          <p:cNvSpPr>
            <a:spLocks noGrp="1"/>
          </p:cNvSpPr>
          <p:nvPr>
            <p:ph type="body" idx="1"/>
          </p:nvPr>
        </p:nvSpPr>
        <p:spPr>
          <a:xfrm>
            <a:off x="2166939" y="18602968"/>
            <a:ext cx="23317200" cy="9601197"/>
          </a:xfrm>
        </p:spPr>
        <p:txBody>
          <a:bodyPr anchor="b"/>
          <a:lstStyle>
            <a:lvl1pPr marL="0" indent="0">
              <a:buNone/>
              <a:defRPr sz="9054">
                <a:solidFill>
                  <a:schemeClr val="tx1">
                    <a:tint val="75000"/>
                  </a:schemeClr>
                </a:solidFill>
              </a:defRPr>
            </a:lvl1pPr>
            <a:lvl2pPr marL="2057127" indent="0">
              <a:buNone/>
              <a:defRPr sz="8136">
                <a:solidFill>
                  <a:schemeClr val="tx1">
                    <a:tint val="75000"/>
                  </a:schemeClr>
                </a:solidFill>
              </a:defRPr>
            </a:lvl2pPr>
            <a:lvl3pPr marL="4114254" indent="0">
              <a:buNone/>
              <a:defRPr sz="7217">
                <a:solidFill>
                  <a:schemeClr val="tx1">
                    <a:tint val="75000"/>
                  </a:schemeClr>
                </a:solidFill>
              </a:defRPr>
            </a:lvl3pPr>
            <a:lvl4pPr marL="6171380" indent="0">
              <a:buNone/>
              <a:defRPr sz="6299">
                <a:solidFill>
                  <a:schemeClr val="tx1">
                    <a:tint val="75000"/>
                  </a:schemeClr>
                </a:solidFill>
              </a:defRPr>
            </a:lvl4pPr>
            <a:lvl5pPr marL="8228507" indent="0">
              <a:buNone/>
              <a:defRPr sz="6299">
                <a:solidFill>
                  <a:schemeClr val="tx1">
                    <a:tint val="75000"/>
                  </a:schemeClr>
                </a:solidFill>
              </a:defRPr>
            </a:lvl5pPr>
            <a:lvl6pPr marL="10285634" indent="0">
              <a:buNone/>
              <a:defRPr sz="6299">
                <a:solidFill>
                  <a:schemeClr val="tx1">
                    <a:tint val="75000"/>
                  </a:schemeClr>
                </a:solidFill>
              </a:defRPr>
            </a:lvl6pPr>
            <a:lvl7pPr marL="12342761" indent="0">
              <a:buNone/>
              <a:defRPr sz="6299">
                <a:solidFill>
                  <a:schemeClr val="tx1">
                    <a:tint val="75000"/>
                  </a:schemeClr>
                </a:solidFill>
              </a:defRPr>
            </a:lvl7pPr>
            <a:lvl8pPr marL="14399889" indent="0">
              <a:buNone/>
              <a:defRPr sz="6299">
                <a:solidFill>
                  <a:schemeClr val="tx1">
                    <a:tint val="75000"/>
                  </a:schemeClr>
                </a:solidFill>
              </a:defRPr>
            </a:lvl8pPr>
            <a:lvl9pPr marL="16457015" indent="0">
              <a:buNone/>
              <a:defRPr sz="62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04B075-01FE-43CD-8DFC-DB72FD764EFD}" type="datetimeFigureOut">
              <a:rPr lang="en-CA" smtClean="0"/>
              <a:t>2020-04-21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76508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938715" y="32776161"/>
            <a:ext cx="44215050" cy="92710002"/>
          </a:xfrm>
        </p:spPr>
        <p:txBody>
          <a:bodyPr/>
          <a:lstStyle>
            <a:lvl1pPr>
              <a:defRPr sz="12597"/>
            </a:lvl1pPr>
            <a:lvl2pPr>
              <a:defRPr sz="10760"/>
            </a:lvl2pPr>
            <a:lvl3pPr>
              <a:defRPr sz="9054"/>
            </a:lvl3pPr>
            <a:lvl4pPr>
              <a:defRPr sz="8136"/>
            </a:lvl4pPr>
            <a:lvl5pPr>
              <a:defRPr sz="8136"/>
            </a:lvl5pPr>
            <a:lvl6pPr>
              <a:defRPr sz="8136"/>
            </a:lvl6pPr>
            <a:lvl7pPr>
              <a:defRPr sz="8136"/>
            </a:lvl7pPr>
            <a:lvl8pPr>
              <a:defRPr sz="8136"/>
            </a:lvl8pPr>
            <a:lvl9pPr>
              <a:defRPr sz="81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9610965" y="32776161"/>
            <a:ext cx="44215050" cy="92710002"/>
          </a:xfrm>
        </p:spPr>
        <p:txBody>
          <a:bodyPr/>
          <a:lstStyle>
            <a:lvl1pPr>
              <a:defRPr sz="12597"/>
            </a:lvl1pPr>
            <a:lvl2pPr>
              <a:defRPr sz="10760"/>
            </a:lvl2pPr>
            <a:lvl3pPr>
              <a:defRPr sz="9054"/>
            </a:lvl3pPr>
            <a:lvl4pPr>
              <a:defRPr sz="8136"/>
            </a:lvl4pPr>
            <a:lvl5pPr>
              <a:defRPr sz="8136"/>
            </a:lvl5pPr>
            <a:lvl6pPr>
              <a:defRPr sz="8136"/>
            </a:lvl6pPr>
            <a:lvl7pPr>
              <a:defRPr sz="8136"/>
            </a:lvl7pPr>
            <a:lvl8pPr>
              <a:defRPr sz="8136"/>
            </a:lvl8pPr>
            <a:lvl9pPr>
              <a:defRPr sz="81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504B075-01FE-43CD-8DFC-DB72FD764EFD}" type="datetimeFigureOut">
              <a:rPr lang="en-CA" smtClean="0"/>
              <a:t>2020-04-21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274227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685"/>
            <a:ext cx="24688801" cy="73152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1371601" y="9824724"/>
            <a:ext cx="12120565" cy="4094477"/>
          </a:xfrm>
        </p:spPr>
        <p:txBody>
          <a:bodyPr anchor="b"/>
          <a:lstStyle>
            <a:lvl1pPr marL="0" indent="0">
              <a:buNone/>
              <a:defRPr sz="10760" b="1"/>
            </a:lvl1pPr>
            <a:lvl2pPr marL="2057127" indent="0">
              <a:buNone/>
              <a:defRPr sz="9054" b="1"/>
            </a:lvl2pPr>
            <a:lvl3pPr marL="4114254" indent="0">
              <a:buNone/>
              <a:defRPr sz="8136" b="1"/>
            </a:lvl3pPr>
            <a:lvl4pPr marL="6171380" indent="0">
              <a:buNone/>
              <a:defRPr sz="7217" b="1"/>
            </a:lvl4pPr>
            <a:lvl5pPr marL="8228507" indent="0">
              <a:buNone/>
              <a:defRPr sz="7217" b="1"/>
            </a:lvl5pPr>
            <a:lvl6pPr marL="10285634" indent="0">
              <a:buNone/>
              <a:defRPr sz="7217" b="1"/>
            </a:lvl6pPr>
            <a:lvl7pPr marL="12342761" indent="0">
              <a:buNone/>
              <a:defRPr sz="7217" b="1"/>
            </a:lvl7pPr>
            <a:lvl8pPr marL="14399889" indent="0">
              <a:buNone/>
              <a:defRPr sz="7217" b="1"/>
            </a:lvl8pPr>
            <a:lvl9pPr marL="16457015" indent="0">
              <a:buNone/>
              <a:defRPr sz="7217" b="1"/>
            </a:lvl9pPr>
          </a:lstStyle>
          <a:p>
            <a:pPr lvl="0"/>
            <a:r>
              <a:rPr lang="en-US"/>
              <a:t>Click to edit Master text styles</a:t>
            </a:r>
          </a:p>
        </p:txBody>
      </p:sp>
      <p:sp>
        <p:nvSpPr>
          <p:cNvPr id="4" name="Content Placeholder 3"/>
          <p:cNvSpPr>
            <a:spLocks noGrp="1"/>
          </p:cNvSpPr>
          <p:nvPr>
            <p:ph sz="half" idx="2"/>
          </p:nvPr>
        </p:nvSpPr>
        <p:spPr>
          <a:xfrm>
            <a:off x="1371601" y="13919201"/>
            <a:ext cx="12120565" cy="25288243"/>
          </a:xfrm>
        </p:spPr>
        <p:txBody>
          <a:bodyPr/>
          <a:lstStyle>
            <a:lvl1pPr>
              <a:defRPr sz="10760"/>
            </a:lvl1pPr>
            <a:lvl2pPr>
              <a:defRPr sz="9054"/>
            </a:lvl2pPr>
            <a:lvl3pPr>
              <a:defRPr sz="8136"/>
            </a:lvl3pPr>
            <a:lvl4pPr>
              <a:defRPr sz="7217"/>
            </a:lvl4pPr>
            <a:lvl5pPr>
              <a:defRPr sz="7217"/>
            </a:lvl5pPr>
            <a:lvl6pPr>
              <a:defRPr sz="7217"/>
            </a:lvl6pPr>
            <a:lvl7pPr>
              <a:defRPr sz="7217"/>
            </a:lvl7pPr>
            <a:lvl8pPr>
              <a:defRPr sz="7217"/>
            </a:lvl8pPr>
            <a:lvl9pPr>
              <a:defRPr sz="72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13935078" y="9824724"/>
            <a:ext cx="12125325" cy="4094477"/>
          </a:xfrm>
        </p:spPr>
        <p:txBody>
          <a:bodyPr anchor="b"/>
          <a:lstStyle>
            <a:lvl1pPr marL="0" indent="0">
              <a:buNone/>
              <a:defRPr sz="10760" b="1"/>
            </a:lvl1pPr>
            <a:lvl2pPr marL="2057127" indent="0">
              <a:buNone/>
              <a:defRPr sz="9054" b="1"/>
            </a:lvl2pPr>
            <a:lvl3pPr marL="4114254" indent="0">
              <a:buNone/>
              <a:defRPr sz="8136" b="1"/>
            </a:lvl3pPr>
            <a:lvl4pPr marL="6171380" indent="0">
              <a:buNone/>
              <a:defRPr sz="7217" b="1"/>
            </a:lvl4pPr>
            <a:lvl5pPr marL="8228507" indent="0">
              <a:buNone/>
              <a:defRPr sz="7217" b="1"/>
            </a:lvl5pPr>
            <a:lvl6pPr marL="10285634" indent="0">
              <a:buNone/>
              <a:defRPr sz="7217" b="1"/>
            </a:lvl6pPr>
            <a:lvl7pPr marL="12342761" indent="0">
              <a:buNone/>
              <a:defRPr sz="7217" b="1"/>
            </a:lvl7pPr>
            <a:lvl8pPr marL="14399889" indent="0">
              <a:buNone/>
              <a:defRPr sz="7217" b="1"/>
            </a:lvl8pPr>
            <a:lvl9pPr marL="16457015" indent="0">
              <a:buNone/>
              <a:defRPr sz="7217" b="1"/>
            </a:lvl9pPr>
          </a:lstStyle>
          <a:p>
            <a:pPr lvl="0"/>
            <a:r>
              <a:rPr lang="en-US"/>
              <a:t>Click to edit Master text styles</a:t>
            </a:r>
          </a:p>
        </p:txBody>
      </p:sp>
      <p:sp>
        <p:nvSpPr>
          <p:cNvPr id="6" name="Content Placeholder 5"/>
          <p:cNvSpPr>
            <a:spLocks noGrp="1"/>
          </p:cNvSpPr>
          <p:nvPr>
            <p:ph sz="quarter" idx="4"/>
          </p:nvPr>
        </p:nvSpPr>
        <p:spPr>
          <a:xfrm>
            <a:off x="13935078" y="13919201"/>
            <a:ext cx="12125325" cy="25288243"/>
          </a:xfrm>
        </p:spPr>
        <p:txBody>
          <a:bodyPr/>
          <a:lstStyle>
            <a:lvl1pPr>
              <a:defRPr sz="10760"/>
            </a:lvl1pPr>
            <a:lvl2pPr>
              <a:defRPr sz="9054"/>
            </a:lvl2pPr>
            <a:lvl3pPr>
              <a:defRPr sz="8136"/>
            </a:lvl3pPr>
            <a:lvl4pPr>
              <a:defRPr sz="7217"/>
            </a:lvl4pPr>
            <a:lvl5pPr>
              <a:defRPr sz="7217"/>
            </a:lvl5pPr>
            <a:lvl6pPr>
              <a:defRPr sz="7217"/>
            </a:lvl6pPr>
            <a:lvl7pPr>
              <a:defRPr sz="7217"/>
            </a:lvl7pPr>
            <a:lvl8pPr>
              <a:defRPr sz="7217"/>
            </a:lvl8pPr>
            <a:lvl9pPr>
              <a:defRPr sz="72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504B075-01FE-43CD-8DFC-DB72FD764EFD}" type="datetimeFigureOut">
              <a:rPr lang="en-CA" smtClean="0"/>
              <a:t>2020-04-21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408645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504B075-01FE-43CD-8DFC-DB72FD764EFD}" type="datetimeFigureOut">
              <a:rPr lang="en-CA" smtClean="0"/>
              <a:t>2020-04-21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239059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4B075-01FE-43CD-8DFC-DB72FD764EFD}" type="datetimeFigureOut">
              <a:rPr lang="en-CA" smtClean="0"/>
              <a:t>2020-04-21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39479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1747520"/>
            <a:ext cx="9024939" cy="7437120"/>
          </a:xfrm>
        </p:spPr>
        <p:txBody>
          <a:bodyPr anchor="b"/>
          <a:lstStyle>
            <a:lvl1pPr algn="l">
              <a:defRPr sz="9054" b="1"/>
            </a:lvl1pPr>
          </a:lstStyle>
          <a:p>
            <a:r>
              <a:rPr lang="en-US"/>
              <a:t>Click to edit Master title style</a:t>
            </a:r>
            <a:endParaRPr lang="en-CA"/>
          </a:p>
        </p:txBody>
      </p:sp>
      <p:sp>
        <p:nvSpPr>
          <p:cNvPr id="3" name="Content Placeholder 2"/>
          <p:cNvSpPr>
            <a:spLocks noGrp="1"/>
          </p:cNvSpPr>
          <p:nvPr>
            <p:ph idx="1"/>
          </p:nvPr>
        </p:nvSpPr>
        <p:spPr>
          <a:xfrm>
            <a:off x="10725151" y="1747525"/>
            <a:ext cx="15335250" cy="37459923"/>
          </a:xfrm>
        </p:spPr>
        <p:txBody>
          <a:bodyPr/>
          <a:lstStyle>
            <a:lvl1pPr>
              <a:defRPr sz="14434"/>
            </a:lvl1pPr>
            <a:lvl2pPr>
              <a:defRPr sz="12597"/>
            </a:lvl2pPr>
            <a:lvl3pPr>
              <a:defRPr sz="10760"/>
            </a:lvl3pPr>
            <a:lvl4pPr>
              <a:defRPr sz="9054"/>
            </a:lvl4pPr>
            <a:lvl5pPr>
              <a:defRPr sz="9054"/>
            </a:lvl5pPr>
            <a:lvl6pPr>
              <a:defRPr sz="9054"/>
            </a:lvl6pPr>
            <a:lvl7pPr>
              <a:defRPr sz="9054"/>
            </a:lvl7pPr>
            <a:lvl8pPr>
              <a:defRPr sz="9054"/>
            </a:lvl8pPr>
            <a:lvl9pPr>
              <a:defRPr sz="90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1371602" y="9184645"/>
            <a:ext cx="9024939" cy="30022803"/>
          </a:xfrm>
        </p:spPr>
        <p:txBody>
          <a:bodyPr/>
          <a:lstStyle>
            <a:lvl1pPr marL="0" indent="0">
              <a:buNone/>
              <a:defRPr sz="6299"/>
            </a:lvl1pPr>
            <a:lvl2pPr marL="2057127" indent="0">
              <a:buNone/>
              <a:defRPr sz="5380"/>
            </a:lvl2pPr>
            <a:lvl3pPr marL="4114254" indent="0">
              <a:buNone/>
              <a:defRPr sz="4461"/>
            </a:lvl3pPr>
            <a:lvl4pPr marL="6171380" indent="0">
              <a:buNone/>
              <a:defRPr sz="4068"/>
            </a:lvl4pPr>
            <a:lvl5pPr marL="8228507" indent="0">
              <a:buNone/>
              <a:defRPr sz="4068"/>
            </a:lvl5pPr>
            <a:lvl6pPr marL="10285634" indent="0">
              <a:buNone/>
              <a:defRPr sz="4068"/>
            </a:lvl6pPr>
            <a:lvl7pPr marL="12342761" indent="0">
              <a:buNone/>
              <a:defRPr sz="4068"/>
            </a:lvl7pPr>
            <a:lvl8pPr marL="14399889" indent="0">
              <a:buNone/>
              <a:defRPr sz="4068"/>
            </a:lvl8pPr>
            <a:lvl9pPr marL="16457015" indent="0">
              <a:buNone/>
              <a:defRPr sz="4068"/>
            </a:lvl9pPr>
          </a:lstStyle>
          <a:p>
            <a:pPr lvl="0"/>
            <a:r>
              <a:rPr lang="en-US"/>
              <a:t>Click to edit Master text styles</a:t>
            </a:r>
          </a:p>
        </p:txBody>
      </p:sp>
      <p:sp>
        <p:nvSpPr>
          <p:cNvPr id="5" name="Date Placeholder 4"/>
          <p:cNvSpPr>
            <a:spLocks noGrp="1"/>
          </p:cNvSpPr>
          <p:nvPr>
            <p:ph type="dt" sz="half" idx="10"/>
          </p:nvPr>
        </p:nvSpPr>
        <p:spPr/>
        <p:txBody>
          <a:bodyPr/>
          <a:lstStyle/>
          <a:p>
            <a:fld id="{0504B075-01FE-43CD-8DFC-DB72FD764EFD}" type="datetimeFigureOut">
              <a:rPr lang="en-CA" smtClean="0"/>
              <a:t>2020-04-21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378092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5" y="30723840"/>
            <a:ext cx="16459200" cy="3627124"/>
          </a:xfrm>
        </p:spPr>
        <p:txBody>
          <a:bodyPr anchor="b"/>
          <a:lstStyle>
            <a:lvl1pPr algn="l">
              <a:defRPr sz="9054" b="1"/>
            </a:lvl1pPr>
          </a:lstStyle>
          <a:p>
            <a:r>
              <a:rPr lang="en-US"/>
              <a:t>Click to edit Master title style</a:t>
            </a:r>
            <a:endParaRPr lang="en-CA"/>
          </a:p>
        </p:txBody>
      </p:sp>
      <p:sp>
        <p:nvSpPr>
          <p:cNvPr id="3" name="Picture Placeholder 2"/>
          <p:cNvSpPr>
            <a:spLocks noGrp="1"/>
          </p:cNvSpPr>
          <p:nvPr>
            <p:ph type="pic" idx="1"/>
          </p:nvPr>
        </p:nvSpPr>
        <p:spPr>
          <a:xfrm>
            <a:off x="5376865" y="3921763"/>
            <a:ext cx="16459200" cy="26334720"/>
          </a:xfrm>
        </p:spPr>
        <p:txBody>
          <a:bodyPr/>
          <a:lstStyle>
            <a:lvl1pPr marL="0" indent="0">
              <a:buNone/>
              <a:defRPr sz="14434"/>
            </a:lvl1pPr>
            <a:lvl2pPr marL="2057127" indent="0">
              <a:buNone/>
              <a:defRPr sz="12597"/>
            </a:lvl2pPr>
            <a:lvl3pPr marL="4114254" indent="0">
              <a:buNone/>
              <a:defRPr sz="10760"/>
            </a:lvl3pPr>
            <a:lvl4pPr marL="6171380" indent="0">
              <a:buNone/>
              <a:defRPr sz="9054"/>
            </a:lvl4pPr>
            <a:lvl5pPr marL="8228507" indent="0">
              <a:buNone/>
              <a:defRPr sz="9054"/>
            </a:lvl5pPr>
            <a:lvl6pPr marL="10285634" indent="0">
              <a:buNone/>
              <a:defRPr sz="9054"/>
            </a:lvl6pPr>
            <a:lvl7pPr marL="12342761" indent="0">
              <a:buNone/>
              <a:defRPr sz="9054"/>
            </a:lvl7pPr>
            <a:lvl8pPr marL="14399889" indent="0">
              <a:buNone/>
              <a:defRPr sz="9054"/>
            </a:lvl8pPr>
            <a:lvl9pPr marL="16457015" indent="0">
              <a:buNone/>
              <a:defRPr sz="9054"/>
            </a:lvl9pPr>
          </a:lstStyle>
          <a:p>
            <a:endParaRPr lang="en-CA"/>
          </a:p>
        </p:txBody>
      </p:sp>
      <p:sp>
        <p:nvSpPr>
          <p:cNvPr id="4" name="Text Placeholder 3"/>
          <p:cNvSpPr>
            <a:spLocks noGrp="1"/>
          </p:cNvSpPr>
          <p:nvPr>
            <p:ph type="body" sz="half" idx="2"/>
          </p:nvPr>
        </p:nvSpPr>
        <p:spPr>
          <a:xfrm>
            <a:off x="5376865" y="34350963"/>
            <a:ext cx="16459200" cy="5151117"/>
          </a:xfrm>
        </p:spPr>
        <p:txBody>
          <a:bodyPr/>
          <a:lstStyle>
            <a:lvl1pPr marL="0" indent="0">
              <a:buNone/>
              <a:defRPr sz="6299"/>
            </a:lvl1pPr>
            <a:lvl2pPr marL="2057127" indent="0">
              <a:buNone/>
              <a:defRPr sz="5380"/>
            </a:lvl2pPr>
            <a:lvl3pPr marL="4114254" indent="0">
              <a:buNone/>
              <a:defRPr sz="4461"/>
            </a:lvl3pPr>
            <a:lvl4pPr marL="6171380" indent="0">
              <a:buNone/>
              <a:defRPr sz="4068"/>
            </a:lvl4pPr>
            <a:lvl5pPr marL="8228507" indent="0">
              <a:buNone/>
              <a:defRPr sz="4068"/>
            </a:lvl5pPr>
            <a:lvl6pPr marL="10285634" indent="0">
              <a:buNone/>
              <a:defRPr sz="4068"/>
            </a:lvl6pPr>
            <a:lvl7pPr marL="12342761" indent="0">
              <a:buNone/>
              <a:defRPr sz="4068"/>
            </a:lvl7pPr>
            <a:lvl8pPr marL="14399889" indent="0">
              <a:buNone/>
              <a:defRPr sz="4068"/>
            </a:lvl8pPr>
            <a:lvl9pPr marL="16457015" indent="0">
              <a:buNone/>
              <a:defRPr sz="4068"/>
            </a:lvl9pPr>
          </a:lstStyle>
          <a:p>
            <a:pPr lvl="0"/>
            <a:r>
              <a:rPr lang="en-US"/>
              <a:t>Click to edit Master text styles</a:t>
            </a:r>
          </a:p>
        </p:txBody>
      </p:sp>
      <p:sp>
        <p:nvSpPr>
          <p:cNvPr id="5" name="Date Placeholder 4"/>
          <p:cNvSpPr>
            <a:spLocks noGrp="1"/>
          </p:cNvSpPr>
          <p:nvPr>
            <p:ph type="dt" sz="half" idx="10"/>
          </p:nvPr>
        </p:nvSpPr>
        <p:spPr/>
        <p:txBody>
          <a:bodyPr/>
          <a:lstStyle/>
          <a:p>
            <a:fld id="{0504B075-01FE-43CD-8DFC-DB72FD764EFD}" type="datetimeFigureOut">
              <a:rPr lang="en-CA" smtClean="0"/>
              <a:t>2020-04-21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133581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757685"/>
            <a:ext cx="24688801" cy="7315200"/>
          </a:xfrm>
          <a:prstGeom prst="rect">
            <a:avLst/>
          </a:prstGeom>
        </p:spPr>
        <p:txBody>
          <a:bodyPr vert="horz" lIns="313539" tIns="156769" rIns="313539" bIns="156769"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1371600" y="10241284"/>
            <a:ext cx="24688801" cy="28966164"/>
          </a:xfrm>
          <a:prstGeom prst="rect">
            <a:avLst/>
          </a:prstGeom>
        </p:spPr>
        <p:txBody>
          <a:bodyPr vert="horz" lIns="313539" tIns="156769" rIns="313539" bIns="1567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1371601" y="40680644"/>
            <a:ext cx="6400800" cy="2336800"/>
          </a:xfrm>
          <a:prstGeom prst="rect">
            <a:avLst/>
          </a:prstGeom>
        </p:spPr>
        <p:txBody>
          <a:bodyPr vert="horz" lIns="313539" tIns="156769" rIns="313539" bIns="156769" rtlCol="0" anchor="ctr"/>
          <a:lstStyle>
            <a:lvl1pPr algn="l">
              <a:defRPr sz="5380">
                <a:solidFill>
                  <a:schemeClr val="tx1">
                    <a:tint val="75000"/>
                  </a:schemeClr>
                </a:solidFill>
              </a:defRPr>
            </a:lvl1pPr>
          </a:lstStyle>
          <a:p>
            <a:fld id="{0504B075-01FE-43CD-8DFC-DB72FD764EFD}" type="datetimeFigureOut">
              <a:rPr lang="en-CA" smtClean="0"/>
              <a:t>2020-04-21</a:t>
            </a:fld>
            <a:endParaRPr lang="en-CA"/>
          </a:p>
        </p:txBody>
      </p:sp>
      <p:sp>
        <p:nvSpPr>
          <p:cNvPr id="5" name="Footer Placeholder 4"/>
          <p:cNvSpPr>
            <a:spLocks noGrp="1"/>
          </p:cNvSpPr>
          <p:nvPr>
            <p:ph type="ftr" sz="quarter" idx="3"/>
          </p:nvPr>
        </p:nvSpPr>
        <p:spPr>
          <a:xfrm>
            <a:off x="9372601" y="40680644"/>
            <a:ext cx="8686800" cy="2336800"/>
          </a:xfrm>
          <a:prstGeom prst="rect">
            <a:avLst/>
          </a:prstGeom>
        </p:spPr>
        <p:txBody>
          <a:bodyPr vert="horz" lIns="313539" tIns="156769" rIns="313539" bIns="156769" rtlCol="0" anchor="ctr"/>
          <a:lstStyle>
            <a:lvl1pPr algn="ctr">
              <a:defRPr sz="538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9659600" y="40680644"/>
            <a:ext cx="6400800" cy="2336800"/>
          </a:xfrm>
          <a:prstGeom prst="rect">
            <a:avLst/>
          </a:prstGeom>
        </p:spPr>
        <p:txBody>
          <a:bodyPr vert="horz" lIns="313539" tIns="156769" rIns="313539" bIns="156769" rtlCol="0" anchor="ctr"/>
          <a:lstStyle>
            <a:lvl1pPr algn="r">
              <a:defRPr sz="5380">
                <a:solidFill>
                  <a:schemeClr val="tx1">
                    <a:tint val="75000"/>
                  </a:schemeClr>
                </a:solidFill>
              </a:defRPr>
            </a:lvl1pPr>
          </a:lstStyle>
          <a:p>
            <a:fld id="{F9EE063F-EFC0-4E5F-95AC-58A8CC5A5015}" type="slidenum">
              <a:rPr lang="en-CA" smtClean="0"/>
              <a:t>‹#›</a:t>
            </a:fld>
            <a:endParaRPr lang="en-CA"/>
          </a:p>
        </p:txBody>
      </p:sp>
    </p:spTree>
    <p:extLst>
      <p:ext uri="{BB962C8B-B14F-4D97-AF65-F5344CB8AC3E}">
        <p14:creationId xmlns:p14="http://schemas.microsoft.com/office/powerpoint/2010/main" val="4223921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254" rtl="0" eaLnBrk="1" latinLnBrk="0" hangingPunct="1">
        <a:spcBef>
          <a:spcPct val="0"/>
        </a:spcBef>
        <a:buNone/>
        <a:defRPr sz="19814" kern="1200">
          <a:solidFill>
            <a:schemeClr val="tx1"/>
          </a:solidFill>
          <a:latin typeface="+mj-lt"/>
          <a:ea typeface="+mj-ea"/>
          <a:cs typeface="+mj-cs"/>
        </a:defRPr>
      </a:lvl1pPr>
    </p:titleStyle>
    <p:bodyStyle>
      <a:lvl1pPr marL="1542845" indent="-1542845" algn="l" defTabSz="4114254" rtl="0" eaLnBrk="1" latinLnBrk="0" hangingPunct="1">
        <a:spcBef>
          <a:spcPct val="20000"/>
        </a:spcBef>
        <a:buFont typeface="Arial" pitchFamily="34" charset="0"/>
        <a:buChar char="•"/>
        <a:defRPr sz="14434" kern="1200">
          <a:solidFill>
            <a:schemeClr val="tx1"/>
          </a:solidFill>
          <a:latin typeface="+mn-lt"/>
          <a:ea typeface="+mn-ea"/>
          <a:cs typeface="+mn-cs"/>
        </a:defRPr>
      </a:lvl1pPr>
      <a:lvl2pPr marL="3342831" indent="-1285704" algn="l" defTabSz="4114254" rtl="0" eaLnBrk="1" latinLnBrk="0" hangingPunct="1">
        <a:spcBef>
          <a:spcPct val="20000"/>
        </a:spcBef>
        <a:buFont typeface="Arial" pitchFamily="34" charset="0"/>
        <a:buChar char="–"/>
        <a:defRPr sz="12597" kern="1200">
          <a:solidFill>
            <a:schemeClr val="tx1"/>
          </a:solidFill>
          <a:latin typeface="+mn-lt"/>
          <a:ea typeface="+mn-ea"/>
          <a:cs typeface="+mn-cs"/>
        </a:defRPr>
      </a:lvl2pPr>
      <a:lvl3pPr marL="5142818" indent="-1028564" algn="l" defTabSz="4114254" rtl="0" eaLnBrk="1" latinLnBrk="0" hangingPunct="1">
        <a:spcBef>
          <a:spcPct val="20000"/>
        </a:spcBef>
        <a:buFont typeface="Arial" pitchFamily="34" charset="0"/>
        <a:buChar char="•"/>
        <a:defRPr sz="10760" kern="1200">
          <a:solidFill>
            <a:schemeClr val="tx1"/>
          </a:solidFill>
          <a:latin typeface="+mn-lt"/>
          <a:ea typeface="+mn-ea"/>
          <a:cs typeface="+mn-cs"/>
        </a:defRPr>
      </a:lvl3pPr>
      <a:lvl4pPr marL="7199944" indent="-1028564" algn="l" defTabSz="4114254" rtl="0" eaLnBrk="1" latinLnBrk="0" hangingPunct="1">
        <a:spcBef>
          <a:spcPct val="20000"/>
        </a:spcBef>
        <a:buFont typeface="Arial" pitchFamily="34" charset="0"/>
        <a:buChar char="–"/>
        <a:defRPr sz="9054" kern="1200">
          <a:solidFill>
            <a:schemeClr val="tx1"/>
          </a:solidFill>
          <a:latin typeface="+mn-lt"/>
          <a:ea typeface="+mn-ea"/>
          <a:cs typeface="+mn-cs"/>
        </a:defRPr>
      </a:lvl4pPr>
      <a:lvl5pPr marL="9257071" indent="-1028564" algn="l" defTabSz="4114254" rtl="0" eaLnBrk="1" latinLnBrk="0" hangingPunct="1">
        <a:spcBef>
          <a:spcPct val="20000"/>
        </a:spcBef>
        <a:buFont typeface="Arial" pitchFamily="34" charset="0"/>
        <a:buChar char="»"/>
        <a:defRPr sz="9054" kern="1200">
          <a:solidFill>
            <a:schemeClr val="tx1"/>
          </a:solidFill>
          <a:latin typeface="+mn-lt"/>
          <a:ea typeface="+mn-ea"/>
          <a:cs typeface="+mn-cs"/>
        </a:defRPr>
      </a:lvl5pPr>
      <a:lvl6pPr marL="11314198" indent="-1028564" algn="l" defTabSz="4114254" rtl="0" eaLnBrk="1" latinLnBrk="0" hangingPunct="1">
        <a:spcBef>
          <a:spcPct val="20000"/>
        </a:spcBef>
        <a:buFont typeface="Arial" pitchFamily="34" charset="0"/>
        <a:buChar char="•"/>
        <a:defRPr sz="9054" kern="1200">
          <a:solidFill>
            <a:schemeClr val="tx1"/>
          </a:solidFill>
          <a:latin typeface="+mn-lt"/>
          <a:ea typeface="+mn-ea"/>
          <a:cs typeface="+mn-cs"/>
        </a:defRPr>
      </a:lvl6pPr>
      <a:lvl7pPr marL="13371325" indent="-1028564" algn="l" defTabSz="4114254" rtl="0" eaLnBrk="1" latinLnBrk="0" hangingPunct="1">
        <a:spcBef>
          <a:spcPct val="20000"/>
        </a:spcBef>
        <a:buFont typeface="Arial" pitchFamily="34" charset="0"/>
        <a:buChar char="•"/>
        <a:defRPr sz="9054" kern="1200">
          <a:solidFill>
            <a:schemeClr val="tx1"/>
          </a:solidFill>
          <a:latin typeface="+mn-lt"/>
          <a:ea typeface="+mn-ea"/>
          <a:cs typeface="+mn-cs"/>
        </a:defRPr>
      </a:lvl7pPr>
      <a:lvl8pPr marL="15428451" indent="-1028564" algn="l" defTabSz="4114254" rtl="0" eaLnBrk="1" latinLnBrk="0" hangingPunct="1">
        <a:spcBef>
          <a:spcPct val="20000"/>
        </a:spcBef>
        <a:buFont typeface="Arial" pitchFamily="34" charset="0"/>
        <a:buChar char="•"/>
        <a:defRPr sz="9054" kern="1200">
          <a:solidFill>
            <a:schemeClr val="tx1"/>
          </a:solidFill>
          <a:latin typeface="+mn-lt"/>
          <a:ea typeface="+mn-ea"/>
          <a:cs typeface="+mn-cs"/>
        </a:defRPr>
      </a:lvl8pPr>
      <a:lvl9pPr marL="17485578" indent="-1028564" algn="l" defTabSz="4114254" rtl="0" eaLnBrk="1" latinLnBrk="0" hangingPunct="1">
        <a:spcBef>
          <a:spcPct val="20000"/>
        </a:spcBef>
        <a:buFont typeface="Arial" pitchFamily="34" charset="0"/>
        <a:buChar char="•"/>
        <a:defRPr sz="9054" kern="1200">
          <a:solidFill>
            <a:schemeClr val="tx1"/>
          </a:solidFill>
          <a:latin typeface="+mn-lt"/>
          <a:ea typeface="+mn-ea"/>
          <a:cs typeface="+mn-cs"/>
        </a:defRPr>
      </a:lvl9pPr>
    </p:bodyStyle>
    <p:otherStyle>
      <a:defPPr>
        <a:defRPr lang="en-US"/>
      </a:defPPr>
      <a:lvl1pPr marL="0" algn="l" defTabSz="4114254" rtl="0" eaLnBrk="1" latinLnBrk="0" hangingPunct="1">
        <a:defRPr sz="8136" kern="1200">
          <a:solidFill>
            <a:schemeClr val="tx1"/>
          </a:solidFill>
          <a:latin typeface="+mn-lt"/>
          <a:ea typeface="+mn-ea"/>
          <a:cs typeface="+mn-cs"/>
        </a:defRPr>
      </a:lvl1pPr>
      <a:lvl2pPr marL="2057127" algn="l" defTabSz="4114254" rtl="0" eaLnBrk="1" latinLnBrk="0" hangingPunct="1">
        <a:defRPr sz="8136" kern="1200">
          <a:solidFill>
            <a:schemeClr val="tx1"/>
          </a:solidFill>
          <a:latin typeface="+mn-lt"/>
          <a:ea typeface="+mn-ea"/>
          <a:cs typeface="+mn-cs"/>
        </a:defRPr>
      </a:lvl2pPr>
      <a:lvl3pPr marL="4114254" algn="l" defTabSz="4114254" rtl="0" eaLnBrk="1" latinLnBrk="0" hangingPunct="1">
        <a:defRPr sz="8136" kern="1200">
          <a:solidFill>
            <a:schemeClr val="tx1"/>
          </a:solidFill>
          <a:latin typeface="+mn-lt"/>
          <a:ea typeface="+mn-ea"/>
          <a:cs typeface="+mn-cs"/>
        </a:defRPr>
      </a:lvl3pPr>
      <a:lvl4pPr marL="6171380" algn="l" defTabSz="4114254" rtl="0" eaLnBrk="1" latinLnBrk="0" hangingPunct="1">
        <a:defRPr sz="8136" kern="1200">
          <a:solidFill>
            <a:schemeClr val="tx1"/>
          </a:solidFill>
          <a:latin typeface="+mn-lt"/>
          <a:ea typeface="+mn-ea"/>
          <a:cs typeface="+mn-cs"/>
        </a:defRPr>
      </a:lvl4pPr>
      <a:lvl5pPr marL="8228507" algn="l" defTabSz="4114254" rtl="0" eaLnBrk="1" latinLnBrk="0" hangingPunct="1">
        <a:defRPr sz="8136" kern="1200">
          <a:solidFill>
            <a:schemeClr val="tx1"/>
          </a:solidFill>
          <a:latin typeface="+mn-lt"/>
          <a:ea typeface="+mn-ea"/>
          <a:cs typeface="+mn-cs"/>
        </a:defRPr>
      </a:lvl5pPr>
      <a:lvl6pPr marL="10285634" algn="l" defTabSz="4114254" rtl="0" eaLnBrk="1" latinLnBrk="0" hangingPunct="1">
        <a:defRPr sz="8136" kern="1200">
          <a:solidFill>
            <a:schemeClr val="tx1"/>
          </a:solidFill>
          <a:latin typeface="+mn-lt"/>
          <a:ea typeface="+mn-ea"/>
          <a:cs typeface="+mn-cs"/>
        </a:defRPr>
      </a:lvl6pPr>
      <a:lvl7pPr marL="12342761" algn="l" defTabSz="4114254" rtl="0" eaLnBrk="1" latinLnBrk="0" hangingPunct="1">
        <a:defRPr sz="8136" kern="1200">
          <a:solidFill>
            <a:schemeClr val="tx1"/>
          </a:solidFill>
          <a:latin typeface="+mn-lt"/>
          <a:ea typeface="+mn-ea"/>
          <a:cs typeface="+mn-cs"/>
        </a:defRPr>
      </a:lvl7pPr>
      <a:lvl8pPr marL="14399889" algn="l" defTabSz="4114254" rtl="0" eaLnBrk="1" latinLnBrk="0" hangingPunct="1">
        <a:defRPr sz="8136" kern="1200">
          <a:solidFill>
            <a:schemeClr val="tx1"/>
          </a:solidFill>
          <a:latin typeface="+mn-lt"/>
          <a:ea typeface="+mn-ea"/>
          <a:cs typeface="+mn-cs"/>
        </a:defRPr>
      </a:lvl8pPr>
      <a:lvl9pPr marL="16457015" algn="l" defTabSz="4114254" rtl="0" eaLnBrk="1" latinLnBrk="0" hangingPunct="1">
        <a:defRPr sz="81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0802"/>
            <a:ext cx="27369478" cy="1344594"/>
          </a:xfrm>
          <a:prstGeom prst="rect">
            <a:avLst/>
          </a:prstGeom>
          <a:solidFill>
            <a:srgbClr val="FF0000"/>
          </a:solidFill>
          <a:ln>
            <a:solidFill>
              <a:schemeClr val="tx1"/>
            </a:solidFill>
          </a:ln>
        </p:spPr>
        <p:txBody>
          <a:bodyPr wrap="square" rtlCol="0">
            <a:spAutoFit/>
          </a:bodyPr>
          <a:lstStyle/>
          <a:p>
            <a:pPr algn="ctr"/>
            <a:r>
              <a:rPr lang="en-CA" sz="8000" dirty="0">
                <a:solidFill>
                  <a:schemeClr val="bg1"/>
                </a:solidFill>
              </a:rPr>
              <a:t>Methane Distribution in River Mouth Sediments in Great Bay</a:t>
            </a:r>
          </a:p>
        </p:txBody>
      </p:sp>
      <p:sp>
        <p:nvSpPr>
          <p:cNvPr id="5" name="TextBox 4"/>
          <p:cNvSpPr txBox="1"/>
          <p:nvPr/>
        </p:nvSpPr>
        <p:spPr>
          <a:xfrm>
            <a:off x="-3899" y="1230317"/>
            <a:ext cx="27373379" cy="906819"/>
          </a:xfrm>
          <a:prstGeom prst="rect">
            <a:avLst/>
          </a:prstGeom>
          <a:solidFill>
            <a:srgbClr val="FF0000"/>
          </a:solidFill>
          <a:ln>
            <a:solidFill>
              <a:schemeClr val="tx1"/>
            </a:solidFill>
          </a:ln>
        </p:spPr>
        <p:txBody>
          <a:bodyPr wrap="square" rtlCol="0">
            <a:spAutoFit/>
          </a:bodyPr>
          <a:lstStyle/>
          <a:p>
            <a:pPr algn="ctr"/>
            <a:r>
              <a:rPr lang="en-CA" sz="5200" dirty="0">
                <a:solidFill>
                  <a:schemeClr val="bg1"/>
                </a:solidFill>
              </a:rPr>
              <a:t>Suah Yekeh</a:t>
            </a:r>
            <a:r>
              <a:rPr lang="en-CA" sz="5200" baseline="30000" dirty="0">
                <a:solidFill>
                  <a:schemeClr val="bg1"/>
                </a:solidFill>
              </a:rPr>
              <a:t>1,2 </a:t>
            </a:r>
            <a:r>
              <a:rPr lang="en-CA" sz="5200" dirty="0">
                <a:solidFill>
                  <a:schemeClr val="bg1"/>
                </a:solidFill>
              </a:rPr>
              <a:t>and Closes- Gap19 Team</a:t>
            </a:r>
            <a:r>
              <a:rPr lang="en-CA" sz="5200" baseline="30000" dirty="0">
                <a:solidFill>
                  <a:schemeClr val="bg1"/>
                </a:solidFill>
              </a:rPr>
              <a:t>1</a:t>
            </a:r>
            <a:r>
              <a:rPr lang="en-CA" sz="5200" dirty="0">
                <a:solidFill>
                  <a:schemeClr val="bg1"/>
                </a:solidFill>
              </a:rPr>
              <a:t> </a:t>
            </a:r>
          </a:p>
        </p:txBody>
      </p:sp>
      <p:sp>
        <p:nvSpPr>
          <p:cNvPr id="6" name="TextBox 5"/>
          <p:cNvSpPr txBox="1"/>
          <p:nvPr/>
        </p:nvSpPr>
        <p:spPr>
          <a:xfrm>
            <a:off x="1" y="2074597"/>
            <a:ext cx="27369479" cy="1969987"/>
          </a:xfrm>
          <a:prstGeom prst="rect">
            <a:avLst/>
          </a:prstGeom>
          <a:solidFill>
            <a:srgbClr val="FF0000"/>
          </a:solidFill>
          <a:ln>
            <a:solidFill>
              <a:schemeClr val="tx1"/>
            </a:solidFill>
          </a:ln>
        </p:spPr>
        <p:txBody>
          <a:bodyPr wrap="square" rtlCol="0">
            <a:spAutoFit/>
          </a:bodyPr>
          <a:lstStyle/>
          <a:p>
            <a:pPr algn="ctr"/>
            <a:r>
              <a:rPr lang="en-CA" sz="4000" dirty="0">
                <a:solidFill>
                  <a:schemeClr val="bg1"/>
                </a:solidFill>
              </a:rPr>
              <a:t>1. University of New Hampshire  Durham, USA </a:t>
            </a:r>
          </a:p>
          <a:p>
            <a:pPr algn="ctr"/>
            <a:r>
              <a:rPr lang="en-CA" sz="4000" dirty="0">
                <a:solidFill>
                  <a:schemeClr val="bg1"/>
                </a:solidFill>
              </a:rPr>
              <a:t>2. Rutgers University – Newark, 101 Warren Street, Newark NJ, 07029</a:t>
            </a:r>
          </a:p>
          <a:p>
            <a:pPr algn="ctr"/>
            <a:r>
              <a:rPr lang="en-CA" sz="4000" dirty="0">
                <a:solidFill>
                  <a:schemeClr val="bg1"/>
                </a:solidFill>
              </a:rPr>
              <a:t>Suah.yekeh@gmail.com</a:t>
            </a:r>
          </a:p>
        </p:txBody>
      </p:sp>
      <p:sp>
        <p:nvSpPr>
          <p:cNvPr id="7" name="TextBox 6"/>
          <p:cNvSpPr txBox="1"/>
          <p:nvPr/>
        </p:nvSpPr>
        <p:spPr>
          <a:xfrm>
            <a:off x="20288" y="5897678"/>
            <a:ext cx="6612494" cy="7478970"/>
          </a:xfrm>
          <a:prstGeom prst="rect">
            <a:avLst/>
          </a:prstGeom>
          <a:noFill/>
          <a:ln>
            <a:solidFill>
              <a:schemeClr val="tx1"/>
            </a:solidFill>
          </a:ln>
        </p:spPr>
        <p:txBody>
          <a:bodyPr wrap="square" rtlCol="0">
            <a:spAutoFit/>
          </a:bodyPr>
          <a:lstStyle/>
          <a:p>
            <a:r>
              <a:rPr lang="en-US" sz="3200" dirty="0"/>
              <a:t>Methane  (CH₄) a potent greenhouse gas occurs naturally in the environment and at elevated levels in coastal wetlands and in estuarine sediments. This study aimed to compare concentrations of CH₄ to the characteristics of the host sediment, specifically grain size (mud fraction and d50) and carbon content. </a:t>
            </a:r>
          </a:p>
          <a:p>
            <a:endParaRPr lang="en-US" sz="3200" dirty="0"/>
          </a:p>
          <a:p>
            <a:r>
              <a:rPr lang="en-US" sz="3200" dirty="0"/>
              <a:t>The locations for this research are three sites within the Great Bay Estuary where we obtained sediment cores near river mouths (mid stream, </a:t>
            </a:r>
            <a:r>
              <a:rPr lang="en-US" sz="3200" dirty="0" err="1"/>
              <a:t>Winnicut</a:t>
            </a:r>
            <a:r>
              <a:rPr lang="en-US" sz="3200" dirty="0"/>
              <a:t>, and Lamprey Rivers).</a:t>
            </a:r>
          </a:p>
        </p:txBody>
      </p:sp>
      <p:sp>
        <p:nvSpPr>
          <p:cNvPr id="8" name="TextBox 7"/>
          <p:cNvSpPr txBox="1"/>
          <p:nvPr/>
        </p:nvSpPr>
        <p:spPr>
          <a:xfrm>
            <a:off x="20288" y="4231632"/>
            <a:ext cx="6608594" cy="1594751"/>
          </a:xfrm>
          <a:prstGeom prst="rect">
            <a:avLst/>
          </a:prstGeom>
          <a:solidFill>
            <a:srgbClr val="FF0000"/>
          </a:solidFill>
          <a:ln>
            <a:solidFill>
              <a:schemeClr val="tx1"/>
            </a:solidFill>
          </a:ln>
        </p:spPr>
        <p:txBody>
          <a:bodyPr wrap="square" rtlCol="0">
            <a:spAutoFit/>
          </a:bodyPr>
          <a:lstStyle/>
          <a:p>
            <a:r>
              <a:rPr lang="en-CA" sz="4800" dirty="0">
                <a:solidFill>
                  <a:schemeClr val="bg1"/>
                </a:solidFill>
              </a:rPr>
              <a:t>Introduction and Study Objective</a:t>
            </a:r>
          </a:p>
        </p:txBody>
      </p:sp>
      <p:sp>
        <p:nvSpPr>
          <p:cNvPr id="15" name="TextBox 14"/>
          <p:cNvSpPr txBox="1"/>
          <p:nvPr/>
        </p:nvSpPr>
        <p:spPr>
          <a:xfrm>
            <a:off x="20753905" y="32457739"/>
            <a:ext cx="6633523" cy="3323987"/>
          </a:xfrm>
          <a:prstGeom prst="rect">
            <a:avLst/>
          </a:prstGeom>
          <a:noFill/>
          <a:ln>
            <a:solidFill>
              <a:schemeClr val="tx1"/>
            </a:solidFill>
          </a:ln>
        </p:spPr>
        <p:txBody>
          <a:bodyPr wrap="square" rtlCol="0">
            <a:spAutoFit/>
          </a:bodyPr>
          <a:lstStyle/>
          <a:p>
            <a:r>
              <a:rPr lang="en-US" sz="3000" dirty="0"/>
              <a:t>Lundgren, Dylan, et al. “Assessing Bottom Sediment Methane Concentrations and Extent of Anaerobic Oxidation of Methane in The Great Bay Estuary.” </a:t>
            </a:r>
            <a:r>
              <a:rPr lang="en-US" sz="3000" i="1" dirty="0"/>
              <a:t>University of New Hampshire </a:t>
            </a:r>
            <a:r>
              <a:rPr lang="en-US" sz="3000" dirty="0"/>
              <a:t>, vol. 1, no. 1, Sept. 2016.</a:t>
            </a:r>
            <a:r>
              <a:rPr lang="en-US" sz="3000" b="1" dirty="0"/>
              <a:t> </a:t>
            </a:r>
            <a:endParaRPr lang="en-US" sz="3000" dirty="0"/>
          </a:p>
          <a:p>
            <a:endParaRPr lang="en-CA" sz="3000" dirty="0"/>
          </a:p>
        </p:txBody>
      </p:sp>
      <p:sp>
        <p:nvSpPr>
          <p:cNvPr id="17" name="TextBox 16"/>
          <p:cNvSpPr txBox="1"/>
          <p:nvPr/>
        </p:nvSpPr>
        <p:spPr>
          <a:xfrm>
            <a:off x="20753905" y="31459903"/>
            <a:ext cx="6690669" cy="844280"/>
          </a:xfrm>
          <a:prstGeom prst="rect">
            <a:avLst/>
          </a:prstGeom>
          <a:solidFill>
            <a:srgbClr val="FF0000"/>
          </a:solidFill>
          <a:ln>
            <a:solidFill>
              <a:schemeClr val="tx1"/>
            </a:solidFill>
          </a:ln>
        </p:spPr>
        <p:txBody>
          <a:bodyPr wrap="square" rtlCol="0">
            <a:spAutoFit/>
          </a:bodyPr>
          <a:lstStyle/>
          <a:p>
            <a:r>
              <a:rPr lang="en-CA" sz="4800" dirty="0">
                <a:solidFill>
                  <a:schemeClr val="bg1"/>
                </a:solidFill>
              </a:rPr>
              <a:t>References</a:t>
            </a:r>
          </a:p>
        </p:txBody>
      </p:sp>
      <p:sp>
        <p:nvSpPr>
          <p:cNvPr id="20" name="TextBox 19"/>
          <p:cNvSpPr txBox="1"/>
          <p:nvPr/>
        </p:nvSpPr>
        <p:spPr>
          <a:xfrm>
            <a:off x="20288" y="21027316"/>
            <a:ext cx="27382721" cy="844280"/>
          </a:xfrm>
          <a:prstGeom prst="rect">
            <a:avLst/>
          </a:prstGeom>
          <a:solidFill>
            <a:srgbClr val="FF0000"/>
          </a:solidFill>
          <a:ln>
            <a:solidFill>
              <a:schemeClr val="tx1"/>
            </a:solidFill>
          </a:ln>
        </p:spPr>
        <p:txBody>
          <a:bodyPr wrap="square" rtlCol="0">
            <a:spAutoFit/>
          </a:bodyPr>
          <a:lstStyle/>
          <a:p>
            <a:pPr algn="ctr"/>
            <a:r>
              <a:rPr lang="en-CA" sz="4800" dirty="0">
                <a:solidFill>
                  <a:schemeClr val="bg1"/>
                </a:solidFill>
              </a:rPr>
              <a:t>Results</a:t>
            </a:r>
          </a:p>
        </p:txBody>
      </p:sp>
      <p:sp>
        <p:nvSpPr>
          <p:cNvPr id="21" name="TextBox 20"/>
          <p:cNvSpPr txBox="1"/>
          <p:nvPr/>
        </p:nvSpPr>
        <p:spPr>
          <a:xfrm>
            <a:off x="17676440" y="4251448"/>
            <a:ext cx="9693037" cy="844280"/>
          </a:xfrm>
          <a:prstGeom prst="rect">
            <a:avLst/>
          </a:prstGeom>
          <a:solidFill>
            <a:srgbClr val="FF0000"/>
          </a:solidFill>
          <a:ln>
            <a:solidFill>
              <a:schemeClr val="tx1"/>
            </a:solidFill>
          </a:ln>
        </p:spPr>
        <p:txBody>
          <a:bodyPr wrap="square" rtlCol="0">
            <a:spAutoFit/>
          </a:bodyPr>
          <a:lstStyle/>
          <a:p>
            <a:r>
              <a:rPr lang="en-CA" sz="4800" dirty="0">
                <a:solidFill>
                  <a:schemeClr val="bg1"/>
                </a:solidFill>
              </a:rPr>
              <a:t>Methods</a:t>
            </a:r>
          </a:p>
        </p:txBody>
      </p:sp>
      <p:sp>
        <p:nvSpPr>
          <p:cNvPr id="22" name="TextBox 21"/>
          <p:cNvSpPr txBox="1"/>
          <p:nvPr/>
        </p:nvSpPr>
        <p:spPr>
          <a:xfrm>
            <a:off x="17676440" y="5226373"/>
            <a:ext cx="9693037" cy="10310515"/>
          </a:xfrm>
          <a:prstGeom prst="rect">
            <a:avLst/>
          </a:prstGeom>
          <a:noFill/>
          <a:ln>
            <a:solidFill>
              <a:schemeClr val="tx1"/>
            </a:solidFill>
          </a:ln>
        </p:spPr>
        <p:txBody>
          <a:bodyPr wrap="square" rtlCol="0">
            <a:spAutoFit/>
          </a:bodyPr>
          <a:lstStyle/>
          <a:p>
            <a:pPr marL="457200" indent="-457200">
              <a:buFont typeface="Arial" panose="020B0604020202020204" pitchFamily="34" charset="0"/>
              <a:buChar char="•"/>
            </a:pPr>
            <a:r>
              <a:rPr lang="en-CA" sz="3000" dirty="0"/>
              <a:t>Cores were taken at </a:t>
            </a:r>
            <a:r>
              <a:rPr lang="en-US" sz="3000" dirty="0"/>
              <a:t>the </a:t>
            </a:r>
            <a:r>
              <a:rPr lang="en-US" sz="3000" dirty="0" err="1"/>
              <a:t>Winnicut</a:t>
            </a:r>
            <a:r>
              <a:rPr lang="en-US" sz="3000" dirty="0"/>
              <a:t>, Lamprey and mid stream in the Great Bay Estuary (Figure 2).</a:t>
            </a:r>
          </a:p>
          <a:p>
            <a:pPr marL="457200" indent="-457200">
              <a:buFont typeface="Arial" panose="020B0604020202020204" pitchFamily="34" charset="0"/>
              <a:buChar char="•"/>
            </a:pPr>
            <a:endParaRPr lang="en-CA" sz="3000" dirty="0"/>
          </a:p>
          <a:p>
            <a:pPr marL="457200" indent="-457200">
              <a:buFont typeface="Arial" panose="020B0604020202020204" pitchFamily="34" charset="0"/>
              <a:buChar char="•"/>
            </a:pPr>
            <a:r>
              <a:rPr lang="en-CA" sz="3000" dirty="0"/>
              <a:t>Five ml of 2M </a:t>
            </a:r>
            <a:r>
              <a:rPr lang="en-CA" sz="3000" dirty="0" err="1"/>
              <a:t>NaOH</a:t>
            </a:r>
            <a:r>
              <a:rPr lang="en-CA" sz="3000" dirty="0"/>
              <a:t> was placed into the sample vial.</a:t>
            </a:r>
          </a:p>
          <a:p>
            <a:pPr marL="457200" indent="-457200">
              <a:buFont typeface="Arial" panose="020B0604020202020204" pitchFamily="34" charset="0"/>
              <a:buChar char="•"/>
            </a:pPr>
            <a:endParaRPr lang="en-CA" sz="3000" dirty="0"/>
          </a:p>
          <a:p>
            <a:pPr marL="457200" indent="-457200">
              <a:buFont typeface="Arial" panose="020B0604020202020204" pitchFamily="34" charset="0"/>
              <a:buChar char="•"/>
            </a:pPr>
            <a:r>
              <a:rPr lang="en-CA" sz="3000" dirty="0"/>
              <a:t>Cores were subsampled every 5 cm and placed in  the sample vial and sealed with a septa and crimp top (Figure 3). </a:t>
            </a:r>
          </a:p>
          <a:p>
            <a:pPr marL="457200" indent="-457200">
              <a:buFont typeface="Arial" panose="020B0604020202020204" pitchFamily="34" charset="0"/>
              <a:buChar char="•"/>
            </a:pPr>
            <a:endParaRPr lang="en-CA" sz="3000" dirty="0"/>
          </a:p>
          <a:p>
            <a:pPr marL="457200" indent="-457200">
              <a:buFont typeface="Arial" panose="020B0604020202020204" pitchFamily="34" charset="0"/>
              <a:buChar char="•"/>
            </a:pPr>
            <a:r>
              <a:rPr lang="en-CA" sz="3000" dirty="0"/>
              <a:t>Samples were subsequently analyzed  with a </a:t>
            </a:r>
            <a:r>
              <a:rPr lang="en-US" sz="3000" dirty="0"/>
              <a:t>Gas Chromatograph, and then dried and weighed again. </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Grain size distributions were determined with a </a:t>
            </a:r>
            <a:r>
              <a:rPr lang="en-US" sz="3000" dirty="0" err="1"/>
              <a:t>Mastersizer</a:t>
            </a:r>
            <a:r>
              <a:rPr lang="en-US" sz="3000" dirty="0"/>
              <a:t> Malvern 2000 Laser Particle Analyzer. Samples  were  run in pairs, with one aliquot run untreated and a second treated with H</a:t>
            </a:r>
            <a:r>
              <a:rPr lang="en-US" sz="3000" baseline="-25000" dirty="0"/>
              <a:t>2</a:t>
            </a:r>
            <a:r>
              <a:rPr lang="en-US" sz="3000" dirty="0"/>
              <a:t>O</a:t>
            </a:r>
            <a:r>
              <a:rPr lang="en-US" sz="3000" baseline="-25000" dirty="0"/>
              <a:t>2</a:t>
            </a:r>
            <a:r>
              <a:rPr lang="en-US" sz="3000" dirty="0"/>
              <a:t> to remove organic material prior to analysis.</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Carbon fraction was assessed by loss-on- ignition (LOI)  methods, chiefly by baking the samples at 450 degrees for 24 hours.</a:t>
            </a:r>
            <a:endParaRPr lang="en-CA" sz="3000" dirty="0"/>
          </a:p>
          <a:p>
            <a:endParaRPr lang="en-CA" sz="3400" dirty="0"/>
          </a:p>
        </p:txBody>
      </p:sp>
      <p:sp>
        <p:nvSpPr>
          <p:cNvPr id="23" name="TextBox 22"/>
          <p:cNvSpPr txBox="1"/>
          <p:nvPr/>
        </p:nvSpPr>
        <p:spPr>
          <a:xfrm>
            <a:off x="20288" y="21919439"/>
            <a:ext cx="27382721" cy="2554545"/>
          </a:xfrm>
          <a:prstGeom prst="rect">
            <a:avLst/>
          </a:prstGeom>
          <a:noFill/>
          <a:ln>
            <a:solidFill>
              <a:schemeClr val="tx1"/>
            </a:solidFill>
          </a:ln>
        </p:spPr>
        <p:txBody>
          <a:bodyPr wrap="square" rtlCol="0">
            <a:spAutoFit/>
          </a:bodyPr>
          <a:lstStyle/>
          <a:p>
            <a:r>
              <a:rPr lang="en-US" sz="3200" dirty="0"/>
              <a:t>The results from our analyses indicate that methane increased down the core in each location. </a:t>
            </a:r>
            <a:r>
              <a:rPr lang="en-US" sz="3200" b="1" dirty="0"/>
              <a:t>Figures  5 and 6 </a:t>
            </a:r>
            <a:r>
              <a:rPr lang="en-US" sz="3200" dirty="0"/>
              <a:t>illustrate that  Lamprey  river sediments contain the greatest amount of CH</a:t>
            </a:r>
            <a:r>
              <a:rPr lang="en-US" sz="3200" baseline="-25000" dirty="0"/>
              <a:t>4</a:t>
            </a:r>
            <a:r>
              <a:rPr lang="en-US" sz="3200" dirty="0"/>
              <a:t> (</a:t>
            </a:r>
            <a:r>
              <a:rPr lang="en-US" sz="3200" b="1" dirty="0"/>
              <a:t>Figure 5,6</a:t>
            </a:r>
            <a:r>
              <a:rPr lang="en-US" sz="3200" dirty="0"/>
              <a:t>). The methane concentrations associated with the amount of organic matter was estimated from LOI (</a:t>
            </a:r>
            <a:r>
              <a:rPr lang="en-US" sz="3200" b="1" dirty="0"/>
              <a:t>Figure 5</a:t>
            </a:r>
            <a:r>
              <a:rPr lang="en-US" sz="3200" dirty="0"/>
              <a:t>). </a:t>
            </a:r>
            <a:r>
              <a:rPr lang="en-US" sz="3200" b="1" dirty="0"/>
              <a:t>Figures 8a, 8b, 9a, and 9b</a:t>
            </a:r>
            <a:r>
              <a:rPr lang="en-US" sz="3200" dirty="0"/>
              <a:t> displayed Lamprey river(LR)  grain size  diagram  for treated (H</a:t>
            </a:r>
            <a:r>
              <a:rPr lang="en-US" sz="3200" baseline="-25000" dirty="0"/>
              <a:t>2</a:t>
            </a:r>
            <a:r>
              <a:rPr lang="en-US" sz="3200" dirty="0"/>
              <a:t>O</a:t>
            </a:r>
            <a:r>
              <a:rPr lang="en-US" sz="3200" baseline="-25000" dirty="0"/>
              <a:t>2</a:t>
            </a:r>
            <a:r>
              <a:rPr lang="en-US" sz="3200" dirty="0"/>
              <a:t>) and non-treated at 25 cm and 53-54 cm. Lamprey was used in order to determine grainsize relationships to organic matter. According to Lundgren 2016, methane and grain size are associated. Lundgren had the ability to dig deeper and saw a relationship between methane and grain size.</a:t>
            </a:r>
            <a:endParaRPr lang="en-CA" sz="3200" dirty="0"/>
          </a:p>
        </p:txBody>
      </p:sp>
      <p:sp>
        <p:nvSpPr>
          <p:cNvPr id="24" name="TextBox 23">
            <a:extLst>
              <a:ext uri="{FF2B5EF4-FFF2-40B4-BE49-F238E27FC236}">
                <a16:creationId xmlns:a16="http://schemas.microsoft.com/office/drawing/2014/main" xmlns="" id="{580FF66F-944E-014A-BA61-0D0519BAA25E}"/>
              </a:ext>
            </a:extLst>
          </p:cNvPr>
          <p:cNvSpPr txBox="1"/>
          <p:nvPr/>
        </p:nvSpPr>
        <p:spPr>
          <a:xfrm>
            <a:off x="20753905" y="36779050"/>
            <a:ext cx="6615573" cy="7017306"/>
          </a:xfrm>
          <a:prstGeom prst="rect">
            <a:avLst/>
          </a:prstGeom>
          <a:noFill/>
          <a:ln>
            <a:solidFill>
              <a:schemeClr val="tx1"/>
            </a:solidFill>
          </a:ln>
        </p:spPr>
        <p:txBody>
          <a:bodyPr wrap="square" rtlCol="0">
            <a:spAutoFit/>
          </a:bodyPr>
          <a:lstStyle/>
          <a:p>
            <a:r>
              <a:rPr lang="en-US" sz="3000" dirty="0"/>
              <a:t>Research was supported by National Science Foundation- 18011420. This project was carried out at University of New Hampshire, in the Earth Science Department. Special thanks to Jackson Estuary Laboratory , Gulf  Challenger crew,  Dr. Lee Slater , Dr. Rose </a:t>
            </a:r>
            <a:r>
              <a:rPr lang="en-US" sz="3000" dirty="0" err="1"/>
              <a:t>Ozbay</a:t>
            </a:r>
            <a:r>
              <a:rPr lang="en-US" sz="3000" dirty="0"/>
              <a:t> , Dr. Maurice Crawford, CLOSES-GAP19 advisors  (Dr. Tom Lippmann, Dr. Ruth Varner, Florencia </a:t>
            </a:r>
            <a:r>
              <a:rPr lang="en-US" sz="3000" dirty="0" err="1"/>
              <a:t>Fahnestock</a:t>
            </a:r>
            <a:r>
              <a:rPr lang="en-US" sz="3000" dirty="0"/>
              <a:t>, Dr. Julie Bryce) , CLOSES- GAP19 Team, Katie Bennett , Clarice Perryman, Quinton Hill, Emma Burkett, Maddie Wood, Sophie Burke , Steve Hale, Erik </a:t>
            </a:r>
            <a:r>
              <a:rPr lang="en-US" sz="3000" dirty="0" err="1"/>
              <a:t>Froburg</a:t>
            </a:r>
            <a:r>
              <a:rPr lang="en-US" sz="3000" dirty="0"/>
              <a:t>, Sandy </a:t>
            </a:r>
            <a:r>
              <a:rPr lang="en-US" sz="3000" dirty="0" err="1"/>
              <a:t>Coit</a:t>
            </a:r>
            <a:r>
              <a:rPr lang="en-US" sz="3000" dirty="0"/>
              <a:t>  and Dr. Joel Johnson.</a:t>
            </a:r>
            <a:endParaRPr lang="en-CA" sz="3000" dirty="0"/>
          </a:p>
        </p:txBody>
      </p:sp>
      <p:sp>
        <p:nvSpPr>
          <p:cNvPr id="25" name="TextBox 24">
            <a:extLst>
              <a:ext uri="{FF2B5EF4-FFF2-40B4-BE49-F238E27FC236}">
                <a16:creationId xmlns:a16="http://schemas.microsoft.com/office/drawing/2014/main" xmlns="" id="{0C50EC91-7621-4E4F-912F-D7E06FF091B7}"/>
              </a:ext>
            </a:extLst>
          </p:cNvPr>
          <p:cNvSpPr txBox="1"/>
          <p:nvPr/>
        </p:nvSpPr>
        <p:spPr>
          <a:xfrm>
            <a:off x="20753905" y="35936116"/>
            <a:ext cx="6641436" cy="844280"/>
          </a:xfrm>
          <a:prstGeom prst="rect">
            <a:avLst/>
          </a:prstGeom>
          <a:solidFill>
            <a:srgbClr val="FF0000"/>
          </a:solidFill>
          <a:ln>
            <a:solidFill>
              <a:schemeClr val="tx1"/>
            </a:solidFill>
          </a:ln>
        </p:spPr>
        <p:txBody>
          <a:bodyPr wrap="square" rtlCol="0">
            <a:spAutoFit/>
          </a:bodyPr>
          <a:lstStyle/>
          <a:p>
            <a:r>
              <a:rPr lang="en-CA" sz="4800" dirty="0">
                <a:solidFill>
                  <a:schemeClr val="bg1"/>
                </a:solidFill>
              </a:rPr>
              <a:t>Acknowledgements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5" y="13592672"/>
            <a:ext cx="3064861" cy="5154620"/>
          </a:xfrm>
          <a:prstGeom prst="rect">
            <a:avLst/>
          </a:prstGeom>
        </p:spPr>
      </p:pic>
      <p:sp>
        <p:nvSpPr>
          <p:cNvPr id="3" name="TextBox 2"/>
          <p:cNvSpPr txBox="1"/>
          <p:nvPr/>
        </p:nvSpPr>
        <p:spPr>
          <a:xfrm>
            <a:off x="-3899" y="18783678"/>
            <a:ext cx="6612494" cy="1938992"/>
          </a:xfrm>
          <a:prstGeom prst="rect">
            <a:avLst/>
          </a:prstGeom>
          <a:noFill/>
        </p:spPr>
        <p:txBody>
          <a:bodyPr wrap="square" rtlCol="0">
            <a:spAutoFit/>
          </a:bodyPr>
          <a:lstStyle/>
          <a:p>
            <a:r>
              <a:rPr lang="en-US" sz="3000" b="1" dirty="0"/>
              <a:t>Figure 1a. </a:t>
            </a:r>
            <a:r>
              <a:rPr lang="en-US" sz="3000" dirty="0"/>
              <a:t>A Great Bay</a:t>
            </a:r>
            <a:r>
              <a:rPr lang="en-US" sz="3000" b="1" dirty="0"/>
              <a:t> </a:t>
            </a:r>
            <a:r>
              <a:rPr lang="en-US" sz="3000" dirty="0"/>
              <a:t>sediment core with measuring tape for scale. </a:t>
            </a:r>
            <a:r>
              <a:rPr lang="en-US" sz="3000" b="1" dirty="0"/>
              <a:t>Figure 1b. </a:t>
            </a:r>
            <a:r>
              <a:rPr lang="en-US" sz="3000" dirty="0"/>
              <a:t>Opening of a core for sampling on the Gulf Challenger.</a:t>
            </a:r>
            <a:endParaRPr lang="en-US" sz="3000" b="1" dirty="0"/>
          </a:p>
        </p:txBody>
      </p:sp>
      <p:pic>
        <p:nvPicPr>
          <p:cNvPr id="9" name="Picture 8"/>
          <p:cNvPicPr>
            <a:picLocks/>
          </p:cNvPicPr>
          <p:nvPr/>
        </p:nvPicPr>
        <p:blipFill rotWithShape="1">
          <a:blip r:embed="rId3">
            <a:extLst>
              <a:ext uri="{28A0092B-C50C-407E-A947-70E740481C1C}">
                <a14:useLocalDpi xmlns:a14="http://schemas.microsoft.com/office/drawing/2010/main" val="0"/>
              </a:ext>
            </a:extLst>
          </a:blip>
          <a:srcRect l="8774" r="32418"/>
          <a:stretch/>
        </p:blipFill>
        <p:spPr>
          <a:xfrm>
            <a:off x="3226440" y="13592672"/>
            <a:ext cx="3362382" cy="5204860"/>
          </a:xfrm>
          <a:prstGeom prst="rect">
            <a:avLst/>
          </a:prstGeom>
          <a:noFill/>
          <a:ln>
            <a:noFill/>
          </a:ln>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25395"/>
          <a:stretch/>
        </p:blipFill>
        <p:spPr>
          <a:xfrm>
            <a:off x="6984901" y="5236990"/>
            <a:ext cx="13011150" cy="6267450"/>
          </a:xfrm>
          <a:prstGeom prst="rect">
            <a:avLst/>
          </a:prstGeom>
        </p:spPr>
      </p:pic>
      <p:sp>
        <p:nvSpPr>
          <p:cNvPr id="13" name="TextBox 12"/>
          <p:cNvSpPr txBox="1"/>
          <p:nvPr/>
        </p:nvSpPr>
        <p:spPr>
          <a:xfrm>
            <a:off x="6887855" y="11638027"/>
            <a:ext cx="10461642" cy="1015663"/>
          </a:xfrm>
          <a:prstGeom prst="rect">
            <a:avLst/>
          </a:prstGeom>
          <a:noFill/>
        </p:spPr>
        <p:txBody>
          <a:bodyPr wrap="square" rtlCol="0">
            <a:spAutoFit/>
          </a:bodyPr>
          <a:lstStyle/>
          <a:p>
            <a:pPr algn="ctr"/>
            <a:r>
              <a:rPr lang="en-US" sz="3000" b="1" dirty="0"/>
              <a:t>Figure 2.</a:t>
            </a:r>
            <a:r>
              <a:rPr lang="en-US" sz="3000" dirty="0"/>
              <a:t> The  Lamprey (LR), mid stream (MS) and </a:t>
            </a:r>
            <a:r>
              <a:rPr lang="en-US" sz="3000" dirty="0" err="1"/>
              <a:t>Winnicut</a:t>
            </a:r>
            <a:r>
              <a:rPr lang="en-US" sz="3000" dirty="0"/>
              <a:t> (WT) locations. (image developed with Google Earth)</a:t>
            </a:r>
            <a:endParaRPr lang="en-US" sz="3000" b="1" dirty="0"/>
          </a:p>
        </p:txBody>
      </p:sp>
      <p:sp>
        <p:nvSpPr>
          <p:cNvPr id="16" name="TextBox 15"/>
          <p:cNvSpPr txBox="1"/>
          <p:nvPr/>
        </p:nvSpPr>
        <p:spPr>
          <a:xfrm>
            <a:off x="262465" y="32717031"/>
            <a:ext cx="5787115" cy="1061829"/>
          </a:xfrm>
          <a:prstGeom prst="rect">
            <a:avLst/>
          </a:prstGeom>
          <a:noFill/>
        </p:spPr>
        <p:txBody>
          <a:bodyPr wrap="square" rtlCol="0">
            <a:spAutoFit/>
          </a:bodyPr>
          <a:lstStyle/>
          <a:p>
            <a:r>
              <a:rPr lang="en-US" sz="2100" b="1" dirty="0"/>
              <a:t>Figure 5. </a:t>
            </a:r>
            <a:r>
              <a:rPr lang="en-US" sz="2100" dirty="0"/>
              <a:t>Methane from the Lamprey (LR), mid stream (MS) and </a:t>
            </a:r>
            <a:r>
              <a:rPr lang="en-US" sz="2100" dirty="0" err="1"/>
              <a:t>Winnicut</a:t>
            </a:r>
            <a:r>
              <a:rPr lang="en-US" sz="2100" dirty="0"/>
              <a:t> (WT) as a function of  depth in the sediment core.</a:t>
            </a: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564840" y="16306609"/>
            <a:ext cx="3968845" cy="2988657"/>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4934" y="13222454"/>
            <a:ext cx="2988657" cy="2360164"/>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51903" y="16617008"/>
            <a:ext cx="4497593" cy="3171447"/>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9984742" y="17040401"/>
            <a:ext cx="3168625" cy="2321293"/>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51902" y="13215120"/>
            <a:ext cx="4497595" cy="3111034"/>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10004308" y="13603583"/>
            <a:ext cx="3113905" cy="2336880"/>
          </a:xfrm>
          <a:prstGeom prst="rect">
            <a:avLst/>
          </a:prstGeom>
        </p:spPr>
      </p:pic>
      <p:sp>
        <p:nvSpPr>
          <p:cNvPr id="19" name="TextBox 18"/>
          <p:cNvSpPr txBox="1"/>
          <p:nvPr/>
        </p:nvSpPr>
        <p:spPr>
          <a:xfrm>
            <a:off x="6871116" y="19876820"/>
            <a:ext cx="10511534" cy="1492716"/>
          </a:xfrm>
          <a:prstGeom prst="rect">
            <a:avLst/>
          </a:prstGeom>
          <a:noFill/>
        </p:spPr>
        <p:txBody>
          <a:bodyPr wrap="square" rtlCol="0">
            <a:spAutoFit/>
          </a:bodyPr>
          <a:lstStyle/>
          <a:p>
            <a:r>
              <a:rPr lang="en-US" sz="3000" b="1" dirty="0"/>
              <a:t>Figure 3.</a:t>
            </a:r>
            <a:r>
              <a:rPr lang="en-US" sz="3000" dirty="0"/>
              <a:t> Oven dried </a:t>
            </a:r>
            <a:r>
              <a:rPr lang="en-US" sz="3000" b="1" dirty="0"/>
              <a:t> s</a:t>
            </a:r>
            <a:r>
              <a:rPr lang="en-US" sz="3000" dirty="0"/>
              <a:t>amples (Lamprey, mid stream and </a:t>
            </a:r>
            <a:r>
              <a:rPr lang="en-US" sz="3000" dirty="0" err="1"/>
              <a:t>Winnicut</a:t>
            </a:r>
            <a:r>
              <a:rPr lang="en-US" sz="3000" dirty="0"/>
              <a:t>) after CH</a:t>
            </a:r>
            <a:r>
              <a:rPr lang="en-US" sz="3000" baseline="-25000" dirty="0"/>
              <a:t>4</a:t>
            </a:r>
            <a:r>
              <a:rPr lang="en-US" sz="3000" dirty="0"/>
              <a:t> analyses.</a:t>
            </a:r>
          </a:p>
          <a:p>
            <a:endParaRPr lang="en-US" sz="3100" dirty="0"/>
          </a:p>
        </p:txBody>
      </p:sp>
      <p:sp>
        <p:nvSpPr>
          <p:cNvPr id="1024" name="TextBox 1023"/>
          <p:cNvSpPr txBox="1"/>
          <p:nvPr/>
        </p:nvSpPr>
        <p:spPr>
          <a:xfrm>
            <a:off x="14428810" y="32559922"/>
            <a:ext cx="5385657" cy="1061829"/>
          </a:xfrm>
          <a:prstGeom prst="rect">
            <a:avLst/>
          </a:prstGeom>
          <a:noFill/>
        </p:spPr>
        <p:txBody>
          <a:bodyPr wrap="square" rtlCol="0">
            <a:spAutoFit/>
          </a:bodyPr>
          <a:lstStyle/>
          <a:p>
            <a:r>
              <a:rPr lang="en-US" sz="2100" b="1" dirty="0"/>
              <a:t>Figure 7. </a:t>
            </a:r>
            <a:r>
              <a:rPr lang="en-US" sz="2100" dirty="0"/>
              <a:t>Scatter plot of methane and LOI in Great Bay sediments . The higher The LOI the higher the Methane concentration. </a:t>
            </a:r>
            <a:endParaRPr lang="en-US" sz="2100" b="1" dirty="0"/>
          </a:p>
        </p:txBody>
      </p:sp>
      <p:pic>
        <p:nvPicPr>
          <p:cNvPr id="1029"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64165" y="25167050"/>
            <a:ext cx="6185377" cy="721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6973369" y="4251448"/>
            <a:ext cx="10376128" cy="844280"/>
          </a:xfrm>
          <a:prstGeom prst="rect">
            <a:avLst/>
          </a:prstGeom>
          <a:solidFill>
            <a:srgbClr val="FF0000"/>
          </a:solidFill>
          <a:ln>
            <a:solidFill>
              <a:schemeClr val="tx1"/>
            </a:solidFill>
          </a:ln>
        </p:spPr>
        <p:txBody>
          <a:bodyPr wrap="square" rtlCol="0">
            <a:spAutoFit/>
          </a:bodyPr>
          <a:lstStyle/>
          <a:p>
            <a:r>
              <a:rPr lang="en-CA" sz="4800" dirty="0">
                <a:solidFill>
                  <a:schemeClr val="bg1"/>
                </a:solidFill>
              </a:rPr>
              <a:t>Field Site and Approach </a:t>
            </a:r>
          </a:p>
        </p:txBody>
      </p:sp>
      <p:pic>
        <p:nvPicPr>
          <p:cNvPr id="2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7540" y="25256309"/>
            <a:ext cx="5954090" cy="711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32175" y="25137762"/>
            <a:ext cx="5978925" cy="733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7438673" y="32667833"/>
            <a:ext cx="5398058" cy="1061829"/>
          </a:xfrm>
          <a:prstGeom prst="rect">
            <a:avLst/>
          </a:prstGeom>
          <a:noFill/>
        </p:spPr>
        <p:txBody>
          <a:bodyPr wrap="square" rtlCol="0">
            <a:spAutoFit/>
          </a:bodyPr>
          <a:lstStyle/>
          <a:p>
            <a:r>
              <a:rPr lang="en-US" sz="2100" b="1" dirty="0"/>
              <a:t>Figure 6.  </a:t>
            </a:r>
            <a:r>
              <a:rPr lang="en-US" sz="2100" dirty="0"/>
              <a:t>Sediment loss-on-ignition (LOI), a proxy for organic carbon content, as a function of sediment depth.</a:t>
            </a:r>
          </a:p>
        </p:txBody>
      </p:sp>
      <p:sp>
        <p:nvSpPr>
          <p:cNvPr id="14" name="TextBox 13"/>
          <p:cNvSpPr txBox="1"/>
          <p:nvPr/>
        </p:nvSpPr>
        <p:spPr>
          <a:xfrm>
            <a:off x="262465" y="42119276"/>
            <a:ext cx="5532655" cy="1061829"/>
          </a:xfrm>
          <a:prstGeom prst="rect">
            <a:avLst/>
          </a:prstGeom>
          <a:noFill/>
        </p:spPr>
        <p:txBody>
          <a:bodyPr wrap="square" rtlCol="0">
            <a:spAutoFit/>
          </a:bodyPr>
          <a:lstStyle/>
          <a:p>
            <a:r>
              <a:rPr lang="en-US" sz="2100" b="1" dirty="0"/>
              <a:t>Figure 8a.</a:t>
            </a:r>
            <a:r>
              <a:rPr lang="en-US" sz="2100" dirty="0"/>
              <a:t> LR Grain size distribution showing that at 25 cm the mud mix is much higher than sand. The D50 is also shown.</a:t>
            </a:r>
            <a:endParaRPr lang="en-US" sz="2100" b="1" dirty="0"/>
          </a:p>
        </p:txBody>
      </p:sp>
      <p:sp>
        <p:nvSpPr>
          <p:cNvPr id="36" name="TextBox 35"/>
          <p:cNvSpPr txBox="1"/>
          <p:nvPr/>
        </p:nvSpPr>
        <p:spPr>
          <a:xfrm>
            <a:off x="20693733" y="25113952"/>
            <a:ext cx="6690669" cy="677108"/>
          </a:xfrm>
          <a:prstGeom prst="rect">
            <a:avLst/>
          </a:prstGeom>
          <a:solidFill>
            <a:srgbClr val="FF0000"/>
          </a:solidFill>
          <a:ln>
            <a:solidFill>
              <a:schemeClr val="tx1"/>
            </a:solidFill>
          </a:ln>
        </p:spPr>
        <p:txBody>
          <a:bodyPr wrap="square" rtlCol="0">
            <a:spAutoFit/>
          </a:bodyPr>
          <a:lstStyle/>
          <a:p>
            <a:r>
              <a:rPr lang="en-CA" sz="3800" dirty="0">
                <a:solidFill>
                  <a:schemeClr val="bg1"/>
                </a:solidFill>
              </a:rPr>
              <a:t>Summary </a:t>
            </a:r>
          </a:p>
        </p:txBody>
      </p:sp>
      <p:sp>
        <p:nvSpPr>
          <p:cNvPr id="37" name="TextBox 36"/>
          <p:cNvSpPr txBox="1"/>
          <p:nvPr/>
        </p:nvSpPr>
        <p:spPr>
          <a:xfrm>
            <a:off x="5896449" y="42088196"/>
            <a:ext cx="4632650" cy="1708160"/>
          </a:xfrm>
          <a:prstGeom prst="rect">
            <a:avLst/>
          </a:prstGeom>
          <a:noFill/>
        </p:spPr>
        <p:txBody>
          <a:bodyPr wrap="square" rtlCol="0">
            <a:spAutoFit/>
          </a:bodyPr>
          <a:lstStyle/>
          <a:p>
            <a:r>
              <a:rPr lang="en-US" sz="2100" b="1" dirty="0"/>
              <a:t>Figure 8b. </a:t>
            </a:r>
            <a:r>
              <a:rPr lang="en-US" sz="2100" dirty="0"/>
              <a:t>LR</a:t>
            </a:r>
            <a:r>
              <a:rPr lang="en-US" sz="2100" b="1" dirty="0"/>
              <a:t> </a:t>
            </a:r>
            <a:r>
              <a:rPr lang="en-US" sz="2100" dirty="0"/>
              <a:t>Grain size distribution at 25 cm with H</a:t>
            </a:r>
            <a:r>
              <a:rPr lang="en-US" sz="2100" baseline="-25000" dirty="0"/>
              <a:t>2</a:t>
            </a:r>
            <a:r>
              <a:rPr lang="en-US" sz="2100" dirty="0"/>
              <a:t>O</a:t>
            </a:r>
            <a:r>
              <a:rPr lang="en-US" sz="2100" baseline="-25000" dirty="0"/>
              <a:t>2 </a:t>
            </a:r>
            <a:r>
              <a:rPr lang="en-US" sz="2100" dirty="0"/>
              <a:t>treatment. Data show that the mud mix is higher than the sand. The sand and mud is around the same as Figure 8a.</a:t>
            </a:r>
            <a:endParaRPr lang="en-US" sz="2100" b="1" dirty="0"/>
          </a:p>
        </p:txBody>
      </p:sp>
      <p:sp>
        <p:nvSpPr>
          <p:cNvPr id="42" name="TextBox 41"/>
          <p:cNvSpPr txBox="1"/>
          <p:nvPr/>
        </p:nvSpPr>
        <p:spPr>
          <a:xfrm>
            <a:off x="20705244" y="25906040"/>
            <a:ext cx="6676055" cy="4247317"/>
          </a:xfrm>
          <a:prstGeom prst="rect">
            <a:avLst/>
          </a:prstGeom>
          <a:noFill/>
          <a:ln>
            <a:solidFill>
              <a:schemeClr val="tx1"/>
            </a:solidFill>
          </a:ln>
        </p:spPr>
        <p:txBody>
          <a:bodyPr wrap="square" rtlCol="0">
            <a:spAutoFit/>
          </a:bodyPr>
          <a:lstStyle/>
          <a:p>
            <a:r>
              <a:rPr lang="en-US" sz="3000" dirty="0"/>
              <a:t>Based on our results, we observe that LOI and CH</a:t>
            </a:r>
            <a:r>
              <a:rPr lang="en-US" sz="3000" baseline="-25000" dirty="0"/>
              <a:t>4</a:t>
            </a:r>
            <a:r>
              <a:rPr lang="en-US" sz="3000" dirty="0"/>
              <a:t> are dependent on the grain size, depth and organic matter. </a:t>
            </a:r>
          </a:p>
          <a:p>
            <a:endParaRPr lang="en-US" sz="3000" dirty="0"/>
          </a:p>
          <a:p>
            <a:r>
              <a:rPr lang="en-US" sz="3000" dirty="0"/>
              <a:t>Methane and LOI were highest in the Lamprey River cores illustrating the importance of organic matter presence in methane production.</a:t>
            </a:r>
          </a:p>
          <a:p>
            <a:endParaRPr lang="en-CA" sz="3000" dirty="0"/>
          </a:p>
        </p:txBody>
      </p:sp>
      <p:sp>
        <p:nvSpPr>
          <p:cNvPr id="41" name="TextBox 40"/>
          <p:cNvSpPr txBox="1"/>
          <p:nvPr/>
        </p:nvSpPr>
        <p:spPr>
          <a:xfrm>
            <a:off x="15810358" y="42083053"/>
            <a:ext cx="4825921" cy="1061829"/>
          </a:xfrm>
          <a:prstGeom prst="rect">
            <a:avLst/>
          </a:prstGeom>
          <a:noFill/>
        </p:spPr>
        <p:txBody>
          <a:bodyPr wrap="square" rtlCol="0">
            <a:spAutoFit/>
          </a:bodyPr>
          <a:lstStyle/>
          <a:p>
            <a:r>
              <a:rPr lang="en-US" sz="2100" b="1" dirty="0"/>
              <a:t>Figure 9b. </a:t>
            </a:r>
            <a:r>
              <a:rPr lang="en-US" sz="2100" dirty="0"/>
              <a:t>LR Grain size distribution at 53-54 cm with  H</a:t>
            </a:r>
            <a:r>
              <a:rPr lang="en-US" sz="2100" baseline="-25000" dirty="0"/>
              <a:t>2</a:t>
            </a:r>
            <a:r>
              <a:rPr lang="en-US" sz="2100" dirty="0"/>
              <a:t>O</a:t>
            </a:r>
            <a:r>
              <a:rPr lang="en-US" sz="2100" baseline="-25000" dirty="0"/>
              <a:t>2 </a:t>
            </a:r>
            <a:r>
              <a:rPr lang="en-US" sz="2100" dirty="0"/>
              <a:t> treatment</a:t>
            </a:r>
            <a:r>
              <a:rPr lang="en-US" sz="2100" b="1" dirty="0"/>
              <a:t>. </a:t>
            </a:r>
            <a:r>
              <a:rPr lang="en-US" sz="2100" dirty="0"/>
              <a:t>Sand is higher than mud and D50 is larger  </a:t>
            </a:r>
          </a:p>
        </p:txBody>
      </p:sp>
      <p:sp>
        <p:nvSpPr>
          <p:cNvPr id="43" name="TextBox 42"/>
          <p:cNvSpPr txBox="1"/>
          <p:nvPr/>
        </p:nvSpPr>
        <p:spPr>
          <a:xfrm>
            <a:off x="11023208" y="42035832"/>
            <a:ext cx="3978023" cy="1769715"/>
          </a:xfrm>
          <a:prstGeom prst="rect">
            <a:avLst/>
          </a:prstGeom>
          <a:noFill/>
        </p:spPr>
        <p:txBody>
          <a:bodyPr wrap="square" rtlCol="0">
            <a:spAutoFit/>
          </a:bodyPr>
          <a:lstStyle/>
          <a:p>
            <a:r>
              <a:rPr lang="en-US" sz="2100" b="1" dirty="0"/>
              <a:t>Figure 9a. </a:t>
            </a:r>
            <a:r>
              <a:rPr lang="en-US" sz="2100" dirty="0"/>
              <a:t>LR Grain size distribution at 53-54 cm without   H</a:t>
            </a:r>
            <a:r>
              <a:rPr lang="en-US" sz="2100" baseline="-25000" dirty="0"/>
              <a:t>2</a:t>
            </a:r>
            <a:r>
              <a:rPr lang="en-US" sz="2100" dirty="0"/>
              <a:t>O</a:t>
            </a:r>
            <a:r>
              <a:rPr lang="en-US" sz="2100" baseline="-25000" dirty="0"/>
              <a:t>2 </a:t>
            </a:r>
            <a:r>
              <a:rPr lang="en-US" sz="2100" dirty="0"/>
              <a:t> treatment. D50 is slightly smaller than in Figure 9b.  </a:t>
            </a:r>
            <a:r>
              <a:rPr lang="en-US" sz="2100" b="1" dirty="0"/>
              <a:t> </a:t>
            </a:r>
          </a:p>
          <a:p>
            <a:endParaRPr lang="en-US" sz="2500" dirty="0"/>
          </a:p>
        </p:txBody>
      </p:sp>
      <p:sp>
        <p:nvSpPr>
          <p:cNvPr id="44" name="TextBox 43"/>
          <p:cNvSpPr txBox="1"/>
          <p:nvPr/>
        </p:nvSpPr>
        <p:spPr>
          <a:xfrm>
            <a:off x="24637765" y="16706100"/>
            <a:ext cx="2792327" cy="2862322"/>
          </a:xfrm>
          <a:prstGeom prst="rect">
            <a:avLst/>
          </a:prstGeom>
          <a:noFill/>
        </p:spPr>
        <p:txBody>
          <a:bodyPr wrap="square" rtlCol="0">
            <a:spAutoFit/>
          </a:bodyPr>
          <a:lstStyle/>
          <a:p>
            <a:r>
              <a:rPr lang="en-US" sz="3000" b="1" dirty="0"/>
              <a:t>Figure 4.</a:t>
            </a:r>
            <a:r>
              <a:rPr lang="en-US" sz="3000" dirty="0"/>
              <a:t> Image of the relationships between  methane and organic matter</a:t>
            </a:r>
            <a:endParaRPr lang="en-US" sz="3000" b="1" dirty="0"/>
          </a:p>
        </p:txBody>
      </p:sp>
      <p:pic>
        <p:nvPicPr>
          <p:cNvPr id="1026" name="Picture 2" descr="C:\Users\yekeh\AppData\Local\Microsoft\Windows\INetCache\IE\RLNGNI47\125px-Rutgers_athletics_logo[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286" y="1209977"/>
            <a:ext cx="1444149" cy="79477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yekeh\AppData\Local\Microsoft\Windows\INetCache\IE\DSOD24LG\Univ._of_New_Hampshire_logo[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982" y="2258771"/>
            <a:ext cx="2359012" cy="14480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yekeh\AppData\Local\Microsoft\Windows\INetCache\IE\RLNGNI47\UMES-Full_Name_Logo[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70575" y="1917498"/>
            <a:ext cx="1784385" cy="17336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ekeh\AppData\Local\Microsoft\Windows\INetCache\IE\U0RK9NHQ\8384883516_e993719287_z[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381296" y="1230317"/>
            <a:ext cx="2093870" cy="28142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yekeh\AppData\Local\Microsoft\Windows\INetCache\IE\FV3RF7YV\250px-Delaware_State_University_logo.svg[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79298" y="2375059"/>
            <a:ext cx="1782443" cy="1369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445750" y="35860231"/>
            <a:ext cx="5074461"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715441" y="36048306"/>
            <a:ext cx="4496617" cy="5860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8967" y="36173837"/>
            <a:ext cx="5142782" cy="5619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76" y="34550259"/>
            <a:ext cx="5438979" cy="7409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564997" y="15823812"/>
            <a:ext cx="7117842" cy="5185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94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10281</TotalTime>
  <Words>852</Words>
  <Application>Microsoft Office PowerPoint</Application>
  <PresentationFormat>Custom</PresentationFormat>
  <Paragraphs>43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dc:creator>
  <cp:lastModifiedBy>yekehsuah@gmail.com</cp:lastModifiedBy>
  <cp:revision>182</cp:revision>
  <cp:lastPrinted>2015-01-09T14:15:56Z</cp:lastPrinted>
  <dcterms:created xsi:type="dcterms:W3CDTF">2013-01-09T00:42:52Z</dcterms:created>
  <dcterms:modified xsi:type="dcterms:W3CDTF">2020-04-22T03:57:45Z</dcterms:modified>
</cp:coreProperties>
</file>