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8" r:id="rId2"/>
  </p:sldIdLst>
  <p:sldSz cx="43891200" cy="32918400"/>
  <p:notesSz cx="32458025" cy="43430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B"/>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99" autoAdjust="0"/>
    <p:restoredTop sz="94643"/>
  </p:normalViewPr>
  <p:slideViewPr>
    <p:cSldViewPr snapToGrid="0" snapToObjects="1">
      <p:cViewPr>
        <p:scale>
          <a:sx n="40" d="100"/>
          <a:sy n="40" d="100"/>
        </p:scale>
        <p:origin x="15"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E2CBF5-A3FC-FE43-BC4F-36FA50E9A917}"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199607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2CBF5-A3FC-FE43-BC4F-36FA50E9A917}"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194828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2CBF5-A3FC-FE43-BC4F-36FA50E9A917}"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257321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2CBF5-A3FC-FE43-BC4F-36FA50E9A917}"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81595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E2CBF5-A3FC-FE43-BC4F-36FA50E9A917}"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312990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E2CBF5-A3FC-FE43-BC4F-36FA50E9A917}"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249267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E2CBF5-A3FC-FE43-BC4F-36FA50E9A917}"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39209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E2CBF5-A3FC-FE43-BC4F-36FA50E9A917}"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109637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2CBF5-A3FC-FE43-BC4F-36FA50E9A917}"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106447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3E2CBF5-A3FC-FE43-BC4F-36FA50E9A917}"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302171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3E2CBF5-A3FC-FE43-BC4F-36FA50E9A917}"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7A24F-687E-AE4C-9521-E75A2AC6433B}" type="slidenum">
              <a:rPr lang="en-US" smtClean="0"/>
              <a:t>‹#›</a:t>
            </a:fld>
            <a:endParaRPr lang="en-US"/>
          </a:p>
        </p:txBody>
      </p:sp>
    </p:spTree>
    <p:extLst>
      <p:ext uri="{BB962C8B-B14F-4D97-AF65-F5344CB8AC3E}">
        <p14:creationId xmlns:p14="http://schemas.microsoft.com/office/powerpoint/2010/main" val="406708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3E2CBF5-A3FC-FE43-BC4F-36FA50E9A917}" type="datetimeFigureOut">
              <a:rPr lang="en-US" smtClean="0"/>
              <a:t>4/18/2020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0757A24F-687E-AE4C-9521-E75A2AC6433B}" type="slidenum">
              <a:rPr lang="en-US" smtClean="0"/>
              <a:t>‹#›</a:t>
            </a:fld>
            <a:endParaRPr lang="en-US"/>
          </a:p>
        </p:txBody>
      </p:sp>
    </p:spTree>
    <p:extLst>
      <p:ext uri="{BB962C8B-B14F-4D97-AF65-F5344CB8AC3E}">
        <p14:creationId xmlns:p14="http://schemas.microsoft.com/office/powerpoint/2010/main" val="707120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19.png"/><Relationship Id="rId34" Type="http://schemas.openxmlformats.org/officeDocument/2006/relationships/image" Target="../media/image32.JPG"/><Relationship Id="rId7" Type="http://schemas.openxmlformats.org/officeDocument/2006/relationships/image" Target="../media/image5.jp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4.png"/><Relationship Id="rId33" Type="http://schemas.openxmlformats.org/officeDocument/2006/relationships/image" Target="../media/image31.png"/><Relationship Id="rId2" Type="http://schemas.openxmlformats.org/officeDocument/2006/relationships/image" Target="../media/image1.png"/><Relationship Id="rId16" Type="http://schemas.openxmlformats.org/officeDocument/2006/relationships/image" Target="../media/image14.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0.png"/><Relationship Id="rId32" Type="http://schemas.openxmlformats.org/officeDocument/2006/relationships/image" Target="../media/image27.JP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2.png"/><Relationship Id="rId28" Type="http://schemas.openxmlformats.org/officeDocument/2006/relationships/image" Target="../media/image25.png"/><Relationship Id="rId10" Type="http://schemas.openxmlformats.org/officeDocument/2006/relationships/image" Target="../media/image8.jpg"/><Relationship Id="rId19" Type="http://schemas.openxmlformats.org/officeDocument/2006/relationships/image" Target="../media/image17.png"/><Relationship Id="rId31"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9.png"/><Relationship Id="rId35"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 Box 22">
                <a:extLst>
                  <a:ext uri="{FF2B5EF4-FFF2-40B4-BE49-F238E27FC236}">
                    <a16:creationId xmlns:a16="http://schemas.microsoft.com/office/drawing/2014/main" id="{6D769560-CF94-5142-BC0A-BAAD36126705}"/>
                  </a:ext>
                </a:extLst>
              </p:cNvPr>
              <p:cNvSpPr txBox="1">
                <a:spLocks noChangeArrowheads="1"/>
              </p:cNvSpPr>
              <p:nvPr/>
            </p:nvSpPr>
            <p:spPr bwMode="auto">
              <a:xfrm>
                <a:off x="782480" y="4060300"/>
                <a:ext cx="15906869" cy="13124106"/>
              </a:xfrm>
              <a:prstGeom prst="rect">
                <a:avLst/>
              </a:prstGeom>
              <a:noFill/>
              <a:ln w="9525">
                <a:solidFill>
                  <a:schemeClr val="tx1"/>
                </a:solidFill>
                <a:miter lim="800000"/>
                <a:headEnd/>
                <a:tailEnd/>
              </a:ln>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389438" eaLnBrk="0" hangingPunct="0">
                  <a:defRPr sz="3500">
                    <a:solidFill>
                      <a:schemeClr val="tx1"/>
                    </a:solidFill>
                    <a:latin typeface="Arial"/>
                  </a:defRPr>
                </a:lvl1pPr>
                <a:lvl2pPr marL="742950" indent="-285750" defTabSz="4389438" eaLnBrk="0" hangingPunct="0">
                  <a:defRPr sz="3500">
                    <a:solidFill>
                      <a:schemeClr val="tx1"/>
                    </a:solidFill>
                    <a:latin typeface="Arial"/>
                  </a:defRPr>
                </a:lvl2pPr>
                <a:lvl3pPr marL="1143000" indent="-228600" defTabSz="4389438" eaLnBrk="0" hangingPunct="0">
                  <a:defRPr sz="3500">
                    <a:solidFill>
                      <a:schemeClr val="tx1"/>
                    </a:solidFill>
                    <a:latin typeface="Arial"/>
                  </a:defRPr>
                </a:lvl3pPr>
                <a:lvl4pPr marL="1600200" indent="-228600" defTabSz="4389438" eaLnBrk="0" hangingPunct="0">
                  <a:defRPr sz="3500">
                    <a:solidFill>
                      <a:schemeClr val="tx1"/>
                    </a:solidFill>
                    <a:latin typeface="Arial"/>
                  </a:defRPr>
                </a:lvl4pPr>
                <a:lvl5pPr marL="2057400" indent="-228600" defTabSz="4389438" eaLnBrk="0" hangingPunct="0">
                  <a:defRPr sz="3500">
                    <a:solidFill>
                      <a:schemeClr val="tx1"/>
                    </a:solidFill>
                    <a:latin typeface="Arial"/>
                  </a:defRPr>
                </a:lvl5pPr>
                <a:lvl6pPr marL="2514600" indent="-228600" defTabSz="4389438" eaLnBrk="0" fontAlgn="base" hangingPunct="0">
                  <a:spcBef>
                    <a:spcPct val="0"/>
                  </a:spcBef>
                  <a:spcAft>
                    <a:spcPct val="0"/>
                  </a:spcAft>
                  <a:defRPr sz="3500">
                    <a:solidFill>
                      <a:schemeClr val="tx1"/>
                    </a:solidFill>
                    <a:latin typeface="Arial"/>
                  </a:defRPr>
                </a:lvl6pPr>
                <a:lvl7pPr marL="2971800" indent="-228600" defTabSz="4389438" eaLnBrk="0" fontAlgn="base" hangingPunct="0">
                  <a:spcBef>
                    <a:spcPct val="0"/>
                  </a:spcBef>
                  <a:spcAft>
                    <a:spcPct val="0"/>
                  </a:spcAft>
                  <a:defRPr sz="3500">
                    <a:solidFill>
                      <a:schemeClr val="tx1"/>
                    </a:solidFill>
                    <a:latin typeface="Arial"/>
                  </a:defRPr>
                </a:lvl7pPr>
                <a:lvl8pPr marL="3429000" indent="-228600" defTabSz="4389438" eaLnBrk="0" fontAlgn="base" hangingPunct="0">
                  <a:spcBef>
                    <a:spcPct val="0"/>
                  </a:spcBef>
                  <a:spcAft>
                    <a:spcPct val="0"/>
                  </a:spcAft>
                  <a:defRPr sz="3500">
                    <a:solidFill>
                      <a:schemeClr val="tx1"/>
                    </a:solidFill>
                    <a:latin typeface="Arial"/>
                  </a:defRPr>
                </a:lvl8pPr>
                <a:lvl9pPr marL="3886200" indent="-228600" defTabSz="4389438" eaLnBrk="0" fontAlgn="base" hangingPunct="0">
                  <a:spcBef>
                    <a:spcPct val="0"/>
                  </a:spcBef>
                  <a:spcAft>
                    <a:spcPct val="0"/>
                  </a:spcAft>
                  <a:defRPr sz="3500">
                    <a:solidFill>
                      <a:schemeClr val="tx1"/>
                    </a:solidFill>
                    <a:latin typeface="Arial"/>
                  </a:defRPr>
                </a:lvl9pPr>
              </a:lstStyle>
              <a:p>
                <a:pPr defTabSz="3762187" eaLnBrk="1" hangingPunct="1">
                  <a:spcBef>
                    <a:spcPct val="50000"/>
                  </a:spcBef>
                  <a:defRPr/>
                </a:pPr>
                <a:endParaRPr lang="en-US" sz="3086"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r>
                  <a:rPr lang="en-US" sz="3086" dirty="0">
                    <a:solidFill>
                      <a:prstClr val="black"/>
                    </a:solidFill>
                    <a:latin typeface="Times New Roman" panose="02020603050405020304" pitchFamily="18" charset="0"/>
                    <a:cs typeface="Times New Roman" panose="02020603050405020304" pitchFamily="18" charset="0"/>
                  </a:rPr>
                  <a:t>. </a:t>
                </a:r>
              </a:p>
              <a:p>
                <a:pPr marL="489833" indent="-489833" eaLnBrk="1" hangingPunct="1">
                  <a:spcBef>
                    <a:spcPct val="50000"/>
                  </a:spcBef>
                  <a:buFont typeface="Arial" panose="020B0604020202020204" pitchFamily="34" charset="0"/>
                  <a:buChar char="•"/>
                  <a:defRPr/>
                </a:pPr>
                <a:r>
                  <a:rPr lang="en-US" sz="3090" dirty="0">
                    <a:solidFill>
                      <a:prstClr val="black"/>
                    </a:solidFill>
                    <a:latin typeface="Times New Roman" panose="02020603050405020304" pitchFamily="18" charset="0"/>
                    <a:cs typeface="Times New Roman" panose="02020603050405020304" pitchFamily="18" charset="0"/>
                  </a:rPr>
                  <a:t>Our aquatic ecosystems are filled with organic matter at the ocean floor. </a:t>
                </a:r>
                <a:r>
                  <a:rPr lang="en-US" sz="3090" dirty="0">
                    <a:latin typeface="Times New Roman" panose="02020603050405020304" pitchFamily="18" charset="0"/>
                    <a:cs typeface="Times New Roman" panose="02020603050405020304" pitchFamily="18" charset="0"/>
                  </a:rPr>
                  <a:t>Methane (</a:t>
                </a:r>
                <a14:m>
                  <m:oMath xmlns:m="http://schemas.openxmlformats.org/officeDocument/2006/math">
                    <m:sSub>
                      <m:sSubPr>
                        <m:ctrlPr>
                          <a:rPr lang="en-US" sz="3090" i="1">
                            <a:latin typeface="Cambria Math" panose="02040503050406030204" pitchFamily="18" charset="0"/>
                          </a:rPr>
                        </m:ctrlPr>
                      </m:sSubPr>
                      <m:e>
                        <m:r>
                          <m:rPr>
                            <m:nor/>
                          </m:rPr>
                          <a:rPr lang="en-US" sz="3090">
                            <a:latin typeface="Times New Roman" panose="02020603050405020304" pitchFamily="18" charset="0"/>
                            <a:cs typeface="Times New Roman" panose="02020603050405020304" pitchFamily="18" charset="0"/>
                          </a:rPr>
                          <m:t>CH</m:t>
                        </m:r>
                      </m:e>
                      <m:sub>
                        <m:r>
                          <a:rPr lang="en-US" sz="3090" i="1">
                            <a:latin typeface="Cambria Math" panose="02040503050406030204" pitchFamily="18" charset="0"/>
                          </a:rPr>
                          <m:t>4</m:t>
                        </m:r>
                      </m:sub>
                    </m:sSub>
                  </m:oMath>
                </a14:m>
                <a:r>
                  <a:rPr lang="en-US" sz="3090" dirty="0">
                    <a:latin typeface="Times New Roman" panose="02020603050405020304" pitchFamily="18" charset="0"/>
                    <a:cs typeface="Times New Roman" panose="02020603050405020304" pitchFamily="18" charset="0"/>
                  </a:rPr>
                  <a:t>) and Mercury (Hg) concentrations have been linked to organic matter content within sediments. For that reason, it is important to understand methane and mercury cycling because </a:t>
                </a:r>
                <a:r>
                  <a:rPr lang="en-US" sz="3090" dirty="0">
                    <a:solidFill>
                      <a:prstClr val="black"/>
                    </a:solidFill>
                    <a:latin typeface="Times New Roman" panose="02020603050405020304" pitchFamily="18" charset="0"/>
                    <a:cs typeface="Times New Roman" panose="02020603050405020304" pitchFamily="18" charset="0"/>
                  </a:rPr>
                  <a:t>at high concentrations, </a:t>
                </a:r>
                <a14:m>
                  <m:oMath xmlns:m="http://schemas.openxmlformats.org/officeDocument/2006/math">
                    <m:sSub>
                      <m:sSubPr>
                        <m:ctrlPr>
                          <a:rPr lang="en-US" sz="3090" i="1">
                            <a:solidFill>
                              <a:prstClr val="black"/>
                            </a:solidFill>
                            <a:latin typeface="Cambria Math" panose="02040503050406030204" pitchFamily="18" charset="0"/>
                            <a:cs typeface="Times New Roman" panose="02020603050405020304" pitchFamily="18" charset="0"/>
                          </a:rPr>
                        </m:ctrlPr>
                      </m:sSubPr>
                      <m:e>
                        <m:r>
                          <m:rPr>
                            <m:nor/>
                          </m:rPr>
                          <a:rPr lang="en-US" sz="3090" dirty="0">
                            <a:solidFill>
                              <a:prstClr val="black"/>
                            </a:solidFill>
                            <a:latin typeface="Times New Roman" panose="02020603050405020304" pitchFamily="18" charset="0"/>
                            <a:cs typeface="Times New Roman" panose="02020603050405020304" pitchFamily="18" charset="0"/>
                          </a:rPr>
                          <m:t>CH</m:t>
                        </m:r>
                      </m:e>
                      <m:sub>
                        <m:r>
                          <a:rPr lang="en-US" sz="3090" i="1">
                            <a:solidFill>
                              <a:prstClr val="black"/>
                            </a:solidFill>
                            <a:latin typeface="Cambria Math" panose="02040503050406030204" pitchFamily="18" charset="0"/>
                            <a:cs typeface="Times New Roman" panose="02020603050405020304" pitchFamily="18" charset="0"/>
                          </a:rPr>
                          <m:t>4</m:t>
                        </m:r>
                      </m:sub>
                    </m:sSub>
                  </m:oMath>
                </a14:m>
                <a:r>
                  <a:rPr lang="en-US" sz="3090" dirty="0">
                    <a:solidFill>
                      <a:prstClr val="black"/>
                    </a:solidFill>
                    <a:latin typeface="Times New Roman" panose="02020603050405020304" pitchFamily="18" charset="0"/>
                    <a:cs typeface="Times New Roman" panose="02020603050405020304" pitchFamily="18" charset="0"/>
                  </a:rPr>
                  <a:t> and Hg become very toxic and if consumed can cause health defects. Loss on ignition (LOI) is a useful method to determine approximate amounts of organic matter within sediments. The % LOI will provide results that can indicate if the organic matter content is associated with </a:t>
                </a:r>
                <a14:m>
                  <m:oMath xmlns:m="http://schemas.openxmlformats.org/officeDocument/2006/math">
                    <m:sSub>
                      <m:sSubPr>
                        <m:ctrlPr>
                          <a:rPr lang="en-US" sz="3090" i="1">
                            <a:solidFill>
                              <a:prstClr val="black"/>
                            </a:solidFill>
                            <a:latin typeface="Cambria Math" panose="02040503050406030204" pitchFamily="18" charset="0"/>
                            <a:cs typeface="Times New Roman" panose="02020603050405020304" pitchFamily="18" charset="0"/>
                          </a:rPr>
                        </m:ctrlPr>
                      </m:sSubPr>
                      <m:e>
                        <m:r>
                          <m:rPr>
                            <m:nor/>
                          </m:rPr>
                          <a:rPr lang="en-US" sz="3090" dirty="0">
                            <a:solidFill>
                              <a:prstClr val="black"/>
                            </a:solidFill>
                            <a:latin typeface="Times New Roman" panose="02020603050405020304" pitchFamily="18" charset="0"/>
                            <a:cs typeface="Times New Roman" panose="02020603050405020304" pitchFamily="18" charset="0"/>
                          </a:rPr>
                          <m:t>CH</m:t>
                        </m:r>
                      </m:e>
                      <m:sub>
                        <m:r>
                          <a:rPr lang="en-US" sz="3090" i="1">
                            <a:solidFill>
                              <a:prstClr val="black"/>
                            </a:solidFill>
                            <a:latin typeface="Cambria Math" panose="02040503050406030204" pitchFamily="18" charset="0"/>
                            <a:cs typeface="Times New Roman" panose="02020603050405020304" pitchFamily="18" charset="0"/>
                          </a:rPr>
                          <m:t>4</m:t>
                        </m:r>
                      </m:sub>
                    </m:sSub>
                  </m:oMath>
                </a14:m>
                <a:r>
                  <a:rPr lang="en-US" sz="3090" dirty="0">
                    <a:solidFill>
                      <a:prstClr val="black"/>
                    </a:solidFill>
                    <a:latin typeface="Times New Roman" panose="02020603050405020304" pitchFamily="18" charset="0"/>
                    <a:cs typeface="Times New Roman" panose="02020603050405020304" pitchFamily="18" charset="0"/>
                  </a:rPr>
                  <a:t> and Hg concentrations.  </a:t>
                </a:r>
              </a:p>
              <a:p>
                <a:pPr marL="489833" indent="-489833" eaLnBrk="1" hangingPunct="1">
                  <a:spcBef>
                    <a:spcPct val="50000"/>
                  </a:spcBef>
                  <a:buFont typeface="Arial" panose="020B0604020202020204" pitchFamily="34" charset="0"/>
                  <a:buChar char="•"/>
                  <a:defRPr/>
                </a:pPr>
                <a:r>
                  <a:rPr lang="en-US" sz="3090" b="1" dirty="0">
                    <a:solidFill>
                      <a:prstClr val="black"/>
                    </a:solidFill>
                    <a:latin typeface="Times New Roman" panose="02020603050405020304" pitchFamily="18" charset="0"/>
                    <a:cs typeface="Times New Roman" panose="02020603050405020304" pitchFamily="18" charset="0"/>
                  </a:rPr>
                  <a:t>Research Objective:                                                                                                                     </a:t>
                </a:r>
                <a:r>
                  <a:rPr lang="en-US" sz="3086" dirty="0">
                    <a:solidFill>
                      <a:prstClr val="black"/>
                    </a:solidFill>
                    <a:latin typeface="Times New Roman" panose="02020603050405020304" pitchFamily="18" charset="0"/>
                    <a:cs typeface="Times New Roman" panose="02020603050405020304" pitchFamily="18" charset="0"/>
                  </a:rPr>
                  <a:t>(1) Is there a relationship between % LOI from estuary sediments vs Hg? (2) Is there a relationship between % LOI from estuary sediments vs </a:t>
                </a:r>
                <a14:m>
                  <m:oMath xmlns:m="http://schemas.openxmlformats.org/officeDocument/2006/math">
                    <m:sSub>
                      <m:sSubPr>
                        <m:ctrlPr>
                          <a:rPr lang="en-US" sz="3086" i="1">
                            <a:solidFill>
                              <a:prstClr val="black"/>
                            </a:solidFill>
                            <a:latin typeface="Cambria Math" panose="02040503050406030204" pitchFamily="18" charset="0"/>
                            <a:cs typeface="Times New Roman" panose="02020603050405020304" pitchFamily="18" charset="0"/>
                          </a:rPr>
                        </m:ctrlPr>
                      </m:sSubPr>
                      <m:e>
                        <m:r>
                          <m:rPr>
                            <m:nor/>
                          </m:rPr>
                          <a:rPr lang="en-US" sz="3086" dirty="0">
                            <a:solidFill>
                              <a:prstClr val="black"/>
                            </a:solidFill>
                            <a:latin typeface="Times New Roman" panose="02020603050405020304" pitchFamily="18" charset="0"/>
                            <a:cs typeface="Times New Roman" panose="02020603050405020304" pitchFamily="18" charset="0"/>
                          </a:rPr>
                          <m:t>CH</m:t>
                        </m:r>
                      </m:e>
                      <m:sub>
                        <m:r>
                          <a:rPr lang="en-US" sz="3086" i="1">
                            <a:solidFill>
                              <a:prstClr val="black"/>
                            </a:solidFill>
                            <a:latin typeface="Cambria Math" panose="02040503050406030204" pitchFamily="18" charset="0"/>
                            <a:cs typeface="Times New Roman" panose="02020603050405020304" pitchFamily="18" charset="0"/>
                          </a:rPr>
                          <m:t>4</m:t>
                        </m:r>
                      </m:sub>
                    </m:sSub>
                  </m:oMath>
                </a14:m>
                <a:r>
                  <a:rPr lang="en-US" sz="3086" dirty="0">
                    <a:solidFill>
                      <a:prstClr val="black"/>
                    </a:solidFill>
                    <a:latin typeface="Times New Roman" panose="02020603050405020304" pitchFamily="18" charset="0"/>
                    <a:cs typeface="Times New Roman" panose="02020603050405020304" pitchFamily="18" charset="0"/>
                  </a:rPr>
                  <a:t>? (3) What happens to the amount of </a:t>
                </a:r>
                <a14:m>
                  <m:oMath xmlns:m="http://schemas.openxmlformats.org/officeDocument/2006/math">
                    <m:sSub>
                      <m:sSubPr>
                        <m:ctrlPr>
                          <a:rPr lang="en-US" sz="3086" i="1">
                            <a:solidFill>
                              <a:prstClr val="black"/>
                            </a:solidFill>
                            <a:latin typeface="Cambria Math" panose="02040503050406030204" pitchFamily="18" charset="0"/>
                            <a:cs typeface="Times New Roman" panose="02020603050405020304" pitchFamily="18" charset="0"/>
                          </a:rPr>
                        </m:ctrlPr>
                      </m:sSubPr>
                      <m:e>
                        <m:r>
                          <m:rPr>
                            <m:nor/>
                          </m:rPr>
                          <a:rPr lang="en-US" sz="3086" dirty="0">
                            <a:solidFill>
                              <a:prstClr val="black"/>
                            </a:solidFill>
                            <a:latin typeface="Times New Roman" panose="02020603050405020304" pitchFamily="18" charset="0"/>
                            <a:cs typeface="Times New Roman" panose="02020603050405020304" pitchFamily="18" charset="0"/>
                          </a:rPr>
                          <m:t>CH</m:t>
                        </m:r>
                      </m:e>
                      <m:sub>
                        <m:r>
                          <a:rPr lang="en-US" sz="3086" i="1">
                            <a:solidFill>
                              <a:prstClr val="black"/>
                            </a:solidFill>
                            <a:latin typeface="Cambria Math" panose="02040503050406030204" pitchFamily="18" charset="0"/>
                            <a:cs typeface="Times New Roman" panose="02020603050405020304" pitchFamily="18" charset="0"/>
                          </a:rPr>
                          <m:t>4</m:t>
                        </m:r>
                      </m:sub>
                    </m:sSub>
                  </m:oMath>
                </a14:m>
                <a:r>
                  <a:rPr lang="en-US" sz="3086" dirty="0">
                    <a:solidFill>
                      <a:prstClr val="black"/>
                    </a:solidFill>
                    <a:latin typeface="Times New Roman" panose="02020603050405020304" pitchFamily="18" charset="0"/>
                    <a:cs typeface="Times New Roman" panose="02020603050405020304" pitchFamily="18" charset="0"/>
                  </a:rPr>
                  <a:t> and Hg stored in Great Bay sediments with depth?</a:t>
                </a:r>
              </a:p>
              <a:p>
                <a:pPr marL="489833" indent="-489833" eaLnBrk="1" hangingPunct="1">
                  <a:spcBef>
                    <a:spcPct val="50000"/>
                  </a:spcBef>
                  <a:buFont typeface="Arial" panose="020B0604020202020204" pitchFamily="34" charset="0"/>
                  <a:buChar char="•"/>
                  <a:defRPr/>
                </a:pPr>
                <a:endParaRPr lang="en-US" sz="3086" dirty="0">
                  <a:solidFill>
                    <a:prstClr val="black"/>
                  </a:solidFill>
                  <a:latin typeface="Times New Roman" panose="02020603050405020304" pitchFamily="18" charset="0"/>
                  <a:cs typeface="Times New Roman" panose="02020603050405020304" pitchFamily="18" charset="0"/>
                </a:endParaRPr>
              </a:p>
              <a:p>
                <a:pPr marL="489833" indent="-489833" eaLnBrk="1" hangingPunct="1">
                  <a:spcBef>
                    <a:spcPct val="50000"/>
                  </a:spcBef>
                  <a:buFont typeface="Arial" panose="020B0604020202020204" pitchFamily="34" charset="0"/>
                  <a:buChar char="•"/>
                  <a:defRPr/>
                </a:pPr>
                <a:endParaRPr lang="en-US" sz="3086" dirty="0">
                  <a:solidFill>
                    <a:prstClr val="black"/>
                  </a:solidFill>
                  <a:latin typeface="Times New Roman" panose="02020603050405020304" pitchFamily="18" charset="0"/>
                  <a:cs typeface="Times New Roman" panose="02020603050405020304" pitchFamily="18" charset="0"/>
                </a:endParaRPr>
              </a:p>
              <a:p>
                <a:pPr marL="489833" indent="-489833" eaLnBrk="1" hangingPunct="1">
                  <a:spcBef>
                    <a:spcPct val="50000"/>
                  </a:spcBef>
                  <a:buFont typeface="Arial" panose="020B0604020202020204" pitchFamily="34" charset="0"/>
                  <a:buChar char="•"/>
                  <a:defRPr/>
                </a:pPr>
                <a:endParaRPr lang="en-US" sz="3086" dirty="0">
                  <a:solidFill>
                    <a:prstClr val="black"/>
                  </a:solidFill>
                  <a:latin typeface="Times New Roman" panose="02020603050405020304" pitchFamily="18" charset="0"/>
                  <a:cs typeface="Times New Roman" panose="02020603050405020304" pitchFamily="18" charset="0"/>
                </a:endParaRPr>
              </a:p>
              <a:p>
                <a:pPr marL="489833" indent="-489833" eaLnBrk="1" hangingPunct="1">
                  <a:spcBef>
                    <a:spcPct val="50000"/>
                  </a:spcBef>
                  <a:buFont typeface="Arial" panose="020B0604020202020204" pitchFamily="34" charset="0"/>
                  <a:buChar char="•"/>
                  <a:defRPr/>
                </a:pPr>
                <a:endParaRPr lang="en-US" sz="3086" dirty="0">
                  <a:solidFill>
                    <a:prstClr val="black"/>
                  </a:solidFill>
                  <a:latin typeface="Times New Roman" panose="02020603050405020304" pitchFamily="18" charset="0"/>
                  <a:cs typeface="Times New Roman" panose="02020603050405020304" pitchFamily="18" charset="0"/>
                </a:endParaRPr>
              </a:p>
              <a:p>
                <a:pPr marL="489833" indent="-489833" eaLnBrk="1" hangingPunct="1">
                  <a:spcBef>
                    <a:spcPct val="50000"/>
                  </a:spcBef>
                  <a:buFont typeface="Arial" panose="020B0604020202020204" pitchFamily="34" charset="0"/>
                  <a:buChar char="•"/>
                  <a:defRPr/>
                </a:pPr>
                <a:endParaRPr lang="en-US" sz="3086" dirty="0">
                  <a:solidFill>
                    <a:prstClr val="black"/>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3086"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r>
                  <a:rPr lang="en-US" sz="3086" dirty="0">
                    <a:solidFill>
                      <a:prstClr val="black"/>
                    </a:solidFill>
                    <a:latin typeface="Times New Roman" panose="02020603050405020304" pitchFamily="18" charset="0"/>
                    <a:cs typeface="Times New Roman" panose="02020603050405020304" pitchFamily="18" charset="0"/>
                  </a:rPr>
                  <a:t> </a:t>
                </a:r>
              </a:p>
              <a:p>
                <a:pPr defTabSz="3762187" eaLnBrk="1" hangingPunct="1">
                  <a:spcBef>
                    <a:spcPct val="50000"/>
                  </a:spcBef>
                  <a:defRPr/>
                </a:pPr>
                <a:endParaRPr lang="en-US" sz="800"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endParaRPr lang="en-US" sz="800"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endParaRPr lang="en-US" sz="800"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endParaRPr lang="en-US" sz="800"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endParaRPr lang="en-US" sz="800" dirty="0">
                  <a:solidFill>
                    <a:prstClr val="black"/>
                  </a:solidFill>
                  <a:latin typeface="Times New Roman" panose="02020603050405020304" pitchFamily="18" charset="0"/>
                  <a:cs typeface="Times New Roman" panose="02020603050405020304" pitchFamily="18" charset="0"/>
                </a:endParaRPr>
              </a:p>
              <a:p>
                <a:pPr defTabSz="3762187" eaLnBrk="1" hangingPunct="1">
                  <a:spcBef>
                    <a:spcPct val="50000"/>
                  </a:spcBef>
                  <a:defRPr/>
                </a:pPr>
                <a:endParaRPr lang="en-US" sz="800" dirty="0">
                  <a:solidFill>
                    <a:prstClr val="black"/>
                  </a:solidFill>
                  <a:latin typeface="Times New Roman" panose="02020603050405020304" pitchFamily="18" charset="0"/>
                  <a:cs typeface="Times New Roman" panose="02020603050405020304" pitchFamily="18" charset="0"/>
                </a:endParaRPr>
              </a:p>
            </p:txBody>
          </p:sp>
        </mc:Choice>
        <mc:Fallback>
          <p:sp>
            <p:nvSpPr>
              <p:cNvPr id="12" name="Text Box 22">
                <a:extLst>
                  <a:ext uri="{FF2B5EF4-FFF2-40B4-BE49-F238E27FC236}">
                    <a16:creationId xmlns:a16="http://schemas.microsoft.com/office/drawing/2014/main" id="{6D769560-CF94-5142-BC0A-BAAD36126705}"/>
                  </a:ext>
                </a:extLst>
              </p:cNvPr>
              <p:cNvSpPr txBox="1">
                <a:spLocks noRot="1" noChangeAspect="1" noMove="1" noResize="1" noEditPoints="1" noAdjustHandles="1" noChangeArrowheads="1" noChangeShapeType="1" noTextEdit="1"/>
              </p:cNvSpPr>
              <p:nvPr/>
            </p:nvSpPr>
            <p:spPr bwMode="auto">
              <a:xfrm>
                <a:off x="782480" y="4060300"/>
                <a:ext cx="15906869" cy="13124106"/>
              </a:xfrm>
              <a:prstGeom prst="rect">
                <a:avLst/>
              </a:prstGeom>
              <a:blipFill>
                <a:blip r:embed="rId2"/>
                <a:stretch>
                  <a:fillRect l="-574" r="-383"/>
                </a:stretch>
              </a:blip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34" name="TextBox 33"/>
          <p:cNvSpPr txBox="1"/>
          <p:nvPr/>
        </p:nvSpPr>
        <p:spPr>
          <a:xfrm>
            <a:off x="783772" y="24207503"/>
            <a:ext cx="15891538" cy="8354803"/>
          </a:xfrm>
          <a:prstGeom prst="rect">
            <a:avLst/>
          </a:prstGeom>
          <a:noFill/>
          <a:ln>
            <a:solidFill>
              <a:schemeClr val="tx1"/>
            </a:solidFill>
          </a:ln>
        </p:spPr>
        <p:txBody>
          <a:bodyPr wrap="square" rtlCol="0">
            <a:spAutoFit/>
          </a:bodyPr>
          <a:lstStyle/>
          <a:p>
            <a:endParaRPr lang="en-US" dirty="0"/>
          </a:p>
        </p:txBody>
      </p:sp>
      <p:sp>
        <p:nvSpPr>
          <p:cNvPr id="75" name="TextBox 74">
            <a:extLst>
              <a:ext uri="{FF2B5EF4-FFF2-40B4-BE49-F238E27FC236}">
                <a16:creationId xmlns:a16="http://schemas.microsoft.com/office/drawing/2014/main" id="{9D0E5E12-C0B0-4E09-8469-D6EBA5641D9B}"/>
              </a:ext>
            </a:extLst>
          </p:cNvPr>
          <p:cNvSpPr txBox="1"/>
          <p:nvPr/>
        </p:nvSpPr>
        <p:spPr>
          <a:xfrm>
            <a:off x="38733104" y="29404483"/>
            <a:ext cx="4381996" cy="3170099"/>
          </a:xfrm>
          <a:prstGeom prst="rect">
            <a:avLst/>
          </a:prstGeom>
          <a:noFill/>
          <a:ln w="28575">
            <a:solidFill>
              <a:schemeClr val="tx1"/>
            </a:solidFill>
          </a:ln>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31" name="TextBox 30"/>
          <p:cNvSpPr txBox="1"/>
          <p:nvPr/>
        </p:nvSpPr>
        <p:spPr>
          <a:xfrm>
            <a:off x="783772" y="17264663"/>
            <a:ext cx="15905577" cy="6722145"/>
          </a:xfrm>
          <a:prstGeom prst="rect">
            <a:avLst/>
          </a:prstGeom>
          <a:noFill/>
          <a:ln>
            <a:solidFill>
              <a:schemeClr val="tx1"/>
            </a:solidFill>
          </a:ln>
        </p:spPr>
        <p:txBody>
          <a:bodyPr wrap="square" rtlCol="0">
            <a:spAutoFit/>
          </a:bodyPr>
          <a:lstStyle/>
          <a:p>
            <a:endParaRPr lang="en-US" dirty="0"/>
          </a:p>
        </p:txBody>
      </p:sp>
      <p:sp>
        <p:nvSpPr>
          <p:cNvPr id="65" name="TextBox 64">
            <a:extLst>
              <a:ext uri="{FF2B5EF4-FFF2-40B4-BE49-F238E27FC236}">
                <a16:creationId xmlns:a16="http://schemas.microsoft.com/office/drawing/2014/main" id="{2ED1060D-0370-4878-82F3-7A26A8CD1251}"/>
              </a:ext>
            </a:extLst>
          </p:cNvPr>
          <p:cNvSpPr txBox="1"/>
          <p:nvPr/>
        </p:nvSpPr>
        <p:spPr>
          <a:xfrm>
            <a:off x="17011625" y="29385058"/>
            <a:ext cx="21450427" cy="3170099"/>
          </a:xfrm>
          <a:prstGeom prst="rect">
            <a:avLst/>
          </a:prstGeom>
          <a:noFill/>
          <a:ln w="28575">
            <a:solidFill>
              <a:schemeClr val="tx1"/>
            </a:solidFill>
          </a:ln>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66" name="TextBox 65">
            <a:extLst>
              <a:ext uri="{FF2B5EF4-FFF2-40B4-BE49-F238E27FC236}">
                <a16:creationId xmlns:a16="http://schemas.microsoft.com/office/drawing/2014/main" id="{EF1AEEC3-5BB0-4FD8-8DAA-4F7848164D23}"/>
              </a:ext>
            </a:extLst>
          </p:cNvPr>
          <p:cNvSpPr txBox="1"/>
          <p:nvPr/>
        </p:nvSpPr>
        <p:spPr>
          <a:xfrm>
            <a:off x="33005852" y="30238878"/>
            <a:ext cx="5315559" cy="2246769"/>
          </a:xfrm>
          <a:prstGeom prst="rect">
            <a:avLst/>
          </a:prstGeom>
          <a:noFill/>
          <a:ln w="28575">
            <a:solidFill>
              <a:schemeClr val="tx1"/>
            </a:solidFill>
          </a:ln>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64" name="TextBox 63">
            <a:extLst>
              <a:ext uri="{FF2B5EF4-FFF2-40B4-BE49-F238E27FC236}">
                <a16:creationId xmlns:a16="http://schemas.microsoft.com/office/drawing/2014/main" id="{61A8D917-F3F6-4FFF-AC6A-B41292D3011C}"/>
              </a:ext>
            </a:extLst>
          </p:cNvPr>
          <p:cNvSpPr txBox="1"/>
          <p:nvPr/>
        </p:nvSpPr>
        <p:spPr>
          <a:xfrm>
            <a:off x="33106244" y="30226370"/>
            <a:ext cx="5263295" cy="230832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CLOSES –GAP19 Team*</a:t>
            </a:r>
          </a:p>
          <a:p>
            <a:r>
              <a:rPr lang="en-US" sz="2400" dirty="0">
                <a:latin typeface="Times New Roman" panose="02020603050405020304" pitchFamily="18" charset="0"/>
                <a:cs typeface="Times New Roman" panose="02020603050405020304" pitchFamily="18" charset="0"/>
              </a:rPr>
              <a:t>-UNH: Ruth Varner, Julie Bryce, </a:t>
            </a:r>
          </a:p>
          <a:p>
            <a:r>
              <a:rPr lang="en-US" sz="2400" dirty="0">
                <a:latin typeface="Times New Roman" panose="02020603050405020304" pitchFamily="18" charset="0"/>
                <a:cs typeface="Times New Roman" panose="02020603050405020304" pitchFamily="18" charset="0"/>
              </a:rPr>
              <a:t>Florencia </a:t>
            </a:r>
            <a:r>
              <a:rPr lang="en-US" sz="2400" dirty="0" err="1">
                <a:latin typeface="Times New Roman" panose="02020603050405020304" pitchFamily="18" charset="0"/>
                <a:cs typeface="Times New Roman" panose="02020603050405020304" pitchFamily="18" charset="0"/>
              </a:rPr>
              <a:t>Fahnestock</a:t>
            </a:r>
            <a:r>
              <a:rPr lang="en-US" sz="2400" dirty="0">
                <a:latin typeface="Times New Roman" panose="02020603050405020304" pitchFamily="18" charset="0"/>
                <a:cs typeface="Times New Roman" panose="02020603050405020304" pitchFamily="18" charset="0"/>
              </a:rPr>
              <a:t>, Thomas Lippmann</a:t>
            </a:r>
          </a:p>
          <a:p>
            <a:r>
              <a:rPr lang="en-US" sz="2400" dirty="0">
                <a:latin typeface="Times New Roman" panose="02020603050405020304" pitchFamily="18" charset="0"/>
                <a:cs typeface="Times New Roman" panose="02020603050405020304" pitchFamily="18" charset="0"/>
              </a:rPr>
              <a:t>-Rutgers University-Newark: Lee Slater</a:t>
            </a:r>
          </a:p>
          <a:p>
            <a:r>
              <a:rPr lang="en-US" sz="2400" dirty="0">
                <a:latin typeface="Times New Roman" panose="02020603050405020304" pitchFamily="18" charset="0"/>
                <a:cs typeface="Times New Roman" panose="02020603050405020304" pitchFamily="18" charset="0"/>
              </a:rPr>
              <a:t>-Delaware State University: Rose </a:t>
            </a:r>
            <a:r>
              <a:rPr lang="en-US" sz="2400" dirty="0" err="1">
                <a:latin typeface="Times New Roman" panose="02020603050405020304" pitchFamily="18" charset="0"/>
                <a:cs typeface="Times New Roman" panose="02020603050405020304" pitchFamily="18" charset="0"/>
              </a:rPr>
              <a:t>Ozbay</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-UMES : Maurice Crawford</a:t>
            </a:r>
          </a:p>
        </p:txBody>
      </p:sp>
      <p:sp>
        <p:nvSpPr>
          <p:cNvPr id="45" name="TextBox 44">
            <a:extLst>
              <a:ext uri="{FF2B5EF4-FFF2-40B4-BE49-F238E27FC236}">
                <a16:creationId xmlns:a16="http://schemas.microsoft.com/office/drawing/2014/main" id="{411133DB-A440-4A30-9B5A-8837B923AFE8}"/>
              </a:ext>
            </a:extLst>
          </p:cNvPr>
          <p:cNvSpPr txBox="1"/>
          <p:nvPr/>
        </p:nvSpPr>
        <p:spPr>
          <a:xfrm>
            <a:off x="17101517" y="30256786"/>
            <a:ext cx="15716547" cy="230832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CLOSES GAP 2019 fellowship is funded by the National Science Foundation (NSF-18011420) . Special thanks to Clarice Perryman for assisting with R Software and Sophie Burke. Thank you to Katie Bennett, Maddie Wood for assisting with field work. Also, a special thanks to the CLOSES-GAP members: </a:t>
            </a:r>
            <a:r>
              <a:rPr lang="en-US" sz="2400" dirty="0" err="1">
                <a:latin typeface="Times New Roman" panose="02020603050405020304" pitchFamily="18" charset="0"/>
                <a:cs typeface="Times New Roman" panose="02020603050405020304" pitchFamily="18" charset="0"/>
              </a:rPr>
              <a:t>Rhyan</a:t>
            </a:r>
            <a:r>
              <a:rPr lang="en-US" sz="2400" dirty="0">
                <a:latin typeface="Times New Roman" panose="02020603050405020304" pitchFamily="18" charset="0"/>
                <a:cs typeface="Times New Roman" panose="02020603050405020304" pitchFamily="18" charset="0"/>
              </a:rPr>
              <a:t> Knight, Nikita </a:t>
            </a:r>
            <a:r>
              <a:rPr lang="en-US" sz="2400" dirty="0" err="1">
                <a:latin typeface="Times New Roman" panose="02020603050405020304" pitchFamily="18" charset="0"/>
                <a:cs typeface="Times New Roman" panose="02020603050405020304" pitchFamily="18" charset="0"/>
              </a:rPr>
              <a:t>Bendre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Yekeh</a:t>
            </a:r>
            <a:r>
              <a:rPr lang="en-US" sz="2400" dirty="0">
                <a:latin typeface="Times New Roman" panose="02020603050405020304" pitchFamily="18" charset="0"/>
                <a:cs typeface="Times New Roman" panose="02020603050405020304" pitchFamily="18" charset="0"/>
              </a:rPr>
              <a:t>, Carolina Caro Cano, Julianna Gutierrez, Sydney </a:t>
            </a:r>
            <a:r>
              <a:rPr lang="en-US" sz="2400" dirty="0" err="1">
                <a:latin typeface="Times New Roman" panose="02020603050405020304" pitchFamily="18" charset="0"/>
                <a:cs typeface="Times New Roman" panose="02020603050405020304" pitchFamily="18" charset="0"/>
              </a:rPr>
              <a:t>Wicklund</a:t>
            </a:r>
            <a:r>
              <a:rPr lang="en-US" sz="2400" dirty="0">
                <a:latin typeface="Times New Roman" panose="02020603050405020304" pitchFamily="18" charset="0"/>
                <a:cs typeface="Times New Roman" panose="02020603050405020304" pitchFamily="18" charset="0"/>
              </a:rPr>
              <a:t>, Marci-Ann Smith, and Romuald </a:t>
            </a:r>
            <a:r>
              <a:rPr lang="en-US" sz="2400" dirty="0" err="1">
                <a:latin typeface="Times New Roman" panose="02020603050405020304" pitchFamily="18" charset="0"/>
                <a:cs typeface="Times New Roman" panose="02020603050405020304" pitchFamily="18" charset="0"/>
              </a:rPr>
              <a:t>Kenmegne</a:t>
            </a:r>
            <a:r>
              <a:rPr lang="en-US" sz="2400" dirty="0">
                <a:latin typeface="Times New Roman" panose="02020603050405020304" pitchFamily="18" charset="0"/>
                <a:cs typeface="Times New Roman" panose="02020603050405020304" pitchFamily="18" charset="0"/>
              </a:rPr>
              <a:t>. Thank you to the UNH Coordinators: Steve Hale, Erik </a:t>
            </a:r>
            <a:r>
              <a:rPr lang="en-US" sz="2400" dirty="0" err="1">
                <a:latin typeface="Times New Roman" panose="02020603050405020304" pitchFamily="18" charset="0"/>
                <a:cs typeface="Times New Roman" panose="02020603050405020304" pitchFamily="18" charset="0"/>
              </a:rPr>
              <a:t>Froburg</a:t>
            </a:r>
            <a:r>
              <a:rPr lang="en-US" sz="2400" dirty="0">
                <a:latin typeface="Times New Roman" panose="02020603050405020304" pitchFamily="18" charset="0"/>
                <a:cs typeface="Times New Roman" panose="02020603050405020304" pitchFamily="18" charset="0"/>
              </a:rPr>
              <a:t> and Sandy </a:t>
            </a:r>
            <a:r>
              <a:rPr lang="en-US" sz="2400" dirty="0" err="1">
                <a:latin typeface="Times New Roman" panose="02020603050405020304" pitchFamily="18" charset="0"/>
                <a:cs typeface="Times New Roman" panose="02020603050405020304" pitchFamily="18" charset="0"/>
              </a:rPr>
              <a:t>Coit</a:t>
            </a:r>
            <a:r>
              <a:rPr lang="en-US" sz="2400" dirty="0">
                <a:latin typeface="Times New Roman" panose="02020603050405020304" pitchFamily="18" charset="0"/>
                <a:cs typeface="Times New Roman" panose="02020603050405020304" pitchFamily="18" charset="0"/>
              </a:rPr>
              <a:t>. Thank you to Quinton Hill and Joel Johnson for sediment lab work. Thank you to Emma Burkett for QGIS images. Thank you to the University of New Hampshire and home institution Rutgers University – Newark.</a:t>
            </a:r>
            <a:endParaRPr lang="en-US" sz="1029"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Text Box 22">
                <a:extLst>
                  <a:ext uri="{FF2B5EF4-FFF2-40B4-BE49-F238E27FC236}">
                    <a16:creationId xmlns:a16="http://schemas.microsoft.com/office/drawing/2014/main" id="{FA978B4A-DFBB-0445-97C1-E4E7B07E7CB4}"/>
                  </a:ext>
                </a:extLst>
              </p:cNvPr>
              <p:cNvSpPr txBox="1">
                <a:spLocks noChangeArrowheads="1"/>
              </p:cNvSpPr>
              <p:nvPr/>
            </p:nvSpPr>
            <p:spPr bwMode="auto">
              <a:xfrm>
                <a:off x="783773" y="18149825"/>
                <a:ext cx="15757128" cy="1563120"/>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389438" eaLnBrk="0" hangingPunct="0">
                  <a:defRPr sz="3500">
                    <a:solidFill>
                      <a:schemeClr val="tx1"/>
                    </a:solidFill>
                    <a:latin typeface="Arial"/>
                  </a:defRPr>
                </a:lvl1pPr>
                <a:lvl2pPr marL="742950" indent="-285750" defTabSz="4389438" eaLnBrk="0" hangingPunct="0">
                  <a:defRPr sz="3500">
                    <a:solidFill>
                      <a:schemeClr val="tx1"/>
                    </a:solidFill>
                    <a:latin typeface="Arial"/>
                  </a:defRPr>
                </a:lvl2pPr>
                <a:lvl3pPr marL="1143000" indent="-228600" defTabSz="4389438" eaLnBrk="0" hangingPunct="0">
                  <a:defRPr sz="3500">
                    <a:solidFill>
                      <a:schemeClr val="tx1"/>
                    </a:solidFill>
                    <a:latin typeface="Arial"/>
                  </a:defRPr>
                </a:lvl3pPr>
                <a:lvl4pPr marL="1600200" indent="-228600" defTabSz="4389438" eaLnBrk="0" hangingPunct="0">
                  <a:defRPr sz="3500">
                    <a:solidFill>
                      <a:schemeClr val="tx1"/>
                    </a:solidFill>
                    <a:latin typeface="Arial"/>
                  </a:defRPr>
                </a:lvl4pPr>
                <a:lvl5pPr marL="2057400" indent="-228600" defTabSz="4389438" eaLnBrk="0" hangingPunct="0">
                  <a:defRPr sz="3500">
                    <a:solidFill>
                      <a:schemeClr val="tx1"/>
                    </a:solidFill>
                    <a:latin typeface="Arial"/>
                  </a:defRPr>
                </a:lvl5pPr>
                <a:lvl6pPr marL="2514600" indent="-228600" defTabSz="4389438" eaLnBrk="0" fontAlgn="base" hangingPunct="0">
                  <a:spcBef>
                    <a:spcPct val="0"/>
                  </a:spcBef>
                  <a:spcAft>
                    <a:spcPct val="0"/>
                  </a:spcAft>
                  <a:defRPr sz="3500">
                    <a:solidFill>
                      <a:schemeClr val="tx1"/>
                    </a:solidFill>
                    <a:latin typeface="Arial"/>
                  </a:defRPr>
                </a:lvl6pPr>
                <a:lvl7pPr marL="2971800" indent="-228600" defTabSz="4389438" eaLnBrk="0" fontAlgn="base" hangingPunct="0">
                  <a:spcBef>
                    <a:spcPct val="0"/>
                  </a:spcBef>
                  <a:spcAft>
                    <a:spcPct val="0"/>
                  </a:spcAft>
                  <a:defRPr sz="3500">
                    <a:solidFill>
                      <a:schemeClr val="tx1"/>
                    </a:solidFill>
                    <a:latin typeface="Arial"/>
                  </a:defRPr>
                </a:lvl7pPr>
                <a:lvl8pPr marL="3429000" indent="-228600" defTabSz="4389438" eaLnBrk="0" fontAlgn="base" hangingPunct="0">
                  <a:spcBef>
                    <a:spcPct val="0"/>
                  </a:spcBef>
                  <a:spcAft>
                    <a:spcPct val="0"/>
                  </a:spcAft>
                  <a:defRPr sz="3500">
                    <a:solidFill>
                      <a:schemeClr val="tx1"/>
                    </a:solidFill>
                    <a:latin typeface="Arial"/>
                  </a:defRPr>
                </a:lvl8pPr>
                <a:lvl9pPr marL="3886200" indent="-228600" defTabSz="4389438" eaLnBrk="0" fontAlgn="base" hangingPunct="0">
                  <a:spcBef>
                    <a:spcPct val="0"/>
                  </a:spcBef>
                  <a:spcAft>
                    <a:spcPct val="0"/>
                  </a:spcAft>
                  <a:defRPr sz="3500">
                    <a:solidFill>
                      <a:schemeClr val="tx1"/>
                    </a:solidFill>
                    <a:latin typeface="Arial"/>
                  </a:defRPr>
                </a:lvl9pPr>
              </a:lstStyle>
              <a:p>
                <a:pPr marL="489833" indent="-489833" defTabSz="3762187" eaLnBrk="1" hangingPunct="1">
                  <a:spcBef>
                    <a:spcPct val="50000"/>
                  </a:spcBef>
                  <a:buFont typeface="Arial" panose="020B0604020202020204" pitchFamily="34" charset="0"/>
                  <a:buChar char="•"/>
                  <a:defRPr/>
                </a:pPr>
                <a14:m>
                  <m:oMath xmlns:m="http://schemas.openxmlformats.org/officeDocument/2006/math">
                    <m:sSub>
                      <m:sSubPr>
                        <m:ctrlPr>
                          <a:rPr lang="en-US" sz="3086" i="1">
                            <a:solidFill>
                              <a:prstClr val="black"/>
                            </a:solidFill>
                            <a:latin typeface="Cambria Math" panose="02040503050406030204" pitchFamily="18" charset="0"/>
                            <a:cs typeface="Times New Roman" panose="02020603050405020304" pitchFamily="18" charset="0"/>
                          </a:rPr>
                        </m:ctrlPr>
                      </m:sSubPr>
                      <m:e>
                        <m:r>
                          <m:rPr>
                            <m:nor/>
                          </m:rPr>
                          <a:rPr lang="en-US" sz="3086" dirty="0">
                            <a:solidFill>
                              <a:prstClr val="black"/>
                            </a:solidFill>
                            <a:latin typeface="Times New Roman" panose="02020603050405020304" pitchFamily="18" charset="0"/>
                            <a:cs typeface="Times New Roman" panose="02020603050405020304" pitchFamily="18" charset="0"/>
                          </a:rPr>
                          <m:t>CH</m:t>
                        </m:r>
                      </m:e>
                      <m:sub>
                        <m:r>
                          <a:rPr lang="en-US" sz="3086" i="1">
                            <a:solidFill>
                              <a:prstClr val="black"/>
                            </a:solidFill>
                            <a:latin typeface="Cambria Math" panose="02040503050406030204" pitchFamily="18" charset="0"/>
                            <a:cs typeface="Times New Roman" panose="02020603050405020304" pitchFamily="18" charset="0"/>
                          </a:rPr>
                          <m:t>4</m:t>
                        </m:r>
                      </m:sub>
                    </m:sSub>
                  </m:oMath>
                </a14:m>
                <a:r>
                  <a:rPr lang="en-US" sz="3086" dirty="0">
                    <a:solidFill>
                      <a:prstClr val="black"/>
                    </a:solidFill>
                    <a:latin typeface="Times New Roman" panose="02020603050405020304" pitchFamily="18" charset="0"/>
                    <a:cs typeface="Times New Roman" panose="02020603050405020304" pitchFamily="18" charset="0"/>
                  </a:rPr>
                  <a:t> cores and Hg cores were sampled in low tide in three areas: the mouths of both the Winnicut  River (WT) and Lamprey River (LR) and a location between the two river mouths, identified as Midstream (MS) .</a:t>
                </a:r>
              </a:p>
            </p:txBody>
          </p:sp>
        </mc:Choice>
        <mc:Fallback>
          <p:sp>
            <p:nvSpPr>
              <p:cNvPr id="16" name="Text Box 22">
                <a:extLst>
                  <a:ext uri="{FF2B5EF4-FFF2-40B4-BE49-F238E27FC236}">
                    <a16:creationId xmlns:a16="http://schemas.microsoft.com/office/drawing/2014/main" id="{FA978B4A-DFBB-0445-97C1-E4E7B07E7CB4}"/>
                  </a:ext>
                </a:extLst>
              </p:cNvPr>
              <p:cNvSpPr txBox="1">
                <a:spLocks noRot="1" noChangeAspect="1" noMove="1" noResize="1" noEditPoints="1" noAdjustHandles="1" noChangeArrowheads="1" noChangeShapeType="1" noTextEdit="1"/>
              </p:cNvSpPr>
              <p:nvPr/>
            </p:nvSpPr>
            <p:spPr bwMode="auto">
              <a:xfrm>
                <a:off x="783773" y="18149825"/>
                <a:ext cx="15757128" cy="1563120"/>
              </a:xfrm>
              <a:prstGeom prst="rect">
                <a:avLst/>
              </a:prstGeom>
              <a:blipFill>
                <a:blip r:embed="rId3"/>
                <a:stretch>
                  <a:fillRect t="-3113" b="-9728"/>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8" name="TextBox 27">
            <a:extLst>
              <a:ext uri="{FF2B5EF4-FFF2-40B4-BE49-F238E27FC236}">
                <a16:creationId xmlns:a16="http://schemas.microsoft.com/office/drawing/2014/main" id="{F85980F4-01BD-48CF-B70F-9D9179FA5FDD}"/>
              </a:ext>
            </a:extLst>
          </p:cNvPr>
          <p:cNvSpPr txBox="1"/>
          <p:nvPr/>
        </p:nvSpPr>
        <p:spPr>
          <a:xfrm>
            <a:off x="17026957" y="23306879"/>
            <a:ext cx="26079180" cy="5999198"/>
          </a:xfrm>
          <a:prstGeom prst="rect">
            <a:avLst/>
          </a:prstGeom>
          <a:noFill/>
          <a:ln w="28575">
            <a:solidFill>
              <a:schemeClr val="tx1"/>
            </a:solidFill>
          </a:ln>
        </p:spPr>
        <p:txBody>
          <a:bodyPr wrap="square" rtlCol="0">
            <a:spAutoFit/>
          </a:bodyPr>
          <a:lstStyle/>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a:p>
            <a:endParaRPr lang="en-US" sz="1543" dirty="0"/>
          </a:p>
        </p:txBody>
      </p:sp>
      <p:sp>
        <p:nvSpPr>
          <p:cNvPr id="25" name="TextBox 24">
            <a:extLst>
              <a:ext uri="{FF2B5EF4-FFF2-40B4-BE49-F238E27FC236}">
                <a16:creationId xmlns:a16="http://schemas.microsoft.com/office/drawing/2014/main" id="{3267A795-1389-4DB0-A6C8-3C555DEF0BED}"/>
              </a:ext>
            </a:extLst>
          </p:cNvPr>
          <p:cNvSpPr txBox="1"/>
          <p:nvPr/>
        </p:nvSpPr>
        <p:spPr>
          <a:xfrm>
            <a:off x="17127544" y="24030210"/>
            <a:ext cx="25819954" cy="6283900"/>
          </a:xfrm>
          <a:prstGeom prst="rect">
            <a:avLst/>
          </a:prstGeom>
          <a:noFill/>
        </p:spPr>
        <p:txBody>
          <a:bodyPr wrap="square" rtlCol="0">
            <a:spAutoFit/>
          </a:bodyPr>
          <a:lstStyle/>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Methane increases with depth at all sampled locations. The LR site however decreases with depth after 40 cm and showed the highest overall concentrations (Fig.7). </a:t>
            </a:r>
          </a:p>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Again, higher concentrations of Hg are observed in the LR core (Fig.8). </a:t>
            </a:r>
          </a:p>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LOI is highest in the LR core and decreases with depth. However, it remains at a consistent range for WR and MS core (Fig.9). </a:t>
            </a:r>
          </a:p>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LOI is not significantly correlated to methane in either LR or MS (Fig.10/Fig.11). However, there appears to be a strong correlation at the WT site (Fig.10).</a:t>
            </a:r>
          </a:p>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LOI does not show a positive relationship to Hg concentrations at the Winnicut site, indicating that the amount of organic content at this site is not associated with the Hg present (Fig. 12).</a:t>
            </a:r>
          </a:p>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In contrast, there is a weak, positive relationship between LOI and Hg concentration at the MS site (Fig. 13).</a:t>
            </a:r>
          </a:p>
          <a:p>
            <a:pPr marL="489833" indent="-489833">
              <a:buFont typeface="Arial" panose="020B0604020202020204" pitchFamily="34" charset="0"/>
              <a:buChar char="•"/>
            </a:pPr>
            <a:r>
              <a:rPr lang="en-US" sz="3090" dirty="0">
                <a:latin typeface="Times New Roman" panose="02020603050405020304" pitchFamily="18" charset="0"/>
                <a:cs typeface="Times New Roman" panose="02020603050405020304" pitchFamily="18" charset="0"/>
              </a:rPr>
              <a:t>According to Hines 1981, between June to December, bioturbation is not active at the Lamprey River. This indicates that sediments and microbial processes remain undisturbed. This supports (Fig.9), showing that organic content is greater at shallow depths</a:t>
            </a:r>
            <a:r>
              <a:rPr lang="en-US" sz="3200" dirty="0"/>
              <a:t>. </a:t>
            </a:r>
          </a:p>
          <a:p>
            <a:pPr marL="489833" indent="-489833">
              <a:buFont typeface="Arial" panose="020B0604020202020204" pitchFamily="34" charset="0"/>
              <a:buChar char="•"/>
            </a:pPr>
            <a:r>
              <a:rPr lang="en-US" sz="3086" dirty="0">
                <a:latin typeface="Times New Roman" panose="02020603050405020304" pitchFamily="18" charset="0"/>
                <a:cs typeface="Times New Roman" panose="02020603050405020304" pitchFamily="18" charset="0"/>
              </a:rPr>
              <a:t>The percent LOI, a proxy for carbon content, has a strong positive relationship with Hg concentration (ppm) at the LR site (Fig.14).</a:t>
            </a:r>
          </a:p>
          <a:p>
            <a:pPr marL="489833" indent="-489833">
              <a:buFont typeface="Arial" panose="020B0604020202020204" pitchFamily="34" charset="0"/>
              <a:buChar char="•"/>
            </a:pPr>
            <a:endParaRPr lang="en-US" sz="3086" dirty="0">
              <a:latin typeface="Times New Roman" panose="02020603050405020304" pitchFamily="18" charset="0"/>
              <a:cs typeface="Times New Roman" panose="02020603050405020304" pitchFamily="18" charset="0"/>
            </a:endParaRPr>
          </a:p>
          <a:p>
            <a:pPr marL="489833" indent="-489833">
              <a:buFont typeface="Arial" panose="020B0604020202020204" pitchFamily="34" charset="0"/>
              <a:buChar char="•"/>
            </a:pPr>
            <a:endParaRPr lang="en-US" sz="3086"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4E07DA06-7596-4550-8BED-2401C51F6DBF}"/>
              </a:ext>
            </a:extLst>
          </p:cNvPr>
          <p:cNvSpPr txBox="1"/>
          <p:nvPr/>
        </p:nvSpPr>
        <p:spPr>
          <a:xfrm>
            <a:off x="17023658" y="4048264"/>
            <a:ext cx="26094511" cy="19191857"/>
          </a:xfrm>
          <a:prstGeom prst="rect">
            <a:avLst/>
          </a:prstGeom>
          <a:noFill/>
          <a:ln w="28575">
            <a:solidFill>
              <a:schemeClr val="tx1"/>
            </a:solidFill>
          </a:ln>
        </p:spPr>
        <p:txBody>
          <a:bodyPr wrap="square" rtlCol="0">
            <a:spAutoFit/>
          </a:bodyPr>
          <a:lstStyle/>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68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a:p>
            <a:pPr defTabSz="3611438">
              <a:defRPr/>
            </a:pPr>
            <a:endParaRPr lang="en-US" sz="2057" dirty="0">
              <a:solidFill>
                <a:schemeClr val="bg1"/>
              </a:solidFill>
              <a:latin typeface="Calibri" panose="020F0502020204030204"/>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D219A73-2295-B04F-9003-0C8D7BE1D8C1}"/>
                  </a:ext>
                </a:extLst>
              </p:cNvPr>
              <p:cNvSpPr>
                <a:spLocks noChangeArrowheads="1"/>
              </p:cNvSpPr>
              <p:nvPr/>
            </p:nvSpPr>
            <p:spPr bwMode="auto">
              <a:xfrm>
                <a:off x="783772" y="0"/>
                <a:ext cx="42323657" cy="3918857"/>
              </a:xfrm>
              <a:prstGeom prst="rect">
                <a:avLst/>
              </a:prstGeom>
              <a:solidFill>
                <a:srgbClr val="C00000">
                  <a:alpha val="20000"/>
                </a:srgbClr>
              </a:solidFill>
              <a:ln w="9525">
                <a:solidFill>
                  <a:schemeClr val="tx1"/>
                </a:solidFill>
                <a:miter lim="800000"/>
              </a:ln>
            </p:spPr>
            <p:txBody>
              <a:bodyPr lIns="137160" tIns="68580" rIns="137160" bIns="68580" anchor="ctr"/>
              <a:lstStyle>
                <a:defPPr>
                  <a:defRPr kern="1200" smtId="4294967295"/>
                </a:defPPr>
              </a:lstStyle>
              <a:p>
                <a:pPr algn="ctr" defTabSz="3762107">
                  <a:defRPr/>
                </a:pPr>
                <a:r>
                  <a:rPr lang="en-US" sz="7885" b="1" dirty="0">
                    <a:solidFill>
                      <a:prstClr val="black"/>
                    </a:solidFill>
                    <a:latin typeface="Arial" panose="020B0604020202020204" pitchFamily="34" charset="0"/>
                    <a:cs typeface="Arial" panose="020B0604020202020204" pitchFamily="34" charset="0"/>
                  </a:rPr>
                  <a:t> </a:t>
                </a:r>
                <a:r>
                  <a:rPr lang="en-US" sz="7884" b="1" dirty="0">
                    <a:solidFill>
                      <a:prstClr val="black"/>
                    </a:solidFill>
                    <a:latin typeface="Arial" panose="020B0604020202020204" pitchFamily="34" charset="0"/>
                    <a:cs typeface="Arial" panose="020B0604020202020204" pitchFamily="34" charset="0"/>
                  </a:rPr>
                  <a:t> Understanding the Role of Organic Matter in Methane and</a:t>
                </a:r>
              </a:p>
              <a:p>
                <a:pPr algn="ctr" defTabSz="3762107">
                  <a:defRPr/>
                </a:pPr>
                <a:r>
                  <a:rPr lang="en-US" sz="7884" b="1" dirty="0">
                    <a:solidFill>
                      <a:prstClr val="black"/>
                    </a:solidFill>
                    <a:latin typeface="Arial" panose="020B0604020202020204" pitchFamily="34" charset="0"/>
                    <a:cs typeface="Arial" panose="020B0604020202020204" pitchFamily="34" charset="0"/>
                  </a:rPr>
                  <a:t> Mercury Cycling within Great Bay </a:t>
                </a:r>
                <a:r>
                  <a:rPr lang="en-US" sz="7885" b="1" dirty="0">
                    <a:solidFill>
                      <a:prstClr val="black"/>
                    </a:solidFill>
                    <a:latin typeface="Arial" panose="020B0604020202020204" pitchFamily="34" charset="0"/>
                    <a:cs typeface="Arial" panose="020B0604020202020204" pitchFamily="34" charset="0"/>
                  </a:rPr>
                  <a:t>Estuary </a:t>
                </a:r>
                <a:r>
                  <a:rPr lang="en-US" sz="7884" b="1" dirty="0">
                    <a:solidFill>
                      <a:prstClr val="black"/>
                    </a:solidFill>
                    <a:latin typeface="Arial" panose="020B0604020202020204" pitchFamily="34" charset="0"/>
                    <a:cs typeface="Arial" panose="020B0604020202020204" pitchFamily="34" charset="0"/>
                  </a:rPr>
                  <a:t>Sediments</a:t>
                </a:r>
              </a:p>
              <a:p>
                <a:pPr algn="ctr" defTabSz="3762187">
                  <a:defRPr/>
                </a:pPr>
                <a:r>
                  <a:rPr lang="en-US" sz="6000" b="1" dirty="0">
                    <a:solidFill>
                      <a:prstClr val="black"/>
                    </a:solidFill>
                    <a:latin typeface="Arial" panose="020B0604020202020204" pitchFamily="34" charset="0"/>
                    <a:cs typeface="Arial" panose="020B0604020202020204" pitchFamily="34" charset="0"/>
                  </a:rPr>
                  <a:t>Katherine Rodriguez</a:t>
                </a:r>
                <a14:m>
                  <m:oMath xmlns:m="http://schemas.openxmlformats.org/officeDocument/2006/math">
                    <m:sSup>
                      <m:sSupPr>
                        <m:ctrlPr>
                          <a:rPr lang="en-US" sz="6000" b="1" i="1">
                            <a:solidFill>
                              <a:prstClr val="black"/>
                            </a:solidFill>
                            <a:latin typeface="Cambria Math" panose="02040503050406030204" pitchFamily="18" charset="0"/>
                            <a:cs typeface="Arial" panose="020B0604020202020204" pitchFamily="34" charset="0"/>
                          </a:rPr>
                        </m:ctrlPr>
                      </m:sSupPr>
                      <m:e>
                        <m:r>
                          <a:rPr lang="en-US" sz="6000" b="1" i="1">
                            <a:solidFill>
                              <a:prstClr val="black"/>
                            </a:solidFill>
                            <a:latin typeface="Cambria Math" panose="02040503050406030204" pitchFamily="18" charset="0"/>
                            <a:cs typeface="Arial" panose="020B0604020202020204" pitchFamily="34" charset="0"/>
                          </a:rPr>
                          <m:t> </m:t>
                        </m:r>
                      </m:e>
                      <m:sup>
                        <m:r>
                          <a:rPr lang="en-US" sz="6000" b="1" i="1">
                            <a:solidFill>
                              <a:prstClr val="black"/>
                            </a:solidFill>
                            <a:latin typeface="Cambria Math" panose="02040503050406030204" pitchFamily="18" charset="0"/>
                            <a:cs typeface="Arial" panose="020B0604020202020204" pitchFamily="34" charset="0"/>
                          </a:rPr>
                          <m:t>𝟏</m:t>
                        </m:r>
                        <m:r>
                          <a:rPr lang="en-US" sz="6000" b="1" i="1">
                            <a:solidFill>
                              <a:prstClr val="black"/>
                            </a:solidFill>
                            <a:latin typeface="Cambria Math" panose="02040503050406030204" pitchFamily="18" charset="0"/>
                            <a:cs typeface="Arial" panose="020B0604020202020204" pitchFamily="34" charset="0"/>
                          </a:rPr>
                          <m:t>,</m:t>
                        </m:r>
                        <m:r>
                          <a:rPr lang="en-US" sz="6000" b="1" i="1">
                            <a:solidFill>
                              <a:prstClr val="black"/>
                            </a:solidFill>
                            <a:latin typeface="Cambria Math" panose="02040503050406030204" pitchFamily="18" charset="0"/>
                            <a:cs typeface="Arial" panose="020B0604020202020204" pitchFamily="34" charset="0"/>
                          </a:rPr>
                          <m:t>𝟐</m:t>
                        </m:r>
                      </m:sup>
                    </m:sSup>
                  </m:oMath>
                </a14:m>
                <a:r>
                  <a:rPr lang="en-US" sz="6000" b="1" dirty="0">
                    <a:solidFill>
                      <a:prstClr val="black"/>
                    </a:solidFill>
                    <a:latin typeface="Arial" panose="020B0604020202020204" pitchFamily="34" charset="0"/>
                    <a:cs typeface="Arial" panose="020B0604020202020204" pitchFamily="34" charset="0"/>
                  </a:rPr>
                  <a:t>, </a:t>
                </a:r>
                <a14:m>
                  <m:oMath xmlns:m="http://schemas.openxmlformats.org/officeDocument/2006/math">
                    <m:sSup>
                      <m:sSupPr>
                        <m:ctrlPr>
                          <a:rPr lang="en-US" sz="6000" b="1" i="1">
                            <a:solidFill>
                              <a:prstClr val="black"/>
                            </a:solidFill>
                            <a:latin typeface="Cambria Math" panose="02040503050406030204" pitchFamily="18" charset="0"/>
                            <a:cs typeface="Arial" panose="020B0604020202020204" pitchFamily="34" charset="0"/>
                          </a:rPr>
                        </m:ctrlPr>
                      </m:sSupPr>
                      <m:e>
                        <m:r>
                          <m:rPr>
                            <m:nor/>
                          </m:rPr>
                          <a:rPr lang="en-US" sz="6000" b="1" dirty="0">
                            <a:solidFill>
                              <a:prstClr val="black"/>
                            </a:solidFill>
                            <a:latin typeface="Arial" panose="020B0604020202020204" pitchFamily="34" charset="0"/>
                            <a:cs typeface="Arial" panose="020B0604020202020204" pitchFamily="34" charset="0"/>
                          </a:rPr>
                          <m:t>CLOSES</m:t>
                        </m:r>
                        <m:r>
                          <m:rPr>
                            <m:nor/>
                          </m:rPr>
                          <a:rPr lang="en-US" sz="6000" b="1" dirty="0">
                            <a:solidFill>
                              <a:prstClr val="black"/>
                            </a:solidFill>
                            <a:latin typeface="Arial" panose="020B0604020202020204" pitchFamily="34" charset="0"/>
                            <a:cs typeface="Arial" panose="020B0604020202020204" pitchFamily="34" charset="0"/>
                          </a:rPr>
                          <m:t>−</m:t>
                        </m:r>
                        <m:r>
                          <m:rPr>
                            <m:nor/>
                          </m:rPr>
                          <a:rPr lang="en-US" sz="6000" b="1" dirty="0">
                            <a:solidFill>
                              <a:prstClr val="black"/>
                            </a:solidFill>
                            <a:latin typeface="Arial" panose="020B0604020202020204" pitchFamily="34" charset="0"/>
                            <a:cs typeface="Arial" panose="020B0604020202020204" pitchFamily="34" charset="0"/>
                          </a:rPr>
                          <m:t>GAP</m:t>
                        </m:r>
                        <m:r>
                          <m:rPr>
                            <m:nor/>
                          </m:rPr>
                          <a:rPr lang="en-US" sz="6000" b="1" dirty="0">
                            <a:solidFill>
                              <a:prstClr val="black"/>
                            </a:solidFill>
                            <a:latin typeface="Arial" panose="020B0604020202020204" pitchFamily="34" charset="0"/>
                            <a:cs typeface="Arial" panose="020B0604020202020204" pitchFamily="34" charset="0"/>
                          </a:rPr>
                          <m:t>19 </m:t>
                        </m:r>
                        <m:r>
                          <m:rPr>
                            <m:nor/>
                          </m:rPr>
                          <a:rPr lang="en-US" sz="6000" b="1" dirty="0">
                            <a:solidFill>
                              <a:prstClr val="black"/>
                            </a:solidFill>
                            <a:latin typeface="Arial" panose="020B0604020202020204" pitchFamily="34" charset="0"/>
                            <a:cs typeface="Arial" panose="020B0604020202020204" pitchFamily="34" charset="0"/>
                          </a:rPr>
                          <m:t>Team</m:t>
                        </m:r>
                      </m:e>
                      <m:sup>
                        <m:r>
                          <a:rPr lang="en-US" sz="6000" b="1" i="1">
                            <a:solidFill>
                              <a:prstClr val="black"/>
                            </a:solidFill>
                            <a:latin typeface="Cambria Math" panose="02040503050406030204" pitchFamily="18" charset="0"/>
                            <a:cs typeface="Arial" panose="020B0604020202020204" pitchFamily="34" charset="0"/>
                          </a:rPr>
                          <m:t>𝟐</m:t>
                        </m:r>
                      </m:sup>
                    </m:sSup>
                  </m:oMath>
                </a14:m>
                <a:endParaRPr lang="en-US" sz="6000" b="1" dirty="0">
                  <a:solidFill>
                    <a:prstClr val="black"/>
                  </a:solidFill>
                  <a:latin typeface="Arial" panose="020B0604020202020204" pitchFamily="34" charset="0"/>
                  <a:cs typeface="Arial" panose="020B0604020202020204" pitchFamily="34" charset="0"/>
                </a:endParaRPr>
              </a:p>
              <a:p>
                <a:pPr algn="ctr" defTabSz="3762187">
                  <a:defRPr/>
                </a:pPr>
                <a:r>
                  <a:rPr lang="en-US" sz="3428" b="1" dirty="0">
                    <a:solidFill>
                      <a:prstClr val="black"/>
                    </a:solidFill>
                    <a:latin typeface="Arial" panose="020B0604020202020204" pitchFamily="34" charset="0"/>
                    <a:cs typeface="Arial" panose="020B0604020202020204" pitchFamily="34" charset="0"/>
                  </a:rPr>
                  <a:t>1. Rutgers University – Newark, 2. University of New Hampshire, Delaware State, UMES, Rutgers University</a:t>
                </a:r>
              </a:p>
            </p:txBody>
          </p:sp>
        </mc:Choice>
        <mc:Fallback xmlns="">
          <p:sp>
            <p:nvSpPr>
              <p:cNvPr id="5" name="Rectangle 4">
                <a:extLst>
                  <a:ext uri="{FF2B5EF4-FFF2-40B4-BE49-F238E27FC236}">
                    <a16:creationId xmlns:a16="http://schemas.microsoft.com/office/drawing/2014/main" id="{8D219A73-2295-B04F-9003-0C8D7BE1D8C1}"/>
                  </a:ext>
                </a:extLst>
              </p:cNvPr>
              <p:cNvSpPr>
                <a:spLocks noRot="1" noChangeAspect="1" noMove="1" noResize="1" noEditPoints="1" noAdjustHandles="1" noChangeArrowheads="1" noChangeShapeType="1" noTextEdit="1"/>
              </p:cNvSpPr>
              <p:nvPr/>
            </p:nvSpPr>
            <p:spPr bwMode="auto">
              <a:xfrm>
                <a:off x="783772" y="0"/>
                <a:ext cx="42323657" cy="3918857"/>
              </a:xfrm>
              <a:prstGeom prst="rect">
                <a:avLst/>
              </a:prstGeom>
              <a:blipFill>
                <a:blip r:embed="rId4"/>
                <a:stretch>
                  <a:fillRect t="-6667" b="-5736"/>
                </a:stretch>
              </a:blipFill>
              <a:ln w="9525">
                <a:solidFill>
                  <a:schemeClr val="tx1"/>
                </a:solidFill>
                <a:miter lim="800000"/>
              </a:ln>
            </p:spPr>
            <p:txBody>
              <a:bodyPr/>
              <a:lstStyle/>
              <a:p>
                <a:r>
                  <a:rPr lang="en-US">
                    <a:noFill/>
                  </a:rPr>
                  <a:t> </a:t>
                </a:r>
              </a:p>
            </p:txBody>
          </p:sp>
        </mc:Fallback>
      </mc:AlternateContent>
      <p:sp>
        <p:nvSpPr>
          <p:cNvPr id="7" name="Rectangle 10">
            <a:extLst>
              <a:ext uri="{FF2B5EF4-FFF2-40B4-BE49-F238E27FC236}">
                <a16:creationId xmlns:a16="http://schemas.microsoft.com/office/drawing/2014/main" id="{E8BE0876-957B-CA43-B8FD-FC74ED89B842}"/>
              </a:ext>
            </a:extLst>
          </p:cNvPr>
          <p:cNvSpPr>
            <a:spLocks noChangeArrowheads="1"/>
          </p:cNvSpPr>
          <p:nvPr/>
        </p:nvSpPr>
        <p:spPr bwMode="auto">
          <a:xfrm>
            <a:off x="795804" y="4065237"/>
            <a:ext cx="15920160" cy="1032099"/>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Introduction</a:t>
            </a:r>
          </a:p>
        </p:txBody>
      </p:sp>
      <p:sp>
        <p:nvSpPr>
          <p:cNvPr id="13" name="Rectangle 10">
            <a:extLst>
              <a:ext uri="{FF2B5EF4-FFF2-40B4-BE49-F238E27FC236}">
                <a16:creationId xmlns:a16="http://schemas.microsoft.com/office/drawing/2014/main" id="{EBB4AA24-8603-744E-AECA-7988A86815EB}"/>
              </a:ext>
            </a:extLst>
          </p:cNvPr>
          <p:cNvSpPr>
            <a:spLocks noChangeArrowheads="1"/>
          </p:cNvSpPr>
          <p:nvPr/>
        </p:nvSpPr>
        <p:spPr bwMode="auto">
          <a:xfrm>
            <a:off x="17024950" y="4053206"/>
            <a:ext cx="26094511" cy="1032099"/>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Results</a:t>
            </a:r>
          </a:p>
        </p:txBody>
      </p:sp>
      <p:sp>
        <p:nvSpPr>
          <p:cNvPr id="14" name="Rectangle 10">
            <a:extLst>
              <a:ext uri="{FF2B5EF4-FFF2-40B4-BE49-F238E27FC236}">
                <a16:creationId xmlns:a16="http://schemas.microsoft.com/office/drawing/2014/main" id="{81EF62C9-BFDE-5049-BDFC-4409C5290298}"/>
              </a:ext>
            </a:extLst>
          </p:cNvPr>
          <p:cNvSpPr>
            <a:spLocks noChangeArrowheads="1"/>
          </p:cNvSpPr>
          <p:nvPr/>
        </p:nvSpPr>
        <p:spPr bwMode="auto">
          <a:xfrm>
            <a:off x="17026957" y="23319602"/>
            <a:ext cx="26070159" cy="747379"/>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Discussion</a:t>
            </a:r>
          </a:p>
        </p:txBody>
      </p:sp>
      <p:sp>
        <p:nvSpPr>
          <p:cNvPr id="15" name="Rectangle 10">
            <a:extLst>
              <a:ext uri="{FF2B5EF4-FFF2-40B4-BE49-F238E27FC236}">
                <a16:creationId xmlns:a16="http://schemas.microsoft.com/office/drawing/2014/main" id="{5CEC8C17-6BEB-5A49-B440-B03965BE06C3}"/>
              </a:ext>
            </a:extLst>
          </p:cNvPr>
          <p:cNvSpPr>
            <a:spLocks noChangeArrowheads="1"/>
          </p:cNvSpPr>
          <p:nvPr/>
        </p:nvSpPr>
        <p:spPr bwMode="auto">
          <a:xfrm>
            <a:off x="783772" y="17264663"/>
            <a:ext cx="15920160" cy="784597"/>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Field Methods </a:t>
            </a:r>
          </a:p>
        </p:txBody>
      </p:sp>
      <p:sp>
        <p:nvSpPr>
          <p:cNvPr id="17" name="Rectangle 10">
            <a:extLst>
              <a:ext uri="{FF2B5EF4-FFF2-40B4-BE49-F238E27FC236}">
                <a16:creationId xmlns:a16="http://schemas.microsoft.com/office/drawing/2014/main" id="{9A94E845-6F80-D442-B3ED-72F53540D224}"/>
              </a:ext>
            </a:extLst>
          </p:cNvPr>
          <p:cNvSpPr>
            <a:spLocks noChangeArrowheads="1"/>
          </p:cNvSpPr>
          <p:nvPr/>
        </p:nvSpPr>
        <p:spPr bwMode="auto">
          <a:xfrm>
            <a:off x="38733103" y="29403263"/>
            <a:ext cx="4381997" cy="763231"/>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References</a:t>
            </a:r>
          </a:p>
        </p:txBody>
      </p:sp>
      <p:sp>
        <p:nvSpPr>
          <p:cNvPr id="18" name="Rectangle 10">
            <a:extLst>
              <a:ext uri="{FF2B5EF4-FFF2-40B4-BE49-F238E27FC236}">
                <a16:creationId xmlns:a16="http://schemas.microsoft.com/office/drawing/2014/main" id="{468EBCD1-A19A-CF40-80B6-D600B20A0949}"/>
              </a:ext>
            </a:extLst>
          </p:cNvPr>
          <p:cNvSpPr>
            <a:spLocks noChangeArrowheads="1"/>
          </p:cNvSpPr>
          <p:nvPr/>
        </p:nvSpPr>
        <p:spPr bwMode="auto">
          <a:xfrm>
            <a:off x="17020308" y="29386667"/>
            <a:ext cx="21441744" cy="820326"/>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Acknowledgements</a:t>
            </a:r>
          </a:p>
        </p:txBody>
      </p:sp>
      <p:pic>
        <p:nvPicPr>
          <p:cNvPr id="30" name="Picture 29">
            <a:extLst>
              <a:ext uri="{FF2B5EF4-FFF2-40B4-BE49-F238E27FC236}">
                <a16:creationId xmlns:a16="http://schemas.microsoft.com/office/drawing/2014/main" id="{249F31D7-B21D-1A48-B1C4-518662AAC2C5}"/>
              </a:ext>
            </a:extLst>
          </p:cNvPr>
          <p:cNvPicPr>
            <a:picLocks noChangeAspect="1"/>
          </p:cNvPicPr>
          <p:nvPr/>
        </p:nvPicPr>
        <p:blipFill>
          <a:blip r:embed="rId5"/>
          <a:stretch>
            <a:fillRect/>
          </a:stretch>
        </p:blipFill>
        <p:spPr>
          <a:xfrm>
            <a:off x="3907495" y="2328453"/>
            <a:ext cx="4949288" cy="1143969"/>
          </a:xfrm>
          <a:prstGeom prst="rect">
            <a:avLst/>
          </a:prstGeom>
        </p:spPr>
      </p:pic>
      <p:pic>
        <p:nvPicPr>
          <p:cNvPr id="29" name="Picture 28" descr="A close up of a device&#10;&#10;Description generated with high confidence">
            <a:extLst>
              <a:ext uri="{FF2B5EF4-FFF2-40B4-BE49-F238E27FC236}">
                <a16:creationId xmlns:a16="http://schemas.microsoft.com/office/drawing/2014/main" id="{1BE8F834-1161-4596-994B-F73C7C8B0A09}"/>
              </a:ext>
            </a:extLst>
          </p:cNvPr>
          <p:cNvPicPr>
            <a:picLocks noChangeAspect="1"/>
          </p:cNvPicPr>
          <p:nvPr/>
        </p:nvPicPr>
        <p:blipFill>
          <a:blip r:embed="rId6"/>
          <a:stretch>
            <a:fillRect/>
          </a:stretch>
        </p:blipFill>
        <p:spPr>
          <a:xfrm>
            <a:off x="1063675" y="25143877"/>
            <a:ext cx="4207094" cy="4214394"/>
          </a:xfrm>
          <a:prstGeom prst="rect">
            <a:avLst/>
          </a:prstGeom>
        </p:spPr>
      </p:pic>
      <p:pic>
        <p:nvPicPr>
          <p:cNvPr id="32" name="Picture 31" descr="A picture containing indoor&#10;&#10;Description generated with very high confidence">
            <a:extLst>
              <a:ext uri="{FF2B5EF4-FFF2-40B4-BE49-F238E27FC236}">
                <a16:creationId xmlns:a16="http://schemas.microsoft.com/office/drawing/2014/main" id="{B182F39D-60E6-4921-BCDA-B5C80F4FF3CF}"/>
              </a:ext>
            </a:extLst>
          </p:cNvPr>
          <p:cNvPicPr>
            <a:picLocks noChangeAspect="1"/>
          </p:cNvPicPr>
          <p:nvPr/>
        </p:nvPicPr>
        <p:blipFill>
          <a:blip r:embed="rId7"/>
          <a:stretch>
            <a:fillRect/>
          </a:stretch>
        </p:blipFill>
        <p:spPr>
          <a:xfrm rot="5400000">
            <a:off x="12043138" y="25176326"/>
            <a:ext cx="4234658" cy="4173099"/>
          </a:xfrm>
          <a:prstGeom prst="rect">
            <a:avLst/>
          </a:prstGeom>
        </p:spPr>
      </p:pic>
      <p:pic>
        <p:nvPicPr>
          <p:cNvPr id="36" name="Picture 35" descr="A close up of a map&#10;&#10;Description generated with very high confidence">
            <a:extLst>
              <a:ext uri="{FF2B5EF4-FFF2-40B4-BE49-F238E27FC236}">
                <a16:creationId xmlns:a16="http://schemas.microsoft.com/office/drawing/2014/main" id="{6F2A5CDA-2F6D-49F0-B1FA-3FA21F3237E8}"/>
              </a:ext>
            </a:extLst>
          </p:cNvPr>
          <p:cNvPicPr>
            <a:picLocks noChangeAspect="1"/>
          </p:cNvPicPr>
          <p:nvPr/>
        </p:nvPicPr>
        <p:blipFill>
          <a:blip r:embed="rId8"/>
          <a:stretch>
            <a:fillRect/>
          </a:stretch>
        </p:blipFill>
        <p:spPr>
          <a:xfrm>
            <a:off x="25967585" y="5266310"/>
            <a:ext cx="7691893" cy="4746717"/>
          </a:xfrm>
          <a:prstGeom prst="rect">
            <a:avLst/>
          </a:prstGeom>
        </p:spPr>
      </p:pic>
      <p:sp>
        <p:nvSpPr>
          <p:cNvPr id="35" name="Rectangle 10">
            <a:extLst>
              <a:ext uri="{FF2B5EF4-FFF2-40B4-BE49-F238E27FC236}">
                <a16:creationId xmlns:a16="http://schemas.microsoft.com/office/drawing/2014/main" id="{713F47F4-535C-4B47-8049-025362459984}"/>
              </a:ext>
            </a:extLst>
          </p:cNvPr>
          <p:cNvSpPr>
            <a:spLocks noChangeArrowheads="1"/>
          </p:cNvSpPr>
          <p:nvPr/>
        </p:nvSpPr>
        <p:spPr bwMode="auto">
          <a:xfrm>
            <a:off x="783773" y="24207503"/>
            <a:ext cx="15891538" cy="811316"/>
          </a:xfrm>
          <a:prstGeom prst="rect">
            <a:avLst/>
          </a:prstGeom>
          <a:solidFill>
            <a:srgbClr val="C00000">
              <a:alpha val="20000"/>
            </a:srgbClr>
          </a:solidFill>
          <a:ln w="9525">
            <a:solidFill>
              <a:schemeClr val="tx1"/>
            </a:solidFill>
            <a:miter lim="800000"/>
          </a:ln>
        </p:spPr>
        <p:txBody>
          <a:bodyPr wrap="none" lIns="137160" tIns="68580" rIns="137160" bIns="68580" anchor="ctr"/>
          <a:lstStyle>
            <a:defPPr>
              <a:defRPr kern="1200" smtId="4294967295"/>
            </a:defPPr>
          </a:lstStyle>
          <a:p>
            <a:pPr algn="ctr" defTabSz="3762187">
              <a:defRPr/>
            </a:pPr>
            <a:r>
              <a:rPr lang="en-US" sz="6000" b="1" dirty="0">
                <a:solidFill>
                  <a:prstClr val="black"/>
                </a:solidFill>
                <a:latin typeface="Arial" panose="020B0604020202020204" pitchFamily="34" charset="0"/>
                <a:cs typeface="Arial" panose="020B0604020202020204" pitchFamily="34" charset="0"/>
              </a:rPr>
              <a:t>Analytical Methods </a:t>
            </a:r>
          </a:p>
        </p:txBody>
      </p:sp>
      <p:sp>
        <p:nvSpPr>
          <p:cNvPr id="33" name="Rectangle 32">
            <a:extLst>
              <a:ext uri="{FF2B5EF4-FFF2-40B4-BE49-F238E27FC236}">
                <a16:creationId xmlns:a16="http://schemas.microsoft.com/office/drawing/2014/main" id="{CBF42181-C2D4-406F-AD66-1D8A2B88AEF6}"/>
              </a:ext>
            </a:extLst>
          </p:cNvPr>
          <p:cNvSpPr/>
          <p:nvPr/>
        </p:nvSpPr>
        <p:spPr>
          <a:xfrm>
            <a:off x="12073918" y="29385057"/>
            <a:ext cx="4360887" cy="3170099"/>
          </a:xfrm>
          <a:prstGeom prst="rect">
            <a:avLst/>
          </a:prstGeom>
        </p:spPr>
        <p:txBody>
          <a:bodyPr wrap="square">
            <a:spAutoFit/>
          </a:bodyPr>
          <a:lstStyle/>
          <a:p>
            <a:pPr defTabSz="3611438">
              <a:spcBef>
                <a:spcPct val="50000"/>
              </a:spcBef>
              <a:defRPr/>
            </a:pPr>
            <a:r>
              <a:rPr lang="en-US" sz="2500" b="1" dirty="0">
                <a:solidFill>
                  <a:prstClr val="black"/>
                </a:solidFill>
                <a:latin typeface="Times New Roman" panose="02020603050405020304" pitchFamily="18" charset="0"/>
                <a:cs typeface="Times New Roman" panose="02020603050405020304" pitchFamily="18" charset="0"/>
              </a:rPr>
              <a:t>Figure 5. </a:t>
            </a:r>
            <a:r>
              <a:rPr lang="en-US" sz="2500" dirty="0">
                <a:solidFill>
                  <a:prstClr val="black"/>
                </a:solidFill>
                <a:latin typeface="Times New Roman" panose="02020603050405020304" pitchFamily="18" charset="0"/>
                <a:cs typeface="Times New Roman" panose="02020603050405020304" pitchFamily="18" charset="0"/>
              </a:rPr>
              <a:t>LOI analysis – Freeze dried samples were weighed (~0.4 g) of sediment. Ten samples at a time were placed in a  450 degrees Celsius furnace to combust for 4 hours, allowed to cool and weighed again  to calculate %LOI. </a:t>
            </a:r>
          </a:p>
        </p:txBody>
      </p:sp>
      <p:sp>
        <p:nvSpPr>
          <p:cNvPr id="41" name="TextBox 40">
            <a:extLst>
              <a:ext uri="{FF2B5EF4-FFF2-40B4-BE49-F238E27FC236}">
                <a16:creationId xmlns:a16="http://schemas.microsoft.com/office/drawing/2014/main" id="{724B42DA-761A-4570-B6A7-E02D67B8BF28}"/>
              </a:ext>
            </a:extLst>
          </p:cNvPr>
          <p:cNvSpPr txBox="1"/>
          <p:nvPr/>
        </p:nvSpPr>
        <p:spPr>
          <a:xfrm>
            <a:off x="1056173" y="29406864"/>
            <a:ext cx="4533667" cy="2785378"/>
          </a:xfrm>
          <a:prstGeom prst="rect">
            <a:avLst/>
          </a:prstGeom>
          <a:noFill/>
        </p:spPr>
        <p:txBody>
          <a:bodyPr wrap="square" rtlCol="0">
            <a:spAutoFit/>
          </a:bodyPr>
          <a:lstStyle/>
          <a:p>
            <a:pPr defTabSz="3611438">
              <a:spcBef>
                <a:spcPct val="50000"/>
              </a:spcBef>
              <a:defRPr/>
            </a:pPr>
            <a:r>
              <a:rPr lang="en-US" sz="2500" b="1" dirty="0">
                <a:solidFill>
                  <a:prstClr val="black"/>
                </a:solidFill>
                <a:latin typeface="Times New Roman" panose="02020603050405020304" pitchFamily="18" charset="0"/>
                <a:cs typeface="Times New Roman" panose="02020603050405020304" pitchFamily="18" charset="0"/>
              </a:rPr>
              <a:t>Figure 3. </a:t>
            </a:r>
            <a:r>
              <a:rPr lang="en-US" sz="2500" dirty="0">
                <a:solidFill>
                  <a:prstClr val="black"/>
                </a:solidFill>
                <a:latin typeface="Times New Roman" panose="02020603050405020304" pitchFamily="18" charset="0"/>
                <a:cs typeface="Times New Roman" panose="02020603050405020304" pitchFamily="18" charset="0"/>
              </a:rPr>
              <a:t>Mercury analysis - involved using the Direct Mercury Analyzer (DMA 80) where Hg samples were carefully weighed between 30 mg to 50 mg. Samples ran for 3 hours to obtain total Hg in sediments.</a:t>
            </a: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93E22764-8B44-41C9-BA1A-112E12D14EAF}"/>
                  </a:ext>
                </a:extLst>
              </p:cNvPr>
              <p:cNvSpPr txBox="1"/>
              <p:nvPr/>
            </p:nvSpPr>
            <p:spPr>
              <a:xfrm>
                <a:off x="6132344" y="29375587"/>
                <a:ext cx="5399069" cy="3170099"/>
              </a:xfrm>
              <a:prstGeom prst="rect">
                <a:avLst/>
              </a:prstGeom>
              <a:noFill/>
            </p:spPr>
            <p:txBody>
              <a:bodyPr wrap="square" rtlCol="0">
                <a:spAutoFit/>
              </a:bodyPr>
              <a:lstStyle/>
              <a:p>
                <a:pPr defTabSz="3611438">
                  <a:spcBef>
                    <a:spcPct val="50000"/>
                  </a:spcBef>
                  <a:defRPr/>
                </a:pPr>
                <a:r>
                  <a:rPr lang="en-US" sz="2500" b="1" dirty="0">
                    <a:solidFill>
                      <a:prstClr val="black"/>
                    </a:solidFill>
                    <a:latin typeface="Times New Roman" panose="02020603050405020304" pitchFamily="18" charset="0"/>
                    <a:cs typeface="Times New Roman" panose="02020603050405020304" pitchFamily="18" charset="0"/>
                  </a:rPr>
                  <a:t>Figure 4. </a:t>
                </a:r>
                <a:r>
                  <a:rPr lang="en-US" sz="2500" dirty="0">
                    <a:solidFill>
                      <a:prstClr val="black"/>
                    </a:solidFill>
                    <a:latin typeface="Times New Roman" panose="02020603050405020304" pitchFamily="18" charset="0"/>
                    <a:cs typeface="Times New Roman" panose="02020603050405020304" pitchFamily="18" charset="0"/>
                  </a:rPr>
                  <a:t>Methane analysis - vial samples were analyzed by using a needle syringe to extract 2 mL of methane gas from the headspace of the vial. The syringe was then introduced into the Gas Chromatograph (GC) at 1 ml intervals where concentration peaks of </a:t>
                </a:r>
                <a14:m>
                  <m:oMath xmlns:m="http://schemas.openxmlformats.org/officeDocument/2006/math">
                    <m:sSub>
                      <m:sSubPr>
                        <m:ctrlPr>
                          <a:rPr lang="en-US" sz="2500" i="1">
                            <a:solidFill>
                              <a:prstClr val="black"/>
                            </a:solidFill>
                            <a:latin typeface="Cambria Math" panose="02040503050406030204" pitchFamily="18" charset="0"/>
                            <a:cs typeface="Times New Roman" panose="02020603050405020304" pitchFamily="18" charset="0"/>
                          </a:rPr>
                        </m:ctrlPr>
                      </m:sSubPr>
                      <m:e>
                        <m:r>
                          <m:rPr>
                            <m:nor/>
                          </m:rPr>
                          <a:rPr lang="en-US" sz="2500" dirty="0">
                            <a:solidFill>
                              <a:prstClr val="black"/>
                            </a:solidFill>
                            <a:latin typeface="Times New Roman" panose="02020603050405020304" pitchFamily="18" charset="0"/>
                            <a:cs typeface="Times New Roman" panose="02020603050405020304" pitchFamily="18" charset="0"/>
                          </a:rPr>
                          <m:t>CH</m:t>
                        </m:r>
                      </m:e>
                      <m:sub>
                        <m:r>
                          <a:rPr lang="en-US" sz="2500" b="0" i="1">
                            <a:solidFill>
                              <a:prstClr val="black"/>
                            </a:solidFill>
                            <a:latin typeface="Cambria Math" panose="02040503050406030204" pitchFamily="18" charset="0"/>
                            <a:cs typeface="Times New Roman" panose="02020603050405020304" pitchFamily="18" charset="0"/>
                          </a:rPr>
                          <m:t>4</m:t>
                        </m:r>
                      </m:sub>
                    </m:sSub>
                  </m:oMath>
                </a14:m>
                <a:r>
                  <a:rPr lang="en-US" sz="2500" dirty="0">
                    <a:solidFill>
                      <a:prstClr val="black"/>
                    </a:solidFill>
                    <a:latin typeface="Times New Roman" panose="02020603050405020304" pitchFamily="18" charset="0"/>
                    <a:cs typeface="Times New Roman" panose="02020603050405020304" pitchFamily="18" charset="0"/>
                  </a:rPr>
                  <a:t> were generated from the GC</a:t>
                </a:r>
                <a:r>
                  <a:rPr lang="en-US" sz="2400" dirty="0">
                    <a:solidFill>
                      <a:prstClr val="black"/>
                    </a:solidFill>
                    <a:latin typeface="Times New Roman" panose="02020603050405020304" pitchFamily="18" charset="0"/>
                    <a:cs typeface="Times New Roman" panose="02020603050405020304" pitchFamily="18" charset="0"/>
                  </a:rPr>
                  <a:t>.</a:t>
                </a:r>
              </a:p>
            </p:txBody>
          </p:sp>
        </mc:Choice>
        <mc:Fallback>
          <p:sp>
            <p:nvSpPr>
              <p:cNvPr id="42" name="TextBox 41">
                <a:extLst>
                  <a:ext uri="{FF2B5EF4-FFF2-40B4-BE49-F238E27FC236}">
                    <a16:creationId xmlns:a16="http://schemas.microsoft.com/office/drawing/2014/main" id="{93E22764-8B44-41C9-BA1A-112E12D14EAF}"/>
                  </a:ext>
                </a:extLst>
              </p:cNvPr>
              <p:cNvSpPr txBox="1">
                <a:spLocks noRot="1" noChangeAspect="1" noMove="1" noResize="1" noEditPoints="1" noAdjustHandles="1" noChangeArrowheads="1" noChangeShapeType="1" noTextEdit="1"/>
              </p:cNvSpPr>
              <p:nvPr/>
            </p:nvSpPr>
            <p:spPr>
              <a:xfrm>
                <a:off x="6132344" y="29375587"/>
                <a:ext cx="5399069" cy="3170099"/>
              </a:xfrm>
              <a:prstGeom prst="rect">
                <a:avLst/>
              </a:prstGeom>
              <a:blipFill>
                <a:blip r:embed="rId9"/>
                <a:stretch>
                  <a:fillRect l="-1919" t="-1731" b="-3654"/>
                </a:stretch>
              </a:blipFill>
            </p:spPr>
            <p:txBody>
              <a:bodyPr/>
              <a:lstStyle/>
              <a:p>
                <a:r>
                  <a:rPr lang="en-GB">
                    <a:noFill/>
                  </a:rPr>
                  <a:t> </a:t>
                </a:r>
              </a:p>
            </p:txBody>
          </p:sp>
        </mc:Fallback>
      </mc:AlternateContent>
      <p:pic>
        <p:nvPicPr>
          <p:cNvPr id="44" name="Picture 43" descr="A picture containing wall, indoor, sitting, bottle&#10;&#10;Description generated with very high confidence">
            <a:extLst>
              <a:ext uri="{FF2B5EF4-FFF2-40B4-BE49-F238E27FC236}">
                <a16:creationId xmlns:a16="http://schemas.microsoft.com/office/drawing/2014/main" id="{C11E6E11-A7AC-4DE7-8ABE-114F3293405D}"/>
              </a:ext>
            </a:extLst>
          </p:cNvPr>
          <p:cNvPicPr>
            <a:picLocks noChangeAspect="1"/>
          </p:cNvPicPr>
          <p:nvPr/>
        </p:nvPicPr>
        <p:blipFill>
          <a:blip r:embed="rId10"/>
          <a:stretch>
            <a:fillRect/>
          </a:stretch>
        </p:blipFill>
        <p:spPr>
          <a:xfrm rot="5400000">
            <a:off x="6555014" y="24858835"/>
            <a:ext cx="4234658" cy="4808078"/>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238B313-9818-42AB-98EE-B838FFF0EFA6}"/>
                  </a:ext>
                </a:extLst>
              </p:cNvPr>
              <p:cNvSpPr txBox="1"/>
              <p:nvPr/>
            </p:nvSpPr>
            <p:spPr>
              <a:xfrm>
                <a:off x="26841140" y="16710624"/>
                <a:ext cx="7347857" cy="936538"/>
              </a:xfrm>
              <a:prstGeom prst="rect">
                <a:avLst/>
              </a:prstGeom>
              <a:noFill/>
            </p:spPr>
            <p:txBody>
              <a:bodyPr wrap="square" rtlCol="0">
                <a:spAutoFit/>
              </a:bodyPr>
              <a:lstStyle/>
              <a:p>
                <a:pPr lvl="0"/>
                <a:r>
                  <a:rPr lang="en-US" sz="2743" b="1" dirty="0">
                    <a:solidFill>
                      <a:prstClr val="black"/>
                    </a:solidFill>
                    <a:latin typeface="Times New Roman" panose="02020603050405020304" pitchFamily="18" charset="0"/>
                    <a:cs typeface="Times New Roman" panose="02020603050405020304" pitchFamily="18" charset="0"/>
                  </a:rPr>
                  <a:t>Figure 10. </a:t>
                </a:r>
                <a:r>
                  <a:rPr lang="en-US" sz="2743" dirty="0">
                    <a:solidFill>
                      <a:prstClr val="black"/>
                    </a:solidFill>
                    <a:latin typeface="Times New Roman" panose="02020603050405020304" pitchFamily="18" charset="0"/>
                    <a:cs typeface="Times New Roman" panose="02020603050405020304" pitchFamily="18" charset="0"/>
                  </a:rPr>
                  <a:t>%LOI versus </a:t>
                </a:r>
                <a14:m>
                  <m:oMath xmlns:m="http://schemas.openxmlformats.org/officeDocument/2006/math">
                    <m:sSub>
                      <m:sSubPr>
                        <m:ctrlPr>
                          <a:rPr lang="en-US" sz="2743" i="1">
                            <a:solidFill>
                              <a:prstClr val="black"/>
                            </a:solidFill>
                            <a:latin typeface="Cambria Math" panose="02040503050406030204" pitchFamily="18" charset="0"/>
                            <a:cs typeface="Times New Roman" panose="02020603050405020304" pitchFamily="18" charset="0"/>
                          </a:rPr>
                        </m:ctrlPr>
                      </m:sSubPr>
                      <m:e>
                        <m:r>
                          <m:rPr>
                            <m:nor/>
                          </m:rPr>
                          <a:rPr lang="en-US" sz="2743" dirty="0">
                            <a:solidFill>
                              <a:prstClr val="black"/>
                            </a:solidFill>
                            <a:latin typeface="Times New Roman" panose="02020603050405020304" pitchFamily="18" charset="0"/>
                            <a:cs typeface="Times New Roman" panose="02020603050405020304" pitchFamily="18" charset="0"/>
                          </a:rPr>
                          <m:t>CH</m:t>
                        </m:r>
                      </m:e>
                      <m:sub>
                        <m:r>
                          <a:rPr lang="en-US" sz="2743" i="1">
                            <a:solidFill>
                              <a:prstClr val="black"/>
                            </a:solidFill>
                            <a:latin typeface="Cambria Math" panose="02040503050406030204" pitchFamily="18" charset="0"/>
                            <a:cs typeface="Times New Roman" panose="02020603050405020304" pitchFamily="18" charset="0"/>
                          </a:rPr>
                          <m:t>4</m:t>
                        </m:r>
                      </m:sub>
                    </m:sSub>
                  </m:oMath>
                </a14:m>
                <a:r>
                  <a:rPr lang="en-US" sz="2743" dirty="0">
                    <a:solidFill>
                      <a:prstClr val="black"/>
                    </a:solidFill>
                    <a:latin typeface="Times New Roman" panose="02020603050405020304" pitchFamily="18" charset="0"/>
                    <a:cs typeface="Times New Roman" panose="02020603050405020304" pitchFamily="18" charset="0"/>
                  </a:rPr>
                  <a:t> at the Winnicut and Midstream site.  </a:t>
                </a:r>
              </a:p>
            </p:txBody>
          </p:sp>
        </mc:Choice>
        <mc:Fallback>
          <p:sp>
            <p:nvSpPr>
              <p:cNvPr id="2" name="TextBox 1">
                <a:extLst>
                  <a:ext uri="{FF2B5EF4-FFF2-40B4-BE49-F238E27FC236}">
                    <a16:creationId xmlns:a16="http://schemas.microsoft.com/office/drawing/2014/main" id="{E238B313-9818-42AB-98EE-B838FFF0EFA6}"/>
                  </a:ext>
                </a:extLst>
              </p:cNvPr>
              <p:cNvSpPr txBox="1">
                <a:spLocks noRot="1" noChangeAspect="1" noMove="1" noResize="1" noEditPoints="1" noAdjustHandles="1" noChangeArrowheads="1" noChangeShapeType="1" noTextEdit="1"/>
              </p:cNvSpPr>
              <p:nvPr/>
            </p:nvSpPr>
            <p:spPr>
              <a:xfrm>
                <a:off x="26841140" y="16710624"/>
                <a:ext cx="7347857" cy="936538"/>
              </a:xfrm>
              <a:prstGeom prst="rect">
                <a:avLst/>
              </a:prstGeom>
              <a:blipFill>
                <a:blip r:embed="rId11"/>
                <a:stretch>
                  <a:fillRect l="-1577" t="-6494" r="-332" b="-1623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6281C59-701A-4F41-8009-287C82F92A75}"/>
                  </a:ext>
                </a:extLst>
              </p:cNvPr>
              <p:cNvSpPr txBox="1"/>
              <p:nvPr/>
            </p:nvSpPr>
            <p:spPr>
              <a:xfrm>
                <a:off x="35031984" y="16671691"/>
                <a:ext cx="7351198" cy="514436"/>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11. </a:t>
                </a:r>
                <a:r>
                  <a:rPr lang="en-US" sz="2743" dirty="0">
                    <a:latin typeface="Times New Roman" panose="02020603050405020304" pitchFamily="18" charset="0"/>
                    <a:cs typeface="Times New Roman" panose="02020603050405020304" pitchFamily="18" charset="0"/>
                  </a:rPr>
                  <a:t>%LOI versus </a:t>
                </a:r>
                <a14:m>
                  <m:oMath xmlns:m="http://schemas.openxmlformats.org/officeDocument/2006/math">
                    <m:sSub>
                      <m:sSubPr>
                        <m:ctrlPr>
                          <a:rPr lang="en-US" sz="2743" i="1">
                            <a:solidFill>
                              <a:prstClr val="black"/>
                            </a:solidFill>
                            <a:latin typeface="Cambria Math" panose="02040503050406030204" pitchFamily="18" charset="0"/>
                            <a:cs typeface="Times New Roman" panose="02020603050405020304" pitchFamily="18" charset="0"/>
                          </a:rPr>
                        </m:ctrlPr>
                      </m:sSubPr>
                      <m:e>
                        <m:r>
                          <m:rPr>
                            <m:nor/>
                          </m:rPr>
                          <a:rPr lang="en-US" sz="2743" dirty="0">
                            <a:solidFill>
                              <a:prstClr val="black"/>
                            </a:solidFill>
                            <a:latin typeface="Times New Roman" panose="02020603050405020304" pitchFamily="18" charset="0"/>
                            <a:cs typeface="Times New Roman" panose="02020603050405020304" pitchFamily="18" charset="0"/>
                          </a:rPr>
                          <m:t>CH</m:t>
                        </m:r>
                      </m:e>
                      <m:sub>
                        <m:r>
                          <a:rPr lang="en-US" sz="2743" i="1">
                            <a:solidFill>
                              <a:prstClr val="black"/>
                            </a:solidFill>
                            <a:latin typeface="Cambria Math" panose="02040503050406030204" pitchFamily="18" charset="0"/>
                            <a:cs typeface="Times New Roman" panose="02020603050405020304" pitchFamily="18" charset="0"/>
                          </a:rPr>
                          <m:t>4</m:t>
                        </m:r>
                      </m:sub>
                    </m:sSub>
                  </m:oMath>
                </a14:m>
                <a:r>
                  <a:rPr lang="en-US" sz="2743" dirty="0">
                    <a:latin typeface="Times New Roman" panose="02020603050405020304" pitchFamily="18" charset="0"/>
                    <a:cs typeface="Times New Roman" panose="02020603050405020304" pitchFamily="18" charset="0"/>
                  </a:rPr>
                  <a:t> at the Lamprey site.</a:t>
                </a:r>
              </a:p>
            </p:txBody>
          </p:sp>
        </mc:Choice>
        <mc:Fallback>
          <p:sp>
            <p:nvSpPr>
              <p:cNvPr id="3" name="TextBox 2">
                <a:extLst>
                  <a:ext uri="{FF2B5EF4-FFF2-40B4-BE49-F238E27FC236}">
                    <a16:creationId xmlns:a16="http://schemas.microsoft.com/office/drawing/2014/main" id="{86281C59-701A-4F41-8009-287C82F92A75}"/>
                  </a:ext>
                </a:extLst>
              </p:cNvPr>
              <p:cNvSpPr txBox="1">
                <a:spLocks noRot="1" noChangeAspect="1" noMove="1" noResize="1" noEditPoints="1" noAdjustHandles="1" noChangeArrowheads="1" noChangeShapeType="1" noTextEdit="1"/>
              </p:cNvSpPr>
              <p:nvPr/>
            </p:nvSpPr>
            <p:spPr>
              <a:xfrm>
                <a:off x="35031984" y="16671691"/>
                <a:ext cx="7351198" cy="514436"/>
              </a:xfrm>
              <a:prstGeom prst="rect">
                <a:avLst/>
              </a:prstGeom>
              <a:blipFill>
                <a:blip r:embed="rId12"/>
                <a:stretch>
                  <a:fillRect l="-1658" t="-11905" b="-3095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BE041DA-7543-4A70-B3D6-62CE99E83CE9}"/>
                  </a:ext>
                </a:extLst>
              </p:cNvPr>
              <p:cNvSpPr txBox="1"/>
              <p:nvPr/>
            </p:nvSpPr>
            <p:spPr>
              <a:xfrm>
                <a:off x="26541312" y="10481146"/>
                <a:ext cx="7808089" cy="1358642"/>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7. </a:t>
                </a:r>
                <a:r>
                  <a:rPr lang="en-US" sz="2743" dirty="0">
                    <a:latin typeface="Times New Roman" panose="02020603050405020304" pitchFamily="18" charset="0"/>
                    <a:cs typeface="Times New Roman" panose="02020603050405020304" pitchFamily="18" charset="0"/>
                  </a:rPr>
                  <a:t>Methane versus depth (cm). This figure shows the relationship between the amount </a:t>
                </a:r>
                <a14:m>
                  <m:oMath xmlns:m="http://schemas.openxmlformats.org/officeDocument/2006/math">
                    <m:sSub>
                      <m:sSubPr>
                        <m:ctrlPr>
                          <a:rPr lang="en-US" sz="2743" i="1">
                            <a:solidFill>
                              <a:prstClr val="black"/>
                            </a:solidFill>
                            <a:latin typeface="Cambria Math" panose="02040503050406030204" pitchFamily="18" charset="0"/>
                            <a:cs typeface="Times New Roman" panose="02020603050405020304" pitchFamily="18" charset="0"/>
                          </a:rPr>
                        </m:ctrlPr>
                      </m:sSubPr>
                      <m:e>
                        <m:r>
                          <m:rPr>
                            <m:nor/>
                          </m:rPr>
                          <a:rPr lang="en-US" sz="2743">
                            <a:solidFill>
                              <a:prstClr val="black"/>
                            </a:solidFill>
                            <a:latin typeface="Times New Roman" panose="02020603050405020304" pitchFamily="18" charset="0"/>
                            <a:cs typeface="Times New Roman" panose="02020603050405020304" pitchFamily="18" charset="0"/>
                          </a:rPr>
                          <m:t> </m:t>
                        </m:r>
                        <m:r>
                          <m:rPr>
                            <m:nor/>
                          </m:rPr>
                          <a:rPr lang="en-US" sz="2743">
                            <a:solidFill>
                              <a:prstClr val="black"/>
                            </a:solidFill>
                            <a:latin typeface="Times New Roman" panose="02020603050405020304" pitchFamily="18" charset="0"/>
                            <a:cs typeface="Times New Roman" panose="02020603050405020304" pitchFamily="18" charset="0"/>
                          </a:rPr>
                          <m:t>of</m:t>
                        </m:r>
                        <m:r>
                          <m:rPr>
                            <m:nor/>
                          </m:rPr>
                          <a:rPr lang="en-US" sz="2743">
                            <a:solidFill>
                              <a:prstClr val="black"/>
                            </a:solidFill>
                            <a:latin typeface="Times New Roman" panose="02020603050405020304" pitchFamily="18" charset="0"/>
                            <a:cs typeface="Times New Roman" panose="02020603050405020304" pitchFamily="18" charset="0"/>
                          </a:rPr>
                          <m:t> </m:t>
                        </m:r>
                        <m:r>
                          <m:rPr>
                            <m:nor/>
                          </m:rPr>
                          <a:rPr lang="en-US" sz="2743" dirty="0" smtClean="0">
                            <a:solidFill>
                              <a:prstClr val="black"/>
                            </a:solidFill>
                            <a:latin typeface="Times New Roman" panose="02020603050405020304" pitchFamily="18" charset="0"/>
                            <a:cs typeface="Times New Roman" panose="02020603050405020304" pitchFamily="18" charset="0"/>
                          </a:rPr>
                          <m:t>CH</m:t>
                        </m:r>
                      </m:e>
                      <m:sub>
                        <m:r>
                          <a:rPr lang="en-US" sz="2743" i="1">
                            <a:solidFill>
                              <a:prstClr val="black"/>
                            </a:solidFill>
                            <a:latin typeface="Cambria Math" panose="02040503050406030204" pitchFamily="18" charset="0"/>
                            <a:cs typeface="Times New Roman" panose="02020603050405020304" pitchFamily="18" charset="0"/>
                          </a:rPr>
                          <m:t>4</m:t>
                        </m:r>
                      </m:sub>
                    </m:sSub>
                    <m:r>
                      <a:rPr lang="en-US" sz="2743" i="1">
                        <a:solidFill>
                          <a:prstClr val="black"/>
                        </a:solidFill>
                        <a:latin typeface="Cambria Math" panose="02040503050406030204" pitchFamily="18" charset="0"/>
                        <a:cs typeface="Times New Roman" panose="02020603050405020304" pitchFamily="18" charset="0"/>
                      </a:rPr>
                      <m:t> </m:t>
                    </m:r>
                  </m:oMath>
                </a14:m>
                <a:r>
                  <a:rPr lang="en-US" sz="2743" dirty="0">
                    <a:latin typeface="Times New Roman" panose="02020603050405020304" pitchFamily="18" charset="0"/>
                    <a:cs typeface="Times New Roman" panose="02020603050405020304" pitchFamily="18" charset="0"/>
                  </a:rPr>
                  <a:t> for down core. </a:t>
                </a:r>
              </a:p>
            </p:txBody>
          </p:sp>
        </mc:Choice>
        <mc:Fallback>
          <p:sp>
            <p:nvSpPr>
              <p:cNvPr id="8" name="TextBox 7">
                <a:extLst>
                  <a:ext uri="{FF2B5EF4-FFF2-40B4-BE49-F238E27FC236}">
                    <a16:creationId xmlns:a16="http://schemas.microsoft.com/office/drawing/2014/main" id="{2BE041DA-7543-4A70-B3D6-62CE99E83CE9}"/>
                  </a:ext>
                </a:extLst>
              </p:cNvPr>
              <p:cNvSpPr txBox="1">
                <a:spLocks noRot="1" noChangeAspect="1" noMove="1" noResize="1" noEditPoints="1" noAdjustHandles="1" noChangeArrowheads="1" noChangeShapeType="1" noTextEdit="1"/>
              </p:cNvSpPr>
              <p:nvPr/>
            </p:nvSpPr>
            <p:spPr>
              <a:xfrm>
                <a:off x="26541312" y="10481146"/>
                <a:ext cx="7808089" cy="1358642"/>
              </a:xfrm>
              <a:prstGeom prst="rect">
                <a:avLst/>
              </a:prstGeom>
              <a:blipFill>
                <a:blip r:embed="rId13"/>
                <a:stretch>
                  <a:fillRect l="-1561" t="-4484" b="-10762"/>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A58B5543-7609-49ED-9FF7-3A15FC00811E}"/>
              </a:ext>
            </a:extLst>
          </p:cNvPr>
          <p:cNvSpPr txBox="1"/>
          <p:nvPr/>
        </p:nvSpPr>
        <p:spPr>
          <a:xfrm>
            <a:off x="17192405" y="16704540"/>
            <a:ext cx="9321006" cy="936538"/>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9. </a:t>
            </a:r>
            <a:r>
              <a:rPr lang="en-US" sz="2743" dirty="0">
                <a:latin typeface="Times New Roman" panose="02020603050405020304" pitchFamily="18" charset="0"/>
                <a:cs typeface="Times New Roman" panose="02020603050405020304" pitchFamily="18" charset="0"/>
              </a:rPr>
              <a:t>%LOI versus depth (cm). This figure shows the relationship between the percent of organic matter with depth.  </a:t>
            </a:r>
          </a:p>
        </p:txBody>
      </p:sp>
      <p:pic>
        <p:nvPicPr>
          <p:cNvPr id="20" name="Picture 19" descr="A close up of a tree&#10;&#10;Description generated with high confidence">
            <a:extLst>
              <a:ext uri="{FF2B5EF4-FFF2-40B4-BE49-F238E27FC236}">
                <a16:creationId xmlns:a16="http://schemas.microsoft.com/office/drawing/2014/main" id="{7FE5AC4B-7AB4-459B-9828-FBAD40BBC885}"/>
              </a:ext>
            </a:extLst>
          </p:cNvPr>
          <p:cNvPicPr>
            <a:picLocks noChangeAspect="1"/>
          </p:cNvPicPr>
          <p:nvPr/>
        </p:nvPicPr>
        <p:blipFill>
          <a:blip r:embed="rId14"/>
          <a:stretch>
            <a:fillRect/>
          </a:stretch>
        </p:blipFill>
        <p:spPr>
          <a:xfrm>
            <a:off x="17166687" y="5365580"/>
            <a:ext cx="8645837" cy="4907013"/>
          </a:xfrm>
          <a:prstGeom prst="rect">
            <a:avLst/>
          </a:prstGeom>
        </p:spPr>
      </p:pic>
      <p:sp>
        <p:nvSpPr>
          <p:cNvPr id="19" name="TextBox 18">
            <a:extLst>
              <a:ext uri="{FF2B5EF4-FFF2-40B4-BE49-F238E27FC236}">
                <a16:creationId xmlns:a16="http://schemas.microsoft.com/office/drawing/2014/main" id="{DA277668-173D-49E3-A2DC-245EBA4E1BED}"/>
              </a:ext>
            </a:extLst>
          </p:cNvPr>
          <p:cNvSpPr txBox="1"/>
          <p:nvPr/>
        </p:nvSpPr>
        <p:spPr>
          <a:xfrm>
            <a:off x="35453098" y="10425375"/>
            <a:ext cx="7610823" cy="1358642"/>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8. </a:t>
            </a:r>
            <a:r>
              <a:rPr lang="en-US" sz="2743" dirty="0">
                <a:latin typeface="Times New Roman" panose="02020603050405020304" pitchFamily="18" charset="0"/>
                <a:cs typeface="Times New Roman" panose="02020603050405020304" pitchFamily="18" charset="0"/>
              </a:rPr>
              <a:t>Hg concentration versus depth (cm). This figure shows the relationship between the Hg concentration (ppb) and depth.</a:t>
            </a:r>
          </a:p>
        </p:txBody>
      </p:sp>
      <p:pic>
        <p:nvPicPr>
          <p:cNvPr id="27" name="Picture 26" descr="A close up of a map&#10;&#10;Description generated with high confidence">
            <a:extLst>
              <a:ext uri="{FF2B5EF4-FFF2-40B4-BE49-F238E27FC236}">
                <a16:creationId xmlns:a16="http://schemas.microsoft.com/office/drawing/2014/main" id="{5851D940-7303-41EF-A8B5-4BC586907DCE}"/>
              </a:ext>
            </a:extLst>
          </p:cNvPr>
          <p:cNvPicPr>
            <a:picLocks noChangeAspect="1"/>
          </p:cNvPicPr>
          <p:nvPr/>
        </p:nvPicPr>
        <p:blipFill>
          <a:blip r:embed="rId15"/>
          <a:stretch>
            <a:fillRect/>
          </a:stretch>
        </p:blipFill>
        <p:spPr>
          <a:xfrm>
            <a:off x="17368986" y="11818029"/>
            <a:ext cx="8185793" cy="4615428"/>
          </a:xfrm>
          <a:prstGeom prst="rect">
            <a:avLst/>
          </a:prstGeom>
        </p:spPr>
      </p:pic>
      <p:pic>
        <p:nvPicPr>
          <p:cNvPr id="39" name="Picture 38" descr="A close up of a map&#10;&#10;Description generated with high confidence">
            <a:extLst>
              <a:ext uri="{FF2B5EF4-FFF2-40B4-BE49-F238E27FC236}">
                <a16:creationId xmlns:a16="http://schemas.microsoft.com/office/drawing/2014/main" id="{F5151B4A-50F2-48FF-ADA1-919608BFF3D0}"/>
              </a:ext>
            </a:extLst>
          </p:cNvPr>
          <p:cNvPicPr>
            <a:picLocks noChangeAspect="1"/>
          </p:cNvPicPr>
          <p:nvPr/>
        </p:nvPicPr>
        <p:blipFill>
          <a:blip r:embed="rId16"/>
          <a:stretch>
            <a:fillRect/>
          </a:stretch>
        </p:blipFill>
        <p:spPr>
          <a:xfrm>
            <a:off x="34774709" y="5270791"/>
            <a:ext cx="7610823" cy="4615429"/>
          </a:xfrm>
          <a:prstGeom prst="rect">
            <a:avLst/>
          </a:prstGeom>
        </p:spPr>
      </p:pic>
      <p:pic>
        <p:nvPicPr>
          <p:cNvPr id="40" name="Picture 39">
            <a:extLst>
              <a:ext uri="{FF2B5EF4-FFF2-40B4-BE49-F238E27FC236}">
                <a16:creationId xmlns:a16="http://schemas.microsoft.com/office/drawing/2014/main" id="{AF88107F-7444-42E1-BAD9-846F68A21008}"/>
              </a:ext>
            </a:extLst>
          </p:cNvPr>
          <p:cNvPicPr>
            <a:picLocks noChangeAspect="1"/>
          </p:cNvPicPr>
          <p:nvPr/>
        </p:nvPicPr>
        <p:blipFill>
          <a:blip r:embed="rId17"/>
          <a:stretch>
            <a:fillRect/>
          </a:stretch>
        </p:blipFill>
        <p:spPr>
          <a:xfrm>
            <a:off x="952732" y="2118715"/>
            <a:ext cx="2103195" cy="1563447"/>
          </a:xfrm>
          <a:prstGeom prst="rect">
            <a:avLst/>
          </a:prstGeom>
        </p:spPr>
      </p:pic>
      <p:pic>
        <p:nvPicPr>
          <p:cNvPr id="43" name="Picture 42">
            <a:extLst>
              <a:ext uri="{FF2B5EF4-FFF2-40B4-BE49-F238E27FC236}">
                <a16:creationId xmlns:a16="http://schemas.microsoft.com/office/drawing/2014/main" id="{6795ABA5-2C73-488F-B46F-30EF4B8E52FA}"/>
              </a:ext>
            </a:extLst>
          </p:cNvPr>
          <p:cNvPicPr>
            <a:picLocks noChangeAspect="1"/>
          </p:cNvPicPr>
          <p:nvPr/>
        </p:nvPicPr>
        <p:blipFill>
          <a:blip r:embed="rId18"/>
          <a:stretch>
            <a:fillRect/>
          </a:stretch>
        </p:blipFill>
        <p:spPr>
          <a:xfrm>
            <a:off x="35446695" y="2118714"/>
            <a:ext cx="2116537" cy="1563447"/>
          </a:xfrm>
          <a:prstGeom prst="rect">
            <a:avLst/>
          </a:prstGeom>
        </p:spPr>
      </p:pic>
      <p:sp>
        <p:nvSpPr>
          <p:cNvPr id="47" name="TextBox 46">
            <a:extLst>
              <a:ext uri="{FF2B5EF4-FFF2-40B4-BE49-F238E27FC236}">
                <a16:creationId xmlns:a16="http://schemas.microsoft.com/office/drawing/2014/main" id="{2EE67810-36E5-4018-8ECD-1C2FBB38103C}"/>
              </a:ext>
            </a:extLst>
          </p:cNvPr>
          <p:cNvSpPr txBox="1"/>
          <p:nvPr/>
        </p:nvSpPr>
        <p:spPr>
          <a:xfrm>
            <a:off x="17101518" y="10512841"/>
            <a:ext cx="8593894" cy="936538"/>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6.  </a:t>
            </a:r>
            <a:r>
              <a:rPr lang="en-US" sz="2743" dirty="0">
                <a:latin typeface="Times New Roman" panose="02020603050405020304" pitchFamily="18" charset="0"/>
                <a:cs typeface="Times New Roman" panose="02020603050405020304" pitchFamily="18" charset="0"/>
              </a:rPr>
              <a:t>Sampling sites from the Rivermouth, Great Bay Estuary. </a:t>
            </a:r>
          </a:p>
        </p:txBody>
      </p:sp>
      <p:pic>
        <p:nvPicPr>
          <p:cNvPr id="55" name="Picture 54" descr="A close up of a map&#10;&#10;Description generated with very high confidence">
            <a:extLst>
              <a:ext uri="{FF2B5EF4-FFF2-40B4-BE49-F238E27FC236}">
                <a16:creationId xmlns:a16="http://schemas.microsoft.com/office/drawing/2014/main" id="{FF4F5D07-F7B1-4950-B610-B39267DCC5EC}"/>
              </a:ext>
            </a:extLst>
          </p:cNvPr>
          <p:cNvPicPr>
            <a:picLocks noChangeAspect="1"/>
          </p:cNvPicPr>
          <p:nvPr/>
        </p:nvPicPr>
        <p:blipFill>
          <a:blip r:embed="rId19"/>
          <a:stretch>
            <a:fillRect/>
          </a:stretch>
        </p:blipFill>
        <p:spPr>
          <a:xfrm>
            <a:off x="17428635" y="17764616"/>
            <a:ext cx="7403451" cy="4299228"/>
          </a:xfrm>
          <a:prstGeom prst="rect">
            <a:avLst/>
          </a:prstGeom>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9566333-C8F2-490B-9FF2-5866FACD4DA6}"/>
                  </a:ext>
                </a:extLst>
              </p:cNvPr>
              <p:cNvSpPr txBox="1"/>
              <p:nvPr/>
            </p:nvSpPr>
            <p:spPr>
              <a:xfrm>
                <a:off x="23516012" y="20110147"/>
                <a:ext cx="1238865" cy="303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371" i="1">
                              <a:latin typeface="Cambria Math" panose="02040503050406030204" pitchFamily="18" charset="0"/>
                            </a:rPr>
                          </m:ctrlPr>
                        </m:sSupPr>
                        <m:e>
                          <m:r>
                            <a:rPr lang="en-US" sz="1371" i="1">
                              <a:latin typeface="Cambria Math" panose="02040503050406030204" pitchFamily="18" charset="0"/>
                            </a:rPr>
                            <m:t>𝑅</m:t>
                          </m:r>
                        </m:e>
                        <m:sup>
                          <m:r>
                            <a:rPr lang="en-US" sz="1371" i="1">
                              <a:latin typeface="Cambria Math" panose="02040503050406030204" pitchFamily="18" charset="0"/>
                            </a:rPr>
                            <m:t>2</m:t>
                          </m:r>
                        </m:sup>
                      </m:sSup>
                      <m:r>
                        <a:rPr lang="en-US" sz="1371" i="1">
                          <a:latin typeface="Cambria Math" panose="02040503050406030204" pitchFamily="18" charset="0"/>
                        </a:rPr>
                        <m:t>=0.6032</m:t>
                      </m:r>
                    </m:oMath>
                  </m:oMathPara>
                </a14:m>
                <a:endParaRPr lang="en-US" sz="1371" dirty="0"/>
              </a:p>
            </p:txBody>
          </p:sp>
        </mc:Choice>
        <mc:Fallback xmlns="">
          <p:sp>
            <p:nvSpPr>
              <p:cNvPr id="56" name="TextBox 55">
                <a:extLst>
                  <a:ext uri="{FF2B5EF4-FFF2-40B4-BE49-F238E27FC236}">
                    <a16:creationId xmlns:a16="http://schemas.microsoft.com/office/drawing/2014/main" id="{69566333-C8F2-490B-9FF2-5866FACD4DA6}"/>
                  </a:ext>
                </a:extLst>
              </p:cNvPr>
              <p:cNvSpPr txBox="1">
                <a:spLocks noRot="1" noChangeAspect="1" noMove="1" noResize="1" noEditPoints="1" noAdjustHandles="1" noChangeArrowheads="1" noChangeShapeType="1" noTextEdit="1"/>
              </p:cNvSpPr>
              <p:nvPr/>
            </p:nvSpPr>
            <p:spPr>
              <a:xfrm>
                <a:off x="23516012" y="20110147"/>
                <a:ext cx="1238865" cy="303288"/>
              </a:xfrm>
              <a:prstGeom prst="rect">
                <a:avLst/>
              </a:prstGeom>
              <a:blipFill>
                <a:blip r:embed="rId21"/>
                <a:stretch>
                  <a:fillRect/>
                </a:stretch>
              </a:blipFill>
            </p:spPr>
            <p:txBody>
              <a:bodyPr/>
              <a:lstStyle/>
              <a:p>
                <a:r>
                  <a:rPr lang="en-US">
                    <a:noFill/>
                  </a:rPr>
                  <a:t> </a:t>
                </a:r>
              </a:p>
            </p:txBody>
          </p:sp>
        </mc:Fallback>
      </mc:AlternateContent>
      <p:pic>
        <p:nvPicPr>
          <p:cNvPr id="58" name="Picture 57" descr="A picture containing sky&#10;&#10;Description generated with high confidence">
            <a:extLst>
              <a:ext uri="{FF2B5EF4-FFF2-40B4-BE49-F238E27FC236}">
                <a16:creationId xmlns:a16="http://schemas.microsoft.com/office/drawing/2014/main" id="{884A4A6C-1D38-4AF3-AC1A-634E97C6A3E3}"/>
              </a:ext>
            </a:extLst>
          </p:cNvPr>
          <p:cNvPicPr>
            <a:picLocks noChangeAspect="1"/>
          </p:cNvPicPr>
          <p:nvPr/>
        </p:nvPicPr>
        <p:blipFill>
          <a:blip r:embed="rId22"/>
          <a:stretch>
            <a:fillRect/>
          </a:stretch>
        </p:blipFill>
        <p:spPr>
          <a:xfrm>
            <a:off x="26295411" y="17736639"/>
            <a:ext cx="7330912" cy="4299228"/>
          </a:xfrm>
          <a:prstGeom prst="rect">
            <a:avLst/>
          </a:prstGeom>
        </p:spPr>
      </p:pic>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F98E769-BCF1-42BE-9837-B6616392EC8E}"/>
                  </a:ext>
                </a:extLst>
              </p:cNvPr>
              <p:cNvSpPr txBox="1"/>
              <p:nvPr/>
            </p:nvSpPr>
            <p:spPr>
              <a:xfrm>
                <a:off x="32153225" y="20038366"/>
                <a:ext cx="1238865" cy="303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371" i="1">
                              <a:latin typeface="Cambria Math" panose="02040503050406030204" pitchFamily="18" charset="0"/>
                            </a:rPr>
                          </m:ctrlPr>
                        </m:sSupPr>
                        <m:e>
                          <m:r>
                            <a:rPr lang="en-US" sz="1371" i="1">
                              <a:latin typeface="Cambria Math" panose="02040503050406030204" pitchFamily="18" charset="0"/>
                            </a:rPr>
                            <m:t>𝑅</m:t>
                          </m:r>
                        </m:e>
                        <m:sup>
                          <m:r>
                            <a:rPr lang="en-US" sz="1371" i="1">
                              <a:latin typeface="Cambria Math" panose="02040503050406030204" pitchFamily="18" charset="0"/>
                            </a:rPr>
                            <m:t>2</m:t>
                          </m:r>
                        </m:sup>
                      </m:sSup>
                      <m:r>
                        <a:rPr lang="en-US" sz="1371" i="1">
                          <a:latin typeface="Cambria Math" panose="02040503050406030204" pitchFamily="18" charset="0"/>
                        </a:rPr>
                        <m:t>=0.3567</m:t>
                      </m:r>
                    </m:oMath>
                  </m:oMathPara>
                </a14:m>
                <a:endParaRPr lang="en-US" sz="1371" dirty="0"/>
              </a:p>
            </p:txBody>
          </p:sp>
        </mc:Choice>
        <mc:Fallback xmlns="">
          <p:sp>
            <p:nvSpPr>
              <p:cNvPr id="59" name="TextBox 58">
                <a:extLst>
                  <a:ext uri="{FF2B5EF4-FFF2-40B4-BE49-F238E27FC236}">
                    <a16:creationId xmlns:a16="http://schemas.microsoft.com/office/drawing/2014/main" id="{CF98E769-BCF1-42BE-9837-B6616392EC8E}"/>
                  </a:ext>
                </a:extLst>
              </p:cNvPr>
              <p:cNvSpPr txBox="1">
                <a:spLocks noRot="1" noChangeAspect="1" noMove="1" noResize="1" noEditPoints="1" noAdjustHandles="1" noChangeArrowheads="1" noChangeShapeType="1" noTextEdit="1"/>
              </p:cNvSpPr>
              <p:nvPr/>
            </p:nvSpPr>
            <p:spPr>
              <a:xfrm>
                <a:off x="32153225" y="20038366"/>
                <a:ext cx="1238865" cy="303288"/>
              </a:xfrm>
              <a:prstGeom prst="rect">
                <a:avLst/>
              </a:prstGeom>
              <a:blipFill>
                <a:blip r:embed="rId23"/>
                <a:stretch>
                  <a:fillRect/>
                </a:stretch>
              </a:blipFill>
            </p:spPr>
            <p:txBody>
              <a:bodyPr/>
              <a:lstStyle/>
              <a:p>
                <a:r>
                  <a:rPr lang="en-US">
                    <a:noFill/>
                  </a:rPr>
                  <a:t> </a:t>
                </a:r>
              </a:p>
            </p:txBody>
          </p:sp>
        </mc:Fallback>
      </mc:AlternateContent>
      <p:pic>
        <p:nvPicPr>
          <p:cNvPr id="61" name="Picture 60" descr="A close up of a map&#10;&#10;Description generated with very high confidence">
            <a:extLst>
              <a:ext uri="{FF2B5EF4-FFF2-40B4-BE49-F238E27FC236}">
                <a16:creationId xmlns:a16="http://schemas.microsoft.com/office/drawing/2014/main" id="{DC0EA639-363A-4A2C-BDDF-7B7F7A3CB3A4}"/>
              </a:ext>
            </a:extLst>
          </p:cNvPr>
          <p:cNvPicPr>
            <a:picLocks noChangeAspect="1"/>
          </p:cNvPicPr>
          <p:nvPr/>
        </p:nvPicPr>
        <p:blipFill>
          <a:blip r:embed="rId24"/>
          <a:stretch>
            <a:fillRect/>
          </a:stretch>
        </p:blipFill>
        <p:spPr>
          <a:xfrm>
            <a:off x="35031985" y="17627870"/>
            <a:ext cx="7089830" cy="4299228"/>
          </a:xfrm>
          <a:prstGeom prst="rect">
            <a:avLst/>
          </a:prstGeom>
        </p:spPr>
      </p:pic>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23758B0-FA2A-401F-95F0-DA257BD78586}"/>
                  </a:ext>
                </a:extLst>
              </p:cNvPr>
              <p:cNvSpPr txBox="1"/>
              <p:nvPr/>
            </p:nvSpPr>
            <p:spPr>
              <a:xfrm>
                <a:off x="40780648" y="19965052"/>
                <a:ext cx="1238865" cy="303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371" i="1">
                              <a:latin typeface="Cambria Math" panose="02040503050406030204" pitchFamily="18" charset="0"/>
                            </a:rPr>
                          </m:ctrlPr>
                        </m:sSupPr>
                        <m:e>
                          <m:r>
                            <a:rPr lang="en-US" sz="1371" i="1">
                              <a:latin typeface="Cambria Math" panose="02040503050406030204" pitchFamily="18" charset="0"/>
                            </a:rPr>
                            <m:t>𝑅</m:t>
                          </m:r>
                        </m:e>
                        <m:sup>
                          <m:r>
                            <a:rPr lang="en-US" sz="1371" i="1">
                              <a:latin typeface="Cambria Math" panose="02040503050406030204" pitchFamily="18" charset="0"/>
                            </a:rPr>
                            <m:t>2</m:t>
                          </m:r>
                        </m:sup>
                      </m:sSup>
                      <m:r>
                        <a:rPr lang="en-US" sz="1371" i="1">
                          <a:latin typeface="Cambria Math" panose="02040503050406030204" pitchFamily="18" charset="0"/>
                        </a:rPr>
                        <m:t>=0.7579</m:t>
                      </m:r>
                    </m:oMath>
                  </m:oMathPara>
                </a14:m>
                <a:endParaRPr lang="en-US" sz="1371" dirty="0"/>
              </a:p>
            </p:txBody>
          </p:sp>
        </mc:Choice>
        <mc:Fallback xmlns="">
          <p:sp>
            <p:nvSpPr>
              <p:cNvPr id="62" name="TextBox 61">
                <a:extLst>
                  <a:ext uri="{FF2B5EF4-FFF2-40B4-BE49-F238E27FC236}">
                    <a16:creationId xmlns:a16="http://schemas.microsoft.com/office/drawing/2014/main" id="{423758B0-FA2A-401F-95F0-DA257BD78586}"/>
                  </a:ext>
                </a:extLst>
              </p:cNvPr>
              <p:cNvSpPr txBox="1">
                <a:spLocks noRot="1" noChangeAspect="1" noMove="1" noResize="1" noEditPoints="1" noAdjustHandles="1" noChangeArrowheads="1" noChangeShapeType="1" noTextEdit="1"/>
              </p:cNvSpPr>
              <p:nvPr/>
            </p:nvSpPr>
            <p:spPr>
              <a:xfrm>
                <a:off x="40780648" y="19965052"/>
                <a:ext cx="1238865" cy="303288"/>
              </a:xfrm>
              <a:prstGeom prst="rect">
                <a:avLst/>
              </a:prstGeom>
              <a:blipFill>
                <a:blip r:embed="rId25"/>
                <a:stretch>
                  <a:fillRect/>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F13B3D53-60BA-4F52-B41B-3B2EE05E2BD6}"/>
              </a:ext>
            </a:extLst>
          </p:cNvPr>
          <p:cNvSpPr txBox="1"/>
          <p:nvPr/>
        </p:nvSpPr>
        <p:spPr>
          <a:xfrm>
            <a:off x="17166687" y="21927098"/>
            <a:ext cx="9277198" cy="1358642"/>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12. </a:t>
            </a:r>
            <a:r>
              <a:rPr lang="en-US" sz="2743" dirty="0">
                <a:latin typeface="Times New Roman" panose="02020603050405020304" pitchFamily="18" charset="0"/>
                <a:cs typeface="Times New Roman" panose="02020603050405020304" pitchFamily="18" charset="0"/>
              </a:rPr>
              <a:t>%LOI versus Hg concentration (ppb) at the Winnicut site. Regression line shows negative relationship between the percent of organic matter with Hg concentration.   </a:t>
            </a:r>
          </a:p>
        </p:txBody>
      </p:sp>
      <p:sp>
        <p:nvSpPr>
          <p:cNvPr id="68" name="TextBox 67">
            <a:extLst>
              <a:ext uri="{FF2B5EF4-FFF2-40B4-BE49-F238E27FC236}">
                <a16:creationId xmlns:a16="http://schemas.microsoft.com/office/drawing/2014/main" id="{07750E71-A60C-441D-A79B-8C121BE235BB}"/>
              </a:ext>
            </a:extLst>
          </p:cNvPr>
          <p:cNvSpPr txBox="1"/>
          <p:nvPr/>
        </p:nvSpPr>
        <p:spPr>
          <a:xfrm>
            <a:off x="26724077" y="21938511"/>
            <a:ext cx="7051563" cy="936538"/>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13. </a:t>
            </a:r>
            <a:r>
              <a:rPr lang="en-US" sz="2743" dirty="0">
                <a:latin typeface="Times New Roman" panose="02020603050405020304" pitchFamily="18" charset="0"/>
                <a:cs typeface="Times New Roman" panose="02020603050405020304" pitchFamily="18" charset="0"/>
              </a:rPr>
              <a:t>%LOI versus Hg concentration (ppb) at the Midstream site. </a:t>
            </a:r>
          </a:p>
        </p:txBody>
      </p:sp>
      <p:sp>
        <p:nvSpPr>
          <p:cNvPr id="69" name="TextBox 68">
            <a:extLst>
              <a:ext uri="{FF2B5EF4-FFF2-40B4-BE49-F238E27FC236}">
                <a16:creationId xmlns:a16="http://schemas.microsoft.com/office/drawing/2014/main" id="{E90FB5C2-5969-461A-9EB3-C8B6E22B87F9}"/>
              </a:ext>
            </a:extLst>
          </p:cNvPr>
          <p:cNvSpPr txBox="1"/>
          <p:nvPr/>
        </p:nvSpPr>
        <p:spPr>
          <a:xfrm>
            <a:off x="35446695" y="21938512"/>
            <a:ext cx="6572818" cy="1358642"/>
          </a:xfrm>
          <a:prstGeom prst="rect">
            <a:avLst/>
          </a:prstGeom>
          <a:noFill/>
        </p:spPr>
        <p:txBody>
          <a:bodyPr wrap="square" rtlCol="0">
            <a:spAutoFit/>
          </a:bodyPr>
          <a:lstStyle/>
          <a:p>
            <a:r>
              <a:rPr lang="en-US" sz="2743" b="1" dirty="0">
                <a:latin typeface="Times New Roman" panose="02020603050405020304" pitchFamily="18" charset="0"/>
                <a:cs typeface="Times New Roman" panose="02020603050405020304" pitchFamily="18" charset="0"/>
              </a:rPr>
              <a:t>Figure 14. </a:t>
            </a:r>
            <a:r>
              <a:rPr lang="en-US" sz="2743" dirty="0">
                <a:latin typeface="Times New Roman" panose="02020603050405020304" pitchFamily="18" charset="0"/>
                <a:cs typeface="Times New Roman" panose="02020603050405020304" pitchFamily="18" charset="0"/>
              </a:rPr>
              <a:t>%LOI  versus Hg concentration (ppb) at Lamprey site. Regression line shows positive correlation.</a:t>
            </a:r>
          </a:p>
        </p:txBody>
      </p:sp>
      <p:pic>
        <p:nvPicPr>
          <p:cNvPr id="72" name="Picture 71">
            <a:extLst>
              <a:ext uri="{FF2B5EF4-FFF2-40B4-BE49-F238E27FC236}">
                <a16:creationId xmlns:a16="http://schemas.microsoft.com/office/drawing/2014/main" id="{E7C63F2D-AB16-4548-99D3-65815B1174D8}"/>
              </a:ext>
            </a:extLst>
          </p:cNvPr>
          <p:cNvPicPr>
            <a:picLocks noChangeAspect="1"/>
          </p:cNvPicPr>
          <p:nvPr/>
        </p:nvPicPr>
        <p:blipFill>
          <a:blip r:embed="rId26"/>
          <a:stretch>
            <a:fillRect/>
          </a:stretch>
        </p:blipFill>
        <p:spPr>
          <a:xfrm>
            <a:off x="40517995" y="2120093"/>
            <a:ext cx="2449286" cy="1562068"/>
          </a:xfrm>
          <a:prstGeom prst="rect">
            <a:avLst/>
          </a:prstGeom>
        </p:spPr>
      </p:pic>
      <p:pic>
        <p:nvPicPr>
          <p:cNvPr id="73" name="Picture 72">
            <a:extLst>
              <a:ext uri="{FF2B5EF4-FFF2-40B4-BE49-F238E27FC236}">
                <a16:creationId xmlns:a16="http://schemas.microsoft.com/office/drawing/2014/main" id="{C7E651AD-D9AB-4458-BE85-501AD30B8797}"/>
              </a:ext>
            </a:extLst>
          </p:cNvPr>
          <p:cNvPicPr>
            <a:picLocks noChangeAspect="1"/>
          </p:cNvPicPr>
          <p:nvPr/>
        </p:nvPicPr>
        <p:blipFill>
          <a:blip r:embed="rId27"/>
          <a:stretch>
            <a:fillRect/>
          </a:stretch>
        </p:blipFill>
        <p:spPr>
          <a:xfrm>
            <a:off x="37815970" y="2157511"/>
            <a:ext cx="2449286" cy="1524650"/>
          </a:xfrm>
          <a:prstGeom prst="rect">
            <a:avLst/>
          </a:prstGeom>
        </p:spPr>
      </p:pic>
      <p:sp>
        <p:nvSpPr>
          <p:cNvPr id="74" name="TextBox 73">
            <a:extLst>
              <a:ext uri="{FF2B5EF4-FFF2-40B4-BE49-F238E27FC236}">
                <a16:creationId xmlns:a16="http://schemas.microsoft.com/office/drawing/2014/main" id="{7DF19CAA-383A-48F5-B693-05BE42B1D7C4}"/>
              </a:ext>
            </a:extLst>
          </p:cNvPr>
          <p:cNvSpPr txBox="1"/>
          <p:nvPr/>
        </p:nvSpPr>
        <p:spPr>
          <a:xfrm>
            <a:off x="38748984" y="30174867"/>
            <a:ext cx="4398245" cy="2462213"/>
          </a:xfrm>
          <a:prstGeom prst="rect">
            <a:avLst/>
          </a:prstGeom>
          <a:noFill/>
        </p:spPr>
        <p:txBody>
          <a:bodyPr wrap="square" rtlCol="0">
            <a:spAutoFit/>
          </a:bodyPr>
          <a:lstStyle/>
          <a:p>
            <a:pPr marL="342900" indent="-342900">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Santisteban</a:t>
            </a:r>
            <a:r>
              <a:rPr lang="en-US" sz="2200" dirty="0">
                <a:latin typeface="Times New Roman" panose="02020603050405020304" pitchFamily="18" charset="0"/>
                <a:cs typeface="Times New Roman" panose="02020603050405020304" pitchFamily="18" charset="0"/>
              </a:rPr>
              <a:t> et al., </a:t>
            </a:r>
            <a:r>
              <a:rPr lang="en-US" sz="2200" i="1" dirty="0">
                <a:latin typeface="Times New Roman" panose="02020603050405020304" pitchFamily="18" charset="0"/>
                <a:cs typeface="Times New Roman" panose="02020603050405020304" pitchFamily="18" charset="0"/>
              </a:rPr>
              <a:t>Journal of Paleolimnology </a:t>
            </a:r>
            <a:r>
              <a:rPr lang="en-US" sz="2200" dirty="0">
                <a:latin typeface="Times New Roman" panose="02020603050405020304" pitchFamily="18" charset="0"/>
                <a:cs typeface="Times New Roman" panose="02020603050405020304" pitchFamily="18" charset="0"/>
              </a:rPr>
              <a:t>32: 287–299, 2004. </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Hines, Mark E., </a:t>
            </a:r>
            <a:r>
              <a:rPr lang="en-US" sz="2200" i="1" dirty="0">
                <a:latin typeface="Times New Roman" panose="02020603050405020304" pitchFamily="18" charset="0"/>
                <a:cs typeface="Times New Roman" panose="02020603050405020304" pitchFamily="18" charset="0"/>
              </a:rPr>
              <a:t>Seasonal Biochemistry in the Sediments of Great Bay Estuarine Complex, New Hampshire, </a:t>
            </a:r>
            <a:r>
              <a:rPr lang="en-US" sz="2200" dirty="0">
                <a:latin typeface="Times New Roman" panose="02020603050405020304" pitchFamily="18" charset="0"/>
                <a:cs typeface="Times New Roman" panose="02020603050405020304" pitchFamily="18" charset="0"/>
              </a:rPr>
              <a:t>1981.</a:t>
            </a:r>
            <a:endParaRPr lang="en-US" sz="2200" i="1" dirty="0">
              <a:latin typeface="Times New Roman" panose="02020603050405020304" pitchFamily="18" charset="0"/>
              <a:cs typeface="Times New Roman" panose="02020603050405020304" pitchFamily="18" charset="0"/>
            </a:endParaRPr>
          </a:p>
        </p:txBody>
      </p:sp>
      <p:pic>
        <p:nvPicPr>
          <p:cNvPr id="77" name="Picture 76" descr="A screenshot of a map&#10;&#10;Description generated with very high confidence">
            <a:extLst>
              <a:ext uri="{FF2B5EF4-FFF2-40B4-BE49-F238E27FC236}">
                <a16:creationId xmlns:a16="http://schemas.microsoft.com/office/drawing/2014/main" id="{9C4B42F7-D26E-452C-8F05-EAB304C6CE23}"/>
              </a:ext>
            </a:extLst>
          </p:cNvPr>
          <p:cNvPicPr>
            <a:picLocks noChangeAspect="1"/>
          </p:cNvPicPr>
          <p:nvPr/>
        </p:nvPicPr>
        <p:blipFill>
          <a:blip r:embed="rId28"/>
          <a:stretch>
            <a:fillRect/>
          </a:stretch>
        </p:blipFill>
        <p:spPr>
          <a:xfrm>
            <a:off x="35107085" y="12100577"/>
            <a:ext cx="7089830" cy="4021134"/>
          </a:xfrm>
          <a:prstGeom prst="rect">
            <a:avLst/>
          </a:prstGeom>
        </p:spPr>
      </p:pic>
      <p:pic>
        <p:nvPicPr>
          <p:cNvPr id="79" name="Picture 78" descr="A close up of a map&#10;&#10;Description generated with high confidence">
            <a:extLst>
              <a:ext uri="{FF2B5EF4-FFF2-40B4-BE49-F238E27FC236}">
                <a16:creationId xmlns:a16="http://schemas.microsoft.com/office/drawing/2014/main" id="{8AD9BD34-4300-468B-8CDF-35AE6D857D4C}"/>
              </a:ext>
            </a:extLst>
          </p:cNvPr>
          <p:cNvPicPr>
            <a:picLocks noChangeAspect="1"/>
          </p:cNvPicPr>
          <p:nvPr/>
        </p:nvPicPr>
        <p:blipFill>
          <a:blip r:embed="rId29"/>
          <a:stretch>
            <a:fillRect/>
          </a:stretch>
        </p:blipFill>
        <p:spPr>
          <a:xfrm>
            <a:off x="26146093" y="12314755"/>
            <a:ext cx="7658739" cy="4021135"/>
          </a:xfrm>
          <a:prstGeom prst="rect">
            <a:avLst/>
          </a:prstGeom>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A6A78070-C341-4741-9A72-31B90D24F63B}"/>
                  </a:ext>
                </a:extLst>
              </p:cNvPr>
              <p:cNvSpPr txBox="1"/>
              <p:nvPr/>
            </p:nvSpPr>
            <p:spPr>
              <a:xfrm>
                <a:off x="27397677" y="13021725"/>
                <a:ext cx="1238865" cy="303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371" i="1">
                              <a:latin typeface="Cambria Math" panose="02040503050406030204" pitchFamily="18" charset="0"/>
                            </a:rPr>
                          </m:ctrlPr>
                        </m:sSupPr>
                        <m:e>
                          <m:r>
                            <a:rPr lang="en-US" sz="1371" i="1">
                              <a:latin typeface="Cambria Math" panose="02040503050406030204" pitchFamily="18" charset="0"/>
                            </a:rPr>
                            <m:t>𝑅</m:t>
                          </m:r>
                        </m:e>
                        <m:sup>
                          <m:r>
                            <a:rPr lang="en-US" sz="1371" i="1">
                              <a:latin typeface="Cambria Math" panose="02040503050406030204" pitchFamily="18" charset="0"/>
                            </a:rPr>
                            <m:t>2</m:t>
                          </m:r>
                        </m:sup>
                      </m:sSup>
                      <m:r>
                        <a:rPr lang="en-US" sz="1371" i="1">
                          <a:latin typeface="Cambria Math" panose="02040503050406030204" pitchFamily="18" charset="0"/>
                        </a:rPr>
                        <m:t>=0.34</m:t>
                      </m:r>
                    </m:oMath>
                  </m:oMathPara>
                </a14:m>
                <a:endParaRPr lang="en-US" sz="1371" dirty="0"/>
              </a:p>
            </p:txBody>
          </p:sp>
        </mc:Choice>
        <mc:Fallback xmlns="">
          <p:sp>
            <p:nvSpPr>
              <p:cNvPr id="80" name="TextBox 79">
                <a:extLst>
                  <a:ext uri="{FF2B5EF4-FFF2-40B4-BE49-F238E27FC236}">
                    <a16:creationId xmlns:a16="http://schemas.microsoft.com/office/drawing/2014/main" id="{A6A78070-C341-4741-9A72-31B90D24F63B}"/>
                  </a:ext>
                </a:extLst>
              </p:cNvPr>
              <p:cNvSpPr txBox="1">
                <a:spLocks noRot="1" noChangeAspect="1" noMove="1" noResize="1" noEditPoints="1" noAdjustHandles="1" noChangeArrowheads="1" noChangeShapeType="1" noTextEdit="1"/>
              </p:cNvSpPr>
              <p:nvPr/>
            </p:nvSpPr>
            <p:spPr>
              <a:xfrm>
                <a:off x="27397677" y="13021725"/>
                <a:ext cx="1238865" cy="303288"/>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9C0228D8-EACE-4497-A558-214C84468E5B}"/>
                  </a:ext>
                </a:extLst>
              </p:cNvPr>
              <p:cNvSpPr txBox="1"/>
              <p:nvPr/>
            </p:nvSpPr>
            <p:spPr>
              <a:xfrm>
                <a:off x="30914360" y="14376945"/>
                <a:ext cx="1238865" cy="303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371" i="1">
                              <a:latin typeface="Cambria Math" panose="02040503050406030204" pitchFamily="18" charset="0"/>
                            </a:rPr>
                          </m:ctrlPr>
                        </m:sSupPr>
                        <m:e>
                          <m:r>
                            <a:rPr lang="en-US" sz="1371" i="1">
                              <a:latin typeface="Cambria Math" panose="02040503050406030204" pitchFamily="18" charset="0"/>
                            </a:rPr>
                            <m:t>𝑅</m:t>
                          </m:r>
                        </m:e>
                        <m:sup>
                          <m:r>
                            <a:rPr lang="en-US" sz="1371" i="1">
                              <a:latin typeface="Cambria Math" panose="02040503050406030204" pitchFamily="18" charset="0"/>
                            </a:rPr>
                            <m:t>2</m:t>
                          </m:r>
                        </m:sup>
                      </m:sSup>
                      <m:r>
                        <a:rPr lang="en-US" sz="1371" i="1">
                          <a:latin typeface="Cambria Math" panose="02040503050406030204" pitchFamily="18" charset="0"/>
                        </a:rPr>
                        <m:t>=0.83</m:t>
                      </m:r>
                    </m:oMath>
                  </m:oMathPara>
                </a14:m>
                <a:endParaRPr lang="en-US" sz="1371" dirty="0"/>
              </a:p>
            </p:txBody>
          </p:sp>
        </mc:Choice>
        <mc:Fallback xmlns="">
          <p:sp>
            <p:nvSpPr>
              <p:cNvPr id="81" name="TextBox 80">
                <a:extLst>
                  <a:ext uri="{FF2B5EF4-FFF2-40B4-BE49-F238E27FC236}">
                    <a16:creationId xmlns:a16="http://schemas.microsoft.com/office/drawing/2014/main" id="{9C0228D8-EACE-4497-A558-214C84468E5B}"/>
                  </a:ext>
                </a:extLst>
              </p:cNvPr>
              <p:cNvSpPr txBox="1">
                <a:spLocks noRot="1" noChangeAspect="1" noMove="1" noResize="1" noEditPoints="1" noAdjustHandles="1" noChangeArrowheads="1" noChangeShapeType="1" noTextEdit="1"/>
              </p:cNvSpPr>
              <p:nvPr/>
            </p:nvSpPr>
            <p:spPr>
              <a:xfrm>
                <a:off x="30914360" y="14376945"/>
                <a:ext cx="1238865" cy="303288"/>
              </a:xfrm>
              <a:prstGeom prst="rect">
                <a:avLst/>
              </a:prstGeom>
              <a:blipFill>
                <a:blip r:embed="rId31"/>
                <a:stretch>
                  <a:fillRect/>
                </a:stretch>
              </a:blipFill>
            </p:spPr>
            <p:txBody>
              <a:bodyPr/>
              <a:lstStyle/>
              <a:p>
                <a:r>
                  <a:rPr lang="en-US">
                    <a:noFill/>
                  </a:rPr>
                  <a:t> </a:t>
                </a:r>
              </a:p>
            </p:txBody>
          </p:sp>
        </mc:Fallback>
      </mc:AlternateContent>
      <p:pic>
        <p:nvPicPr>
          <p:cNvPr id="4" name="Picture 3"/>
          <p:cNvPicPr>
            <a:picLocks noChangeAspect="1"/>
          </p:cNvPicPr>
          <p:nvPr/>
        </p:nvPicPr>
        <p:blipFill rotWithShape="1">
          <a:blip r:embed="rId32">
            <a:extLst>
              <a:ext uri="{28A0092B-C50C-407E-A947-70E740481C1C}">
                <a14:useLocalDpi xmlns:a14="http://schemas.microsoft.com/office/drawing/2010/main" val="0"/>
              </a:ext>
            </a:extLst>
          </a:blip>
          <a:stretch/>
        </p:blipFill>
        <p:spPr>
          <a:xfrm>
            <a:off x="1345389" y="11166031"/>
            <a:ext cx="8074742" cy="5877937"/>
          </a:xfrm>
          <a:prstGeom prst="rect">
            <a:avLst/>
          </a:prstGeom>
        </p:spPr>
      </p:pic>
      <p:sp>
        <p:nvSpPr>
          <p:cNvPr id="22" name="Rectangle 21">
            <a:extLst>
              <a:ext uri="{FF2B5EF4-FFF2-40B4-BE49-F238E27FC236}">
                <a16:creationId xmlns:a16="http://schemas.microsoft.com/office/drawing/2014/main" id="{7022917F-0575-C146-9DAD-0FD37E905210}"/>
              </a:ext>
            </a:extLst>
          </p:cNvPr>
          <p:cNvSpPr>
            <a:spLocks noChangeArrowheads="1"/>
          </p:cNvSpPr>
          <p:nvPr/>
        </p:nvSpPr>
        <p:spPr bwMode="auto">
          <a:xfrm>
            <a:off x="783772" y="32652343"/>
            <a:ext cx="42323657" cy="235164"/>
          </a:xfrm>
          <a:prstGeom prst="rect">
            <a:avLst/>
          </a:prstGeom>
          <a:solidFill>
            <a:srgbClr val="C00000">
              <a:alpha val="20000"/>
            </a:srgbClr>
          </a:solidFill>
          <a:ln w="9525">
            <a:solidFill>
              <a:schemeClr val="tx1"/>
            </a:solidFill>
            <a:miter lim="800000"/>
          </a:ln>
        </p:spPr>
        <p:txBody>
          <a:bodyPr lIns="137160" tIns="68580" rIns="137160" bIns="68580" anchor="ctr"/>
          <a:lstStyle>
            <a:defPPr>
              <a:defRPr kern="1200" smtId="4294967295"/>
            </a:defPPr>
          </a:lstStyle>
          <a:p>
            <a:pPr algn="ctr" defTabSz="3762187">
              <a:defRPr/>
            </a:pPr>
            <a:endParaRPr lang="en-US" sz="5143" b="1"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TextBox 25"/>
              <p:cNvSpPr txBox="1"/>
              <p:nvPr/>
            </p:nvSpPr>
            <p:spPr>
              <a:xfrm>
                <a:off x="10065815" y="11554041"/>
                <a:ext cx="5958321" cy="4730526"/>
              </a:xfrm>
              <a:prstGeom prst="rect">
                <a:avLst/>
              </a:prstGeom>
              <a:noFill/>
            </p:spPr>
            <p:txBody>
              <a:bodyPr wrap="square" rtlCol="0">
                <a:spAutoFit/>
              </a:bodyPr>
              <a:lstStyle/>
              <a:p>
                <a:r>
                  <a:rPr lang="en-US" sz="2740" b="1" dirty="0">
                    <a:solidFill>
                      <a:schemeClr val="tx1"/>
                    </a:solidFill>
                    <a:latin typeface="Times New Roman" panose="02020603050405020304" pitchFamily="18" charset="0"/>
                    <a:cs typeface="Times New Roman" panose="02020603050405020304" pitchFamily="18" charset="0"/>
                  </a:rPr>
                  <a:t>Figure 1. </a:t>
                </a:r>
                <a:r>
                  <a:rPr lang="en-US" sz="2740" dirty="0">
                    <a:solidFill>
                      <a:schemeClr val="tx1"/>
                    </a:solidFill>
                    <a:latin typeface="Times New Roman" panose="02020603050405020304" pitchFamily="18" charset="0"/>
                    <a:cs typeface="Times New Roman" panose="02020603050405020304" pitchFamily="18" charset="0"/>
                  </a:rPr>
                  <a:t>A conceptual map showing sources of Hg and </a:t>
                </a:r>
                <a14:m>
                  <m:oMath xmlns:m="http://schemas.openxmlformats.org/officeDocument/2006/math">
                    <m:sSub>
                      <m:sSubPr>
                        <m:ctrlPr>
                          <a:rPr lang="en-US" sz="2740" i="1">
                            <a:solidFill>
                              <a:schemeClr val="tx1"/>
                            </a:solidFill>
                            <a:latin typeface="Cambria Math" panose="02040503050406030204" pitchFamily="18" charset="0"/>
                            <a:cs typeface="Times New Roman" panose="02020603050405020304" pitchFamily="18" charset="0"/>
                          </a:rPr>
                        </m:ctrlPr>
                      </m:sSubPr>
                      <m:e>
                        <m:r>
                          <m:rPr>
                            <m:nor/>
                          </m:rPr>
                          <a:rPr lang="en-US" sz="2740" dirty="0">
                            <a:solidFill>
                              <a:schemeClr val="tx1"/>
                            </a:solidFill>
                            <a:latin typeface="Times New Roman" panose="02020603050405020304" pitchFamily="18" charset="0"/>
                            <a:cs typeface="Times New Roman" panose="02020603050405020304" pitchFamily="18" charset="0"/>
                          </a:rPr>
                          <m:t>CH</m:t>
                        </m:r>
                      </m:e>
                      <m:sub>
                        <m:r>
                          <a:rPr lang="en-US" sz="2740" b="0" i="1">
                            <a:solidFill>
                              <a:schemeClr val="tx1"/>
                            </a:solidFill>
                            <a:latin typeface="Cambria Math" panose="02040503050406030204" pitchFamily="18" charset="0"/>
                            <a:cs typeface="Times New Roman" panose="02020603050405020304" pitchFamily="18" charset="0"/>
                          </a:rPr>
                          <m:t>4</m:t>
                        </m:r>
                      </m:sub>
                    </m:sSub>
                  </m:oMath>
                </a14:m>
                <a:r>
                  <a:rPr lang="en-US" sz="2740" dirty="0">
                    <a:solidFill>
                      <a:schemeClr val="tx1"/>
                    </a:solidFill>
                    <a:latin typeface="Times New Roman" panose="02020603050405020304" pitchFamily="18" charset="0"/>
                    <a:cs typeface="Times New Roman" panose="02020603050405020304" pitchFamily="18" charset="0"/>
                  </a:rPr>
                  <a:t>. Microbes are a good source for creating these elements. Microbes consume Hg(</a:t>
                </a:r>
                <a:r>
                  <a:rPr lang="en-US" sz="2740" dirty="0" err="1">
                    <a:solidFill>
                      <a:schemeClr val="tx1"/>
                    </a:solidFill>
                    <a:latin typeface="Times New Roman" panose="02020603050405020304" pitchFamily="18" charset="0"/>
                    <a:cs typeface="Times New Roman" panose="02020603050405020304" pitchFamily="18" charset="0"/>
                  </a:rPr>
                  <a:t>ll</a:t>
                </a:r>
                <a:r>
                  <a:rPr lang="en-US" sz="2740" dirty="0">
                    <a:solidFill>
                      <a:schemeClr val="tx1"/>
                    </a:solidFill>
                    <a:latin typeface="Times New Roman" panose="02020603050405020304" pitchFamily="18" charset="0"/>
                    <a:cs typeface="Times New Roman" panose="02020603050405020304" pitchFamily="18" charset="0"/>
                  </a:rPr>
                  <a:t>) and create </a:t>
                </a:r>
                <a:r>
                  <a:rPr lang="en-US" sz="2740" dirty="0" err="1">
                    <a:solidFill>
                      <a:schemeClr val="tx1"/>
                    </a:solidFill>
                    <a:latin typeface="Times New Roman" panose="02020603050405020304" pitchFamily="18" charset="0"/>
                    <a:cs typeface="Times New Roman" panose="02020603050405020304" pitchFamily="18" charset="0"/>
                  </a:rPr>
                  <a:t>MeHg</a:t>
                </a:r>
                <a:r>
                  <a:rPr lang="en-US" sz="2740" dirty="0">
                    <a:solidFill>
                      <a:schemeClr val="tx1"/>
                    </a:solidFill>
                    <a:latin typeface="Times New Roman" panose="02020603050405020304" pitchFamily="18" charset="0"/>
                    <a:cs typeface="Times New Roman" panose="02020603050405020304" pitchFamily="18" charset="0"/>
                  </a:rPr>
                  <a:t> after. Microbes also eat organic matter and create </a:t>
                </a:r>
                <a14:m>
                  <m:oMath xmlns:m="http://schemas.openxmlformats.org/officeDocument/2006/math">
                    <m:sSub>
                      <m:sSubPr>
                        <m:ctrlPr>
                          <a:rPr lang="en-US" sz="2740" i="1">
                            <a:solidFill>
                              <a:schemeClr val="tx1"/>
                            </a:solidFill>
                            <a:latin typeface="Cambria Math" panose="02040503050406030204" pitchFamily="18" charset="0"/>
                            <a:cs typeface="Times New Roman" panose="02020603050405020304" pitchFamily="18" charset="0"/>
                          </a:rPr>
                        </m:ctrlPr>
                      </m:sSubPr>
                      <m:e>
                        <m:r>
                          <m:rPr>
                            <m:nor/>
                          </m:rPr>
                          <a:rPr lang="en-US" sz="2740" dirty="0">
                            <a:solidFill>
                              <a:schemeClr val="tx1"/>
                            </a:solidFill>
                            <a:latin typeface="Times New Roman" panose="02020603050405020304" pitchFamily="18" charset="0"/>
                            <a:cs typeface="Times New Roman" panose="02020603050405020304" pitchFamily="18" charset="0"/>
                          </a:rPr>
                          <m:t>CH</m:t>
                        </m:r>
                      </m:e>
                      <m:sub>
                        <m:r>
                          <a:rPr lang="en-US" sz="2740" b="0" i="1">
                            <a:solidFill>
                              <a:schemeClr val="tx1"/>
                            </a:solidFill>
                            <a:latin typeface="Cambria Math" panose="02040503050406030204" pitchFamily="18" charset="0"/>
                            <a:cs typeface="Times New Roman" panose="02020603050405020304" pitchFamily="18" charset="0"/>
                          </a:rPr>
                          <m:t>4</m:t>
                        </m:r>
                      </m:sub>
                    </m:sSub>
                  </m:oMath>
                </a14:m>
                <a:r>
                  <a:rPr lang="en-US" sz="2740" dirty="0">
                    <a:solidFill>
                      <a:schemeClr val="tx1"/>
                    </a:solidFill>
                    <a:latin typeface="Times New Roman" panose="02020603050405020304" pitchFamily="18" charset="0"/>
                    <a:cs typeface="Times New Roman" panose="02020603050405020304" pitchFamily="18" charset="0"/>
                  </a:rPr>
                  <a:t> as a result. Both </a:t>
                </a:r>
                <a14:m>
                  <m:oMath xmlns:m="http://schemas.openxmlformats.org/officeDocument/2006/math">
                    <m:sSub>
                      <m:sSubPr>
                        <m:ctrlPr>
                          <a:rPr lang="en-US" sz="2740" i="1">
                            <a:solidFill>
                              <a:schemeClr val="tx1"/>
                            </a:solidFill>
                            <a:latin typeface="Cambria Math" panose="02040503050406030204" pitchFamily="18" charset="0"/>
                            <a:cs typeface="Times New Roman" panose="02020603050405020304" pitchFamily="18" charset="0"/>
                          </a:rPr>
                        </m:ctrlPr>
                      </m:sSubPr>
                      <m:e>
                        <m:r>
                          <m:rPr>
                            <m:nor/>
                          </m:rPr>
                          <a:rPr lang="en-US" sz="2740" dirty="0">
                            <a:solidFill>
                              <a:schemeClr val="tx1"/>
                            </a:solidFill>
                            <a:latin typeface="Times New Roman" panose="02020603050405020304" pitchFamily="18" charset="0"/>
                            <a:cs typeface="Times New Roman" panose="02020603050405020304" pitchFamily="18" charset="0"/>
                          </a:rPr>
                          <m:t>CH</m:t>
                        </m:r>
                      </m:e>
                      <m:sub>
                        <m:r>
                          <a:rPr lang="en-US" sz="2740" b="0" i="1">
                            <a:solidFill>
                              <a:schemeClr val="tx1"/>
                            </a:solidFill>
                            <a:latin typeface="Cambria Math" panose="02040503050406030204" pitchFamily="18" charset="0"/>
                            <a:cs typeface="Times New Roman" panose="02020603050405020304" pitchFamily="18" charset="0"/>
                          </a:rPr>
                          <m:t>4</m:t>
                        </m:r>
                      </m:sub>
                    </m:sSub>
                  </m:oMath>
                </a14:m>
                <a:r>
                  <a:rPr lang="en-US" sz="2740" dirty="0">
                    <a:solidFill>
                      <a:schemeClr val="tx1"/>
                    </a:solidFill>
                    <a:latin typeface="Times New Roman" panose="02020603050405020304" pitchFamily="18" charset="0"/>
                    <a:cs typeface="Times New Roman" panose="02020603050405020304" pitchFamily="18" charset="0"/>
                  </a:rPr>
                  <a:t> and </a:t>
                </a:r>
                <a:r>
                  <a:rPr lang="en-US" sz="2740" dirty="0" err="1">
                    <a:solidFill>
                      <a:schemeClr val="tx1"/>
                    </a:solidFill>
                    <a:latin typeface="Times New Roman" panose="02020603050405020304" pitchFamily="18" charset="0"/>
                    <a:cs typeface="Times New Roman" panose="02020603050405020304" pitchFamily="18" charset="0"/>
                  </a:rPr>
                  <a:t>MeHg</a:t>
                </a:r>
                <a:r>
                  <a:rPr lang="en-US" sz="2740" dirty="0">
                    <a:solidFill>
                      <a:schemeClr val="tx1"/>
                    </a:solidFill>
                    <a:latin typeface="Times New Roman" panose="02020603050405020304" pitchFamily="18" charset="0"/>
                    <a:cs typeface="Times New Roman" panose="02020603050405020304" pitchFamily="18" charset="0"/>
                  </a:rPr>
                  <a:t> are later expelled to the ocean where aquatic animals consume it.  Modified after Department of Environmental Conservation, New York State et.al., 2020.</a:t>
                </a:r>
              </a:p>
            </p:txBody>
          </p:sp>
        </mc:Choice>
        <mc:Fallback>
          <p:sp>
            <p:nvSpPr>
              <p:cNvPr id="26" name="TextBox 25"/>
              <p:cNvSpPr txBox="1">
                <a:spLocks noRot="1" noChangeAspect="1" noMove="1" noResize="1" noEditPoints="1" noAdjustHandles="1" noChangeArrowheads="1" noChangeShapeType="1" noTextEdit="1"/>
              </p:cNvSpPr>
              <p:nvPr/>
            </p:nvSpPr>
            <p:spPr>
              <a:xfrm>
                <a:off x="10065815" y="11554041"/>
                <a:ext cx="5958321" cy="4730526"/>
              </a:xfrm>
              <a:prstGeom prst="rect">
                <a:avLst/>
              </a:prstGeom>
              <a:blipFill>
                <a:blip r:embed="rId33"/>
                <a:stretch>
                  <a:fillRect l="-1943" t="-1289" r="-3681" b="-2448"/>
                </a:stretch>
              </a:blipFill>
            </p:spPr>
            <p:txBody>
              <a:bodyPr/>
              <a:lstStyle/>
              <a:p>
                <a:r>
                  <a:rPr lang="en-GB">
                    <a:noFill/>
                  </a:rPr>
                  <a:t> </a:t>
                </a:r>
              </a:p>
            </p:txBody>
          </p:sp>
        </mc:Fallback>
      </mc:AlternateContent>
      <p:pic>
        <p:nvPicPr>
          <p:cNvPr id="6" name="Picture 5"/>
          <p:cNvPicPr>
            <a:picLocks noChangeAspect="1"/>
          </p:cNvPicPr>
          <p:nvPr/>
        </p:nvPicPr>
        <p:blipFill rotWithShape="1">
          <a:blip r:embed="rId34">
            <a:extLst>
              <a:ext uri="{28A0092B-C50C-407E-A947-70E740481C1C}">
                <a14:useLocalDpi xmlns:a14="http://schemas.microsoft.com/office/drawing/2010/main" val="0"/>
              </a:ext>
            </a:extLst>
          </a:blip>
          <a:srcRect r="8972"/>
          <a:stretch/>
        </p:blipFill>
        <p:spPr>
          <a:xfrm>
            <a:off x="7577085" y="19505712"/>
            <a:ext cx="5821140" cy="4333473"/>
          </a:xfrm>
          <a:prstGeom prst="rect">
            <a:avLst/>
          </a:prstGeom>
        </p:spPr>
      </p:pic>
      <p:sp>
        <p:nvSpPr>
          <p:cNvPr id="21" name="TextBox 20"/>
          <p:cNvSpPr txBox="1"/>
          <p:nvPr/>
        </p:nvSpPr>
        <p:spPr>
          <a:xfrm>
            <a:off x="13505218" y="19394570"/>
            <a:ext cx="3152800" cy="3887218"/>
          </a:xfrm>
          <a:prstGeom prst="rect">
            <a:avLst/>
          </a:prstGeom>
          <a:noFill/>
        </p:spPr>
        <p:txBody>
          <a:bodyPr wrap="square" rtlCol="0">
            <a:spAutoFit/>
          </a:bodyPr>
          <a:lstStyle/>
          <a:p>
            <a:r>
              <a:rPr lang="en-US" sz="2740" b="1" dirty="0">
                <a:latin typeface="Times New Roman" panose="02020603050405020304" pitchFamily="18" charset="0"/>
                <a:cs typeface="Times New Roman" panose="02020603050405020304" pitchFamily="18" charset="0"/>
              </a:rPr>
              <a:t>Figure 2</a:t>
            </a:r>
            <a:r>
              <a:rPr lang="en-US" sz="2740" dirty="0">
                <a:latin typeface="Times New Roman" panose="02020603050405020304" pitchFamily="18" charset="0"/>
                <a:cs typeface="Times New Roman" panose="02020603050405020304" pitchFamily="18" charset="0"/>
              </a:rPr>
              <a:t>. Soil coring at the Great Bay Estuary. This image shows me taking notes of our location while </a:t>
            </a:r>
            <a:r>
              <a:rPr lang="en-US" sz="2740" dirty="0" err="1">
                <a:latin typeface="Times New Roman" panose="02020603050405020304" pitchFamily="18" charset="0"/>
                <a:cs typeface="Times New Roman" panose="02020603050405020304" pitchFamily="18" charset="0"/>
              </a:rPr>
              <a:t>Rhyan</a:t>
            </a:r>
            <a:r>
              <a:rPr lang="en-US" sz="2740" dirty="0">
                <a:latin typeface="Times New Roman" panose="02020603050405020304" pitchFamily="18" charset="0"/>
                <a:cs typeface="Times New Roman" panose="02020603050405020304" pitchFamily="18" charset="0"/>
              </a:rPr>
              <a:t> (to my right) is preparing the next core. Photo credit: Marci-Ann</a:t>
            </a:r>
          </a:p>
        </p:txBody>
      </p:sp>
      <mc:AlternateContent xmlns:mc="http://schemas.openxmlformats.org/markup-compatibility/2006">
        <mc:Choice xmlns:a14="http://schemas.microsoft.com/office/drawing/2010/main" Requires="a14">
          <p:sp>
            <p:nvSpPr>
              <p:cNvPr id="71" name="Text Box 22">
                <a:extLst>
                  <a:ext uri="{FF2B5EF4-FFF2-40B4-BE49-F238E27FC236}">
                    <a16:creationId xmlns:a16="http://schemas.microsoft.com/office/drawing/2014/main" id="{F909C135-0C63-4795-952F-F5A27946B3EB}"/>
                  </a:ext>
                </a:extLst>
              </p:cNvPr>
              <p:cNvSpPr txBox="1">
                <a:spLocks noChangeArrowheads="1"/>
              </p:cNvSpPr>
              <p:nvPr/>
            </p:nvSpPr>
            <p:spPr bwMode="auto">
              <a:xfrm>
                <a:off x="897540" y="19781492"/>
                <a:ext cx="6938649" cy="4174925"/>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389438" eaLnBrk="0" hangingPunct="0">
                  <a:defRPr sz="3500">
                    <a:solidFill>
                      <a:schemeClr val="tx1"/>
                    </a:solidFill>
                    <a:latin typeface="Arial"/>
                  </a:defRPr>
                </a:lvl1pPr>
                <a:lvl2pPr marL="742950" indent="-285750" defTabSz="4389438" eaLnBrk="0" hangingPunct="0">
                  <a:defRPr sz="3500">
                    <a:solidFill>
                      <a:schemeClr val="tx1"/>
                    </a:solidFill>
                    <a:latin typeface="Arial"/>
                  </a:defRPr>
                </a:lvl2pPr>
                <a:lvl3pPr marL="1143000" indent="-228600" defTabSz="4389438" eaLnBrk="0" hangingPunct="0">
                  <a:defRPr sz="3500">
                    <a:solidFill>
                      <a:schemeClr val="tx1"/>
                    </a:solidFill>
                    <a:latin typeface="Arial"/>
                  </a:defRPr>
                </a:lvl3pPr>
                <a:lvl4pPr marL="1600200" indent="-228600" defTabSz="4389438" eaLnBrk="0" hangingPunct="0">
                  <a:defRPr sz="3500">
                    <a:solidFill>
                      <a:schemeClr val="tx1"/>
                    </a:solidFill>
                    <a:latin typeface="Arial"/>
                  </a:defRPr>
                </a:lvl4pPr>
                <a:lvl5pPr marL="2057400" indent="-228600" defTabSz="4389438" eaLnBrk="0" hangingPunct="0">
                  <a:defRPr sz="3500">
                    <a:solidFill>
                      <a:schemeClr val="tx1"/>
                    </a:solidFill>
                    <a:latin typeface="Arial"/>
                  </a:defRPr>
                </a:lvl5pPr>
                <a:lvl6pPr marL="2514600" indent="-228600" defTabSz="4389438" eaLnBrk="0" fontAlgn="base" hangingPunct="0">
                  <a:spcBef>
                    <a:spcPct val="0"/>
                  </a:spcBef>
                  <a:spcAft>
                    <a:spcPct val="0"/>
                  </a:spcAft>
                  <a:defRPr sz="3500">
                    <a:solidFill>
                      <a:schemeClr val="tx1"/>
                    </a:solidFill>
                    <a:latin typeface="Arial"/>
                  </a:defRPr>
                </a:lvl6pPr>
                <a:lvl7pPr marL="2971800" indent="-228600" defTabSz="4389438" eaLnBrk="0" fontAlgn="base" hangingPunct="0">
                  <a:spcBef>
                    <a:spcPct val="0"/>
                  </a:spcBef>
                  <a:spcAft>
                    <a:spcPct val="0"/>
                  </a:spcAft>
                  <a:defRPr sz="3500">
                    <a:solidFill>
                      <a:schemeClr val="tx1"/>
                    </a:solidFill>
                    <a:latin typeface="Arial"/>
                  </a:defRPr>
                </a:lvl7pPr>
                <a:lvl8pPr marL="3429000" indent="-228600" defTabSz="4389438" eaLnBrk="0" fontAlgn="base" hangingPunct="0">
                  <a:spcBef>
                    <a:spcPct val="0"/>
                  </a:spcBef>
                  <a:spcAft>
                    <a:spcPct val="0"/>
                  </a:spcAft>
                  <a:defRPr sz="3500">
                    <a:solidFill>
                      <a:schemeClr val="tx1"/>
                    </a:solidFill>
                    <a:latin typeface="Arial"/>
                  </a:defRPr>
                </a:lvl8pPr>
                <a:lvl9pPr marL="3886200" indent="-228600" defTabSz="4389438" eaLnBrk="0" fontAlgn="base" hangingPunct="0">
                  <a:spcBef>
                    <a:spcPct val="0"/>
                  </a:spcBef>
                  <a:spcAft>
                    <a:spcPct val="0"/>
                  </a:spcAft>
                  <a:defRPr sz="3500">
                    <a:solidFill>
                      <a:schemeClr val="tx1"/>
                    </a:solidFill>
                    <a:latin typeface="Arial"/>
                  </a:defRPr>
                </a:lvl9pPr>
              </a:lstStyle>
              <a:p>
                <a:pPr marL="489833" indent="-489833" defTabSz="3762187" eaLnBrk="1" hangingPunct="1">
                  <a:spcBef>
                    <a:spcPct val="50000"/>
                  </a:spcBef>
                  <a:buFont typeface="Arial" panose="020B0604020202020204" pitchFamily="34" charset="0"/>
                  <a:buChar char="•"/>
                  <a:defRPr/>
                </a:pPr>
                <a:r>
                  <a:rPr lang="en-US" sz="3086" dirty="0">
                    <a:solidFill>
                      <a:prstClr val="black"/>
                    </a:solidFill>
                    <a:latin typeface="Times New Roman" panose="02020603050405020304" pitchFamily="18" charset="0"/>
                    <a:cs typeface="Times New Roman" panose="02020603050405020304" pitchFamily="18" charset="0"/>
                  </a:rPr>
                  <a:t>The Hg cores were split in half and sampled at                                                                                               5cm increments. Samples were taken to the lab                                                                               to freeze dry and analyze.</a:t>
                </a:r>
              </a:p>
              <a:p>
                <a:pPr marL="489833" indent="-489833" defTabSz="3762187" eaLnBrk="1" hangingPunct="1">
                  <a:spcBef>
                    <a:spcPct val="50000"/>
                  </a:spcBef>
                  <a:buFont typeface="Arial" panose="020B0604020202020204" pitchFamily="34" charset="0"/>
                  <a:buChar char="•"/>
                  <a:defRPr/>
                </a:pPr>
                <a14:m>
                  <m:oMath xmlns:m="http://schemas.openxmlformats.org/officeDocument/2006/math">
                    <m:sSub>
                      <m:sSubPr>
                        <m:ctrlPr>
                          <a:rPr lang="en-US" sz="3086" i="1">
                            <a:solidFill>
                              <a:prstClr val="black"/>
                            </a:solidFill>
                            <a:latin typeface="Cambria Math" panose="02040503050406030204" pitchFamily="18" charset="0"/>
                            <a:cs typeface="Times New Roman" panose="02020603050405020304" pitchFamily="18" charset="0"/>
                          </a:rPr>
                        </m:ctrlPr>
                      </m:sSubPr>
                      <m:e>
                        <m:r>
                          <m:rPr>
                            <m:nor/>
                          </m:rPr>
                          <a:rPr lang="en-US" sz="3086" dirty="0">
                            <a:solidFill>
                              <a:prstClr val="black"/>
                            </a:solidFill>
                            <a:latin typeface="Times New Roman" panose="02020603050405020304" pitchFamily="18" charset="0"/>
                            <a:cs typeface="Times New Roman" panose="02020603050405020304" pitchFamily="18" charset="0"/>
                          </a:rPr>
                          <m:t>CH</m:t>
                        </m:r>
                      </m:e>
                      <m:sub>
                        <m:r>
                          <a:rPr lang="en-US" sz="3086" i="1">
                            <a:solidFill>
                              <a:prstClr val="black"/>
                            </a:solidFill>
                            <a:latin typeface="Cambria Math" panose="02040503050406030204" pitchFamily="18" charset="0"/>
                            <a:cs typeface="Times New Roman" panose="02020603050405020304" pitchFamily="18" charset="0"/>
                          </a:rPr>
                          <m:t>4</m:t>
                        </m:r>
                      </m:sub>
                    </m:sSub>
                  </m:oMath>
                </a14:m>
                <a:r>
                  <a:rPr lang="en-US" sz="3086" dirty="0">
                    <a:solidFill>
                      <a:prstClr val="black"/>
                    </a:solidFill>
                    <a:latin typeface="Times New Roman" panose="02020603050405020304" pitchFamily="18" charset="0"/>
                    <a:cs typeface="Times New Roman" panose="02020603050405020304" pitchFamily="18" charset="0"/>
                  </a:rPr>
                  <a:t> cores were sampled using a syringe pulling 2 mL of sediment every 5 cm.                                                  </a:t>
                </a:r>
              </a:p>
            </p:txBody>
          </p:sp>
        </mc:Choice>
        <mc:Fallback>
          <p:sp>
            <p:nvSpPr>
              <p:cNvPr id="71" name="Text Box 22">
                <a:extLst>
                  <a:ext uri="{FF2B5EF4-FFF2-40B4-BE49-F238E27FC236}">
                    <a16:creationId xmlns:a16="http://schemas.microsoft.com/office/drawing/2014/main" id="{F909C135-0C63-4795-952F-F5A27946B3EB}"/>
                  </a:ext>
                </a:extLst>
              </p:cNvPr>
              <p:cNvSpPr txBox="1">
                <a:spLocks noRot="1" noChangeAspect="1" noMove="1" noResize="1" noEditPoints="1" noAdjustHandles="1" noChangeArrowheads="1" noChangeShapeType="1" noTextEdit="1"/>
              </p:cNvSpPr>
              <p:nvPr/>
            </p:nvSpPr>
            <p:spPr bwMode="auto">
              <a:xfrm>
                <a:off x="897540" y="19781492"/>
                <a:ext cx="6938649" cy="4174925"/>
              </a:xfrm>
              <a:prstGeom prst="rect">
                <a:avLst/>
              </a:prstGeom>
              <a:blipFill>
                <a:blip r:embed="rId35"/>
                <a:stretch>
                  <a:fillRect l="-1230" t="-1314" r="-71617" b="-3066"/>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23208604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2664</TotalTime>
  <Words>1216</Words>
  <Application>Microsoft Office PowerPoint</Application>
  <PresentationFormat>Custom</PresentationFormat>
  <Paragraphs>129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Keating</dc:creator>
  <cp:lastModifiedBy>Florencia Fahnestock</cp:lastModifiedBy>
  <cp:revision>228</cp:revision>
  <cp:lastPrinted>2019-06-12T21:46:30Z</cp:lastPrinted>
  <dcterms:created xsi:type="dcterms:W3CDTF">2018-07-04T00:46:30Z</dcterms:created>
  <dcterms:modified xsi:type="dcterms:W3CDTF">2020-04-19T03:21:32Z</dcterms:modified>
</cp:coreProperties>
</file>