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3"/>
  </p:handoutMasterIdLst>
  <p:sldIdLst>
    <p:sldId id="256" r:id="rId2"/>
  </p:sldIdLst>
  <p:sldSz cx="43891200" cy="32918400"/>
  <p:notesSz cx="6881813" cy="9296400"/>
  <p:defaultTextStyle>
    <a:defPPr>
      <a:defRPr lang="en-US"/>
    </a:defPPr>
    <a:lvl1pPr marL="0" algn="l" defTabSz="4388735" rtl="0" eaLnBrk="1" latinLnBrk="0" hangingPunct="1">
      <a:defRPr sz="8679" kern="1200">
        <a:solidFill>
          <a:schemeClr val="tx1"/>
        </a:solidFill>
        <a:latin typeface="+mn-lt"/>
        <a:ea typeface="+mn-ea"/>
        <a:cs typeface="+mn-cs"/>
      </a:defRPr>
    </a:lvl1pPr>
    <a:lvl2pPr marL="2194368" algn="l" defTabSz="4388735" rtl="0" eaLnBrk="1" latinLnBrk="0" hangingPunct="1">
      <a:defRPr sz="8679" kern="1200">
        <a:solidFill>
          <a:schemeClr val="tx1"/>
        </a:solidFill>
        <a:latin typeface="+mn-lt"/>
        <a:ea typeface="+mn-ea"/>
        <a:cs typeface="+mn-cs"/>
      </a:defRPr>
    </a:lvl2pPr>
    <a:lvl3pPr marL="4388735" algn="l" defTabSz="4388735" rtl="0" eaLnBrk="1" latinLnBrk="0" hangingPunct="1">
      <a:defRPr sz="8679" kern="1200">
        <a:solidFill>
          <a:schemeClr val="tx1"/>
        </a:solidFill>
        <a:latin typeface="+mn-lt"/>
        <a:ea typeface="+mn-ea"/>
        <a:cs typeface="+mn-cs"/>
      </a:defRPr>
    </a:lvl3pPr>
    <a:lvl4pPr marL="6583103" algn="l" defTabSz="4388735" rtl="0" eaLnBrk="1" latinLnBrk="0" hangingPunct="1">
      <a:defRPr sz="8679" kern="1200">
        <a:solidFill>
          <a:schemeClr val="tx1"/>
        </a:solidFill>
        <a:latin typeface="+mn-lt"/>
        <a:ea typeface="+mn-ea"/>
        <a:cs typeface="+mn-cs"/>
      </a:defRPr>
    </a:lvl4pPr>
    <a:lvl5pPr marL="8777471" algn="l" defTabSz="4388735" rtl="0" eaLnBrk="1" latinLnBrk="0" hangingPunct="1">
      <a:defRPr sz="8679" kern="1200">
        <a:solidFill>
          <a:schemeClr val="tx1"/>
        </a:solidFill>
        <a:latin typeface="+mn-lt"/>
        <a:ea typeface="+mn-ea"/>
        <a:cs typeface="+mn-cs"/>
      </a:defRPr>
    </a:lvl5pPr>
    <a:lvl6pPr marL="10971838" algn="l" defTabSz="4388735" rtl="0" eaLnBrk="1" latinLnBrk="0" hangingPunct="1">
      <a:defRPr sz="8679" kern="1200">
        <a:solidFill>
          <a:schemeClr val="tx1"/>
        </a:solidFill>
        <a:latin typeface="+mn-lt"/>
        <a:ea typeface="+mn-ea"/>
        <a:cs typeface="+mn-cs"/>
      </a:defRPr>
    </a:lvl6pPr>
    <a:lvl7pPr marL="13166206" algn="l" defTabSz="4388735" rtl="0" eaLnBrk="1" latinLnBrk="0" hangingPunct="1">
      <a:defRPr sz="8679" kern="1200">
        <a:solidFill>
          <a:schemeClr val="tx1"/>
        </a:solidFill>
        <a:latin typeface="+mn-lt"/>
        <a:ea typeface="+mn-ea"/>
        <a:cs typeface="+mn-cs"/>
      </a:defRPr>
    </a:lvl7pPr>
    <a:lvl8pPr marL="15360575" algn="l" defTabSz="4388735" rtl="0" eaLnBrk="1" latinLnBrk="0" hangingPunct="1">
      <a:defRPr sz="8679" kern="1200">
        <a:solidFill>
          <a:schemeClr val="tx1"/>
        </a:solidFill>
        <a:latin typeface="+mn-lt"/>
        <a:ea typeface="+mn-ea"/>
        <a:cs typeface="+mn-cs"/>
      </a:defRPr>
    </a:lvl8pPr>
    <a:lvl9pPr marL="17554943" algn="l" defTabSz="4388735" rtl="0" eaLnBrk="1" latinLnBrk="0" hangingPunct="1">
      <a:defRPr sz="867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14" userDrawn="1">
          <p15:clr>
            <a:srgbClr val="A4A3A4"/>
          </p15:clr>
        </p15:guide>
        <p15:guide id="2" pos="138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yan" initials="R" lastIdx="1" clrIdx="0">
    <p:extLst>
      <p:ext uri="{19B8F6BF-5375-455C-9EA6-DF929625EA0E}">
        <p15:presenceInfo xmlns:p15="http://schemas.microsoft.com/office/powerpoint/2012/main" userId="Rh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249" autoAdjust="0"/>
  </p:normalViewPr>
  <p:slideViewPr>
    <p:cSldViewPr>
      <p:cViewPr>
        <p:scale>
          <a:sx n="40" d="100"/>
          <a:sy n="40" d="100"/>
        </p:scale>
        <p:origin x="-3576" y="-4698"/>
      </p:cViewPr>
      <p:guideLst>
        <p:guide orient="horz" pos="10414"/>
        <p:guide pos="13825"/>
      </p:guideLst>
    </p:cSldViewPr>
  </p:slideViewPr>
  <p:notesTextViewPr>
    <p:cViewPr>
      <p:scale>
        <a:sx n="1" d="1"/>
        <a:sy n="1" d="1"/>
      </p:scale>
      <p:origin x="0" y="0"/>
    </p:cViewPr>
  </p:notesTextViewPr>
  <p:sorterViewPr>
    <p:cViewPr>
      <p:scale>
        <a:sx n="116" d="100"/>
        <a:sy n="116" d="100"/>
      </p:scale>
      <p:origin x="0" y="-2616"/>
    </p:cViewPr>
  </p:sorterViewPr>
  <p:notesViewPr>
    <p:cSldViewPr>
      <p:cViewPr varScale="1">
        <p:scale>
          <a:sx n="54" d="100"/>
          <a:sy n="54" d="100"/>
        </p:scale>
        <p:origin x="289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57AD1-CD10-4166-9C0E-62FC7FA70D37}"/>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B821CB-D364-44B4-8898-D2D96CFD36B9}"/>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F80AC2EF-D455-4C9D-B3A5-FC2E3F1075F6}" type="datetimeFigureOut">
              <a:rPr lang="en-US" smtClean="0"/>
              <a:t>4/20/2020</a:t>
            </a:fld>
            <a:endParaRPr lang="en-US"/>
          </a:p>
        </p:txBody>
      </p:sp>
      <p:sp>
        <p:nvSpPr>
          <p:cNvPr id="4" name="Footer Placeholder 3">
            <a:extLst>
              <a:ext uri="{FF2B5EF4-FFF2-40B4-BE49-F238E27FC236}">
                <a16:creationId xmlns:a16="http://schemas.microsoft.com/office/drawing/2014/main" id="{83B67D40-F8FA-483C-899A-55F258FB1808}"/>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269763-3F0B-42AD-B30B-BF54538F3FE0}"/>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0FC97ADD-419C-4872-A726-A67237508A98}" type="slidenum">
              <a:rPr lang="en-US" smtClean="0"/>
              <a:t>‹#›</a:t>
            </a:fld>
            <a:endParaRPr lang="en-US"/>
          </a:p>
        </p:txBody>
      </p:sp>
    </p:spTree>
    <p:extLst>
      <p:ext uri="{BB962C8B-B14F-4D97-AF65-F5344CB8AC3E}">
        <p14:creationId xmlns:p14="http://schemas.microsoft.com/office/powerpoint/2010/main" val="20315158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1" y="10226043"/>
            <a:ext cx="37307521" cy="7056121"/>
          </a:xfrm>
        </p:spPr>
        <p:txBody>
          <a:bodyPr/>
          <a:lstStyle/>
          <a:p>
            <a:r>
              <a:rPr lang="en-US"/>
              <a:t>Click to edit Master title style</a:t>
            </a:r>
            <a:endParaRPr lang="en-CA"/>
          </a:p>
        </p:txBody>
      </p:sp>
      <p:sp>
        <p:nvSpPr>
          <p:cNvPr id="3" name="Subtitle 2"/>
          <p:cNvSpPr>
            <a:spLocks noGrp="1"/>
          </p:cNvSpPr>
          <p:nvPr>
            <p:ph type="subTitle" idx="1"/>
          </p:nvPr>
        </p:nvSpPr>
        <p:spPr>
          <a:xfrm>
            <a:off x="6583681" y="18653761"/>
            <a:ext cx="30723840" cy="8412479"/>
          </a:xfrm>
        </p:spPr>
        <p:txBody>
          <a:bodyPr/>
          <a:lstStyle>
            <a:lvl1pPr marL="0" indent="0" algn="ctr">
              <a:buNone/>
              <a:defRPr>
                <a:solidFill>
                  <a:schemeClr val="tx1">
                    <a:tint val="75000"/>
                  </a:schemeClr>
                </a:solidFill>
              </a:defRPr>
            </a:lvl1pPr>
            <a:lvl2pPr marL="2057127" indent="0" algn="ctr">
              <a:buNone/>
              <a:defRPr>
                <a:solidFill>
                  <a:schemeClr val="tx1">
                    <a:tint val="75000"/>
                  </a:schemeClr>
                </a:solidFill>
              </a:defRPr>
            </a:lvl2pPr>
            <a:lvl3pPr marL="4114254" indent="0" algn="ctr">
              <a:buNone/>
              <a:defRPr>
                <a:solidFill>
                  <a:schemeClr val="tx1">
                    <a:tint val="75000"/>
                  </a:schemeClr>
                </a:solidFill>
              </a:defRPr>
            </a:lvl3pPr>
            <a:lvl4pPr marL="6171380" indent="0" algn="ctr">
              <a:buNone/>
              <a:defRPr>
                <a:solidFill>
                  <a:schemeClr val="tx1">
                    <a:tint val="75000"/>
                  </a:schemeClr>
                </a:solidFill>
              </a:defRPr>
            </a:lvl4pPr>
            <a:lvl5pPr marL="8228507" indent="0" algn="ctr">
              <a:buNone/>
              <a:defRPr>
                <a:solidFill>
                  <a:schemeClr val="tx1">
                    <a:tint val="75000"/>
                  </a:schemeClr>
                </a:solidFill>
              </a:defRPr>
            </a:lvl5pPr>
            <a:lvl6pPr marL="10285634" indent="0" algn="ctr">
              <a:buNone/>
              <a:defRPr>
                <a:solidFill>
                  <a:schemeClr val="tx1">
                    <a:tint val="75000"/>
                  </a:schemeClr>
                </a:solidFill>
              </a:defRPr>
            </a:lvl6pPr>
            <a:lvl7pPr marL="12342761" indent="0" algn="ctr">
              <a:buNone/>
              <a:defRPr>
                <a:solidFill>
                  <a:schemeClr val="tx1">
                    <a:tint val="75000"/>
                  </a:schemeClr>
                </a:solidFill>
              </a:defRPr>
            </a:lvl7pPr>
            <a:lvl8pPr marL="14399889" indent="0" algn="ctr">
              <a:buNone/>
              <a:defRPr>
                <a:solidFill>
                  <a:schemeClr val="tx1">
                    <a:tint val="75000"/>
                  </a:schemeClr>
                </a:solidFill>
              </a:defRPr>
            </a:lvl8pPr>
            <a:lvl9pPr marL="16457015"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2668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395150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66705" y="4221480"/>
            <a:ext cx="35554920" cy="8989314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7901945" y="4221480"/>
            <a:ext cx="105933240" cy="89893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125768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504B075-01FE-43CD-8DFC-DB72FD764EFD}"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09274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4"/>
            <a:ext cx="37307521" cy="6537960"/>
          </a:xfrm>
        </p:spPr>
        <p:txBody>
          <a:bodyPr anchor="t"/>
          <a:lstStyle>
            <a:lvl1pPr algn="l">
              <a:defRPr sz="17977" b="1" cap="all"/>
            </a:lvl1pPr>
          </a:lstStyle>
          <a:p>
            <a:r>
              <a:rPr lang="en-US"/>
              <a:t>Click to edit Master title style</a:t>
            </a:r>
            <a:endParaRPr lang="en-CA"/>
          </a:p>
        </p:txBody>
      </p:sp>
      <p:sp>
        <p:nvSpPr>
          <p:cNvPr id="3" name="Text Placeholder 2"/>
          <p:cNvSpPr>
            <a:spLocks noGrp="1"/>
          </p:cNvSpPr>
          <p:nvPr>
            <p:ph type="body" idx="1"/>
          </p:nvPr>
        </p:nvSpPr>
        <p:spPr>
          <a:xfrm>
            <a:off x="3467102" y="13952226"/>
            <a:ext cx="37307521" cy="7200898"/>
          </a:xfrm>
        </p:spPr>
        <p:txBody>
          <a:bodyPr anchor="b"/>
          <a:lstStyle>
            <a:lvl1pPr marL="0" indent="0">
              <a:buNone/>
              <a:defRPr sz="9054">
                <a:solidFill>
                  <a:schemeClr val="tx1">
                    <a:tint val="75000"/>
                  </a:schemeClr>
                </a:solidFill>
              </a:defRPr>
            </a:lvl1pPr>
            <a:lvl2pPr marL="2057127" indent="0">
              <a:buNone/>
              <a:defRPr sz="8136">
                <a:solidFill>
                  <a:schemeClr val="tx1">
                    <a:tint val="75000"/>
                  </a:schemeClr>
                </a:solidFill>
              </a:defRPr>
            </a:lvl2pPr>
            <a:lvl3pPr marL="4114254" indent="0">
              <a:buNone/>
              <a:defRPr sz="7217">
                <a:solidFill>
                  <a:schemeClr val="tx1">
                    <a:tint val="75000"/>
                  </a:schemeClr>
                </a:solidFill>
              </a:defRPr>
            </a:lvl3pPr>
            <a:lvl4pPr marL="6171380" indent="0">
              <a:buNone/>
              <a:defRPr sz="6299">
                <a:solidFill>
                  <a:schemeClr val="tx1">
                    <a:tint val="75000"/>
                  </a:schemeClr>
                </a:solidFill>
              </a:defRPr>
            </a:lvl4pPr>
            <a:lvl5pPr marL="8228507" indent="0">
              <a:buNone/>
              <a:defRPr sz="6299">
                <a:solidFill>
                  <a:schemeClr val="tx1">
                    <a:tint val="75000"/>
                  </a:schemeClr>
                </a:solidFill>
              </a:defRPr>
            </a:lvl5pPr>
            <a:lvl6pPr marL="10285634" indent="0">
              <a:buNone/>
              <a:defRPr sz="6299">
                <a:solidFill>
                  <a:schemeClr val="tx1">
                    <a:tint val="75000"/>
                  </a:schemeClr>
                </a:solidFill>
              </a:defRPr>
            </a:lvl6pPr>
            <a:lvl7pPr marL="12342761" indent="0">
              <a:buNone/>
              <a:defRPr sz="6299">
                <a:solidFill>
                  <a:schemeClr val="tx1">
                    <a:tint val="75000"/>
                  </a:schemeClr>
                </a:solidFill>
              </a:defRPr>
            </a:lvl7pPr>
            <a:lvl8pPr marL="14399889" indent="0">
              <a:buNone/>
              <a:defRPr sz="6299">
                <a:solidFill>
                  <a:schemeClr val="tx1">
                    <a:tint val="75000"/>
                  </a:schemeClr>
                </a:solidFill>
              </a:defRPr>
            </a:lvl8pPr>
            <a:lvl9pPr marL="16457015" indent="0">
              <a:buNone/>
              <a:defRPr sz="62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4B075-01FE-43CD-8DFC-DB72FD764EFD}"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76508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7901944" y="24582121"/>
            <a:ext cx="70744080" cy="69532502"/>
          </a:xfrm>
        </p:spPr>
        <p:txBody>
          <a:bodyPr/>
          <a:lstStyle>
            <a:lvl1pPr>
              <a:defRPr sz="12597"/>
            </a:lvl1pPr>
            <a:lvl2pPr>
              <a:defRPr sz="10760"/>
            </a:lvl2pPr>
            <a:lvl3pPr>
              <a:defRPr sz="9054"/>
            </a:lvl3pPr>
            <a:lvl4pPr>
              <a:defRPr sz="8136"/>
            </a:lvl4pPr>
            <a:lvl5pPr>
              <a:defRPr sz="8136"/>
            </a:lvl5pPr>
            <a:lvl6pPr>
              <a:defRPr sz="8136"/>
            </a:lvl6pPr>
            <a:lvl7pPr>
              <a:defRPr sz="8136"/>
            </a:lvl7pPr>
            <a:lvl8pPr>
              <a:defRPr sz="8136"/>
            </a:lvl8pPr>
            <a:lvl9pPr>
              <a:defRPr sz="8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79377543" y="24582121"/>
            <a:ext cx="70744080" cy="69532502"/>
          </a:xfrm>
        </p:spPr>
        <p:txBody>
          <a:bodyPr/>
          <a:lstStyle>
            <a:lvl1pPr>
              <a:defRPr sz="12597"/>
            </a:lvl1pPr>
            <a:lvl2pPr>
              <a:defRPr sz="10760"/>
            </a:lvl2pPr>
            <a:lvl3pPr>
              <a:defRPr sz="9054"/>
            </a:lvl3pPr>
            <a:lvl4pPr>
              <a:defRPr sz="8136"/>
            </a:lvl4pPr>
            <a:lvl5pPr>
              <a:defRPr sz="8136"/>
            </a:lvl5pPr>
            <a:lvl6pPr>
              <a:defRPr sz="8136"/>
            </a:lvl6pPr>
            <a:lvl7pPr>
              <a:defRPr sz="8136"/>
            </a:lvl7pPr>
            <a:lvl8pPr>
              <a:defRPr sz="8136"/>
            </a:lvl8pPr>
            <a:lvl9pPr>
              <a:defRPr sz="8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504B075-01FE-43CD-8DFC-DB72FD764EFD}" type="datetimeFigureOut">
              <a:rPr lang="en-CA" smtClean="0"/>
              <a:t>2020-04-20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74227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1" y="1318264"/>
            <a:ext cx="39502081" cy="54864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0760" b="1"/>
            </a:lvl1pPr>
            <a:lvl2pPr marL="2057127" indent="0">
              <a:buNone/>
              <a:defRPr sz="9054" b="1"/>
            </a:lvl2pPr>
            <a:lvl3pPr marL="4114254" indent="0">
              <a:buNone/>
              <a:defRPr sz="8136" b="1"/>
            </a:lvl3pPr>
            <a:lvl4pPr marL="6171380" indent="0">
              <a:buNone/>
              <a:defRPr sz="7217" b="1"/>
            </a:lvl4pPr>
            <a:lvl5pPr marL="8228507" indent="0">
              <a:buNone/>
              <a:defRPr sz="7217" b="1"/>
            </a:lvl5pPr>
            <a:lvl6pPr marL="10285634" indent="0">
              <a:buNone/>
              <a:defRPr sz="7217" b="1"/>
            </a:lvl6pPr>
            <a:lvl7pPr marL="12342761" indent="0">
              <a:buNone/>
              <a:defRPr sz="7217" b="1"/>
            </a:lvl7pPr>
            <a:lvl8pPr marL="14399889" indent="0">
              <a:buNone/>
              <a:defRPr sz="7217" b="1"/>
            </a:lvl8pPr>
            <a:lvl9pPr marL="16457015" indent="0">
              <a:buNone/>
              <a:defRPr sz="7217" b="1"/>
            </a:lvl9pPr>
          </a:lstStyle>
          <a:p>
            <a:pPr lvl="0"/>
            <a:r>
              <a:rPr lang="en-US"/>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0760"/>
            </a:lvl1pPr>
            <a:lvl2pPr>
              <a:defRPr sz="9054"/>
            </a:lvl2pPr>
            <a:lvl3pPr>
              <a:defRPr sz="8136"/>
            </a:lvl3pPr>
            <a:lvl4pPr>
              <a:defRPr sz="7217"/>
            </a:lvl4pPr>
            <a:lvl5pPr>
              <a:defRPr sz="7217"/>
            </a:lvl5pPr>
            <a:lvl6pPr>
              <a:defRPr sz="7217"/>
            </a:lvl6pPr>
            <a:lvl7pPr>
              <a:defRPr sz="7217"/>
            </a:lvl7pPr>
            <a:lvl8pPr>
              <a:defRPr sz="7217"/>
            </a:lvl8pPr>
            <a:lvl9pPr>
              <a:defRPr sz="72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22296124" y="7368543"/>
            <a:ext cx="19400519" cy="3070858"/>
          </a:xfrm>
        </p:spPr>
        <p:txBody>
          <a:bodyPr anchor="b"/>
          <a:lstStyle>
            <a:lvl1pPr marL="0" indent="0">
              <a:buNone/>
              <a:defRPr sz="10760" b="1"/>
            </a:lvl1pPr>
            <a:lvl2pPr marL="2057127" indent="0">
              <a:buNone/>
              <a:defRPr sz="9054" b="1"/>
            </a:lvl2pPr>
            <a:lvl3pPr marL="4114254" indent="0">
              <a:buNone/>
              <a:defRPr sz="8136" b="1"/>
            </a:lvl3pPr>
            <a:lvl4pPr marL="6171380" indent="0">
              <a:buNone/>
              <a:defRPr sz="7217" b="1"/>
            </a:lvl4pPr>
            <a:lvl5pPr marL="8228507" indent="0">
              <a:buNone/>
              <a:defRPr sz="7217" b="1"/>
            </a:lvl5pPr>
            <a:lvl6pPr marL="10285634" indent="0">
              <a:buNone/>
              <a:defRPr sz="7217" b="1"/>
            </a:lvl6pPr>
            <a:lvl7pPr marL="12342761" indent="0">
              <a:buNone/>
              <a:defRPr sz="7217" b="1"/>
            </a:lvl7pPr>
            <a:lvl8pPr marL="14399889" indent="0">
              <a:buNone/>
              <a:defRPr sz="7217" b="1"/>
            </a:lvl8pPr>
            <a:lvl9pPr marL="16457015" indent="0">
              <a:buNone/>
              <a:defRPr sz="7217" b="1"/>
            </a:lvl9pPr>
          </a:lstStyle>
          <a:p>
            <a:pPr lvl="0"/>
            <a:r>
              <a:rPr lang="en-US"/>
              <a:t>Click to edit Master text styles</a:t>
            </a:r>
          </a:p>
        </p:txBody>
      </p:sp>
      <p:sp>
        <p:nvSpPr>
          <p:cNvPr id="6" name="Content Placeholder 5"/>
          <p:cNvSpPr>
            <a:spLocks noGrp="1"/>
          </p:cNvSpPr>
          <p:nvPr>
            <p:ph sz="quarter" idx="4"/>
          </p:nvPr>
        </p:nvSpPr>
        <p:spPr>
          <a:xfrm>
            <a:off x="22296124" y="10439401"/>
            <a:ext cx="19400519" cy="18966182"/>
          </a:xfrm>
        </p:spPr>
        <p:txBody>
          <a:bodyPr/>
          <a:lstStyle>
            <a:lvl1pPr>
              <a:defRPr sz="10760"/>
            </a:lvl1pPr>
            <a:lvl2pPr>
              <a:defRPr sz="9054"/>
            </a:lvl2pPr>
            <a:lvl3pPr>
              <a:defRPr sz="8136"/>
            </a:lvl3pPr>
            <a:lvl4pPr>
              <a:defRPr sz="7217"/>
            </a:lvl4pPr>
            <a:lvl5pPr>
              <a:defRPr sz="7217"/>
            </a:lvl5pPr>
            <a:lvl6pPr>
              <a:defRPr sz="7217"/>
            </a:lvl6pPr>
            <a:lvl7pPr>
              <a:defRPr sz="7217"/>
            </a:lvl7pPr>
            <a:lvl8pPr>
              <a:defRPr sz="7217"/>
            </a:lvl8pPr>
            <a:lvl9pPr>
              <a:defRPr sz="72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504B075-01FE-43CD-8DFC-DB72FD764EFD}" type="datetimeFigureOut">
              <a:rPr lang="en-CA" smtClean="0"/>
              <a:t>2020-04-20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408645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504B075-01FE-43CD-8DFC-DB72FD764EFD}" type="datetimeFigureOut">
              <a:rPr lang="en-CA" smtClean="0"/>
              <a:t>2020-04-20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239059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4B075-01FE-43CD-8DFC-DB72FD764EFD}" type="datetimeFigureOut">
              <a:rPr lang="en-CA" smtClean="0"/>
              <a:t>2020-04-20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39479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054" b="1"/>
            </a:lvl1pPr>
          </a:lstStyle>
          <a:p>
            <a:r>
              <a:rPr lang="en-US"/>
              <a:t>Click to edit Master title style</a:t>
            </a:r>
            <a:endParaRPr lang="en-CA"/>
          </a:p>
        </p:txBody>
      </p:sp>
      <p:sp>
        <p:nvSpPr>
          <p:cNvPr id="3" name="Content Placeholder 2"/>
          <p:cNvSpPr>
            <a:spLocks noGrp="1"/>
          </p:cNvSpPr>
          <p:nvPr>
            <p:ph idx="1"/>
          </p:nvPr>
        </p:nvSpPr>
        <p:spPr>
          <a:xfrm>
            <a:off x="17160241" y="1310643"/>
            <a:ext cx="24536400" cy="28094942"/>
          </a:xfrm>
        </p:spPr>
        <p:txBody>
          <a:bodyPr/>
          <a:lstStyle>
            <a:lvl1pPr>
              <a:defRPr sz="14434"/>
            </a:lvl1pPr>
            <a:lvl2pPr>
              <a:defRPr sz="12597"/>
            </a:lvl2pPr>
            <a:lvl3pPr>
              <a:defRPr sz="10760"/>
            </a:lvl3pPr>
            <a:lvl4pPr>
              <a:defRPr sz="9054"/>
            </a:lvl4pPr>
            <a:lvl5pPr>
              <a:defRPr sz="9054"/>
            </a:lvl5pPr>
            <a:lvl6pPr>
              <a:defRPr sz="9054"/>
            </a:lvl6pPr>
            <a:lvl7pPr>
              <a:defRPr sz="9054"/>
            </a:lvl7pPr>
            <a:lvl8pPr>
              <a:defRPr sz="9054"/>
            </a:lvl8pPr>
            <a:lvl9pPr>
              <a:defRPr sz="90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2194563" y="6888484"/>
            <a:ext cx="14439902" cy="22517102"/>
          </a:xfrm>
        </p:spPr>
        <p:txBody>
          <a:bodyPr/>
          <a:lstStyle>
            <a:lvl1pPr marL="0" indent="0">
              <a:buNone/>
              <a:defRPr sz="6299"/>
            </a:lvl1pPr>
            <a:lvl2pPr marL="2057127" indent="0">
              <a:buNone/>
              <a:defRPr sz="5380"/>
            </a:lvl2pPr>
            <a:lvl3pPr marL="4114254" indent="0">
              <a:buNone/>
              <a:defRPr sz="4461"/>
            </a:lvl3pPr>
            <a:lvl4pPr marL="6171380" indent="0">
              <a:buNone/>
              <a:defRPr sz="4068"/>
            </a:lvl4pPr>
            <a:lvl5pPr marL="8228507" indent="0">
              <a:buNone/>
              <a:defRPr sz="4068"/>
            </a:lvl5pPr>
            <a:lvl6pPr marL="10285634" indent="0">
              <a:buNone/>
              <a:defRPr sz="4068"/>
            </a:lvl6pPr>
            <a:lvl7pPr marL="12342761" indent="0">
              <a:buNone/>
              <a:defRPr sz="4068"/>
            </a:lvl7pPr>
            <a:lvl8pPr marL="14399889" indent="0">
              <a:buNone/>
              <a:defRPr sz="4068"/>
            </a:lvl8pPr>
            <a:lvl9pPr marL="16457015" indent="0">
              <a:buNone/>
              <a:defRPr sz="4068"/>
            </a:lvl9pPr>
          </a:lstStyle>
          <a:p>
            <a:pPr lvl="0"/>
            <a:r>
              <a:rPr lang="en-US"/>
              <a:t>Click to edit Master text styles</a:t>
            </a:r>
          </a:p>
        </p:txBody>
      </p:sp>
      <p:sp>
        <p:nvSpPr>
          <p:cNvPr id="5" name="Date Placeholder 4"/>
          <p:cNvSpPr>
            <a:spLocks noGrp="1"/>
          </p:cNvSpPr>
          <p:nvPr>
            <p:ph type="dt" sz="half" idx="10"/>
          </p:nvPr>
        </p:nvSpPr>
        <p:spPr/>
        <p:txBody>
          <a:bodyPr/>
          <a:lstStyle/>
          <a:p>
            <a:fld id="{0504B075-01FE-43CD-8DFC-DB72FD764EFD}" type="datetimeFigureOut">
              <a:rPr lang="en-CA" smtClean="0"/>
              <a:t>2020-04-20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378092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4" y="23042879"/>
            <a:ext cx="26334720" cy="2720343"/>
          </a:xfrm>
        </p:spPr>
        <p:txBody>
          <a:bodyPr anchor="b"/>
          <a:lstStyle>
            <a:lvl1pPr algn="l">
              <a:defRPr sz="9054" b="1"/>
            </a:lvl1pPr>
          </a:lstStyle>
          <a:p>
            <a:r>
              <a:rPr lang="en-US"/>
              <a:t>Click to edit Master title style</a:t>
            </a:r>
            <a:endParaRPr lang="en-CA"/>
          </a:p>
        </p:txBody>
      </p:sp>
      <p:sp>
        <p:nvSpPr>
          <p:cNvPr id="3" name="Picture Placeholder 2"/>
          <p:cNvSpPr>
            <a:spLocks noGrp="1"/>
          </p:cNvSpPr>
          <p:nvPr>
            <p:ph type="pic" idx="1"/>
          </p:nvPr>
        </p:nvSpPr>
        <p:spPr>
          <a:xfrm>
            <a:off x="8602984" y="2941321"/>
            <a:ext cx="26334720" cy="19751040"/>
          </a:xfrm>
        </p:spPr>
        <p:txBody>
          <a:bodyPr/>
          <a:lstStyle>
            <a:lvl1pPr marL="0" indent="0">
              <a:buNone/>
              <a:defRPr sz="14434"/>
            </a:lvl1pPr>
            <a:lvl2pPr marL="2057127" indent="0">
              <a:buNone/>
              <a:defRPr sz="12597"/>
            </a:lvl2pPr>
            <a:lvl3pPr marL="4114254" indent="0">
              <a:buNone/>
              <a:defRPr sz="10760"/>
            </a:lvl3pPr>
            <a:lvl4pPr marL="6171380" indent="0">
              <a:buNone/>
              <a:defRPr sz="9054"/>
            </a:lvl4pPr>
            <a:lvl5pPr marL="8228507" indent="0">
              <a:buNone/>
              <a:defRPr sz="9054"/>
            </a:lvl5pPr>
            <a:lvl6pPr marL="10285634" indent="0">
              <a:buNone/>
              <a:defRPr sz="9054"/>
            </a:lvl6pPr>
            <a:lvl7pPr marL="12342761" indent="0">
              <a:buNone/>
              <a:defRPr sz="9054"/>
            </a:lvl7pPr>
            <a:lvl8pPr marL="14399889" indent="0">
              <a:buNone/>
              <a:defRPr sz="9054"/>
            </a:lvl8pPr>
            <a:lvl9pPr marL="16457015" indent="0">
              <a:buNone/>
              <a:defRPr sz="9054"/>
            </a:lvl9pPr>
          </a:lstStyle>
          <a:p>
            <a:endParaRPr lang="en-CA"/>
          </a:p>
        </p:txBody>
      </p:sp>
      <p:sp>
        <p:nvSpPr>
          <p:cNvPr id="4" name="Text Placeholder 3"/>
          <p:cNvSpPr>
            <a:spLocks noGrp="1"/>
          </p:cNvSpPr>
          <p:nvPr>
            <p:ph type="body" sz="half" idx="2"/>
          </p:nvPr>
        </p:nvSpPr>
        <p:spPr>
          <a:xfrm>
            <a:off x="8602984" y="25763222"/>
            <a:ext cx="26334720" cy="3863338"/>
          </a:xfrm>
        </p:spPr>
        <p:txBody>
          <a:bodyPr/>
          <a:lstStyle>
            <a:lvl1pPr marL="0" indent="0">
              <a:buNone/>
              <a:defRPr sz="6299"/>
            </a:lvl1pPr>
            <a:lvl2pPr marL="2057127" indent="0">
              <a:buNone/>
              <a:defRPr sz="5380"/>
            </a:lvl2pPr>
            <a:lvl3pPr marL="4114254" indent="0">
              <a:buNone/>
              <a:defRPr sz="4461"/>
            </a:lvl3pPr>
            <a:lvl4pPr marL="6171380" indent="0">
              <a:buNone/>
              <a:defRPr sz="4068"/>
            </a:lvl4pPr>
            <a:lvl5pPr marL="8228507" indent="0">
              <a:buNone/>
              <a:defRPr sz="4068"/>
            </a:lvl5pPr>
            <a:lvl6pPr marL="10285634" indent="0">
              <a:buNone/>
              <a:defRPr sz="4068"/>
            </a:lvl6pPr>
            <a:lvl7pPr marL="12342761" indent="0">
              <a:buNone/>
              <a:defRPr sz="4068"/>
            </a:lvl7pPr>
            <a:lvl8pPr marL="14399889" indent="0">
              <a:buNone/>
              <a:defRPr sz="4068"/>
            </a:lvl8pPr>
            <a:lvl9pPr marL="16457015" indent="0">
              <a:buNone/>
              <a:defRPr sz="4068"/>
            </a:lvl9pPr>
          </a:lstStyle>
          <a:p>
            <a:pPr lvl="0"/>
            <a:r>
              <a:rPr lang="en-US"/>
              <a:t>Click to edit Master text styles</a:t>
            </a:r>
          </a:p>
        </p:txBody>
      </p:sp>
      <p:sp>
        <p:nvSpPr>
          <p:cNvPr id="5" name="Date Placeholder 4"/>
          <p:cNvSpPr>
            <a:spLocks noGrp="1"/>
          </p:cNvSpPr>
          <p:nvPr>
            <p:ph type="dt" sz="half" idx="10"/>
          </p:nvPr>
        </p:nvSpPr>
        <p:spPr/>
        <p:txBody>
          <a:bodyPr/>
          <a:lstStyle/>
          <a:p>
            <a:fld id="{0504B075-01FE-43CD-8DFC-DB72FD764EFD}" type="datetimeFigureOut">
              <a:rPr lang="en-CA" smtClean="0"/>
              <a:t>2020-04-20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EE063F-EFC0-4E5F-95AC-58A8CC5A5015}" type="slidenum">
              <a:rPr lang="en-CA" smtClean="0"/>
              <a:t>‹#›</a:t>
            </a:fld>
            <a:endParaRPr lang="en-CA"/>
          </a:p>
        </p:txBody>
      </p:sp>
    </p:spTree>
    <p:extLst>
      <p:ext uri="{BB962C8B-B14F-4D97-AF65-F5344CB8AC3E}">
        <p14:creationId xmlns:p14="http://schemas.microsoft.com/office/powerpoint/2010/main" val="133581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1" y="1318264"/>
            <a:ext cx="39502081" cy="5486400"/>
          </a:xfrm>
          <a:prstGeom prst="rect">
            <a:avLst/>
          </a:prstGeom>
        </p:spPr>
        <p:txBody>
          <a:bodyPr vert="horz" lIns="313539" tIns="156769" rIns="313539" bIns="156769"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2194561" y="7680963"/>
            <a:ext cx="39502081" cy="21724623"/>
          </a:xfrm>
          <a:prstGeom prst="rect">
            <a:avLst/>
          </a:prstGeom>
        </p:spPr>
        <p:txBody>
          <a:bodyPr vert="horz" lIns="313539" tIns="156769" rIns="313539" bIns="1567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2194562" y="30510483"/>
            <a:ext cx="10241280" cy="1752600"/>
          </a:xfrm>
          <a:prstGeom prst="rect">
            <a:avLst/>
          </a:prstGeom>
        </p:spPr>
        <p:txBody>
          <a:bodyPr vert="horz" lIns="313539" tIns="156769" rIns="313539" bIns="156769" rtlCol="0" anchor="ctr"/>
          <a:lstStyle>
            <a:lvl1pPr algn="l">
              <a:defRPr sz="5380">
                <a:solidFill>
                  <a:schemeClr val="tx1">
                    <a:tint val="75000"/>
                  </a:schemeClr>
                </a:solidFill>
              </a:defRPr>
            </a:lvl1pPr>
          </a:lstStyle>
          <a:p>
            <a:fld id="{0504B075-01FE-43CD-8DFC-DB72FD764EFD}" type="datetimeFigureOut">
              <a:rPr lang="en-CA" smtClean="0"/>
              <a:t>2020-04-20</a:t>
            </a:fld>
            <a:endParaRPr lang="en-CA"/>
          </a:p>
        </p:txBody>
      </p:sp>
      <p:sp>
        <p:nvSpPr>
          <p:cNvPr id="5" name="Footer Placeholder 4"/>
          <p:cNvSpPr>
            <a:spLocks noGrp="1"/>
          </p:cNvSpPr>
          <p:nvPr>
            <p:ph type="ftr" sz="quarter" idx="3"/>
          </p:nvPr>
        </p:nvSpPr>
        <p:spPr>
          <a:xfrm>
            <a:off x="14996162" y="30510483"/>
            <a:ext cx="13898879" cy="1752600"/>
          </a:xfrm>
          <a:prstGeom prst="rect">
            <a:avLst/>
          </a:prstGeom>
        </p:spPr>
        <p:txBody>
          <a:bodyPr vert="horz" lIns="313539" tIns="156769" rIns="313539" bIns="156769" rtlCol="0" anchor="ctr"/>
          <a:lstStyle>
            <a:lvl1pPr algn="ctr">
              <a:defRPr sz="538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13539" tIns="156769" rIns="313539" bIns="156769" rtlCol="0" anchor="ctr"/>
          <a:lstStyle>
            <a:lvl1pPr algn="r">
              <a:defRPr sz="5380">
                <a:solidFill>
                  <a:schemeClr val="tx1">
                    <a:tint val="75000"/>
                  </a:schemeClr>
                </a:solidFill>
              </a:defRPr>
            </a:lvl1pPr>
          </a:lstStyle>
          <a:p>
            <a:fld id="{F9EE063F-EFC0-4E5F-95AC-58A8CC5A5015}" type="slidenum">
              <a:rPr lang="en-CA" smtClean="0"/>
              <a:t>‹#›</a:t>
            </a:fld>
            <a:endParaRPr lang="en-CA"/>
          </a:p>
        </p:txBody>
      </p:sp>
    </p:spTree>
    <p:extLst>
      <p:ext uri="{BB962C8B-B14F-4D97-AF65-F5344CB8AC3E}">
        <p14:creationId xmlns:p14="http://schemas.microsoft.com/office/powerpoint/2010/main" val="422392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254" rtl="0" eaLnBrk="1" latinLnBrk="0" hangingPunct="1">
        <a:spcBef>
          <a:spcPct val="0"/>
        </a:spcBef>
        <a:buNone/>
        <a:defRPr sz="19814" kern="1200">
          <a:solidFill>
            <a:schemeClr val="tx1"/>
          </a:solidFill>
          <a:latin typeface="+mj-lt"/>
          <a:ea typeface="+mj-ea"/>
          <a:cs typeface="+mj-cs"/>
        </a:defRPr>
      </a:lvl1pPr>
    </p:titleStyle>
    <p:bodyStyle>
      <a:lvl1pPr marL="1542845" indent="-1542845" algn="l" defTabSz="4114254" rtl="0" eaLnBrk="1" latinLnBrk="0" hangingPunct="1">
        <a:spcBef>
          <a:spcPct val="20000"/>
        </a:spcBef>
        <a:buFont typeface="Arial" pitchFamily="34" charset="0"/>
        <a:buChar char="•"/>
        <a:defRPr sz="14434" kern="1200">
          <a:solidFill>
            <a:schemeClr val="tx1"/>
          </a:solidFill>
          <a:latin typeface="+mn-lt"/>
          <a:ea typeface="+mn-ea"/>
          <a:cs typeface="+mn-cs"/>
        </a:defRPr>
      </a:lvl1pPr>
      <a:lvl2pPr marL="3342831" indent="-1285704" algn="l" defTabSz="4114254" rtl="0" eaLnBrk="1" latinLnBrk="0" hangingPunct="1">
        <a:spcBef>
          <a:spcPct val="20000"/>
        </a:spcBef>
        <a:buFont typeface="Arial" pitchFamily="34" charset="0"/>
        <a:buChar char="–"/>
        <a:defRPr sz="12597" kern="1200">
          <a:solidFill>
            <a:schemeClr val="tx1"/>
          </a:solidFill>
          <a:latin typeface="+mn-lt"/>
          <a:ea typeface="+mn-ea"/>
          <a:cs typeface="+mn-cs"/>
        </a:defRPr>
      </a:lvl2pPr>
      <a:lvl3pPr marL="5142818" indent="-1028564" algn="l" defTabSz="4114254" rtl="0" eaLnBrk="1" latinLnBrk="0" hangingPunct="1">
        <a:spcBef>
          <a:spcPct val="20000"/>
        </a:spcBef>
        <a:buFont typeface="Arial" pitchFamily="34" charset="0"/>
        <a:buChar char="•"/>
        <a:defRPr sz="10760" kern="1200">
          <a:solidFill>
            <a:schemeClr val="tx1"/>
          </a:solidFill>
          <a:latin typeface="+mn-lt"/>
          <a:ea typeface="+mn-ea"/>
          <a:cs typeface="+mn-cs"/>
        </a:defRPr>
      </a:lvl3pPr>
      <a:lvl4pPr marL="7199944"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4pPr>
      <a:lvl5pPr marL="9257071"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5pPr>
      <a:lvl6pPr marL="11314198"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6pPr>
      <a:lvl7pPr marL="13371325"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7pPr>
      <a:lvl8pPr marL="15428451"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8pPr>
      <a:lvl9pPr marL="17485578" indent="-1028564" algn="l" defTabSz="4114254" rtl="0" eaLnBrk="1" latinLnBrk="0" hangingPunct="1">
        <a:spcBef>
          <a:spcPct val="20000"/>
        </a:spcBef>
        <a:buFont typeface="Arial" pitchFamily="34" charset="0"/>
        <a:buChar char="•"/>
        <a:defRPr sz="9054" kern="1200">
          <a:solidFill>
            <a:schemeClr val="tx1"/>
          </a:solidFill>
          <a:latin typeface="+mn-lt"/>
          <a:ea typeface="+mn-ea"/>
          <a:cs typeface="+mn-cs"/>
        </a:defRPr>
      </a:lvl9pPr>
    </p:bodyStyle>
    <p:otherStyle>
      <a:defPPr>
        <a:defRPr lang="en-US"/>
      </a:defPPr>
      <a:lvl1pPr marL="0" algn="l" defTabSz="4114254" rtl="0" eaLnBrk="1" latinLnBrk="0" hangingPunct="1">
        <a:defRPr sz="8136" kern="1200">
          <a:solidFill>
            <a:schemeClr val="tx1"/>
          </a:solidFill>
          <a:latin typeface="+mn-lt"/>
          <a:ea typeface="+mn-ea"/>
          <a:cs typeface="+mn-cs"/>
        </a:defRPr>
      </a:lvl1pPr>
      <a:lvl2pPr marL="2057127" algn="l" defTabSz="4114254" rtl="0" eaLnBrk="1" latinLnBrk="0" hangingPunct="1">
        <a:defRPr sz="8136" kern="1200">
          <a:solidFill>
            <a:schemeClr val="tx1"/>
          </a:solidFill>
          <a:latin typeface="+mn-lt"/>
          <a:ea typeface="+mn-ea"/>
          <a:cs typeface="+mn-cs"/>
        </a:defRPr>
      </a:lvl2pPr>
      <a:lvl3pPr marL="4114254" algn="l" defTabSz="4114254" rtl="0" eaLnBrk="1" latinLnBrk="0" hangingPunct="1">
        <a:defRPr sz="8136" kern="1200">
          <a:solidFill>
            <a:schemeClr val="tx1"/>
          </a:solidFill>
          <a:latin typeface="+mn-lt"/>
          <a:ea typeface="+mn-ea"/>
          <a:cs typeface="+mn-cs"/>
        </a:defRPr>
      </a:lvl3pPr>
      <a:lvl4pPr marL="6171380" algn="l" defTabSz="4114254" rtl="0" eaLnBrk="1" latinLnBrk="0" hangingPunct="1">
        <a:defRPr sz="8136" kern="1200">
          <a:solidFill>
            <a:schemeClr val="tx1"/>
          </a:solidFill>
          <a:latin typeface="+mn-lt"/>
          <a:ea typeface="+mn-ea"/>
          <a:cs typeface="+mn-cs"/>
        </a:defRPr>
      </a:lvl4pPr>
      <a:lvl5pPr marL="8228507" algn="l" defTabSz="4114254" rtl="0" eaLnBrk="1" latinLnBrk="0" hangingPunct="1">
        <a:defRPr sz="8136" kern="1200">
          <a:solidFill>
            <a:schemeClr val="tx1"/>
          </a:solidFill>
          <a:latin typeface="+mn-lt"/>
          <a:ea typeface="+mn-ea"/>
          <a:cs typeface="+mn-cs"/>
        </a:defRPr>
      </a:lvl5pPr>
      <a:lvl6pPr marL="10285634" algn="l" defTabSz="4114254" rtl="0" eaLnBrk="1" latinLnBrk="0" hangingPunct="1">
        <a:defRPr sz="8136" kern="1200">
          <a:solidFill>
            <a:schemeClr val="tx1"/>
          </a:solidFill>
          <a:latin typeface="+mn-lt"/>
          <a:ea typeface="+mn-ea"/>
          <a:cs typeface="+mn-cs"/>
        </a:defRPr>
      </a:lvl6pPr>
      <a:lvl7pPr marL="12342761" algn="l" defTabSz="4114254" rtl="0" eaLnBrk="1" latinLnBrk="0" hangingPunct="1">
        <a:defRPr sz="8136" kern="1200">
          <a:solidFill>
            <a:schemeClr val="tx1"/>
          </a:solidFill>
          <a:latin typeface="+mn-lt"/>
          <a:ea typeface="+mn-ea"/>
          <a:cs typeface="+mn-cs"/>
        </a:defRPr>
      </a:lvl7pPr>
      <a:lvl8pPr marL="14399889" algn="l" defTabSz="4114254" rtl="0" eaLnBrk="1" latinLnBrk="0" hangingPunct="1">
        <a:defRPr sz="8136" kern="1200">
          <a:solidFill>
            <a:schemeClr val="tx1"/>
          </a:solidFill>
          <a:latin typeface="+mn-lt"/>
          <a:ea typeface="+mn-ea"/>
          <a:cs typeface="+mn-cs"/>
        </a:defRPr>
      </a:lvl8pPr>
      <a:lvl9pPr marL="16457015" algn="l" defTabSz="4114254" rtl="0" eaLnBrk="1" latinLnBrk="0" hangingPunct="1">
        <a:defRPr sz="81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45282" y="369706"/>
                <a:ext cx="43200638" cy="3108543"/>
              </a:xfrm>
              <a:prstGeom prst="rect">
                <a:avLst/>
              </a:prstGeom>
              <a:solidFill>
                <a:srgbClr val="00B0F0"/>
              </a:solidFill>
              <a:ln>
                <a:solidFill>
                  <a:schemeClr val="tx1"/>
                </a:solidFill>
              </a:ln>
            </p:spPr>
            <p:txBody>
              <a:bodyPr wrap="square" rtlCol="0">
                <a:spAutoFit/>
              </a:bodyPr>
              <a:lstStyle/>
              <a:p>
                <a:pPr algn="ctr"/>
                <a:r>
                  <a:rPr lang="en-US" sz="6000" b="1" dirty="0"/>
                  <a:t>Mercury Accumulation in the Great Bay Ecosystem- Links with Carbon and Sediment Size</a:t>
                </a:r>
              </a:p>
              <a:p>
                <a:pPr algn="ctr"/>
                <a:r>
                  <a:rPr lang="en-CA" sz="3200" dirty="0"/>
                  <a:t>By: </a:t>
                </a:r>
                <a:r>
                  <a:rPr lang="en-CA" sz="4800" dirty="0"/>
                  <a:t>Rhyan Knight</a:t>
                </a:r>
                <a14:m>
                  <m:oMath xmlns:m="http://schemas.openxmlformats.org/officeDocument/2006/math">
                    <m:sSup>
                      <m:sSupPr>
                        <m:ctrlPr>
                          <a:rPr lang="en-CA" sz="4800" i="1" smtClean="0">
                            <a:latin typeface="Cambria Math" panose="02040503050406030204" pitchFamily="18" charset="0"/>
                          </a:rPr>
                        </m:ctrlPr>
                      </m:sSupPr>
                      <m:e>
                        <m:r>
                          <a:rPr lang="en-US" sz="4800" b="0" i="1" smtClean="0">
                            <a:latin typeface="Cambria Math" panose="02040503050406030204" pitchFamily="18" charset="0"/>
                          </a:rPr>
                          <m:t> </m:t>
                        </m:r>
                      </m:e>
                      <m:sup>
                        <m:r>
                          <a:rPr lang="en-US" sz="4800" b="0" i="1" smtClean="0">
                            <a:latin typeface="Cambria Math" panose="02040503050406030204" pitchFamily="18" charset="0"/>
                          </a:rPr>
                          <m:t>1,2</m:t>
                        </m:r>
                      </m:sup>
                    </m:sSup>
                  </m:oMath>
                </a14:m>
                <a:r>
                  <a:rPr lang="en-CA" sz="4800" dirty="0"/>
                  <a:t>, CLOSES-GAP19 Team</a:t>
                </a:r>
                <a14:m>
                  <m:oMath xmlns:m="http://schemas.openxmlformats.org/officeDocument/2006/math">
                    <m:sSup>
                      <m:sSupPr>
                        <m:ctrlPr>
                          <a:rPr lang="en-CA" sz="4800" i="1" smtClean="0">
                            <a:latin typeface="Cambria Math" panose="02040503050406030204" pitchFamily="18" charset="0"/>
                          </a:rPr>
                        </m:ctrlPr>
                      </m:sSupPr>
                      <m:e>
                        <m:r>
                          <a:rPr lang="en-US" sz="4800" b="0" i="1" smtClean="0">
                            <a:latin typeface="Cambria Math" panose="02040503050406030204" pitchFamily="18" charset="0"/>
                          </a:rPr>
                          <m:t> </m:t>
                        </m:r>
                      </m:e>
                      <m:sup>
                        <m:r>
                          <a:rPr lang="en-US" sz="4800" b="0" i="1" smtClean="0">
                            <a:latin typeface="Cambria Math" panose="02040503050406030204" pitchFamily="18" charset="0"/>
                          </a:rPr>
                          <m:t>2</m:t>
                        </m:r>
                      </m:sup>
                    </m:sSup>
                  </m:oMath>
                </a14:m>
                <a:endParaRPr lang="en-CA" sz="4800" dirty="0"/>
              </a:p>
              <a:p>
                <a:pPr lvl="0" algn="ctr"/>
                <a:r>
                  <a:rPr lang="en-US" sz="2800" dirty="0">
                    <a:solidFill>
                      <a:prstClr val="black"/>
                    </a:solidFill>
                    <a:latin typeface="Roboto"/>
                  </a:rPr>
                  <a:t>1.University of Maryland Eastern Shore, </a:t>
                </a:r>
                <a:r>
                  <a:rPr lang="en-US" sz="2800" dirty="0">
                    <a:solidFill>
                      <a:srgbClr val="222222"/>
                    </a:solidFill>
                    <a:latin typeface="Roboto"/>
                  </a:rPr>
                  <a:t>11868 College Backbone Rd, Princess Anne, MD 21853</a:t>
                </a:r>
              </a:p>
              <a:p>
                <a:pPr lvl="0" algn="ctr"/>
                <a:r>
                  <a:rPr lang="en-US" sz="2800" dirty="0">
                    <a:solidFill>
                      <a:srgbClr val="222222"/>
                    </a:solidFill>
                    <a:latin typeface="Roboto"/>
                  </a:rPr>
                  <a:t>rkknight@umes.edu</a:t>
                </a:r>
                <a:endParaRPr lang="en-US" sz="2800" dirty="0">
                  <a:solidFill>
                    <a:prstClr val="black"/>
                  </a:solidFill>
                  <a:latin typeface="Roboto"/>
                </a:endParaRPr>
              </a:p>
              <a:p>
                <a:pPr lvl="0" algn="ctr"/>
                <a:endParaRPr lang="en-CA" sz="32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5282" y="369706"/>
                <a:ext cx="43200638" cy="3108543"/>
              </a:xfrm>
              <a:prstGeom prst="rect">
                <a:avLst/>
              </a:prstGeom>
              <a:blipFill>
                <a:blip r:embed="rId2"/>
                <a:stretch>
                  <a:fillRect t="-5859"/>
                </a:stretch>
              </a:blipFill>
              <a:ln>
                <a:solidFill>
                  <a:schemeClr val="tx1"/>
                </a:solidFill>
              </a:ln>
            </p:spPr>
            <p:txBody>
              <a:bodyPr/>
              <a:lstStyle/>
              <a:p>
                <a:r>
                  <a:rPr lang="en-US">
                    <a:noFill/>
                  </a:rPr>
                  <a:t> </a:t>
                </a:r>
              </a:p>
            </p:txBody>
          </p:sp>
        </mc:Fallback>
      </mc:AlternateContent>
      <p:sp>
        <p:nvSpPr>
          <p:cNvPr id="7" name="TextBox 6"/>
          <p:cNvSpPr txBox="1"/>
          <p:nvPr/>
        </p:nvSpPr>
        <p:spPr>
          <a:xfrm>
            <a:off x="481439" y="4482349"/>
            <a:ext cx="13320308" cy="12403395"/>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2600" dirty="0">
                <a:solidFill>
                  <a:prstClr val="black"/>
                </a:solidFill>
              </a:rPr>
              <a:t>Mercury (Hg), is  well-documented in ecosystems and is a human health concern. It is commonly found in wetland and aquatic systems. The main sources of Hg contamination to these ecosystems include near and long-range transport of Hg from wet and dry deposition from the atmosphere. Hg is emitted into the atmosphere mainly from fossil fuel emissions such as coal-fired power plants . </a:t>
            </a:r>
          </a:p>
          <a:p>
            <a:pPr lvl="0"/>
            <a:r>
              <a:rPr lang="en-CA" sz="2600" b="1" dirty="0">
                <a:solidFill>
                  <a:prstClr val="black"/>
                </a:solidFill>
              </a:rPr>
              <a:t>Objective</a:t>
            </a:r>
          </a:p>
          <a:p>
            <a:pPr lvl="0"/>
            <a:r>
              <a:rPr lang="en-US" sz="2600" dirty="0">
                <a:solidFill>
                  <a:prstClr val="black"/>
                </a:solidFill>
              </a:rPr>
              <a:t>Investigate relationships between sediment characteristics and Hg concentrations in the Great Bay estuary.</a:t>
            </a:r>
          </a:p>
          <a:p>
            <a:pPr marL="457200" lvl="0" indent="-457200">
              <a:buFont typeface="Arial" panose="020B0604020202020204" pitchFamily="34" charset="0"/>
              <a:buChar char="•"/>
            </a:pPr>
            <a:r>
              <a:rPr lang="en-US" sz="2600" dirty="0">
                <a:solidFill>
                  <a:prstClr val="black"/>
                </a:solidFill>
              </a:rPr>
              <a:t>The purpose of this study is to evaluate Hg concentrations in two sediment cores from the Great Bay to assess how Hg is stored in this estuarine environment – we focused on Hg concentrations with grain size and inferred carbon content (assessed by loss-on-ignition (LOI)).  </a:t>
            </a:r>
          </a:p>
          <a:p>
            <a:pPr marL="457200" lvl="0" indent="-457200">
              <a:buFont typeface="Arial" panose="020B0604020202020204" pitchFamily="34" charset="0"/>
              <a:buChar char="•"/>
            </a:pPr>
            <a:r>
              <a:rPr lang="en-US" sz="2600" dirty="0">
                <a:solidFill>
                  <a:prstClr val="black"/>
                </a:solidFill>
              </a:rPr>
              <a:t>Hg concentrations in sediments can tell us if the ecosystem is at risk for Hg contamination that might harm the health of organisms within the ecosystem.</a:t>
            </a:r>
          </a:p>
          <a:p>
            <a:pPr marL="457200" lvl="0" indent="-457200">
              <a:buFont typeface="Arial" panose="020B0604020202020204" pitchFamily="34" charset="0"/>
              <a:buChar char="•"/>
            </a:pPr>
            <a:r>
              <a:rPr lang="en-US" sz="2600" dirty="0">
                <a:solidFill>
                  <a:prstClr val="black"/>
                </a:solidFill>
              </a:rPr>
              <a:t> Studies have  linked elevated Hg in the blood or tissue of fish, birds, and mammals with negative effects such as reduced reproductive success, hormonal changes, and motor skill impairment (Wiener and Spry 1996, Nocera and Taylor 1998, Evers et al. 2004 as cited in Driscolletal_2007). </a:t>
            </a:r>
          </a:p>
          <a:p>
            <a:pPr marL="457200" lvl="0" indent="-457200">
              <a:buFont typeface="Arial" panose="020B0604020202020204" pitchFamily="34" charset="0"/>
              <a:buChar char="•"/>
            </a:pPr>
            <a:r>
              <a:rPr lang="en-US" sz="2600" dirty="0">
                <a:solidFill>
                  <a:prstClr val="black"/>
                </a:solidFill>
              </a:rPr>
              <a:t>Grain size and LOI are important characteristics to look at because they have the potential to influence Hg concentrations in sediments.</a:t>
            </a:r>
          </a:p>
          <a:p>
            <a:pPr lvl="0"/>
            <a:endParaRPr lang="en-US" sz="2600" dirty="0">
              <a:solidFill>
                <a:prstClr val="black"/>
              </a:solidFill>
            </a:endParaRPr>
          </a:p>
          <a:p>
            <a:pPr lvl="0"/>
            <a:endParaRPr lang="en-US" sz="2600" dirty="0">
              <a:solidFill>
                <a:prstClr val="black"/>
              </a:solidFill>
            </a:endParaRPr>
          </a:p>
          <a:p>
            <a:pPr lvl="0"/>
            <a:endParaRPr lang="en-US" sz="2600" dirty="0">
              <a:solidFill>
                <a:prstClr val="black"/>
              </a:solidFill>
            </a:endParaRPr>
          </a:p>
          <a:p>
            <a:pPr marL="457200" indent="-457200">
              <a:buFont typeface="Arial" panose="020B0604020202020204" pitchFamily="34" charset="0"/>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endParaRPr lang="en-CA" sz="3600" b="1" dirty="0"/>
          </a:p>
          <a:p>
            <a:endParaRPr lang="en-CA" sz="3600" b="1" dirty="0"/>
          </a:p>
          <a:p>
            <a:endParaRPr lang="en-CA" sz="3600" dirty="0"/>
          </a:p>
          <a:p>
            <a:endParaRPr lang="en-CA" sz="3000" dirty="0"/>
          </a:p>
          <a:p>
            <a:endParaRPr lang="en-CA" sz="3000" dirty="0"/>
          </a:p>
          <a:p>
            <a:endParaRPr lang="en-CA" sz="3000" dirty="0"/>
          </a:p>
        </p:txBody>
      </p:sp>
      <p:sp>
        <p:nvSpPr>
          <p:cNvPr id="8" name="TextBox 7"/>
          <p:cNvSpPr txBox="1"/>
          <p:nvPr/>
        </p:nvSpPr>
        <p:spPr>
          <a:xfrm>
            <a:off x="480103" y="3627727"/>
            <a:ext cx="13320308" cy="830997"/>
          </a:xfrm>
          <a:prstGeom prst="rect">
            <a:avLst/>
          </a:prstGeom>
          <a:solidFill>
            <a:srgbClr val="00B0F0"/>
          </a:solidFill>
          <a:ln>
            <a:solidFill>
              <a:schemeClr val="tx1"/>
            </a:solidFill>
          </a:ln>
        </p:spPr>
        <p:txBody>
          <a:bodyPr wrap="square" rtlCol="0">
            <a:spAutoFit/>
          </a:bodyPr>
          <a:lstStyle/>
          <a:p>
            <a:r>
              <a:rPr lang="en-CA" sz="4800" dirty="0"/>
              <a:t>                                     Introduction</a:t>
            </a:r>
          </a:p>
        </p:txBody>
      </p:sp>
      <p:sp>
        <p:nvSpPr>
          <p:cNvPr id="11" name="TextBox 10"/>
          <p:cNvSpPr txBox="1"/>
          <p:nvPr/>
        </p:nvSpPr>
        <p:spPr>
          <a:xfrm>
            <a:off x="15100963" y="28134774"/>
            <a:ext cx="13215944" cy="1354217"/>
          </a:xfrm>
          <a:prstGeom prst="rect">
            <a:avLst/>
          </a:prstGeom>
          <a:solidFill>
            <a:schemeClr val="accent1">
              <a:lumMod val="20000"/>
              <a:lumOff val="80000"/>
            </a:schemeClr>
          </a:solidFill>
          <a:ln>
            <a:solidFill>
              <a:schemeClr val="tx1"/>
            </a:solidFill>
          </a:ln>
        </p:spPr>
        <p:txBody>
          <a:bodyPr wrap="square" rtlCol="0">
            <a:spAutoFit/>
          </a:bodyPr>
          <a:lstStyle/>
          <a:p>
            <a:pPr lvl="0" algn="just"/>
            <a:r>
              <a:rPr lang="en-CA" sz="3000" dirty="0">
                <a:solidFill>
                  <a:prstClr val="black"/>
                </a:solidFill>
              </a:rPr>
              <a:t> </a:t>
            </a:r>
            <a:r>
              <a:rPr lang="en-CA" sz="2600" dirty="0">
                <a:solidFill>
                  <a:prstClr val="black"/>
                </a:solidFill>
              </a:rPr>
              <a:t>A general assumption is that Hg, LOI, and grain size correlate with each other. Our data reveals a more complex relationship between Hg, LOI and grain size. In the future, I plan to research more about the spike in Hg and to find out what other factors contribute to that spike.</a:t>
            </a:r>
          </a:p>
        </p:txBody>
      </p:sp>
      <p:sp>
        <p:nvSpPr>
          <p:cNvPr id="14" name="TextBox 13"/>
          <p:cNvSpPr txBox="1"/>
          <p:nvPr/>
        </p:nvSpPr>
        <p:spPr>
          <a:xfrm>
            <a:off x="15101181" y="27328351"/>
            <a:ext cx="13215944" cy="830997"/>
          </a:xfrm>
          <a:prstGeom prst="rect">
            <a:avLst/>
          </a:prstGeom>
          <a:solidFill>
            <a:srgbClr val="00B0F0"/>
          </a:solidFill>
          <a:ln>
            <a:solidFill>
              <a:schemeClr val="tx1"/>
            </a:solidFill>
          </a:ln>
        </p:spPr>
        <p:txBody>
          <a:bodyPr wrap="square" rtlCol="0">
            <a:spAutoFit/>
          </a:bodyPr>
          <a:lstStyle/>
          <a:p>
            <a:r>
              <a:rPr lang="en-CA" sz="4800" dirty="0"/>
              <a:t>                         Summary and Future Work</a:t>
            </a:r>
          </a:p>
        </p:txBody>
      </p:sp>
      <p:sp>
        <p:nvSpPr>
          <p:cNvPr id="20" name="TextBox 19"/>
          <p:cNvSpPr txBox="1"/>
          <p:nvPr/>
        </p:nvSpPr>
        <p:spPr>
          <a:xfrm>
            <a:off x="14878552" y="3649610"/>
            <a:ext cx="28372521" cy="830997"/>
          </a:xfrm>
          <a:prstGeom prst="rect">
            <a:avLst/>
          </a:prstGeom>
          <a:solidFill>
            <a:srgbClr val="00B0F0"/>
          </a:solidFill>
          <a:ln>
            <a:solidFill>
              <a:schemeClr val="tx1"/>
            </a:solidFill>
          </a:ln>
        </p:spPr>
        <p:txBody>
          <a:bodyPr wrap="square" rtlCol="0">
            <a:spAutoFit/>
          </a:bodyPr>
          <a:lstStyle/>
          <a:p>
            <a:r>
              <a:rPr lang="en-CA" sz="4800" dirty="0"/>
              <a:t>                                                                                                   Results/Discussion</a:t>
            </a:r>
          </a:p>
        </p:txBody>
      </p:sp>
      <p:sp>
        <p:nvSpPr>
          <p:cNvPr id="23" name="TextBox 22"/>
          <p:cNvSpPr txBox="1"/>
          <p:nvPr/>
        </p:nvSpPr>
        <p:spPr>
          <a:xfrm>
            <a:off x="14878552" y="4503831"/>
            <a:ext cx="28372521" cy="22684562"/>
          </a:xfrm>
          <a:prstGeom prst="rect">
            <a:avLst/>
          </a:prstGeom>
          <a:solidFill>
            <a:schemeClr val="accent1">
              <a:lumMod val="20000"/>
              <a:lumOff val="80000"/>
            </a:schemeClr>
          </a:solidFill>
          <a:ln>
            <a:solidFill>
              <a:schemeClr val="tx1"/>
            </a:solidFill>
          </a:ln>
        </p:spPr>
        <p:txBody>
          <a:bodyPr wrap="square" rtlCol="0">
            <a:spAutoFit/>
          </a:bodyPr>
          <a:lstStyle/>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endParaRPr lang="en-CA" sz="3000" dirty="0"/>
          </a:p>
          <a:p>
            <a:r>
              <a:rPr lang="en-CA" sz="3000" dirty="0"/>
              <a:t>                                                                                                                                                                                                                                                                                                                                                                                                                                                                                                                                     </a:t>
            </a:r>
          </a:p>
          <a:p>
            <a:endParaRPr lang="en-CA" sz="3000" dirty="0"/>
          </a:p>
          <a:p>
            <a:r>
              <a:rPr lang="en-CA" sz="3000" dirty="0"/>
              <a:t>                                                                                                                                                                                                                                                                     </a:t>
            </a:r>
          </a:p>
          <a:p>
            <a:endParaRPr lang="en-CA" sz="3000" dirty="0"/>
          </a:p>
          <a:p>
            <a:endParaRPr lang="en-CA" sz="3000" dirty="0"/>
          </a:p>
          <a:p>
            <a:r>
              <a:rPr lang="en-CA" sz="3000" b="1" dirty="0"/>
              <a:t>                                                                                                                               </a:t>
            </a:r>
            <a:r>
              <a:rPr lang="en-CA" sz="3000" dirty="0">
                <a:latin typeface="Calibri" panose="020F0502020204030204" pitchFamily="34" charset="0"/>
                <a:ea typeface="Calibri" panose="020F0502020204030204" pitchFamily="34" charset="0"/>
                <a:cs typeface="Times New Roman" panose="02020603050405020304" pitchFamily="18" charset="0"/>
              </a:rPr>
              <a:t>                                                                             </a:t>
            </a:r>
            <a:endParaRPr lang="en-CA" sz="3000" dirty="0"/>
          </a:p>
          <a:p>
            <a:r>
              <a:rPr lang="en-CA" sz="2800" dirty="0"/>
              <a:t>                                                                                                                                                                                                                                                                                                                                         </a:t>
            </a:r>
          </a:p>
          <a:p>
            <a:r>
              <a:rPr lang="en-CA" sz="2800" dirty="0"/>
              <a:t>                                                                                                                                                                                                                                                                                                                                                 </a:t>
            </a:r>
          </a:p>
          <a:p>
            <a:endParaRPr lang="en-CA" sz="2800" dirty="0"/>
          </a:p>
          <a:p>
            <a:endParaRPr lang="en-CA" sz="2800" dirty="0"/>
          </a:p>
          <a:p>
            <a:r>
              <a:rPr lang="en-CA" sz="2800" dirty="0"/>
              <a:t>                                                                                                                                                                                                                                                                            </a:t>
            </a:r>
          </a:p>
          <a:p>
            <a:r>
              <a:rPr lang="en-CA" sz="2800" dirty="0"/>
              <a:t>                                                                                                                                                                                                                                                                                </a:t>
            </a:r>
          </a:p>
          <a:p>
            <a:endParaRPr lang="en-CA" sz="2800" dirty="0"/>
          </a:p>
          <a:p>
            <a:r>
              <a:rPr lang="en-CA" sz="2800" dirty="0"/>
              <a:t>                                                                                                                                                                                                                                                                   </a:t>
            </a:r>
            <a:r>
              <a:rPr lang="en-CA" sz="3000" dirty="0"/>
              <a:t>        </a:t>
            </a:r>
          </a:p>
          <a:p>
            <a:r>
              <a:rPr lang="en-CA" sz="2800" dirty="0"/>
              <a:t>                                                                                                                                                                                     </a:t>
            </a:r>
            <a:r>
              <a:rPr lang="en-CA" sz="2800" dirty="0">
                <a:solidFill>
                  <a:prstClr val="black"/>
                </a:solidFill>
              </a:rPr>
              <a:t>                                    </a:t>
            </a:r>
            <a:r>
              <a:rPr lang="en-CA" sz="2800" dirty="0"/>
              <a:t>                                                                                                  </a:t>
            </a:r>
          </a:p>
          <a:p>
            <a:r>
              <a:rPr lang="en-CA" sz="2800" dirty="0"/>
              <a:t>  </a:t>
            </a:r>
          </a:p>
          <a:p>
            <a:endParaRPr lang="en-CA" sz="2800" dirty="0"/>
          </a:p>
          <a:p>
            <a:endParaRPr lang="en-CA" sz="2800" dirty="0"/>
          </a:p>
          <a:p>
            <a:endParaRPr lang="en-CA" sz="2800" dirty="0"/>
          </a:p>
          <a:p>
            <a:endParaRPr lang="en-CA" sz="3000" b="1" dirty="0"/>
          </a:p>
          <a:p>
            <a:endParaRPr lang="en-CA" sz="3000" b="1" dirty="0"/>
          </a:p>
          <a:p>
            <a:endParaRPr lang="en-CA" sz="3000" b="1" dirty="0"/>
          </a:p>
          <a:p>
            <a:endParaRPr lang="en-CA" sz="3000" b="1" dirty="0"/>
          </a:p>
          <a:p>
            <a:endParaRPr lang="en-CA" sz="3000" b="1" dirty="0"/>
          </a:p>
          <a:p>
            <a:endParaRPr lang="en-CA" sz="3000" dirty="0"/>
          </a:p>
          <a:p>
            <a:endParaRPr lang="en-CA" sz="3000" dirty="0"/>
          </a:p>
          <a:p>
            <a:endParaRPr lang="en-CA" sz="3000" dirty="0"/>
          </a:p>
          <a:p>
            <a:r>
              <a:rPr lang="en-US" sz="3000" dirty="0">
                <a:latin typeface="Arial" panose="020B0604020202020204" pitchFamily="34" charset="0"/>
                <a:ea typeface="Times New Roman" panose="02020603050405020304" pitchFamily="18" charset="0"/>
              </a:rPr>
              <a:t> </a:t>
            </a:r>
            <a:endParaRPr lang="en-US" sz="3000" b="1" dirty="0">
              <a:latin typeface="Arial" panose="020B0604020202020204" pitchFamily="34" charset="0"/>
              <a:ea typeface="Times New Roman" panose="02020603050405020304" pitchFamily="18" charset="0"/>
            </a:endParaRPr>
          </a:p>
          <a:p>
            <a:endParaRPr lang="en-US" sz="3000" b="1" dirty="0">
              <a:latin typeface="Arial" panose="020B0604020202020204" pitchFamily="34" charset="0"/>
            </a:endParaRPr>
          </a:p>
          <a:p>
            <a:endParaRPr lang="en-US" sz="3000" b="1" dirty="0">
              <a:latin typeface="Arial" panose="020B0604020202020204" pitchFamily="34" charset="0"/>
            </a:endParaRPr>
          </a:p>
          <a:p>
            <a:endParaRPr lang="en-CA" sz="2800" dirty="0"/>
          </a:p>
          <a:p>
            <a:endParaRPr lang="en-CA" sz="2800" dirty="0"/>
          </a:p>
          <a:p>
            <a:endParaRPr lang="en-CA" sz="2800" dirty="0"/>
          </a:p>
          <a:p>
            <a:endParaRPr lang="en-CA" sz="2800" dirty="0"/>
          </a:p>
          <a:p>
            <a:endParaRPr lang="en-CA" sz="2800" dirty="0"/>
          </a:p>
          <a:p>
            <a:r>
              <a:rPr lang="en-CA" sz="2800" dirty="0"/>
              <a:t>                                                                        </a:t>
            </a:r>
            <a:endParaRPr lang="en-CA" sz="3000" b="1" dirty="0"/>
          </a:p>
        </p:txBody>
      </p:sp>
      <p:sp>
        <p:nvSpPr>
          <p:cNvPr id="24" name="TextBox 23">
            <a:extLst>
              <a:ext uri="{FF2B5EF4-FFF2-40B4-BE49-F238E27FC236}">
                <a16:creationId xmlns:a16="http://schemas.microsoft.com/office/drawing/2014/main" id="{580FF66F-944E-014A-BA61-0D0519BAA25E}"/>
              </a:ext>
            </a:extLst>
          </p:cNvPr>
          <p:cNvSpPr txBox="1"/>
          <p:nvPr/>
        </p:nvSpPr>
        <p:spPr>
          <a:xfrm>
            <a:off x="15100964" y="30811110"/>
            <a:ext cx="13215944" cy="1631216"/>
          </a:xfrm>
          <a:prstGeom prst="rect">
            <a:avLst/>
          </a:prstGeom>
          <a:solidFill>
            <a:schemeClr val="accent1">
              <a:lumMod val="20000"/>
              <a:lumOff val="80000"/>
            </a:schemeClr>
          </a:solidFill>
          <a:ln>
            <a:solidFill>
              <a:schemeClr val="tx1"/>
            </a:solidFill>
          </a:ln>
        </p:spPr>
        <p:txBody>
          <a:bodyPr wrap="square" rtlCol="0">
            <a:spAutoFit/>
          </a:bodyPr>
          <a:lstStyle/>
          <a:p>
            <a:r>
              <a:rPr lang="en-CA" sz="2000" dirty="0"/>
              <a:t>This Internship was funded by National Science Foundation (NSF- 18011420). Special thanks to all CLOSES-GAP advisors, the CLOSES-GAP19 Team includes: Ruth Varner, Julie Bryce, Florencia Fahnestock, Thomas Lippmann, Maurice Crawford, Lee Slater, Rose Ozbay, Steve Hale, Erik Froburg, Sandy Coit, Nikita Bendre, Katherine Rodriguez, Suah Yekeh, Carolina Caro, Julianna Gutierrez, Marci-Ann Smith, Sydney Wicklund and Romuald </a:t>
            </a:r>
            <a:r>
              <a:rPr lang="en-US" sz="2000" dirty="0"/>
              <a:t>Kenmegne</a:t>
            </a:r>
            <a:r>
              <a:rPr lang="en-CA" sz="2000" dirty="0"/>
              <a:t> . Also thanks to Clarice Perryman, Katie Bennett, Maddie Wood, Quinton Hill, Emma Burkett for their assistance throughout the program. </a:t>
            </a:r>
          </a:p>
        </p:txBody>
      </p:sp>
      <p:sp>
        <p:nvSpPr>
          <p:cNvPr id="25" name="TextBox 24">
            <a:extLst>
              <a:ext uri="{FF2B5EF4-FFF2-40B4-BE49-F238E27FC236}">
                <a16:creationId xmlns:a16="http://schemas.microsoft.com/office/drawing/2014/main" id="{0C50EC91-7621-4E4F-912F-D7E06FF091B7}"/>
              </a:ext>
            </a:extLst>
          </p:cNvPr>
          <p:cNvSpPr txBox="1"/>
          <p:nvPr/>
        </p:nvSpPr>
        <p:spPr>
          <a:xfrm>
            <a:off x="15100963" y="29980113"/>
            <a:ext cx="13215944" cy="830997"/>
          </a:xfrm>
          <a:prstGeom prst="rect">
            <a:avLst/>
          </a:prstGeom>
          <a:solidFill>
            <a:srgbClr val="00B0F0"/>
          </a:solidFill>
          <a:ln>
            <a:solidFill>
              <a:schemeClr val="tx1"/>
            </a:solidFill>
          </a:ln>
        </p:spPr>
        <p:txBody>
          <a:bodyPr wrap="square" rtlCol="0">
            <a:spAutoFit/>
          </a:bodyPr>
          <a:lstStyle/>
          <a:p>
            <a:r>
              <a:rPr lang="en-CA" sz="4800" dirty="0"/>
              <a:t>                                 Acknowledgments</a:t>
            </a:r>
          </a:p>
        </p:txBody>
      </p:sp>
      <p:pic>
        <p:nvPicPr>
          <p:cNvPr id="3" name="Picture 2">
            <a:extLst>
              <a:ext uri="{FF2B5EF4-FFF2-40B4-BE49-F238E27FC236}">
                <a16:creationId xmlns:a16="http://schemas.microsoft.com/office/drawing/2014/main" id="{7CE3C85D-33A6-48A4-ABED-E919DFB1195E}"/>
              </a:ext>
            </a:extLst>
          </p:cNvPr>
          <p:cNvPicPr>
            <a:picLocks noChangeAspect="1"/>
          </p:cNvPicPr>
          <p:nvPr/>
        </p:nvPicPr>
        <p:blipFill>
          <a:blip r:embed="rId3"/>
          <a:stretch>
            <a:fillRect/>
          </a:stretch>
        </p:blipFill>
        <p:spPr>
          <a:xfrm>
            <a:off x="26631409" y="4759052"/>
            <a:ext cx="7267520" cy="8123511"/>
          </a:xfrm>
          <a:prstGeom prst="rect">
            <a:avLst/>
          </a:prstGeom>
        </p:spPr>
      </p:pic>
      <p:pic>
        <p:nvPicPr>
          <p:cNvPr id="9" name="Picture 8">
            <a:extLst>
              <a:ext uri="{FF2B5EF4-FFF2-40B4-BE49-F238E27FC236}">
                <a16:creationId xmlns:a16="http://schemas.microsoft.com/office/drawing/2014/main" id="{6D78A13E-7437-4154-931A-F0EAA3056CA2}"/>
              </a:ext>
            </a:extLst>
          </p:cNvPr>
          <p:cNvPicPr>
            <a:picLocks noChangeAspect="1"/>
          </p:cNvPicPr>
          <p:nvPr/>
        </p:nvPicPr>
        <p:blipFill rotWithShape="1">
          <a:blip r:embed="rId4"/>
          <a:srcRect r="19651"/>
          <a:stretch/>
        </p:blipFill>
        <p:spPr>
          <a:xfrm>
            <a:off x="36020451" y="4826608"/>
            <a:ext cx="5813373" cy="8087313"/>
          </a:xfrm>
          <a:prstGeom prst="rect">
            <a:avLst/>
          </a:prstGeom>
        </p:spPr>
      </p:pic>
      <p:pic>
        <p:nvPicPr>
          <p:cNvPr id="16" name="Picture 15">
            <a:extLst>
              <a:ext uri="{FF2B5EF4-FFF2-40B4-BE49-F238E27FC236}">
                <a16:creationId xmlns:a16="http://schemas.microsoft.com/office/drawing/2014/main" id="{8CDFBF61-63B1-4D44-812F-4AC08F64E44F}"/>
              </a:ext>
            </a:extLst>
          </p:cNvPr>
          <p:cNvPicPr>
            <a:picLocks noChangeAspect="1"/>
          </p:cNvPicPr>
          <p:nvPr/>
        </p:nvPicPr>
        <p:blipFill>
          <a:blip r:embed="rId5"/>
          <a:stretch>
            <a:fillRect/>
          </a:stretch>
        </p:blipFill>
        <p:spPr>
          <a:xfrm>
            <a:off x="643173" y="867036"/>
            <a:ext cx="3658926" cy="2004560"/>
          </a:xfrm>
          <a:prstGeom prst="rect">
            <a:avLst/>
          </a:prstGeom>
        </p:spPr>
      </p:pic>
      <p:pic>
        <p:nvPicPr>
          <p:cNvPr id="18" name="Picture 17">
            <a:extLst>
              <a:ext uri="{FF2B5EF4-FFF2-40B4-BE49-F238E27FC236}">
                <a16:creationId xmlns:a16="http://schemas.microsoft.com/office/drawing/2014/main" id="{622AE2B5-A505-4427-8CE8-B1E43EE6D957}"/>
              </a:ext>
            </a:extLst>
          </p:cNvPr>
          <p:cNvPicPr>
            <a:picLocks noChangeAspect="1"/>
          </p:cNvPicPr>
          <p:nvPr/>
        </p:nvPicPr>
        <p:blipFill>
          <a:blip r:embed="rId6"/>
          <a:stretch>
            <a:fillRect/>
          </a:stretch>
        </p:blipFill>
        <p:spPr>
          <a:xfrm>
            <a:off x="41075401" y="636640"/>
            <a:ext cx="2298810" cy="2228233"/>
          </a:xfrm>
          <a:prstGeom prst="rect">
            <a:avLst/>
          </a:prstGeom>
        </p:spPr>
      </p:pic>
      <p:pic>
        <p:nvPicPr>
          <p:cNvPr id="21" name="Picture 20">
            <a:extLst>
              <a:ext uri="{FF2B5EF4-FFF2-40B4-BE49-F238E27FC236}">
                <a16:creationId xmlns:a16="http://schemas.microsoft.com/office/drawing/2014/main" id="{DCD9DBF6-5161-46C6-84F2-51FBDB0D0A09}"/>
              </a:ext>
            </a:extLst>
          </p:cNvPr>
          <p:cNvPicPr>
            <a:picLocks noChangeAspect="1"/>
          </p:cNvPicPr>
          <p:nvPr/>
        </p:nvPicPr>
        <p:blipFill>
          <a:blip r:embed="rId7"/>
          <a:stretch>
            <a:fillRect/>
          </a:stretch>
        </p:blipFill>
        <p:spPr>
          <a:xfrm>
            <a:off x="38927138" y="623081"/>
            <a:ext cx="2027754" cy="2036972"/>
          </a:xfrm>
          <a:prstGeom prst="rect">
            <a:avLst/>
          </a:prstGeom>
        </p:spPr>
      </p:pic>
      <p:pic>
        <p:nvPicPr>
          <p:cNvPr id="26" name="Picture 25">
            <a:extLst>
              <a:ext uri="{FF2B5EF4-FFF2-40B4-BE49-F238E27FC236}">
                <a16:creationId xmlns:a16="http://schemas.microsoft.com/office/drawing/2014/main" id="{8B86D072-5AC5-4F47-8BF5-47FE4361D15F}"/>
              </a:ext>
            </a:extLst>
          </p:cNvPr>
          <p:cNvPicPr>
            <a:picLocks noChangeAspect="1"/>
          </p:cNvPicPr>
          <p:nvPr/>
        </p:nvPicPr>
        <p:blipFill rotWithShape="1">
          <a:blip r:embed="rId8"/>
          <a:srcRect r="28023"/>
          <a:stretch/>
        </p:blipFill>
        <p:spPr>
          <a:xfrm>
            <a:off x="15272859" y="15842289"/>
            <a:ext cx="5622339" cy="8731390"/>
          </a:xfrm>
          <a:prstGeom prst="rect">
            <a:avLst/>
          </a:prstGeom>
        </p:spPr>
      </p:pic>
      <p:pic>
        <p:nvPicPr>
          <p:cNvPr id="32" name="Picture 31">
            <a:extLst>
              <a:ext uri="{FF2B5EF4-FFF2-40B4-BE49-F238E27FC236}">
                <a16:creationId xmlns:a16="http://schemas.microsoft.com/office/drawing/2014/main" id="{E049874A-7706-4739-8814-D69DC7AD4D6B}"/>
              </a:ext>
            </a:extLst>
          </p:cNvPr>
          <p:cNvPicPr>
            <a:picLocks noChangeAspect="1"/>
          </p:cNvPicPr>
          <p:nvPr/>
        </p:nvPicPr>
        <p:blipFill rotWithShape="1">
          <a:blip r:embed="rId9"/>
          <a:srcRect r="27669"/>
          <a:stretch/>
        </p:blipFill>
        <p:spPr>
          <a:xfrm>
            <a:off x="22026534" y="15895119"/>
            <a:ext cx="5741335" cy="8872501"/>
          </a:xfrm>
          <a:prstGeom prst="rect">
            <a:avLst/>
          </a:prstGeom>
        </p:spPr>
      </p:pic>
      <p:pic>
        <p:nvPicPr>
          <p:cNvPr id="39" name="Picture 38">
            <a:extLst>
              <a:ext uri="{FF2B5EF4-FFF2-40B4-BE49-F238E27FC236}">
                <a16:creationId xmlns:a16="http://schemas.microsoft.com/office/drawing/2014/main" id="{E1264D56-9AA3-419C-B0FA-BB35588F10C2}"/>
              </a:ext>
            </a:extLst>
          </p:cNvPr>
          <p:cNvPicPr>
            <a:picLocks noChangeAspect="1"/>
          </p:cNvPicPr>
          <p:nvPr/>
        </p:nvPicPr>
        <p:blipFill>
          <a:blip r:embed="rId10"/>
          <a:stretch>
            <a:fillRect/>
          </a:stretch>
        </p:blipFill>
        <p:spPr>
          <a:xfrm>
            <a:off x="36563224" y="15645515"/>
            <a:ext cx="6563242" cy="4916905"/>
          </a:xfrm>
          <a:prstGeom prst="rect">
            <a:avLst/>
          </a:prstGeom>
        </p:spPr>
      </p:pic>
      <p:pic>
        <p:nvPicPr>
          <p:cNvPr id="40" name="Picture 39">
            <a:extLst>
              <a:ext uri="{FF2B5EF4-FFF2-40B4-BE49-F238E27FC236}">
                <a16:creationId xmlns:a16="http://schemas.microsoft.com/office/drawing/2014/main" id="{5D4DE31E-939D-4613-8EAA-7799A260B48E}"/>
              </a:ext>
            </a:extLst>
          </p:cNvPr>
          <p:cNvPicPr>
            <a:picLocks noChangeAspect="1"/>
          </p:cNvPicPr>
          <p:nvPr/>
        </p:nvPicPr>
        <p:blipFill>
          <a:blip r:embed="rId11"/>
          <a:stretch>
            <a:fillRect/>
          </a:stretch>
        </p:blipFill>
        <p:spPr>
          <a:xfrm>
            <a:off x="28706271" y="15637042"/>
            <a:ext cx="7496913" cy="4947955"/>
          </a:xfrm>
          <a:prstGeom prst="rect">
            <a:avLst/>
          </a:prstGeom>
        </p:spPr>
      </p:pic>
      <p:sp>
        <p:nvSpPr>
          <p:cNvPr id="53" name="TextBox 52">
            <a:extLst>
              <a:ext uri="{FF2B5EF4-FFF2-40B4-BE49-F238E27FC236}">
                <a16:creationId xmlns:a16="http://schemas.microsoft.com/office/drawing/2014/main" id="{D97A2B8C-1FB8-4BC9-9665-37B6A41D2CDE}"/>
              </a:ext>
            </a:extLst>
          </p:cNvPr>
          <p:cNvSpPr txBox="1"/>
          <p:nvPr/>
        </p:nvSpPr>
        <p:spPr>
          <a:xfrm>
            <a:off x="456260" y="21026162"/>
            <a:ext cx="13307470" cy="830997"/>
          </a:xfrm>
          <a:prstGeom prst="rect">
            <a:avLst/>
          </a:prstGeom>
          <a:solidFill>
            <a:srgbClr val="00B0F0"/>
          </a:solidFill>
          <a:ln>
            <a:solidFill>
              <a:schemeClr val="tx1"/>
            </a:solidFill>
          </a:ln>
        </p:spPr>
        <p:txBody>
          <a:bodyPr wrap="square" rtlCol="0">
            <a:spAutoFit/>
          </a:bodyPr>
          <a:lstStyle/>
          <a:p>
            <a:r>
              <a:rPr lang="en-US" sz="4800" dirty="0"/>
              <a:t>                             Analytical  Methods</a:t>
            </a:r>
          </a:p>
        </p:txBody>
      </p:sp>
      <p:sp>
        <p:nvSpPr>
          <p:cNvPr id="54" name="TextBox 53">
            <a:extLst>
              <a:ext uri="{FF2B5EF4-FFF2-40B4-BE49-F238E27FC236}">
                <a16:creationId xmlns:a16="http://schemas.microsoft.com/office/drawing/2014/main" id="{60EFBB98-3572-4479-886A-F7AA64CF9B57}"/>
              </a:ext>
            </a:extLst>
          </p:cNvPr>
          <p:cNvSpPr txBox="1"/>
          <p:nvPr/>
        </p:nvSpPr>
        <p:spPr>
          <a:xfrm>
            <a:off x="467446" y="21857159"/>
            <a:ext cx="13296284" cy="10679847"/>
          </a:xfrm>
          <a:prstGeom prst="rect">
            <a:avLst/>
          </a:prstGeom>
          <a:solidFill>
            <a:schemeClr val="accent1">
              <a:lumMod val="20000"/>
              <a:lumOff val="80000"/>
            </a:schemeClr>
          </a:solidFill>
          <a:ln w="6350">
            <a:solidFill>
              <a:schemeClr val="tx1"/>
            </a:solidFill>
          </a:ln>
        </p:spPr>
        <p:txBody>
          <a:bodyPr wrap="square" rtlCol="0">
            <a:spAutoFit/>
          </a:bodyPr>
          <a:lstStyle/>
          <a:p>
            <a:pPr lvl="0"/>
            <a:r>
              <a:rPr lang="en-CA"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Approach</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tabLst>
                <a:tab pos="457200" algn="l"/>
              </a:tabLst>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Obtain cores of Great Bay sediments and analyze the sediments for Hg and sediment characteristics. </a:t>
            </a:r>
          </a:p>
          <a:p>
            <a:pPr marL="342900" lvl="0" indent="-342900">
              <a:buFont typeface="Arial" panose="020B0604020202020204" pitchFamily="34" charset="0"/>
              <a:buChar char="•"/>
              <a:tabLst>
                <a:tab pos="457200" algn="l"/>
              </a:tabLst>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Analysis using the Milestone Direct Mercury Analyzer: Sediment samples were weighed between 30 mg to 50 mg. The samples were analyzed over 3 hours.</a:t>
            </a:r>
          </a:p>
          <a:p>
            <a:pPr marL="342900" lvl="0" indent="-342900">
              <a:buFont typeface="Arial" panose="020B0604020202020204" pitchFamily="34" charset="0"/>
              <a:buChar char="•"/>
              <a:tabLst>
                <a:tab pos="457200" algn="l"/>
              </a:tabLst>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LOI analysis: Using a muffle  furnace, sediment samples were weighed between 2.9 and 3.0 grams.  They were placed inside the furnace at 450° C for a minimum of 4 hours.</a:t>
            </a: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lvl="0"/>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lvl="0"/>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a:p>
            <a:pPr marL="457200" lvl="0" indent="-457200">
              <a:buFont typeface="Arial" panose="020B0604020202020204" pitchFamily="34" charset="0"/>
              <a:buChar char="•"/>
            </a:pPr>
            <a:endParaRPr lang="en-CA" sz="3000" dirty="0">
              <a:solidFill>
                <a:prstClr val="black"/>
              </a:solidFill>
            </a:endParaRPr>
          </a:p>
        </p:txBody>
      </p:sp>
      <p:pic>
        <p:nvPicPr>
          <p:cNvPr id="57" name="Picture 56">
            <a:extLst>
              <a:ext uri="{FF2B5EF4-FFF2-40B4-BE49-F238E27FC236}">
                <a16:creationId xmlns:a16="http://schemas.microsoft.com/office/drawing/2014/main" id="{CE591F57-6184-40A2-9638-ED9D5D309E38}"/>
              </a:ext>
            </a:extLst>
          </p:cNvPr>
          <p:cNvPicPr>
            <a:picLocks noChangeAspect="1"/>
          </p:cNvPicPr>
          <p:nvPr/>
        </p:nvPicPr>
        <p:blipFill>
          <a:blip r:embed="rId12"/>
          <a:stretch>
            <a:fillRect/>
          </a:stretch>
        </p:blipFill>
        <p:spPr>
          <a:xfrm>
            <a:off x="6210123" y="29224975"/>
            <a:ext cx="5800945" cy="2884269"/>
          </a:xfrm>
          <a:prstGeom prst="rect">
            <a:avLst/>
          </a:prstGeom>
        </p:spPr>
      </p:pic>
      <p:pic>
        <p:nvPicPr>
          <p:cNvPr id="58" name="Picture 57">
            <a:extLst>
              <a:ext uri="{FF2B5EF4-FFF2-40B4-BE49-F238E27FC236}">
                <a16:creationId xmlns:a16="http://schemas.microsoft.com/office/drawing/2014/main" id="{6DB84D5F-99C9-4FDF-963D-129D79014895}"/>
              </a:ext>
            </a:extLst>
          </p:cNvPr>
          <p:cNvPicPr>
            <a:picLocks noChangeAspect="1"/>
          </p:cNvPicPr>
          <p:nvPr/>
        </p:nvPicPr>
        <p:blipFill>
          <a:blip r:embed="rId13"/>
          <a:stretch>
            <a:fillRect/>
          </a:stretch>
        </p:blipFill>
        <p:spPr>
          <a:xfrm>
            <a:off x="1507047" y="25068209"/>
            <a:ext cx="3271216" cy="4359934"/>
          </a:xfrm>
          <a:prstGeom prst="rect">
            <a:avLst/>
          </a:prstGeom>
        </p:spPr>
      </p:pic>
      <p:pic>
        <p:nvPicPr>
          <p:cNvPr id="60" name="Picture 59" descr="A picture containing indoor&#10;&#10;Description automatically generated">
            <a:extLst>
              <a:ext uri="{FF2B5EF4-FFF2-40B4-BE49-F238E27FC236}">
                <a16:creationId xmlns:a16="http://schemas.microsoft.com/office/drawing/2014/main" id="{3FDE3884-98AF-4734-A12A-9A7A362E90B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200" b="19844"/>
          <a:stretch/>
        </p:blipFill>
        <p:spPr>
          <a:xfrm>
            <a:off x="6206621" y="25081580"/>
            <a:ext cx="5807950" cy="3395776"/>
          </a:xfrm>
          <a:prstGeom prst="rect">
            <a:avLst/>
          </a:prstGeom>
        </p:spPr>
      </p:pic>
      <p:sp>
        <p:nvSpPr>
          <p:cNvPr id="66" name="TextBox 65">
            <a:extLst>
              <a:ext uri="{FF2B5EF4-FFF2-40B4-BE49-F238E27FC236}">
                <a16:creationId xmlns:a16="http://schemas.microsoft.com/office/drawing/2014/main" id="{6CE022A5-61F6-4B43-BBAC-4AAD379245DE}"/>
              </a:ext>
            </a:extLst>
          </p:cNvPr>
          <p:cNvSpPr txBox="1"/>
          <p:nvPr/>
        </p:nvSpPr>
        <p:spPr>
          <a:xfrm>
            <a:off x="480999" y="12542388"/>
            <a:ext cx="13296283" cy="8433078"/>
          </a:xfrm>
          <a:prstGeom prst="rect">
            <a:avLst/>
          </a:prstGeom>
          <a:solidFill>
            <a:schemeClr val="accent1">
              <a:lumMod val="20000"/>
              <a:lumOff val="80000"/>
            </a:schemeClr>
          </a:solidFill>
          <a:ln>
            <a:solidFill>
              <a:schemeClr val="tx1"/>
            </a:solidFill>
          </a:ln>
        </p:spPr>
        <p:txBody>
          <a:bodyPr wrap="square" rtlCol="0">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Conceptual Model – Hg dynamics in the Environment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r>
              <a:rPr lang="en-US" sz="2600" b="1" dirty="0"/>
              <a:t>Figure 1. </a:t>
            </a:r>
            <a:r>
              <a:rPr lang="en-US" sz="2600" dirty="0"/>
              <a:t>Conceptual diagram of mercury cycling showing the dominant reservoirs and pathways of mercury transport. Adapted from H. Zhang and S. E. Lindberg 1999.</a:t>
            </a:r>
          </a:p>
        </p:txBody>
      </p:sp>
      <p:pic>
        <p:nvPicPr>
          <p:cNvPr id="5" name="Picture 4">
            <a:extLst>
              <a:ext uri="{FF2B5EF4-FFF2-40B4-BE49-F238E27FC236}">
                <a16:creationId xmlns:a16="http://schemas.microsoft.com/office/drawing/2014/main" id="{B69D06BE-9F03-4296-89C5-05640603C676}"/>
              </a:ext>
            </a:extLst>
          </p:cNvPr>
          <p:cNvPicPr>
            <a:picLocks noChangeAspect="1"/>
          </p:cNvPicPr>
          <p:nvPr/>
        </p:nvPicPr>
        <p:blipFill>
          <a:blip r:embed="rId15"/>
          <a:stretch>
            <a:fillRect/>
          </a:stretch>
        </p:blipFill>
        <p:spPr>
          <a:xfrm>
            <a:off x="4594316" y="751134"/>
            <a:ext cx="2150529" cy="2150529"/>
          </a:xfrm>
          <a:prstGeom prst="rect">
            <a:avLst/>
          </a:prstGeom>
        </p:spPr>
      </p:pic>
      <p:pic>
        <p:nvPicPr>
          <p:cNvPr id="6" name="Picture 5">
            <a:extLst>
              <a:ext uri="{FF2B5EF4-FFF2-40B4-BE49-F238E27FC236}">
                <a16:creationId xmlns:a16="http://schemas.microsoft.com/office/drawing/2014/main" id="{A3A88A7D-95EB-449B-A386-D3DB2FF66BEF}"/>
              </a:ext>
            </a:extLst>
          </p:cNvPr>
          <p:cNvPicPr>
            <a:picLocks noChangeAspect="1"/>
          </p:cNvPicPr>
          <p:nvPr/>
        </p:nvPicPr>
        <p:blipFill>
          <a:blip r:embed="rId16"/>
          <a:stretch>
            <a:fillRect/>
          </a:stretch>
        </p:blipFill>
        <p:spPr>
          <a:xfrm>
            <a:off x="36336110" y="660657"/>
            <a:ext cx="2298811" cy="2298811"/>
          </a:xfrm>
          <a:prstGeom prst="rect">
            <a:avLst/>
          </a:prstGeom>
        </p:spPr>
      </p:pic>
      <p:pic>
        <p:nvPicPr>
          <p:cNvPr id="17" name="Picture 16">
            <a:extLst>
              <a:ext uri="{FF2B5EF4-FFF2-40B4-BE49-F238E27FC236}">
                <a16:creationId xmlns:a16="http://schemas.microsoft.com/office/drawing/2014/main" id="{C4D62A09-BCBA-42F8-B781-B6178FD8EB0C}"/>
              </a:ext>
            </a:extLst>
          </p:cNvPr>
          <p:cNvPicPr>
            <a:picLocks noChangeAspect="1"/>
          </p:cNvPicPr>
          <p:nvPr/>
        </p:nvPicPr>
        <p:blipFill>
          <a:blip r:embed="rId17"/>
          <a:stretch>
            <a:fillRect/>
          </a:stretch>
        </p:blipFill>
        <p:spPr>
          <a:xfrm>
            <a:off x="15051404" y="4877180"/>
            <a:ext cx="10863489" cy="8393092"/>
          </a:xfrm>
          <a:prstGeom prst="rect">
            <a:avLst/>
          </a:prstGeom>
        </p:spPr>
      </p:pic>
      <p:sp>
        <p:nvSpPr>
          <p:cNvPr id="2" name="TextBox 1">
            <a:extLst>
              <a:ext uri="{FF2B5EF4-FFF2-40B4-BE49-F238E27FC236}">
                <a16:creationId xmlns:a16="http://schemas.microsoft.com/office/drawing/2014/main" id="{F7014BD3-E2B7-4939-A2D7-C65FB49C7838}"/>
              </a:ext>
            </a:extLst>
          </p:cNvPr>
          <p:cNvSpPr txBox="1"/>
          <p:nvPr/>
        </p:nvSpPr>
        <p:spPr>
          <a:xfrm>
            <a:off x="34122890" y="15782925"/>
            <a:ext cx="1755766" cy="492443"/>
          </a:xfrm>
          <a:prstGeom prst="rect">
            <a:avLst/>
          </a:prstGeom>
          <a:noFill/>
        </p:spPr>
        <p:txBody>
          <a:bodyPr wrap="square" rtlCol="0">
            <a:spAutoFit/>
          </a:bodyPr>
          <a:lstStyle/>
          <a:p>
            <a:r>
              <a:rPr lang="en-US" sz="2600" b="1" dirty="0"/>
              <a:t>Figure 8a.</a:t>
            </a:r>
          </a:p>
        </p:txBody>
      </p:sp>
      <p:sp>
        <p:nvSpPr>
          <p:cNvPr id="10" name="TextBox 9">
            <a:extLst>
              <a:ext uri="{FF2B5EF4-FFF2-40B4-BE49-F238E27FC236}">
                <a16:creationId xmlns:a16="http://schemas.microsoft.com/office/drawing/2014/main" id="{AEE73A78-D4DA-4F69-86F1-BE9C7AA42F47}"/>
              </a:ext>
            </a:extLst>
          </p:cNvPr>
          <p:cNvSpPr txBox="1"/>
          <p:nvPr/>
        </p:nvSpPr>
        <p:spPr>
          <a:xfrm>
            <a:off x="41075401" y="15668088"/>
            <a:ext cx="1953554" cy="492443"/>
          </a:xfrm>
          <a:prstGeom prst="rect">
            <a:avLst/>
          </a:prstGeom>
          <a:noFill/>
        </p:spPr>
        <p:txBody>
          <a:bodyPr wrap="square" rtlCol="0">
            <a:spAutoFit/>
          </a:bodyPr>
          <a:lstStyle/>
          <a:p>
            <a:r>
              <a:rPr lang="en-US" sz="2600" b="1" dirty="0"/>
              <a:t>Figure 8b.</a:t>
            </a:r>
          </a:p>
        </p:txBody>
      </p:sp>
      <p:sp>
        <p:nvSpPr>
          <p:cNvPr id="12" name="TextBox 11">
            <a:extLst>
              <a:ext uri="{FF2B5EF4-FFF2-40B4-BE49-F238E27FC236}">
                <a16:creationId xmlns:a16="http://schemas.microsoft.com/office/drawing/2014/main" id="{4D6FAB62-FCD7-4DF1-968A-D5F6CC854A92}"/>
              </a:ext>
            </a:extLst>
          </p:cNvPr>
          <p:cNvSpPr txBox="1"/>
          <p:nvPr/>
        </p:nvSpPr>
        <p:spPr>
          <a:xfrm>
            <a:off x="26208756" y="12917240"/>
            <a:ext cx="8333833" cy="2123658"/>
          </a:xfrm>
          <a:prstGeom prst="rect">
            <a:avLst/>
          </a:prstGeom>
          <a:noFill/>
        </p:spPr>
        <p:txBody>
          <a:bodyPr wrap="square" rtlCol="0">
            <a:spAutoFit/>
          </a:bodyPr>
          <a:lstStyle/>
          <a:p>
            <a:pPr lvl="0" algn="just"/>
            <a:r>
              <a:rPr lang="en-CA" sz="2800" b="1" dirty="0">
                <a:solidFill>
                  <a:prstClr val="black"/>
                </a:solidFill>
              </a:rPr>
              <a:t> </a:t>
            </a:r>
            <a:r>
              <a:rPr lang="en-CA"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4. </a:t>
            </a:r>
            <a:r>
              <a:rPr lang="en-CA"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Mercury shows different trends with depth in the two cores. Core A has relatively low and consistent  concentration of Hg in the sediment as a function of depth. Core C has elevated Hg below the surface, including a thin lens where the Hg is exceptionally high (&gt; 2000 ppb)</a:t>
            </a:r>
            <a:endParaRPr lang="en-US" sz="2600" dirty="0"/>
          </a:p>
        </p:txBody>
      </p:sp>
      <p:sp>
        <p:nvSpPr>
          <p:cNvPr id="15" name="TextBox 14">
            <a:extLst>
              <a:ext uri="{FF2B5EF4-FFF2-40B4-BE49-F238E27FC236}">
                <a16:creationId xmlns:a16="http://schemas.microsoft.com/office/drawing/2014/main" id="{9881F8C7-9869-45AB-97D6-22E2C599AF1A}"/>
              </a:ext>
            </a:extLst>
          </p:cNvPr>
          <p:cNvSpPr txBox="1"/>
          <p:nvPr/>
        </p:nvSpPr>
        <p:spPr>
          <a:xfrm>
            <a:off x="35628481" y="13023253"/>
            <a:ext cx="7090418" cy="1415772"/>
          </a:xfrm>
          <a:prstGeom prst="rect">
            <a:avLst/>
          </a:prstGeom>
          <a:noFill/>
        </p:spPr>
        <p:txBody>
          <a:bodyPr wrap="square" rtlCol="0">
            <a:spAutoFit/>
          </a:bodyPr>
          <a:lstStyle/>
          <a:p>
            <a:pPr lvl="0" algn="just"/>
            <a:r>
              <a:rPr lang="en-CA" sz="3000" b="1" dirty="0">
                <a:solidFill>
                  <a:prstClr val="black"/>
                </a:solidFill>
              </a:rPr>
              <a:t> </a:t>
            </a:r>
            <a:r>
              <a:rPr lang="en-CA"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5. </a:t>
            </a:r>
            <a:r>
              <a:rPr lang="en-CA"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Carbon content (inferred from LOI) also varies with depth and between the two cores.</a:t>
            </a:r>
          </a:p>
          <a:p>
            <a:pPr lvl="0"/>
            <a:r>
              <a:rPr lang="en-CA"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3000" dirty="0"/>
          </a:p>
        </p:txBody>
      </p:sp>
      <p:sp>
        <p:nvSpPr>
          <p:cNvPr id="19" name="TextBox 18">
            <a:extLst>
              <a:ext uri="{FF2B5EF4-FFF2-40B4-BE49-F238E27FC236}">
                <a16:creationId xmlns:a16="http://schemas.microsoft.com/office/drawing/2014/main" id="{EF06FB7C-969F-4061-BECA-FF278A701EB4}"/>
              </a:ext>
            </a:extLst>
          </p:cNvPr>
          <p:cNvSpPr txBox="1"/>
          <p:nvPr/>
        </p:nvSpPr>
        <p:spPr>
          <a:xfrm>
            <a:off x="15302366" y="24655426"/>
            <a:ext cx="5374646" cy="1292662"/>
          </a:xfrm>
          <a:prstGeom prst="rect">
            <a:avLst/>
          </a:prstGeom>
          <a:noFill/>
        </p:spPr>
        <p:txBody>
          <a:bodyPr wrap="square" rtlCol="0">
            <a:spAutoFit/>
          </a:bodyPr>
          <a:lstStyle/>
          <a:p>
            <a:pPr lvl="0" algn="just"/>
            <a:r>
              <a:rPr lang="en-US" sz="2600" b="1" dirty="0"/>
              <a:t>Figure 6.</a:t>
            </a:r>
            <a:r>
              <a:rPr lang="en-US" sz="2600" dirty="0"/>
              <a:t> Mercury concentrations show some correlation with carbon content.</a:t>
            </a:r>
          </a:p>
        </p:txBody>
      </p:sp>
      <p:sp>
        <p:nvSpPr>
          <p:cNvPr id="22" name="TextBox 21">
            <a:extLst>
              <a:ext uri="{FF2B5EF4-FFF2-40B4-BE49-F238E27FC236}">
                <a16:creationId xmlns:a16="http://schemas.microsoft.com/office/drawing/2014/main" id="{D866A260-4D76-4A0B-881F-C813F50C427F}"/>
              </a:ext>
            </a:extLst>
          </p:cNvPr>
          <p:cNvSpPr txBox="1"/>
          <p:nvPr/>
        </p:nvSpPr>
        <p:spPr>
          <a:xfrm>
            <a:off x="22366994" y="24767620"/>
            <a:ext cx="6858940" cy="2123658"/>
          </a:xfrm>
          <a:prstGeom prst="rect">
            <a:avLst/>
          </a:prstGeom>
          <a:noFill/>
        </p:spPr>
        <p:txBody>
          <a:bodyPr wrap="square" rtlCol="0">
            <a:spAutoFit/>
          </a:bodyPr>
          <a:lstStyle/>
          <a:p>
            <a:pPr lvl="0" algn="just"/>
            <a:r>
              <a:rPr lang="en-CA" sz="2600" b="1" dirty="0">
                <a:solidFill>
                  <a:prstClr val="black"/>
                </a:solidFill>
                <a:ea typeface="Times New Roman" panose="02020603050405020304" pitchFamily="18" charset="0"/>
                <a:cs typeface="Times New Roman" panose="02020603050405020304" pitchFamily="18" charset="0"/>
              </a:rPr>
              <a:t>Figure 7. </a:t>
            </a:r>
            <a:r>
              <a:rPr lang="en-CA" sz="2600" dirty="0">
                <a:solidFill>
                  <a:prstClr val="black"/>
                </a:solidFill>
                <a:ea typeface="Times New Roman" panose="02020603050405020304" pitchFamily="18" charset="0"/>
                <a:cs typeface="Times New Roman" panose="02020603050405020304" pitchFamily="18" charset="0"/>
              </a:rPr>
              <a:t>Elevated organic content (inferred from LOI) does</a:t>
            </a:r>
            <a:r>
              <a:rPr lang="en-US" sz="2600" dirty="0">
                <a:solidFill>
                  <a:prstClr val="black"/>
                </a:solidFill>
                <a:ea typeface="Times New Roman" panose="02020603050405020304" pitchFamily="18" charset="0"/>
                <a:cs typeface="Times New Roman" panose="02020603050405020304" pitchFamily="18" charset="0"/>
              </a:rPr>
              <a:t> </a:t>
            </a:r>
            <a:r>
              <a:rPr lang="en-CA" sz="2600" dirty="0">
                <a:solidFill>
                  <a:prstClr val="black"/>
                </a:solidFill>
                <a:ea typeface="Times New Roman" panose="02020603050405020304" pitchFamily="18" charset="0"/>
                <a:cs typeface="Times New Roman" panose="02020603050405020304" pitchFamily="18" charset="0"/>
              </a:rPr>
              <a:t>not explain the highest Hg found in the core, indicating that</a:t>
            </a:r>
            <a:r>
              <a:rPr lang="en-US" sz="2600" dirty="0">
                <a:solidFill>
                  <a:prstClr val="black"/>
                </a:solidFill>
                <a:ea typeface="Times New Roman" panose="02020603050405020304" pitchFamily="18" charset="0"/>
                <a:cs typeface="Times New Roman" panose="02020603050405020304" pitchFamily="18" charset="0"/>
              </a:rPr>
              <a:t> </a:t>
            </a:r>
            <a:r>
              <a:rPr lang="en-US" sz="2600" dirty="0">
                <a:solidFill>
                  <a:prstClr val="black"/>
                </a:solidFill>
                <a:ea typeface="Times New Roman" panose="02020603050405020304" pitchFamily="18" charset="0"/>
              </a:rPr>
              <a:t>there are other factors controlling Hg concentration.</a:t>
            </a:r>
            <a:endParaRPr lang="en-US" sz="2600" dirty="0">
              <a:solidFill>
                <a:prstClr val="black"/>
              </a:solidFill>
              <a:ea typeface="Calibri" panose="020F0502020204030204" pitchFamily="34" charset="0"/>
              <a:cs typeface="Times New Roman" panose="02020603050405020304" pitchFamily="18" charset="0"/>
            </a:endParaRPr>
          </a:p>
          <a:p>
            <a:pPr lvl="0" algn="just"/>
            <a:r>
              <a:rPr lang="en-CA" sz="2800" dirty="0">
                <a:solidFill>
                  <a:prstClr val="black"/>
                </a:solidFill>
              </a:rPr>
              <a:t>                                                                                 </a:t>
            </a:r>
          </a:p>
        </p:txBody>
      </p:sp>
      <p:sp>
        <p:nvSpPr>
          <p:cNvPr id="27" name="TextBox 26">
            <a:extLst>
              <a:ext uri="{FF2B5EF4-FFF2-40B4-BE49-F238E27FC236}">
                <a16:creationId xmlns:a16="http://schemas.microsoft.com/office/drawing/2014/main" id="{95B24390-1699-4EF7-83DB-D4F3D210AC4D}"/>
              </a:ext>
            </a:extLst>
          </p:cNvPr>
          <p:cNvSpPr txBox="1"/>
          <p:nvPr/>
        </p:nvSpPr>
        <p:spPr>
          <a:xfrm>
            <a:off x="31858385" y="20713651"/>
            <a:ext cx="8760131" cy="2092881"/>
          </a:xfrm>
          <a:prstGeom prst="rect">
            <a:avLst/>
          </a:prstGeom>
          <a:noFill/>
        </p:spPr>
        <p:txBody>
          <a:bodyPr wrap="square" rtlCol="0">
            <a:spAutoFit/>
          </a:bodyPr>
          <a:lstStyle/>
          <a:p>
            <a:pPr algn="just"/>
            <a:r>
              <a:rPr lang="en-US" sz="2600" b="1" dirty="0"/>
              <a:t>Figure 8a and 8b.</a:t>
            </a:r>
            <a:r>
              <a:rPr lang="en-US" sz="2600" dirty="0"/>
              <a:t> Grain size distribution of sediments sampled from Core C, 95 cm. 8a shows the distribution of size in bulk sediment, and Figure 8b shows the distribution of sediment after treated with H</a:t>
            </a:r>
            <a:r>
              <a:rPr lang="en-US" sz="2600" baseline="-25000" dirty="0"/>
              <a:t>2</a:t>
            </a:r>
            <a:r>
              <a:rPr lang="en-US" sz="2600" dirty="0"/>
              <a:t>O</a:t>
            </a:r>
            <a:r>
              <a:rPr lang="en-US" sz="2600" baseline="-25000" dirty="0"/>
              <a:t>2</a:t>
            </a:r>
            <a:r>
              <a:rPr lang="en-US" sz="2600" dirty="0"/>
              <a:t> to remove organics. Carbon (and we infer Hg) is associated with both fine and coarse carbon grains.</a:t>
            </a:r>
          </a:p>
        </p:txBody>
      </p:sp>
      <p:grpSp>
        <p:nvGrpSpPr>
          <p:cNvPr id="111" name="Group 110">
            <a:extLst>
              <a:ext uri="{FF2B5EF4-FFF2-40B4-BE49-F238E27FC236}">
                <a16:creationId xmlns:a16="http://schemas.microsoft.com/office/drawing/2014/main" id="{756EAA19-C845-495F-8295-00504EA632D4}"/>
              </a:ext>
            </a:extLst>
          </p:cNvPr>
          <p:cNvGrpSpPr/>
          <p:nvPr/>
        </p:nvGrpSpPr>
        <p:grpSpPr>
          <a:xfrm>
            <a:off x="597898" y="13281151"/>
            <a:ext cx="12740365" cy="6356097"/>
            <a:chOff x="662788" y="13354873"/>
            <a:chExt cx="12740365" cy="6356097"/>
          </a:xfrm>
        </p:grpSpPr>
        <p:sp>
          <p:nvSpPr>
            <p:cNvPr id="67" name="Cloud 66">
              <a:extLst>
                <a:ext uri="{FF2B5EF4-FFF2-40B4-BE49-F238E27FC236}">
                  <a16:creationId xmlns:a16="http://schemas.microsoft.com/office/drawing/2014/main" id="{CAC73593-4B44-4032-A7A3-87C1D64D9F65}"/>
                </a:ext>
              </a:extLst>
            </p:cNvPr>
            <p:cNvSpPr/>
            <p:nvPr/>
          </p:nvSpPr>
          <p:spPr>
            <a:xfrm>
              <a:off x="5157180" y="13354873"/>
              <a:ext cx="3639941" cy="1705369"/>
            </a:xfrm>
            <a:prstGeom prst="cloud">
              <a:avLst/>
            </a:prstGeom>
            <a:solidFill>
              <a:srgbClr val="00B0F0"/>
            </a:solidFill>
            <a:ln w="12700" cap="flat" cmpd="sng" algn="ctr">
              <a:solidFill>
                <a:srgbClr val="4472C4">
                  <a:shade val="50000"/>
                </a:srgbClr>
              </a:solidFill>
              <a:prstDash val="solid"/>
              <a:miter lim="800000"/>
            </a:ln>
            <a:effectLst/>
          </p:spPr>
          <p:txBody>
            <a:bodyPr rtlCol="0" anchor="ctr"/>
            <a:lstStyle/>
            <a:p>
              <a:pPr lvl="0" algn="ctr" defTabSz="914400"/>
              <a:r>
                <a:rPr lang="en-US" sz="3000" kern="0" dirty="0">
                  <a:solidFill>
                    <a:prstClr val="white"/>
                  </a:solidFill>
                </a:rPr>
                <a:t>Atmosphere</a:t>
              </a:r>
              <a:endParaRPr kumimoji="0" lang="en-US" sz="3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018C37A-0460-408F-A8EC-62060B9AB36D}"/>
                </a:ext>
              </a:extLst>
            </p:cNvPr>
            <p:cNvSpPr/>
            <p:nvPr/>
          </p:nvSpPr>
          <p:spPr>
            <a:xfrm>
              <a:off x="7735645" y="14951288"/>
              <a:ext cx="1030539" cy="555752"/>
            </a:xfrm>
            <a:prstGeom prst="rect">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white"/>
                  </a:solidFill>
                  <a:effectLst/>
                  <a:uLnTx/>
                  <a:uFillTx/>
                  <a:latin typeface="Calibri" panose="020F0502020204030204"/>
                  <a:ea typeface="+mn-ea"/>
                  <a:cs typeface="+mn-cs"/>
                </a:rPr>
                <a:t>Hg(0)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68A60907-6EFC-44F1-9574-38ACCD418889}"/>
                </a:ext>
              </a:extLst>
            </p:cNvPr>
            <p:cNvSpPr/>
            <p:nvPr/>
          </p:nvSpPr>
          <p:spPr>
            <a:xfrm>
              <a:off x="7584517" y="16577691"/>
              <a:ext cx="1154871" cy="656669"/>
            </a:xfrm>
            <a:prstGeom prst="rect">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white"/>
                  </a:solidFill>
                  <a:effectLst/>
                  <a:uLnTx/>
                  <a:uFillTx/>
                  <a:latin typeface="Calibri" panose="020F0502020204030204"/>
                  <a:ea typeface="+mn-ea"/>
                  <a:cs typeface="+mn-cs"/>
                </a:rPr>
                <a:t>Hg(II)</a:t>
              </a:r>
            </a:p>
          </p:txBody>
        </p:sp>
        <p:sp>
          <p:nvSpPr>
            <p:cNvPr id="29" name="Cube 28">
              <a:extLst>
                <a:ext uri="{FF2B5EF4-FFF2-40B4-BE49-F238E27FC236}">
                  <a16:creationId xmlns:a16="http://schemas.microsoft.com/office/drawing/2014/main" id="{9D65B9FE-5520-4F90-AFD6-D1FD44A13D21}"/>
                </a:ext>
              </a:extLst>
            </p:cNvPr>
            <p:cNvSpPr/>
            <p:nvPr/>
          </p:nvSpPr>
          <p:spPr>
            <a:xfrm>
              <a:off x="3538700" y="18240890"/>
              <a:ext cx="8043705" cy="1470080"/>
            </a:xfrm>
            <a:prstGeom prst="cub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Sediment</a:t>
              </a:r>
            </a:p>
          </p:txBody>
        </p:sp>
        <p:sp>
          <p:nvSpPr>
            <p:cNvPr id="30" name="Cube 29">
              <a:extLst>
                <a:ext uri="{FF2B5EF4-FFF2-40B4-BE49-F238E27FC236}">
                  <a16:creationId xmlns:a16="http://schemas.microsoft.com/office/drawing/2014/main" id="{A0738F5C-6724-4A4E-8453-E5745484763A}"/>
                </a:ext>
              </a:extLst>
            </p:cNvPr>
            <p:cNvSpPr/>
            <p:nvPr/>
          </p:nvSpPr>
          <p:spPr>
            <a:xfrm>
              <a:off x="3541715" y="17267153"/>
              <a:ext cx="8043705" cy="1305223"/>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Water Column</a:t>
              </a:r>
            </a:p>
          </p:txBody>
        </p:sp>
        <p:sp>
          <p:nvSpPr>
            <p:cNvPr id="38" name="Arrow: Curved Up 37">
              <a:extLst>
                <a:ext uri="{FF2B5EF4-FFF2-40B4-BE49-F238E27FC236}">
                  <a16:creationId xmlns:a16="http://schemas.microsoft.com/office/drawing/2014/main" id="{BAA965CF-EC91-4F85-9672-88EBD67091FA}"/>
                </a:ext>
              </a:extLst>
            </p:cNvPr>
            <p:cNvSpPr/>
            <p:nvPr/>
          </p:nvSpPr>
          <p:spPr>
            <a:xfrm rot="16200000">
              <a:off x="4111673" y="16713509"/>
              <a:ext cx="4083322" cy="819066"/>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row: Curved Up 40">
              <a:extLst>
                <a:ext uri="{FF2B5EF4-FFF2-40B4-BE49-F238E27FC236}">
                  <a16:creationId xmlns:a16="http://schemas.microsoft.com/office/drawing/2014/main" id="{D690B3EF-0698-4A88-811D-671B975C0E98}"/>
                </a:ext>
              </a:extLst>
            </p:cNvPr>
            <p:cNvSpPr/>
            <p:nvPr/>
          </p:nvSpPr>
          <p:spPr>
            <a:xfrm rot="5400000">
              <a:off x="4424497" y="15908918"/>
              <a:ext cx="1942821" cy="633909"/>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Down 41">
              <a:extLst>
                <a:ext uri="{FF2B5EF4-FFF2-40B4-BE49-F238E27FC236}">
                  <a16:creationId xmlns:a16="http://schemas.microsoft.com/office/drawing/2014/main" id="{A255521B-A352-474E-B233-454D2EC53E8F}"/>
                </a:ext>
              </a:extLst>
            </p:cNvPr>
            <p:cNvSpPr/>
            <p:nvPr/>
          </p:nvSpPr>
          <p:spPr>
            <a:xfrm rot="18924174">
              <a:off x="9455693" y="14523779"/>
              <a:ext cx="826749" cy="189943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86628A38-66D7-48AD-B4EB-1B5A1C0A0300}"/>
                </a:ext>
              </a:extLst>
            </p:cNvPr>
            <p:cNvSpPr/>
            <p:nvPr/>
          </p:nvSpPr>
          <p:spPr>
            <a:xfrm>
              <a:off x="9923904" y="17230291"/>
              <a:ext cx="1058032" cy="223297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C7B58BB-49C4-4E3D-985F-4B14F466EF4A}"/>
                </a:ext>
              </a:extLst>
            </p:cNvPr>
            <p:cNvSpPr txBox="1"/>
            <p:nvPr/>
          </p:nvSpPr>
          <p:spPr>
            <a:xfrm>
              <a:off x="9365119" y="16163185"/>
              <a:ext cx="4038034" cy="965933"/>
            </a:xfrm>
            <a:prstGeom prst="rect">
              <a:avLst/>
            </a:prstGeom>
            <a:solidFill>
              <a:srgbClr val="00B0F0"/>
            </a:solidFill>
          </p:spPr>
          <p:txBody>
            <a:bodyPr wrap="square" rtlCol="0">
              <a:spAutoFit/>
            </a:bodyPr>
            <a:lstStyle/>
            <a:p>
              <a:r>
                <a:rPr lang="en-US" sz="2800" dirty="0">
                  <a:solidFill>
                    <a:schemeClr val="bg1"/>
                  </a:solidFill>
                </a:rPr>
                <a:t>Hg(II) absorb onto Organic Carbon, Sulfur particles</a:t>
              </a:r>
            </a:p>
          </p:txBody>
        </p:sp>
        <p:sp>
          <p:nvSpPr>
            <p:cNvPr id="46" name="TextBox 45">
              <a:extLst>
                <a:ext uri="{FF2B5EF4-FFF2-40B4-BE49-F238E27FC236}">
                  <a16:creationId xmlns:a16="http://schemas.microsoft.com/office/drawing/2014/main" id="{C88A75A6-50E7-4D12-B1A1-E1C97F90B591}"/>
                </a:ext>
              </a:extLst>
            </p:cNvPr>
            <p:cNvSpPr txBox="1"/>
            <p:nvPr/>
          </p:nvSpPr>
          <p:spPr>
            <a:xfrm>
              <a:off x="8859534" y="14123344"/>
              <a:ext cx="978153" cy="523220"/>
            </a:xfrm>
            <a:prstGeom prst="rect">
              <a:avLst/>
            </a:prstGeom>
            <a:solidFill>
              <a:srgbClr val="00B0F0"/>
            </a:solidFill>
          </p:spPr>
          <p:txBody>
            <a:bodyPr wrap="none" rtlCol="0">
              <a:spAutoFit/>
            </a:bodyPr>
            <a:lstStyle/>
            <a:p>
              <a:r>
                <a:rPr lang="en-US" sz="2800" dirty="0">
                  <a:solidFill>
                    <a:schemeClr val="bg1"/>
                  </a:solidFill>
                </a:rPr>
                <a:t>Hg(0)</a:t>
              </a:r>
            </a:p>
          </p:txBody>
        </p:sp>
        <p:sp>
          <p:nvSpPr>
            <p:cNvPr id="47" name="Arrow: Right 46">
              <a:extLst>
                <a:ext uri="{FF2B5EF4-FFF2-40B4-BE49-F238E27FC236}">
                  <a16:creationId xmlns:a16="http://schemas.microsoft.com/office/drawing/2014/main" id="{99F395D8-4AA2-4F66-8BF1-86DDB8680C34}"/>
                </a:ext>
              </a:extLst>
            </p:cNvPr>
            <p:cNvSpPr/>
            <p:nvPr/>
          </p:nvSpPr>
          <p:spPr>
            <a:xfrm rot="1776699">
              <a:off x="2294629" y="18041760"/>
              <a:ext cx="2030179" cy="44470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18C516D-03E6-4C2C-B803-6DD605D1CFA6}"/>
                </a:ext>
              </a:extLst>
            </p:cNvPr>
            <p:cNvSpPr txBox="1"/>
            <p:nvPr/>
          </p:nvSpPr>
          <p:spPr>
            <a:xfrm>
              <a:off x="662788" y="16732056"/>
              <a:ext cx="2661454" cy="954107"/>
            </a:xfrm>
            <a:prstGeom prst="rect">
              <a:avLst/>
            </a:prstGeom>
            <a:solidFill>
              <a:srgbClr val="92D050"/>
            </a:solidFill>
          </p:spPr>
          <p:txBody>
            <a:bodyPr wrap="square" rtlCol="0">
              <a:spAutoFit/>
            </a:bodyPr>
            <a:lstStyle/>
            <a:p>
              <a:r>
                <a:rPr lang="en-US" sz="2800" dirty="0">
                  <a:solidFill>
                    <a:schemeClr val="bg1"/>
                  </a:solidFill>
                </a:rPr>
                <a:t>Overland Flow + River Discharge</a:t>
              </a:r>
            </a:p>
          </p:txBody>
        </p:sp>
        <p:sp>
          <p:nvSpPr>
            <p:cNvPr id="49" name="TextBox 48">
              <a:extLst>
                <a:ext uri="{FF2B5EF4-FFF2-40B4-BE49-F238E27FC236}">
                  <a16:creationId xmlns:a16="http://schemas.microsoft.com/office/drawing/2014/main" id="{091D9D55-D499-4D50-89A5-33E8852F6F3A}"/>
                </a:ext>
              </a:extLst>
            </p:cNvPr>
            <p:cNvSpPr txBox="1"/>
            <p:nvPr/>
          </p:nvSpPr>
          <p:spPr>
            <a:xfrm>
              <a:off x="4505581" y="14827931"/>
              <a:ext cx="978153" cy="523220"/>
            </a:xfrm>
            <a:prstGeom prst="rect">
              <a:avLst/>
            </a:prstGeom>
            <a:solidFill>
              <a:srgbClr val="00B0F0"/>
            </a:solidFill>
          </p:spPr>
          <p:txBody>
            <a:bodyPr wrap="square" rtlCol="0">
              <a:spAutoFit/>
            </a:bodyPr>
            <a:lstStyle/>
            <a:p>
              <a:r>
                <a:rPr lang="en-US" sz="2800" dirty="0">
                  <a:solidFill>
                    <a:schemeClr val="bg1"/>
                  </a:solidFill>
                </a:rPr>
                <a:t>Hg(0)</a:t>
              </a:r>
            </a:p>
          </p:txBody>
        </p:sp>
        <p:sp>
          <p:nvSpPr>
            <p:cNvPr id="50" name="TextBox 49">
              <a:extLst>
                <a:ext uri="{FF2B5EF4-FFF2-40B4-BE49-F238E27FC236}">
                  <a16:creationId xmlns:a16="http://schemas.microsoft.com/office/drawing/2014/main" id="{12776344-85C0-4A3A-AC4F-E69D4D78B59E}"/>
                </a:ext>
              </a:extLst>
            </p:cNvPr>
            <p:cNvSpPr txBox="1"/>
            <p:nvPr/>
          </p:nvSpPr>
          <p:spPr>
            <a:xfrm>
              <a:off x="4073068" y="16685889"/>
              <a:ext cx="974947" cy="523220"/>
            </a:xfrm>
            <a:prstGeom prst="rect">
              <a:avLst/>
            </a:prstGeom>
            <a:solidFill>
              <a:srgbClr val="00B0F0"/>
            </a:solidFill>
          </p:spPr>
          <p:txBody>
            <a:bodyPr wrap="none" rtlCol="0">
              <a:spAutoFit/>
            </a:bodyPr>
            <a:lstStyle/>
            <a:p>
              <a:r>
                <a:rPr lang="en-US" sz="2800" dirty="0">
                  <a:solidFill>
                    <a:schemeClr val="bg1"/>
                  </a:solidFill>
                </a:rPr>
                <a:t>Hg(II)</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9022C37-1F5C-4D85-8CEA-F028C08F1D75}"/>
                    </a:ext>
                  </a:extLst>
                </p:cNvPr>
                <p:cNvSpPr txBox="1"/>
                <p:nvPr/>
              </p:nvSpPr>
              <p:spPr>
                <a:xfrm>
                  <a:off x="8245838" y="19187750"/>
                  <a:ext cx="1769199" cy="523220"/>
                </a:xfrm>
                <a:prstGeom prst="rect">
                  <a:avLst/>
                </a:prstGeom>
                <a:solidFill>
                  <a:srgbClr val="00B0F0"/>
                </a:solidFill>
              </p:spPr>
              <p:txBody>
                <a:bodyPr wrap="square" rtlCol="0">
                  <a:spAutoFit/>
                </a:bodyPr>
                <a:lstStyle/>
                <a:p>
                  <a:r>
                    <a:rPr lang="en-US" sz="2800" dirty="0">
                      <a:solidFill>
                        <a:schemeClr val="bg1"/>
                      </a:solidFill>
                    </a:rPr>
                    <a:t>(CH</a:t>
                  </a:r>
                  <a14:m>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 </m:t>
                          </m:r>
                        </m:e>
                        <m:sub>
                          <m:r>
                            <a:rPr lang="en-US" sz="2800" b="0" i="1" smtClean="0">
                              <a:solidFill>
                                <a:schemeClr val="bg1"/>
                              </a:solidFill>
                              <a:latin typeface="Cambria Math" panose="02040503050406030204" pitchFamily="18" charset="0"/>
                            </a:rPr>
                            <m:t>3</m:t>
                          </m:r>
                        </m:sub>
                      </m:sSub>
                      <m:r>
                        <m:rPr>
                          <m:sty m:val="p"/>
                        </m:rPr>
                        <a:rPr lang="en-US" sz="2800" b="0" i="0" smtClean="0">
                          <a:solidFill>
                            <a:schemeClr val="bg1"/>
                          </a:solidFill>
                          <a:latin typeface="Cambria Math" panose="02040503050406030204" pitchFamily="18" charset="0"/>
                        </a:rPr>
                        <m:t>Hg</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 </m:t>
                          </m:r>
                        </m:e>
                        <m:sup>
                          <m:r>
                            <a:rPr lang="en-US" sz="2800" b="0" i="1" smtClean="0">
                              <a:solidFill>
                                <a:schemeClr val="bg1"/>
                              </a:solidFill>
                              <a:latin typeface="Cambria Math" panose="02040503050406030204" pitchFamily="18" charset="0"/>
                            </a:rPr>
                            <m:t>+</m:t>
                          </m:r>
                        </m:sup>
                      </m:sSup>
                    </m:oMath>
                  </a14:m>
                  <a:r>
                    <a:rPr lang="en-US" sz="2800" dirty="0">
                      <a:solidFill>
                        <a:schemeClr val="bg1"/>
                      </a:solidFill>
                    </a:rPr>
                    <a:t>)</a:t>
                  </a:r>
                </a:p>
              </p:txBody>
            </p:sp>
          </mc:Choice>
          <mc:Fallback xmlns="">
            <p:sp>
              <p:nvSpPr>
                <p:cNvPr id="55" name="TextBox 54">
                  <a:extLst>
                    <a:ext uri="{FF2B5EF4-FFF2-40B4-BE49-F238E27FC236}">
                      <a16:creationId xmlns:a16="http://schemas.microsoft.com/office/drawing/2014/main" id="{29022C37-1F5C-4D85-8CEA-F028C08F1D75}"/>
                    </a:ext>
                  </a:extLst>
                </p:cNvPr>
                <p:cNvSpPr txBox="1">
                  <a:spLocks noRot="1" noChangeAspect="1" noMove="1" noResize="1" noEditPoints="1" noAdjustHandles="1" noChangeArrowheads="1" noChangeShapeType="1" noTextEdit="1"/>
                </p:cNvSpPr>
                <p:nvPr/>
              </p:nvSpPr>
              <p:spPr>
                <a:xfrm>
                  <a:off x="8245838" y="19187750"/>
                  <a:ext cx="1769199" cy="523220"/>
                </a:xfrm>
                <a:prstGeom prst="rect">
                  <a:avLst/>
                </a:prstGeom>
                <a:blipFill>
                  <a:blip r:embed="rId19"/>
                  <a:stretch>
                    <a:fillRect l="-7241" t="-10465" r="-6207" b="-32558"/>
                  </a:stretch>
                </a:blipFill>
              </p:spPr>
              <p:txBody>
                <a:bodyPr/>
                <a:lstStyle/>
                <a:p>
                  <a:r>
                    <a:rPr lang="en-US">
                      <a:noFill/>
                    </a:rPr>
                    <a:t> </a:t>
                  </a:r>
                </a:p>
              </p:txBody>
            </p:sp>
          </mc:Fallback>
        </mc:AlternateContent>
        <p:sp>
          <p:nvSpPr>
            <p:cNvPr id="64" name="Arrow: Down 63">
              <a:extLst>
                <a:ext uri="{FF2B5EF4-FFF2-40B4-BE49-F238E27FC236}">
                  <a16:creationId xmlns:a16="http://schemas.microsoft.com/office/drawing/2014/main" id="{6C5BF6C5-F980-4EEA-A6F5-4EEFC9A85536}"/>
                </a:ext>
              </a:extLst>
            </p:cNvPr>
            <p:cNvSpPr/>
            <p:nvPr/>
          </p:nvSpPr>
          <p:spPr>
            <a:xfrm rot="10800000">
              <a:off x="8848475" y="18149985"/>
              <a:ext cx="340857" cy="100475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Curved Right 104">
              <a:extLst>
                <a:ext uri="{FF2B5EF4-FFF2-40B4-BE49-F238E27FC236}">
                  <a16:creationId xmlns:a16="http://schemas.microsoft.com/office/drawing/2014/main" id="{915C8219-931A-4A84-AC4C-0E31230F24EF}"/>
                </a:ext>
              </a:extLst>
            </p:cNvPr>
            <p:cNvSpPr/>
            <p:nvPr/>
          </p:nvSpPr>
          <p:spPr>
            <a:xfrm rot="2084175">
              <a:off x="5299154" y="17435844"/>
              <a:ext cx="618233" cy="1783547"/>
            </a:xfrm>
            <a:prstGeom prst="curv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2" name="TextBox 111">
            <a:extLst>
              <a:ext uri="{FF2B5EF4-FFF2-40B4-BE49-F238E27FC236}">
                <a16:creationId xmlns:a16="http://schemas.microsoft.com/office/drawing/2014/main" id="{B5ED262C-644E-4169-9D95-6F5AEDB5B7F7}"/>
              </a:ext>
            </a:extLst>
          </p:cNvPr>
          <p:cNvSpPr txBox="1"/>
          <p:nvPr/>
        </p:nvSpPr>
        <p:spPr>
          <a:xfrm>
            <a:off x="15339157" y="13594189"/>
            <a:ext cx="9587079" cy="892552"/>
          </a:xfrm>
          <a:prstGeom prst="rect">
            <a:avLst/>
          </a:prstGeom>
          <a:noFill/>
        </p:spPr>
        <p:txBody>
          <a:bodyPr wrap="square" rtlCol="0">
            <a:spAutoFit/>
          </a:bodyPr>
          <a:lstStyle/>
          <a:p>
            <a:r>
              <a:rPr lang="en-US" sz="2600" b="1" dirty="0"/>
              <a:t>Figure 3. </a:t>
            </a:r>
            <a:r>
              <a:rPr lang="en-US" sz="2600" dirty="0"/>
              <a:t>The location in the Great Bay estuaries where the cores were taken.  The scale of 5 km is shown in the lower right-hand corner.</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2BA3535B-20FE-466C-855A-2B24CA50F4EC}"/>
                  </a:ext>
                </a:extLst>
              </p:cNvPr>
              <p:cNvSpPr txBox="1"/>
              <p:nvPr/>
            </p:nvSpPr>
            <p:spPr>
              <a:xfrm>
                <a:off x="16565981" y="16222086"/>
                <a:ext cx="2139560" cy="523220"/>
              </a:xfrm>
              <a:prstGeom prst="rect">
                <a:avLst/>
              </a:prstGeom>
              <a:noFill/>
            </p:spPr>
            <p:txBody>
              <a:bodyPr wrap="none" rtlCol="0">
                <a:spAutoFit/>
              </a:bodyPr>
              <a:lstStyle/>
              <a:p>
                <a:r>
                  <a:rPr lang="en-US" sz="2800" dirty="0"/>
                  <a:t>R</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 </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=0.8046 </m:t>
                    </m:r>
                  </m:oMath>
                </a14:m>
                <a:endParaRPr lang="en-US" sz="2800" dirty="0"/>
              </a:p>
            </p:txBody>
          </p:sp>
        </mc:Choice>
        <mc:Fallback xmlns="">
          <p:sp>
            <p:nvSpPr>
              <p:cNvPr id="113" name="TextBox 112">
                <a:extLst>
                  <a:ext uri="{FF2B5EF4-FFF2-40B4-BE49-F238E27FC236}">
                    <a16:creationId xmlns:a16="http://schemas.microsoft.com/office/drawing/2014/main" id="{2BA3535B-20FE-466C-855A-2B24CA50F4EC}"/>
                  </a:ext>
                </a:extLst>
              </p:cNvPr>
              <p:cNvSpPr txBox="1">
                <a:spLocks noRot="1" noChangeAspect="1" noMove="1" noResize="1" noEditPoints="1" noAdjustHandles="1" noChangeArrowheads="1" noChangeShapeType="1" noTextEdit="1"/>
              </p:cNvSpPr>
              <p:nvPr/>
            </p:nvSpPr>
            <p:spPr>
              <a:xfrm>
                <a:off x="16565981" y="16222086"/>
                <a:ext cx="2139560" cy="523220"/>
              </a:xfrm>
              <a:prstGeom prst="rect">
                <a:avLst/>
              </a:prstGeom>
              <a:blipFill>
                <a:blip r:embed="rId20"/>
                <a:stretch>
                  <a:fillRect l="-6000"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67E516E0-10E3-4C14-BB85-998F481D309B}"/>
                  </a:ext>
                </a:extLst>
              </p:cNvPr>
              <p:cNvSpPr txBox="1"/>
              <p:nvPr/>
            </p:nvSpPr>
            <p:spPr>
              <a:xfrm>
                <a:off x="25812302" y="16307991"/>
                <a:ext cx="2061013" cy="523220"/>
              </a:xfrm>
              <a:prstGeom prst="rect">
                <a:avLst/>
              </a:prstGeom>
              <a:noFill/>
            </p:spPr>
            <p:txBody>
              <a:bodyPr wrap="none" rtlCol="0">
                <a:spAutoFit/>
              </a:bodyPr>
              <a:lstStyle/>
              <a:p>
                <a:r>
                  <a:rPr lang="en-US" sz="2800" dirty="0"/>
                  <a:t>R</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 </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=0.1874</m:t>
                    </m:r>
                  </m:oMath>
                </a14:m>
                <a:endParaRPr lang="en-US" sz="2800" dirty="0"/>
              </a:p>
            </p:txBody>
          </p:sp>
        </mc:Choice>
        <mc:Fallback xmlns="">
          <p:sp>
            <p:nvSpPr>
              <p:cNvPr id="114" name="TextBox 113">
                <a:extLst>
                  <a:ext uri="{FF2B5EF4-FFF2-40B4-BE49-F238E27FC236}">
                    <a16:creationId xmlns:a16="http://schemas.microsoft.com/office/drawing/2014/main" id="{67E516E0-10E3-4C14-BB85-998F481D309B}"/>
                  </a:ext>
                </a:extLst>
              </p:cNvPr>
              <p:cNvSpPr txBox="1">
                <a:spLocks noRot="1" noChangeAspect="1" noMove="1" noResize="1" noEditPoints="1" noAdjustHandles="1" noChangeArrowheads="1" noChangeShapeType="1" noTextEdit="1"/>
              </p:cNvSpPr>
              <p:nvPr/>
            </p:nvSpPr>
            <p:spPr>
              <a:xfrm>
                <a:off x="25812302" y="16307991"/>
                <a:ext cx="2061013" cy="523220"/>
              </a:xfrm>
              <a:prstGeom prst="rect">
                <a:avLst/>
              </a:prstGeom>
              <a:blipFill>
                <a:blip r:embed="rId21"/>
                <a:stretch>
                  <a:fillRect l="-5917" t="-10465" b="-32558"/>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6CC6DFC4-E0FB-486E-9CCD-6068E409FE41}"/>
              </a:ext>
            </a:extLst>
          </p:cNvPr>
          <p:cNvSpPr txBox="1"/>
          <p:nvPr/>
        </p:nvSpPr>
        <p:spPr>
          <a:xfrm>
            <a:off x="3232868" y="29488991"/>
            <a:ext cx="1955597" cy="492443"/>
          </a:xfrm>
          <a:prstGeom prst="rect">
            <a:avLst/>
          </a:prstGeom>
          <a:noFill/>
        </p:spPr>
        <p:txBody>
          <a:bodyPr wrap="square" rtlCol="0">
            <a:spAutoFit/>
          </a:bodyPr>
          <a:lstStyle/>
          <a:p>
            <a:r>
              <a:rPr lang="en-US" sz="2600" b="1" dirty="0"/>
              <a:t>Figure 2a.</a:t>
            </a:r>
          </a:p>
        </p:txBody>
      </p:sp>
      <p:sp>
        <p:nvSpPr>
          <p:cNvPr id="33" name="TextBox 32">
            <a:extLst>
              <a:ext uri="{FF2B5EF4-FFF2-40B4-BE49-F238E27FC236}">
                <a16:creationId xmlns:a16="http://schemas.microsoft.com/office/drawing/2014/main" id="{C26E3E8A-465B-461A-985C-0A269BE8B2DE}"/>
              </a:ext>
            </a:extLst>
          </p:cNvPr>
          <p:cNvSpPr txBox="1"/>
          <p:nvPr/>
        </p:nvSpPr>
        <p:spPr>
          <a:xfrm flipH="1">
            <a:off x="11105773" y="28383515"/>
            <a:ext cx="1969675" cy="492443"/>
          </a:xfrm>
          <a:prstGeom prst="rect">
            <a:avLst/>
          </a:prstGeom>
          <a:noFill/>
        </p:spPr>
        <p:txBody>
          <a:bodyPr wrap="square" rtlCol="0">
            <a:spAutoFit/>
          </a:bodyPr>
          <a:lstStyle/>
          <a:p>
            <a:r>
              <a:rPr lang="en-US" sz="2600" b="1" dirty="0"/>
              <a:t>Figure 2b</a:t>
            </a:r>
            <a:r>
              <a:rPr lang="en-US" sz="2600" dirty="0"/>
              <a:t>.</a:t>
            </a:r>
          </a:p>
        </p:txBody>
      </p:sp>
      <p:sp>
        <p:nvSpPr>
          <p:cNvPr id="34" name="TextBox 33">
            <a:extLst>
              <a:ext uri="{FF2B5EF4-FFF2-40B4-BE49-F238E27FC236}">
                <a16:creationId xmlns:a16="http://schemas.microsoft.com/office/drawing/2014/main" id="{65595636-4EF1-4EDF-A770-D82E64F0191C}"/>
              </a:ext>
            </a:extLst>
          </p:cNvPr>
          <p:cNvSpPr txBox="1"/>
          <p:nvPr/>
        </p:nvSpPr>
        <p:spPr>
          <a:xfrm>
            <a:off x="11940112" y="31586024"/>
            <a:ext cx="1834803" cy="492443"/>
          </a:xfrm>
          <a:prstGeom prst="rect">
            <a:avLst/>
          </a:prstGeom>
          <a:noFill/>
        </p:spPr>
        <p:txBody>
          <a:bodyPr wrap="square" rtlCol="0">
            <a:spAutoFit/>
          </a:bodyPr>
          <a:lstStyle/>
          <a:p>
            <a:r>
              <a:rPr lang="en-US" sz="2600" b="1" dirty="0"/>
              <a:t>Figure 2c.</a:t>
            </a:r>
          </a:p>
        </p:txBody>
      </p:sp>
      <p:sp>
        <p:nvSpPr>
          <p:cNvPr id="35" name="TextBox 34">
            <a:extLst>
              <a:ext uri="{FF2B5EF4-FFF2-40B4-BE49-F238E27FC236}">
                <a16:creationId xmlns:a16="http://schemas.microsoft.com/office/drawing/2014/main" id="{A6224209-7411-4591-9338-171851D61F03}"/>
              </a:ext>
            </a:extLst>
          </p:cNvPr>
          <p:cNvSpPr txBox="1"/>
          <p:nvPr/>
        </p:nvSpPr>
        <p:spPr>
          <a:xfrm>
            <a:off x="1369072" y="30268807"/>
            <a:ext cx="4216386" cy="892552"/>
          </a:xfrm>
          <a:prstGeom prst="rect">
            <a:avLst/>
          </a:prstGeom>
          <a:noFill/>
        </p:spPr>
        <p:txBody>
          <a:bodyPr wrap="square" rtlCol="0">
            <a:spAutoFit/>
          </a:bodyPr>
          <a:lstStyle/>
          <a:p>
            <a:r>
              <a:rPr lang="en-US" sz="2600" dirty="0"/>
              <a:t>Obtaining and processing the sample in the lab.</a:t>
            </a:r>
          </a:p>
        </p:txBody>
      </p:sp>
      <p:sp>
        <p:nvSpPr>
          <p:cNvPr id="36" name="TextBox 35">
            <a:extLst>
              <a:ext uri="{FF2B5EF4-FFF2-40B4-BE49-F238E27FC236}">
                <a16:creationId xmlns:a16="http://schemas.microsoft.com/office/drawing/2014/main" id="{516E81E3-5D67-4AE2-8009-D4E47268F931}"/>
              </a:ext>
            </a:extLst>
          </p:cNvPr>
          <p:cNvSpPr txBox="1"/>
          <p:nvPr/>
        </p:nvSpPr>
        <p:spPr>
          <a:xfrm>
            <a:off x="30782517" y="23064187"/>
            <a:ext cx="11561414" cy="4124206"/>
          </a:xfrm>
          <a:prstGeom prst="rect">
            <a:avLst/>
          </a:prstGeom>
          <a:noFill/>
        </p:spPr>
        <p:txBody>
          <a:bodyPr wrap="square" rtlCol="0">
            <a:spAutoFit/>
          </a:bodyPr>
          <a:lstStyle/>
          <a:p>
            <a:r>
              <a:rPr lang="en-US" sz="2600" dirty="0"/>
              <a:t>Discussion:</a:t>
            </a:r>
          </a:p>
          <a:p>
            <a:pPr marL="457200" indent="-457200">
              <a:buFont typeface="Arial" panose="020B0604020202020204" pitchFamily="34" charset="0"/>
              <a:buChar char="•"/>
            </a:pPr>
            <a:r>
              <a:rPr lang="en-US" sz="2600" dirty="0"/>
              <a:t>In Brown et al., 2015 there were cores taken from two mudflats in the Great Bay Estuary in New Hampshire. The trends that were seen was that Hg spiked closer to the surface. </a:t>
            </a:r>
          </a:p>
          <a:p>
            <a:pPr marL="457200" indent="-457200">
              <a:buFont typeface="Arial" panose="020B0604020202020204" pitchFamily="34" charset="0"/>
              <a:buChar char="•"/>
            </a:pPr>
            <a:r>
              <a:rPr lang="en-US" sz="2600" dirty="0">
                <a:solidFill>
                  <a:srgbClr val="000000"/>
                </a:solidFill>
              </a:rPr>
              <a:t>The average solid-phase Hg</a:t>
            </a:r>
            <a:r>
              <a:rPr lang="en-US" sz="2600" baseline="-25000" dirty="0">
                <a:solidFill>
                  <a:srgbClr val="000000"/>
                </a:solidFill>
              </a:rPr>
              <a:t>i</a:t>
            </a:r>
            <a:r>
              <a:rPr lang="en-US" sz="2600" dirty="0">
                <a:solidFill>
                  <a:srgbClr val="000000"/>
                </a:solidFill>
              </a:rPr>
              <a:t> concentration at the Portsmouth mudflat (559 ± 166 ppb) was higher than that at Squamscott mudflat (319 ± 82 ppb) (Brown et al., 2015). </a:t>
            </a:r>
          </a:p>
          <a:p>
            <a:pPr marL="457200" indent="-457200">
              <a:buFont typeface="Arial" panose="020B0604020202020204" pitchFamily="34" charset="0"/>
              <a:buChar char="•"/>
            </a:pPr>
            <a:r>
              <a:rPr lang="en-US" sz="2600" dirty="0">
                <a:solidFill>
                  <a:srgbClr val="000000"/>
                </a:solidFill>
              </a:rPr>
              <a:t>In Rasmussen et al., 1998 there was a strong areal correlation (R</a:t>
            </a:r>
            <a:r>
              <a:rPr lang="en-US" sz="2600" dirty="0">
                <a:solidFill>
                  <a:srgbClr val="000000"/>
                </a:solidFill>
                <a:latin typeface="Times New Roman" panose="02020603050405020304" pitchFamily="18" charset="0"/>
                <a:cs typeface="Times New Roman" panose="02020603050405020304" pitchFamily="18" charset="0"/>
              </a:rPr>
              <a:t>²= </a:t>
            </a:r>
            <a:r>
              <a:rPr lang="en-US" sz="2600" dirty="0">
                <a:solidFill>
                  <a:srgbClr val="000000"/>
                </a:solidFill>
              </a:rPr>
              <a:t>0.77) between LOI and Hg in the deep sediments.</a:t>
            </a:r>
          </a:p>
          <a:p>
            <a:pPr marL="457200" indent="-457200">
              <a:buFont typeface="Arial" panose="020B0604020202020204" pitchFamily="34" charset="0"/>
              <a:buChar char="•"/>
            </a:pPr>
            <a:endParaRPr lang="en-US" sz="2800" dirty="0"/>
          </a:p>
        </p:txBody>
      </p:sp>
      <p:sp>
        <p:nvSpPr>
          <p:cNvPr id="65" name="TextBox 64">
            <a:extLst>
              <a:ext uri="{FF2B5EF4-FFF2-40B4-BE49-F238E27FC236}">
                <a16:creationId xmlns:a16="http://schemas.microsoft.com/office/drawing/2014/main" id="{E6D6F54D-C7E4-436C-9C0B-2D66E5B0375B}"/>
              </a:ext>
            </a:extLst>
          </p:cNvPr>
          <p:cNvSpPr txBox="1"/>
          <p:nvPr/>
        </p:nvSpPr>
        <p:spPr>
          <a:xfrm>
            <a:off x="29728138" y="27332093"/>
            <a:ext cx="13215944" cy="830997"/>
          </a:xfrm>
          <a:prstGeom prst="rect">
            <a:avLst/>
          </a:prstGeom>
          <a:solidFill>
            <a:srgbClr val="00B0F0"/>
          </a:solidFill>
          <a:ln>
            <a:solidFill>
              <a:schemeClr val="tx1"/>
            </a:solidFill>
          </a:ln>
        </p:spPr>
        <p:txBody>
          <a:bodyPr wrap="square" rtlCol="0">
            <a:spAutoFit/>
          </a:bodyPr>
          <a:lstStyle/>
          <a:p>
            <a:r>
              <a:rPr lang="en-CA" sz="4800" dirty="0"/>
              <a:t>                                      References</a:t>
            </a:r>
          </a:p>
        </p:txBody>
      </p:sp>
      <p:sp>
        <p:nvSpPr>
          <p:cNvPr id="68" name="TextBox 67">
            <a:extLst>
              <a:ext uri="{FF2B5EF4-FFF2-40B4-BE49-F238E27FC236}">
                <a16:creationId xmlns:a16="http://schemas.microsoft.com/office/drawing/2014/main" id="{FF7CD3FC-6040-42DC-879B-223BB59676CF}"/>
              </a:ext>
            </a:extLst>
          </p:cNvPr>
          <p:cNvSpPr txBox="1"/>
          <p:nvPr/>
        </p:nvSpPr>
        <p:spPr>
          <a:xfrm>
            <a:off x="29728138" y="28164346"/>
            <a:ext cx="13215944" cy="4524315"/>
          </a:xfrm>
          <a:prstGeom prst="rect">
            <a:avLst/>
          </a:prstGeom>
          <a:solidFill>
            <a:schemeClr val="accent1">
              <a:lumMod val="20000"/>
              <a:lumOff val="80000"/>
            </a:schemeClr>
          </a:solidFill>
          <a:ln>
            <a:solidFill>
              <a:schemeClr val="tx1"/>
            </a:solidFill>
          </a:ln>
        </p:spPr>
        <p:txBody>
          <a:bodyPr wrap="square" rtlCol="0">
            <a:spAutoFit/>
          </a:bodyPr>
          <a:lstStyle/>
          <a:p>
            <a:pPr marL="342900" lvl="0" indent="-342900">
              <a:buFont typeface="Arial" panose="020B0604020202020204" pitchFamily="34" charset="0"/>
              <a:buChar char="•"/>
            </a:pPr>
            <a:r>
              <a:rPr lang="en-US" sz="2400" dirty="0">
                <a:solidFill>
                  <a:srgbClr val="000000"/>
                </a:solidFill>
              </a:rPr>
              <a:t>Zhang, H., &amp; Lindberg, S. E. (1999). Processes influencing the emission of mercury from soils: A conceptual model. </a:t>
            </a:r>
            <a:r>
              <a:rPr lang="en-US" sz="2400" i="1" dirty="0">
                <a:solidFill>
                  <a:srgbClr val="000000"/>
                </a:solidFill>
              </a:rPr>
              <a:t>Journal of Geophysical Research: Atmospheres</a:t>
            </a:r>
            <a:r>
              <a:rPr lang="en-US" sz="2400" dirty="0">
                <a:solidFill>
                  <a:srgbClr val="000000"/>
                </a:solidFill>
              </a:rPr>
              <a:t>, </a:t>
            </a:r>
            <a:r>
              <a:rPr lang="en-US" sz="2400" i="1" dirty="0">
                <a:solidFill>
                  <a:srgbClr val="000000"/>
                </a:solidFill>
              </a:rPr>
              <a:t>104</a:t>
            </a:r>
            <a:r>
              <a:rPr lang="en-US" sz="2400" dirty="0">
                <a:solidFill>
                  <a:srgbClr val="000000"/>
                </a:solidFill>
              </a:rPr>
              <a:t>(D17), 21889-21896. doi:10.1029/1999jd900194</a:t>
            </a:r>
          </a:p>
          <a:p>
            <a:pPr marL="342900" lvl="0" indent="-342900">
              <a:buFont typeface="Arial" panose="020B0604020202020204" pitchFamily="34" charset="0"/>
              <a:buChar char="•"/>
            </a:pPr>
            <a:r>
              <a:rPr lang="en-US" sz="2400" dirty="0">
                <a:solidFill>
                  <a:srgbClr val="000000"/>
                </a:solidFill>
              </a:rPr>
              <a:t>Driscoll, C. T., Han, Y., Chen, C. Y., Evers, D. C., Lambert, K. F., Holsen, T. M., Kamman, N. C., &amp; Munson, R. K. (2007). Mercury contamination in forest and freshwater ecosystems in the northeastern United States. BioScience, 57(1), 17-28. https://doi.org/10.1641/b570106</a:t>
            </a:r>
          </a:p>
          <a:p>
            <a:pPr marL="342900" lvl="0" indent="-342900">
              <a:buFont typeface="Arial" panose="020B0604020202020204" pitchFamily="34" charset="0"/>
              <a:buChar char="•"/>
            </a:pPr>
            <a:r>
              <a:rPr lang="en-US" sz="2400" dirty="0">
                <a:solidFill>
                  <a:srgbClr val="000000"/>
                </a:solidFill>
              </a:rPr>
              <a:t>Brown, L. E., Chen, C. Y., Voytek, M. A., &amp; Amirbahman, A. (2015). The effect of sediment mixing on Mercury dynamics in two intertidal mudflats at Great Bay Estuary, New Hampshire, USA. Marine Chemistry, 177, 731-741. https://doi.org/10.1016/j.marchem.2015.10.011</a:t>
            </a:r>
          </a:p>
          <a:p>
            <a:pPr marL="342900" lvl="0" indent="-342900">
              <a:buFont typeface="Arial" panose="020B0604020202020204" pitchFamily="34" charset="0"/>
              <a:buChar char="•"/>
            </a:pPr>
            <a:r>
              <a:rPr lang="en-US" sz="2400" dirty="0">
                <a:solidFill>
                  <a:srgbClr val="000000"/>
                </a:solidFill>
              </a:rPr>
              <a:t>Rasmussen, P. E., Villard, D. J., Gardner, H. D., Fortescue, J. A., Schiff, S. L., &amp; Shilts, W. W. (1998). Mercury in lake sediments of the Precambrian shield near Huntsville, Ontario, Canada. Environmental Geology, 33(2-3), 170-182. https://doi.org/10.1007/s002540050236</a:t>
            </a:r>
          </a:p>
        </p:txBody>
      </p:sp>
    </p:spTree>
    <p:extLst>
      <p:ext uri="{BB962C8B-B14F-4D97-AF65-F5344CB8AC3E}">
        <p14:creationId xmlns:p14="http://schemas.microsoft.com/office/powerpoint/2010/main" val="32199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11385</TotalTime>
  <Words>1242</Words>
  <Application>Microsoft Office PowerPoint</Application>
  <PresentationFormat>Custom</PresentationFormat>
  <Paragraphs>148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Roboto</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dc:creator>
  <cp:lastModifiedBy>Rhyan</cp:lastModifiedBy>
  <cp:revision>200</cp:revision>
  <cp:lastPrinted>2015-01-09T14:15:56Z</cp:lastPrinted>
  <dcterms:created xsi:type="dcterms:W3CDTF">2013-01-09T00:42:52Z</dcterms:created>
  <dcterms:modified xsi:type="dcterms:W3CDTF">2020-04-21T00:53:47Z</dcterms:modified>
</cp:coreProperties>
</file>