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438912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000000"/>
          </p15:clr>
        </p15:guide>
        <p15:guide id="2" pos="13824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j7xO0eS4Q23llgiia6paSZehh7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1416" y="10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Currier" userId="368d484f5d3e9a13" providerId="LiveId" clId="{F666A8D6-99DD-4B53-89D0-067E4A68BD9E}"/>
    <pc:docChg chg="custSel modSld">
      <pc:chgData name="Tyler Currier" userId="368d484f5d3e9a13" providerId="LiveId" clId="{F666A8D6-99DD-4B53-89D0-067E4A68BD9E}" dt="2020-04-19T16:02:52.011" v="1" actId="478"/>
      <pc:docMkLst>
        <pc:docMk/>
      </pc:docMkLst>
      <pc:sldChg chg="delSp mod">
        <pc:chgData name="Tyler Currier" userId="368d484f5d3e9a13" providerId="LiveId" clId="{F666A8D6-99DD-4B53-89D0-067E4A68BD9E}" dt="2020-04-19T16:02:52.011" v="1" actId="478"/>
        <pc:sldMkLst>
          <pc:docMk/>
          <pc:sldMk cId="0" sldId="256"/>
        </pc:sldMkLst>
        <pc:spChg chg="del">
          <ac:chgData name="Tyler Currier" userId="368d484f5d3e9a13" providerId="LiveId" clId="{F666A8D6-99DD-4B53-89D0-067E4A68BD9E}" dt="2020-04-19T16:02:52.011" v="1" actId="478"/>
          <ac:spMkLst>
            <pc:docMk/>
            <pc:sldMk cId="0" sldId="256"/>
            <ac:spMk id="59" creationId="{00000000-0000-0000-0000-000000000000}"/>
          </ac:spMkLst>
        </pc:spChg>
        <pc:picChg chg="del">
          <ac:chgData name="Tyler Currier" userId="368d484f5d3e9a13" providerId="LiveId" clId="{F666A8D6-99DD-4B53-89D0-067E4A68BD9E}" dt="2020-04-19T16:02:50.495" v="0" actId="478"/>
          <ac:picMkLst>
            <pc:docMk/>
            <pc:sldMk cId="0" sldId="256"/>
            <ac:picMk id="5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03848e47f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03848e47f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31a1eda2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31a1eda2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31a1eda2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31a1eda26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31a1eda2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31a1eda2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31a1eda26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31a1eda26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31a1eda26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31a1eda26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39418789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39418789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ster">
  <p:cSld name="Post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6400800" y="990600"/>
            <a:ext cx="31089601" cy="2514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6400800" y="3588603"/>
            <a:ext cx="310896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dt" idx="10"/>
          </p:nvPr>
        </p:nvSpPr>
        <p:spPr>
          <a:xfrm>
            <a:off x="1143000" y="32114697"/>
            <a:ext cx="98755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ftr" idx="11"/>
          </p:nvPr>
        </p:nvSpPr>
        <p:spPr>
          <a:xfrm>
            <a:off x="11018520" y="32114697"/>
            <a:ext cx="21854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32872681" y="32114697"/>
            <a:ext cx="98755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body" idx="2"/>
          </p:nvPr>
        </p:nvSpPr>
        <p:spPr>
          <a:xfrm>
            <a:off x="1143000" y="585216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3"/>
          </p:nvPr>
        </p:nvSpPr>
        <p:spPr>
          <a:xfrm>
            <a:off x="1143000" y="7071360"/>
            <a:ext cx="128016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>
            <a:spLocks noGrp="1"/>
          </p:cNvSpPr>
          <p:nvPr>
            <p:ph type="body" idx="4"/>
          </p:nvPr>
        </p:nvSpPr>
        <p:spPr>
          <a:xfrm>
            <a:off x="1143000" y="15032736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5"/>
          </p:nvPr>
        </p:nvSpPr>
        <p:spPr>
          <a:xfrm>
            <a:off x="1143000" y="16251936"/>
            <a:ext cx="12801600" cy="9088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>
            <a:spLocks noGrp="1"/>
          </p:cNvSpPr>
          <p:nvPr>
            <p:ph type="body" idx="6"/>
          </p:nvPr>
        </p:nvSpPr>
        <p:spPr>
          <a:xfrm>
            <a:off x="1143000" y="2583180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7"/>
          </p:nvPr>
        </p:nvSpPr>
        <p:spPr>
          <a:xfrm>
            <a:off x="1143000" y="27057097"/>
            <a:ext cx="12801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>
            <a:spLocks noGrp="1"/>
          </p:cNvSpPr>
          <p:nvPr>
            <p:ph type="body" idx="8"/>
          </p:nvPr>
        </p:nvSpPr>
        <p:spPr>
          <a:xfrm>
            <a:off x="15544800" y="585216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9"/>
          </p:nvPr>
        </p:nvSpPr>
        <p:spPr>
          <a:xfrm>
            <a:off x="15544800" y="7071360"/>
            <a:ext cx="12801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3"/>
          </p:nvPr>
        </p:nvSpPr>
        <p:spPr>
          <a:xfrm>
            <a:off x="15544800" y="11948160"/>
            <a:ext cx="128016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4"/>
          </p:nvPr>
        </p:nvSpPr>
        <p:spPr>
          <a:xfrm>
            <a:off x="15544800" y="23469600"/>
            <a:ext cx="12801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body" idx="15"/>
          </p:nvPr>
        </p:nvSpPr>
        <p:spPr>
          <a:xfrm>
            <a:off x="15544800" y="2583180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6"/>
          </p:nvPr>
        </p:nvSpPr>
        <p:spPr>
          <a:xfrm>
            <a:off x="15544800" y="27057097"/>
            <a:ext cx="12801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>
            <a:spLocks noGrp="1"/>
          </p:cNvSpPr>
          <p:nvPr>
            <p:ph type="body" idx="17"/>
          </p:nvPr>
        </p:nvSpPr>
        <p:spPr>
          <a:xfrm>
            <a:off x="29900881" y="585216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8"/>
          </p:nvPr>
        </p:nvSpPr>
        <p:spPr>
          <a:xfrm>
            <a:off x="29900881" y="7071360"/>
            <a:ext cx="128016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9"/>
          </p:nvPr>
        </p:nvSpPr>
        <p:spPr>
          <a:xfrm>
            <a:off x="29900881" y="15837408"/>
            <a:ext cx="128016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0"/>
          </p:nvPr>
        </p:nvSpPr>
        <p:spPr>
          <a:xfrm>
            <a:off x="29900881" y="25831800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21"/>
          </p:nvPr>
        </p:nvSpPr>
        <p:spPr>
          <a:xfrm>
            <a:off x="29900881" y="27057097"/>
            <a:ext cx="12801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9168">
          <p15:clr>
            <a:srgbClr val="A4A3A4"/>
          </p15:clr>
        </p15:guide>
        <p15:guide id="2" pos="18480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/>
          <p:nvPr/>
        </p:nvSpPr>
        <p:spPr>
          <a:xfrm>
            <a:off x="0" y="0"/>
            <a:ext cx="43891199" cy="502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58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3"/>
          <p:cNvSpPr txBox="1">
            <a:spLocks noGrp="1"/>
          </p:cNvSpPr>
          <p:nvPr>
            <p:ph type="title"/>
          </p:nvPr>
        </p:nvSpPr>
        <p:spPr>
          <a:xfrm>
            <a:off x="6400800" y="990600"/>
            <a:ext cx="31089601" cy="2514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Cambria"/>
              <a:buNone/>
              <a:defRPr sz="8800" b="1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body" idx="1"/>
          </p:nvPr>
        </p:nvSpPr>
        <p:spPr>
          <a:xfrm>
            <a:off x="6400800" y="6019800"/>
            <a:ext cx="31089601" cy="236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dt" idx="10"/>
          </p:nvPr>
        </p:nvSpPr>
        <p:spPr>
          <a:xfrm>
            <a:off x="1143000" y="32114697"/>
            <a:ext cx="98755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ftr" idx="11"/>
          </p:nvPr>
        </p:nvSpPr>
        <p:spPr>
          <a:xfrm>
            <a:off x="11018520" y="32114697"/>
            <a:ext cx="2185416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ldNum" idx="12"/>
          </p:nvPr>
        </p:nvSpPr>
        <p:spPr>
          <a:xfrm>
            <a:off x="32872681" y="32114697"/>
            <a:ext cx="98755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B8B8D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720">
          <p15:clr>
            <a:srgbClr val="A4A3A4"/>
          </p15:clr>
        </p15:guide>
        <p15:guide id="3" pos="26928">
          <p15:clr>
            <a:srgbClr val="A4A3A4"/>
          </p15:clr>
        </p15:guide>
        <p15:guide id="4" pos="13824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title"/>
          </p:nvPr>
        </p:nvSpPr>
        <p:spPr>
          <a:xfrm>
            <a:off x="6416375" y="357801"/>
            <a:ext cx="31089600" cy="22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mbria"/>
              <a:buNone/>
            </a:pPr>
            <a:r>
              <a:rPr lang="en-US" sz="9600"/>
              <a:t>Strafford County Payroll System</a:t>
            </a:r>
            <a:endParaRPr sz="9600"/>
          </a:p>
        </p:txBody>
      </p:sp>
      <p:sp>
        <p:nvSpPr>
          <p:cNvPr id="41" name="Google Shape;41;p1"/>
          <p:cNvSpPr>
            <a:spLocks noGrp="1"/>
          </p:cNvSpPr>
          <p:nvPr>
            <p:ph type="body" idx="4"/>
          </p:nvPr>
        </p:nvSpPr>
        <p:spPr>
          <a:xfrm>
            <a:off x="1287070" y="5381098"/>
            <a:ext cx="12801600" cy="1219200"/>
          </a:xfrm>
          <a:prstGeom prst="round1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BACKGROUND</a:t>
            </a:r>
            <a:endParaRPr/>
          </a:p>
        </p:txBody>
      </p:sp>
      <p:sp>
        <p:nvSpPr>
          <p:cNvPr id="42" name="Google Shape;42;p1"/>
          <p:cNvSpPr>
            <a:spLocks noGrp="1"/>
          </p:cNvSpPr>
          <p:nvPr>
            <p:ph type="body" idx="6"/>
          </p:nvPr>
        </p:nvSpPr>
        <p:spPr>
          <a:xfrm>
            <a:off x="987849" y="19449775"/>
            <a:ext cx="13024500" cy="1219200"/>
          </a:xfrm>
          <a:prstGeom prst="round1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DESIGN DECISIONS/TOOLS</a:t>
            </a:r>
            <a:endParaRPr/>
          </a:p>
        </p:txBody>
      </p:sp>
      <p:sp>
        <p:nvSpPr>
          <p:cNvPr id="43" name="Google Shape;43;p1"/>
          <p:cNvSpPr txBox="1">
            <a:spLocks noGrp="1"/>
          </p:cNvSpPr>
          <p:nvPr>
            <p:ph type="body" idx="7"/>
          </p:nvPr>
        </p:nvSpPr>
        <p:spPr>
          <a:xfrm>
            <a:off x="538950" y="27356500"/>
            <a:ext cx="12801600" cy="53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Amazon EC2 cloud hosts a Flask microframework that handles all requests, sending them to the correct Python endpoints for processing. 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Flask SQLAlchemy translates Flask Python code to SQL to make database queries to MariaDB database hosted on Amazon RDS.</a:t>
            </a:r>
            <a:endParaRPr sz="4200"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44" name="Google Shape;44;p1"/>
          <p:cNvSpPr>
            <a:spLocks noGrp="1"/>
          </p:cNvSpPr>
          <p:nvPr>
            <p:ph type="body" idx="8"/>
          </p:nvPr>
        </p:nvSpPr>
        <p:spPr>
          <a:xfrm>
            <a:off x="29999225" y="5381088"/>
            <a:ext cx="13379100" cy="1219200"/>
          </a:xfrm>
          <a:prstGeom prst="round1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APPLICATION OUTPUT</a:t>
            </a:r>
            <a:endParaRPr/>
          </a:p>
        </p:txBody>
      </p:sp>
      <p:sp>
        <p:nvSpPr>
          <p:cNvPr id="45" name="Google Shape;45;p1"/>
          <p:cNvSpPr txBox="1">
            <a:spLocks noGrp="1"/>
          </p:cNvSpPr>
          <p:nvPr>
            <p:ph type="body" idx="9"/>
          </p:nvPr>
        </p:nvSpPr>
        <p:spPr>
          <a:xfrm>
            <a:off x="14868750" y="12755873"/>
            <a:ext cx="14279400" cy="65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en-US" sz="4800"/>
              <a:t>Currently, the Strafford County officers do all payroll by hand, requiring them to return the police station to submit hours. </a:t>
            </a:r>
            <a:endParaRPr sz="48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en-US" sz="4800"/>
              <a:t>This web application will be accessible to all officers and will be usable by any reasonably modern smartphone, tablet, or computer device with an internet connection.</a:t>
            </a: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46" name="Google Shape;46;p1"/>
          <p:cNvSpPr txBox="1">
            <a:spLocks noGrp="1"/>
          </p:cNvSpPr>
          <p:nvPr>
            <p:ph type="body" idx="16"/>
          </p:nvPr>
        </p:nvSpPr>
        <p:spPr>
          <a:xfrm>
            <a:off x="19642950" y="12000738"/>
            <a:ext cx="493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Payroll System Dashboard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47" name="Google Shape;47;p1"/>
          <p:cNvSpPr>
            <a:spLocks noGrp="1"/>
          </p:cNvSpPr>
          <p:nvPr>
            <p:ph type="body" idx="20"/>
          </p:nvPr>
        </p:nvSpPr>
        <p:spPr>
          <a:xfrm>
            <a:off x="29776213" y="19449775"/>
            <a:ext cx="13379100" cy="1219200"/>
          </a:xfrm>
          <a:prstGeom prst="round1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CONCLUSIONS</a:t>
            </a:r>
            <a:endParaRPr/>
          </a:p>
        </p:txBody>
      </p:sp>
      <p:sp>
        <p:nvSpPr>
          <p:cNvPr id="48" name="Google Shape;48;p1"/>
          <p:cNvSpPr txBox="1">
            <a:spLocks noGrp="1"/>
          </p:cNvSpPr>
          <p:nvPr>
            <p:ph type="body" idx="21"/>
          </p:nvPr>
        </p:nvSpPr>
        <p:spPr>
          <a:xfrm>
            <a:off x="30353750" y="20898325"/>
            <a:ext cx="12801600" cy="92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/>
          <a:p>
            <a:pPr marL="4572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en-US" sz="4800"/>
              <a:t>This project will replace the current paper based payroll system for the Strafford County Sheriff’s department.</a:t>
            </a:r>
            <a:endParaRPr sz="48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/>
          </a:p>
          <a:p>
            <a:pPr marL="4572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en-US" sz="4800"/>
              <a:t>Officers can submit their hours from their phone or computer whenever it is convenient for them.</a:t>
            </a:r>
            <a:endParaRPr sz="48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/>
          </a:p>
          <a:p>
            <a:pPr marL="4572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Char char="•"/>
            </a:pPr>
            <a:r>
              <a:rPr lang="en-US" sz="4800"/>
              <a:t>Project may have to be continued by another team due to the scope being too large for a two semester project.</a:t>
            </a:r>
            <a:endParaRPr sz="4800"/>
          </a:p>
        </p:txBody>
      </p:sp>
      <p:sp>
        <p:nvSpPr>
          <p:cNvPr id="49" name="Google Shape;49;p1"/>
          <p:cNvSpPr txBox="1">
            <a:spLocks noGrp="1"/>
          </p:cNvSpPr>
          <p:nvPr>
            <p:ph type="body" idx="5"/>
          </p:nvPr>
        </p:nvSpPr>
        <p:spPr>
          <a:xfrm>
            <a:off x="1287075" y="6760475"/>
            <a:ext cx="12801600" cy="120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rmAutofit/>
          </a:bodyPr>
          <a:lstStyle/>
          <a:p>
            <a:pPr marL="457200" lvl="0" indent="-584200" algn="l" rt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•"/>
            </a:pPr>
            <a:r>
              <a:rPr lang="en-US" sz="4800">
                <a:solidFill>
                  <a:srgbClr val="000000"/>
                </a:solidFill>
              </a:rPr>
              <a:t>The objective of the Payroll System project is to provide a web application that allows police officers of Strafford County to submit time cards as a means for payroll. </a:t>
            </a:r>
            <a:endParaRPr sz="48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rgbClr val="000000"/>
              </a:solidFill>
            </a:endParaRPr>
          </a:p>
          <a:p>
            <a:pPr marL="457200" lvl="0" indent="-584200" algn="l" rt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•"/>
            </a:pPr>
            <a:r>
              <a:rPr lang="en-US" sz="4800">
                <a:solidFill>
                  <a:srgbClr val="000000"/>
                </a:solidFill>
              </a:rPr>
              <a:t>Officers can securely login and track the amount of hours and the type of work they do. </a:t>
            </a:r>
            <a:endParaRPr sz="48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rgbClr val="000000"/>
              </a:solidFill>
            </a:endParaRPr>
          </a:p>
          <a:p>
            <a:pPr marL="457200" lvl="0" indent="-584200" algn="l" rt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•"/>
            </a:pPr>
            <a:r>
              <a:rPr lang="en-US" sz="4800">
                <a:solidFill>
                  <a:srgbClr val="000000"/>
                </a:solidFill>
              </a:rPr>
              <a:t>The web application can generate an excel file of a selected pay period, and provide overtime metrics for budget management. </a:t>
            </a:r>
            <a:endParaRPr sz="48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000000"/>
                </a:solidFill>
              </a:rPr>
              <a:t>(see application output)</a:t>
            </a:r>
            <a:endParaRPr sz="48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rgbClr val="000000"/>
              </a:solidFill>
            </a:endParaRPr>
          </a:p>
          <a:p>
            <a:pPr marL="457200" lvl="0" indent="-584200" algn="l" rt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•"/>
            </a:pPr>
            <a:r>
              <a:rPr lang="en-US" sz="4800">
                <a:solidFill>
                  <a:srgbClr val="000000"/>
                </a:solidFill>
              </a:rPr>
              <a:t>This project provides value by automating hours of work that the sheriff’s department currently does each week by hand.</a:t>
            </a:r>
            <a:endParaRPr sz="4800"/>
          </a:p>
        </p:txBody>
      </p:sp>
      <p:sp>
        <p:nvSpPr>
          <p:cNvPr id="50" name="Google Shape;50;p1"/>
          <p:cNvSpPr>
            <a:spLocks noGrp="1"/>
          </p:cNvSpPr>
          <p:nvPr>
            <p:ph type="body" idx="15"/>
          </p:nvPr>
        </p:nvSpPr>
        <p:spPr>
          <a:xfrm>
            <a:off x="15301100" y="5381088"/>
            <a:ext cx="13617000" cy="1219200"/>
          </a:xfrm>
          <a:prstGeom prst="round1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APPLICATION INTERFACE</a:t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30287975" y="12984464"/>
            <a:ext cx="12801600" cy="65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Char char="•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end result of this project is to deliver a formatted excel sheet that pulls all shifts for the current week.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Char char="•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Currently, one employee spends an entire workday making this sheet by hand. Assuming a 8 hour work day, this would save </a:t>
            </a:r>
            <a:r>
              <a:rPr lang="en-US" sz="48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~400 hours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work per year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6400800" y="2812001"/>
            <a:ext cx="31089600" cy="22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Tony Barboza, Brandon Cammett, Tyler Currier, Dane Hoover, Ke Chen, Brandon Rose  </a:t>
            </a:r>
            <a:endParaRPr sz="6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University of New Hampshire</a:t>
            </a:r>
            <a:endParaRPr/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291437" y="6867589"/>
            <a:ext cx="11636525" cy="501825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57" name="Google Shape;57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600988" y="6928250"/>
            <a:ext cx="8175563" cy="50711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"/>
          <p:cNvSpPr txBox="1"/>
          <p:nvPr/>
        </p:nvSpPr>
        <p:spPr>
          <a:xfrm>
            <a:off x="34104113" y="12327325"/>
            <a:ext cx="5169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Automated CSV Output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" name="Google Shape;60;p1"/>
          <p:cNvCxnSpPr/>
          <p:nvPr/>
        </p:nvCxnSpPr>
        <p:spPr>
          <a:xfrm>
            <a:off x="1143000" y="19086663"/>
            <a:ext cx="41933400" cy="114600"/>
          </a:xfrm>
          <a:prstGeom prst="straightConnector1">
            <a:avLst/>
          </a:prstGeom>
          <a:noFill/>
          <a:ln w="38100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1" name="Google Shape;61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287063" y="20917475"/>
            <a:ext cx="11305350" cy="643903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"/>
          <p:cNvSpPr>
            <a:spLocks noGrp="1"/>
          </p:cNvSpPr>
          <p:nvPr>
            <p:ph type="body" idx="6"/>
          </p:nvPr>
        </p:nvSpPr>
        <p:spPr>
          <a:xfrm>
            <a:off x="15420150" y="19449775"/>
            <a:ext cx="13728000" cy="1219200"/>
          </a:xfrm>
          <a:prstGeom prst="round1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365750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SHIFT CALCULATION</a:t>
            </a:r>
            <a:endParaRPr/>
          </a:p>
        </p:txBody>
      </p:sp>
      <p:sp>
        <p:nvSpPr>
          <p:cNvPr id="63" name="Google Shape;63;p1"/>
          <p:cNvSpPr txBox="1">
            <a:spLocks noGrp="1"/>
          </p:cNvSpPr>
          <p:nvPr>
            <p:ph type="body" idx="21"/>
          </p:nvPr>
        </p:nvSpPr>
        <p:spPr>
          <a:xfrm>
            <a:off x="15420150" y="20668975"/>
            <a:ext cx="13617000" cy="120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Officer submits time in, time out, and type of work (Sheriff, Federal, Bus Driver, etc.).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System finds right type code and cost center for the type of work for the particular officer.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System splits single shift into more shifts if shift falls into multiple time categories (weekday or weekend, 8am to 4pm or 4pm to 8am).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System corrects type codes to reflect correct day and time.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System stores date and time, cost center, and type code in database.</a:t>
            </a:r>
            <a:endParaRPr sz="42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/>
          </a:p>
          <a:p>
            <a:pPr marL="457200" lvl="0" indent="-495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Char char="•"/>
            </a:pPr>
            <a:r>
              <a:rPr lang="en-US" sz="4200"/>
              <a:t>When shifts are requested to be read, overtime hours are calculated before sending shift info back to user.</a:t>
            </a:r>
            <a:endParaRPr sz="4200"/>
          </a:p>
        </p:txBody>
      </p:sp>
      <p:cxnSp>
        <p:nvCxnSpPr>
          <p:cNvPr id="64" name="Google Shape;64;p1"/>
          <p:cNvCxnSpPr/>
          <p:nvPr/>
        </p:nvCxnSpPr>
        <p:spPr>
          <a:xfrm>
            <a:off x="28464175" y="9249250"/>
            <a:ext cx="3298200" cy="0"/>
          </a:xfrm>
          <a:prstGeom prst="straightConnector1">
            <a:avLst/>
          </a:prstGeom>
          <a:noFill/>
          <a:ln w="762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g703848e47f_1_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g703848e47f_1_22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g703848e47f_1_22"/>
          <p:cNvSpPr txBox="1"/>
          <p:nvPr/>
        </p:nvSpPr>
        <p:spPr>
          <a:xfrm>
            <a:off x="17269500" y="1375150"/>
            <a:ext cx="93522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703848e47f_1_22"/>
          <p:cNvSpPr txBox="1">
            <a:spLocks noGrp="1"/>
          </p:cNvSpPr>
          <p:nvPr>
            <p:ph type="body" idx="5"/>
          </p:nvPr>
        </p:nvSpPr>
        <p:spPr>
          <a:xfrm>
            <a:off x="1287075" y="8173500"/>
            <a:ext cx="40790100" cy="219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889000" algn="l" rtl="0">
              <a:spcBef>
                <a:spcPts val="0"/>
              </a:spcBef>
              <a:spcAft>
                <a:spcPts val="0"/>
              </a:spcAft>
              <a:buSzPts val="9600"/>
              <a:buFont typeface="Calibri"/>
              <a:buChar char="•"/>
            </a:pPr>
            <a:r>
              <a:rPr lang="en-US" sz="9600">
                <a:solidFill>
                  <a:srgbClr val="000000"/>
                </a:solidFill>
              </a:rPr>
              <a:t>The objective of the Payroll System project is to provide a web application that allows police officers of Strafford County to submit time cards as a means for payroll. </a:t>
            </a:r>
            <a:endParaRPr sz="96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rgbClr val="000000"/>
              </a:solidFill>
            </a:endParaRPr>
          </a:p>
          <a:p>
            <a:pPr marL="457200" lvl="0" indent="-889000" algn="l" rtl="0">
              <a:spcBef>
                <a:spcPts val="0"/>
              </a:spcBef>
              <a:spcAft>
                <a:spcPts val="0"/>
              </a:spcAft>
              <a:buSzPts val="9600"/>
              <a:buFont typeface="Calibri"/>
              <a:buChar char="•"/>
            </a:pPr>
            <a:r>
              <a:rPr lang="en-US" sz="9600">
                <a:solidFill>
                  <a:srgbClr val="000000"/>
                </a:solidFill>
              </a:rPr>
              <a:t>Officers can securely login and track the amount of hours and the type of work they do. </a:t>
            </a:r>
            <a:endParaRPr sz="96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rgbClr val="000000"/>
              </a:solidFill>
            </a:endParaRPr>
          </a:p>
          <a:p>
            <a:pPr marL="457200" lvl="0" indent="-889000" algn="l" rtl="0">
              <a:spcBef>
                <a:spcPts val="0"/>
              </a:spcBef>
              <a:spcAft>
                <a:spcPts val="0"/>
              </a:spcAft>
              <a:buSzPts val="9600"/>
              <a:buFont typeface="Calibri"/>
              <a:buChar char="•"/>
            </a:pPr>
            <a:r>
              <a:rPr lang="en-US" sz="9600">
                <a:solidFill>
                  <a:srgbClr val="000000"/>
                </a:solidFill>
              </a:rPr>
              <a:t>The web application can generate an excel file of a selected pay period, and provide overtime metrics for budget management. </a:t>
            </a:r>
            <a:endParaRPr sz="96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000000"/>
                </a:solidFill>
              </a:rPr>
              <a:t>(see application output)</a:t>
            </a:r>
            <a:endParaRPr sz="96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rgbClr val="000000"/>
              </a:solidFill>
            </a:endParaRPr>
          </a:p>
          <a:p>
            <a:pPr marL="457200" lvl="0" indent="-889000" algn="l" rtl="0">
              <a:spcBef>
                <a:spcPts val="0"/>
              </a:spcBef>
              <a:spcAft>
                <a:spcPts val="0"/>
              </a:spcAft>
              <a:buSzPts val="9600"/>
              <a:buFont typeface="Calibri"/>
              <a:buChar char="•"/>
            </a:pPr>
            <a:r>
              <a:rPr lang="en-US" sz="9600">
                <a:solidFill>
                  <a:srgbClr val="000000"/>
                </a:solidFill>
              </a:rPr>
              <a:t>This project provides value by automating hours of work that the sheriff’s department currently does each week by hand.</a:t>
            </a:r>
            <a:endParaRPr sz="9600">
              <a:solidFill>
                <a:srgbClr val="000000"/>
              </a:solidFill>
            </a:endParaRPr>
          </a:p>
          <a:p>
            <a:pPr marL="457200" lvl="0" indent="-152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800"/>
              <a:buNone/>
            </a:pPr>
            <a:endParaRPr sz="4800"/>
          </a:p>
          <a:p>
            <a:pPr marL="457200" lvl="0" indent="-152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800"/>
              <a:buNone/>
            </a:pPr>
            <a:endParaRPr sz="4800"/>
          </a:p>
          <a:p>
            <a:pPr marL="4572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480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800"/>
              <a:buNone/>
            </a:pPr>
            <a:endParaRPr sz="4800"/>
          </a:p>
          <a:p>
            <a:pPr marL="457200" lvl="0" indent="-152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800"/>
              <a:buNone/>
            </a:pPr>
            <a:endParaRPr sz="4800"/>
          </a:p>
          <a:p>
            <a:pPr marL="4572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4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g731a1eda26_0_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g731a1eda26_0_7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g731a1eda26_0_7"/>
          <p:cNvSpPr txBox="1"/>
          <p:nvPr/>
        </p:nvSpPr>
        <p:spPr>
          <a:xfrm>
            <a:off x="14031900" y="1144650"/>
            <a:ext cx="158274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APPLICATION INTERFACE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731a1eda26_0_7"/>
          <p:cNvSpPr txBox="1">
            <a:spLocks noGrp="1"/>
          </p:cNvSpPr>
          <p:nvPr>
            <p:ph type="body" idx="9"/>
          </p:nvPr>
        </p:nvSpPr>
        <p:spPr>
          <a:xfrm>
            <a:off x="2668200" y="21956325"/>
            <a:ext cx="37933200" cy="99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762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Currently, the Strafford County officers do all payroll by hand, requiring them to return the police station to submit hours. 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762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This web application will be accessible to all officers and will be usable by any reasonably modern smartphone, tablet, or computer device with an internet connection.</a:t>
            </a:r>
            <a:endParaRPr sz="9600"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81" name="Google Shape;81;g731a1eda26_0_7"/>
          <p:cNvSpPr txBox="1">
            <a:spLocks noGrp="1"/>
          </p:cNvSpPr>
          <p:nvPr>
            <p:ph type="body" idx="16"/>
          </p:nvPr>
        </p:nvSpPr>
        <p:spPr>
          <a:xfrm>
            <a:off x="17968950" y="20442213"/>
            <a:ext cx="7331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Payroll System Dashboard</a:t>
            </a:r>
            <a:endParaRPr sz="480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pic>
        <p:nvPicPr>
          <p:cNvPr id="82" name="Google Shape;82;g731a1eda26_0_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96482" y="6964046"/>
            <a:ext cx="30098246" cy="12979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g731a1eda26_0_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731a1eda26_0_31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731a1eda26_0_31"/>
          <p:cNvSpPr txBox="1"/>
          <p:nvPr/>
        </p:nvSpPr>
        <p:spPr>
          <a:xfrm>
            <a:off x="14896200" y="1144650"/>
            <a:ext cx="140988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APPLICATION OUTPUT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g731a1eda26_0_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0125" y="5731750"/>
            <a:ext cx="43891202" cy="1581401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731a1eda26_0_31"/>
          <p:cNvSpPr txBox="1"/>
          <p:nvPr/>
        </p:nvSpPr>
        <p:spPr>
          <a:xfrm>
            <a:off x="3729425" y="21545775"/>
            <a:ext cx="36012600" cy="9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7620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600"/>
              <a:buChar char="•"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end result of this project is to deliver a formatted excel sheet that pulls all shifts for the current week.</a:t>
            </a:r>
            <a:endParaRPr sz="9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7620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600"/>
              <a:buChar char="•"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Currently, one employee spends an entire workday making this sheet by hand. Assuming a 8 hour work day, this would save </a:t>
            </a:r>
            <a:r>
              <a:rPr lang="en-US" sz="96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~400 hours</a:t>
            </a: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work per year</a:t>
            </a:r>
            <a:endParaRPr sz="9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731a1eda26_0_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731a1eda26_0_53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731a1eda26_0_53"/>
          <p:cNvSpPr txBox="1"/>
          <p:nvPr/>
        </p:nvSpPr>
        <p:spPr>
          <a:xfrm>
            <a:off x="13574250" y="1375150"/>
            <a:ext cx="167427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DESIGN TOOLS/DECISIONS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g731a1eda26_0_5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551611" y="12892525"/>
            <a:ext cx="21385325" cy="12180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731a1eda26_0_53"/>
          <p:cNvSpPr txBox="1">
            <a:spLocks noGrp="1"/>
          </p:cNvSpPr>
          <p:nvPr>
            <p:ph type="body" idx="7"/>
          </p:nvPr>
        </p:nvSpPr>
        <p:spPr>
          <a:xfrm>
            <a:off x="1922150" y="11368900"/>
            <a:ext cx="17841900" cy="127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762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Amazon EC2 cloud hosts a Flask microframework that handles all requests, sending them to the correct Python endpoints for processing. 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762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Flask SQLAlchemy translates Flask Python code to SQL to make database queries to MariaDB database hosted on Amazon RDS.</a:t>
            </a:r>
            <a:endParaRPr sz="9600"/>
          </a:p>
          <a:p>
            <a:pPr marL="457200" lvl="0" indent="-2794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None/>
            </a:pPr>
            <a:endParaRPr sz="9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g731a1eda26_0_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g731a1eda26_0_75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731a1eda26_0_75"/>
          <p:cNvSpPr txBox="1"/>
          <p:nvPr/>
        </p:nvSpPr>
        <p:spPr>
          <a:xfrm>
            <a:off x="15477300" y="1144650"/>
            <a:ext cx="129366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SHIFT CALCULATION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731a1eda26_0_75"/>
          <p:cNvSpPr txBox="1">
            <a:spLocks noGrp="1"/>
          </p:cNvSpPr>
          <p:nvPr>
            <p:ph type="body" idx="21"/>
          </p:nvPr>
        </p:nvSpPr>
        <p:spPr>
          <a:xfrm>
            <a:off x="2268300" y="6246725"/>
            <a:ext cx="39354600" cy="256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Officer submits time in, time out, and type of work (Sheriff, Federal, Bus Driver, etc.).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System finds right type code and cost center for the type of work for the particular officer.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System splits single shift into more shifts if shift falls into multiple time categories (weekday or weekend, 8am to 4pm or 4pm to 8am).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System corrects type codes to reflect correct day and time.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System stores date and time, cost center, and type code in database.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When shifts are requested to be read, overtime hours are calculated before sending shift info back to user.</a:t>
            </a:r>
            <a:endParaRPr sz="9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g731a1eda26_0_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1397" y="1144645"/>
            <a:ext cx="2478029" cy="29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g731a1eda26_0_97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9742125" y="1144650"/>
            <a:ext cx="3006084" cy="298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731a1eda26_0_97"/>
          <p:cNvSpPr txBox="1"/>
          <p:nvPr/>
        </p:nvSpPr>
        <p:spPr>
          <a:xfrm>
            <a:off x="14086150" y="1144650"/>
            <a:ext cx="14390400" cy="25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12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731a1eda26_0_97"/>
          <p:cNvSpPr txBox="1">
            <a:spLocks noGrp="1"/>
          </p:cNvSpPr>
          <p:nvPr>
            <p:ph type="body" idx="21"/>
          </p:nvPr>
        </p:nvSpPr>
        <p:spPr>
          <a:xfrm>
            <a:off x="1197150" y="11966625"/>
            <a:ext cx="41496900" cy="260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50" tIns="182875" rIns="91425" bIns="45700" anchor="t" anchorCtr="0">
            <a:noAutofit/>
          </a:bodyPr>
          <a:lstStyle/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This project will replace the current paper based payroll system for the Strafford County Sheriff’s department.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Officers can submit their hours from their phone or computer whenever it is convenient for them.</a:t>
            </a:r>
            <a:endParaRPr sz="96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600"/>
          </a:p>
          <a:p>
            <a:pPr marL="457200" lvl="0" indent="-838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Char char="•"/>
            </a:pPr>
            <a:r>
              <a:rPr lang="en-US" sz="9600"/>
              <a:t>Project may have to be continued by another team due to the scope being too large for a two semester project.</a:t>
            </a:r>
            <a:endParaRPr sz="9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g8394187899_0_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5048" y="11207825"/>
            <a:ext cx="8721900" cy="1050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g8394187899_0_30"/>
          <p:cNvPicPr preferRelativeResize="0"/>
          <p:nvPr/>
        </p:nvPicPr>
        <p:blipFill rotWithShape="1">
          <a:blip r:embed="rId4">
            <a:alphaModFix/>
          </a:blip>
          <a:srcRect r="72397"/>
          <a:stretch/>
        </p:blipFill>
        <p:spPr>
          <a:xfrm>
            <a:off x="30725695" y="11207825"/>
            <a:ext cx="10580455" cy="1050275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8394187899_0_30"/>
          <p:cNvSpPr txBox="1"/>
          <p:nvPr/>
        </p:nvSpPr>
        <p:spPr>
          <a:xfrm>
            <a:off x="15023875" y="14894100"/>
            <a:ext cx="13435800" cy="31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mbria"/>
              <a:buNone/>
            </a:pPr>
            <a:r>
              <a:rPr lang="en-US" sz="9600"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Strafford County Payroll System</a:t>
            </a:r>
            <a:endParaRPr sz="9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Microsoft Office PowerPoint</Application>
  <PresentationFormat>Custom</PresentationFormat>
  <Paragraphs>104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Medical Poster</vt:lpstr>
      <vt:lpstr>Strafford County Payroll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Strafford County Payroll System</dc:title>
  <cp:lastModifiedBy>Tyler Currier</cp:lastModifiedBy>
  <cp:revision>1</cp:revision>
  <dcterms:created xsi:type="dcterms:W3CDTF">2015-04-29T17:08:18Z</dcterms:created>
  <dcterms:modified xsi:type="dcterms:W3CDTF">2020-04-19T16:02:59Z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