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43891200" cy="32918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000000"/>
          </p15:clr>
        </p15:guide>
        <p15:guide id="2" pos="13824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4" roundtripDataSignature="AMtx7mj7xO0eS4Q23llgiia6paSZehh7R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9" d="100"/>
          <a:sy n="19" d="100"/>
        </p:scale>
        <p:origin x="1416" y="102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customschemas.google.com/relationships/presentationmetadata" Target="meta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yler Currier" userId="368d484f5d3e9a13" providerId="LiveId" clId="{F666A8D6-99DD-4B53-89D0-067E4A68BD9E}"/>
    <pc:docChg chg="custSel modSld">
      <pc:chgData name="Tyler Currier" userId="368d484f5d3e9a13" providerId="LiveId" clId="{F666A8D6-99DD-4B53-89D0-067E4A68BD9E}" dt="2020-04-19T16:02:52.011" v="1" actId="478"/>
      <pc:docMkLst>
        <pc:docMk/>
      </pc:docMkLst>
      <pc:sldChg chg="delSp mod">
        <pc:chgData name="Tyler Currier" userId="368d484f5d3e9a13" providerId="LiveId" clId="{F666A8D6-99DD-4B53-89D0-067E4A68BD9E}" dt="2020-04-19T16:02:52.011" v="1" actId="478"/>
        <pc:sldMkLst>
          <pc:docMk/>
          <pc:sldMk cId="0" sldId="256"/>
        </pc:sldMkLst>
        <pc:spChg chg="del">
          <ac:chgData name="Tyler Currier" userId="368d484f5d3e9a13" providerId="LiveId" clId="{F666A8D6-99DD-4B53-89D0-067E4A68BD9E}" dt="2020-04-19T16:02:52.011" v="1" actId="478"/>
          <ac:spMkLst>
            <pc:docMk/>
            <pc:sldMk cId="0" sldId="256"/>
            <ac:spMk id="59" creationId="{00000000-0000-0000-0000-000000000000}"/>
          </ac:spMkLst>
        </pc:spChg>
        <pc:picChg chg="del">
          <ac:chgData name="Tyler Currier" userId="368d484f5d3e9a13" providerId="LiveId" clId="{F666A8D6-99DD-4B53-89D0-067E4A68BD9E}" dt="2020-04-19T16:02:50.495" v="0" actId="478"/>
          <ac:picMkLst>
            <pc:docMk/>
            <pc:sldMk cId="0" sldId="256"/>
            <ac:picMk id="54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7" name="Google Shape;3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703848e47f_1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703848e47f_1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731a1eda26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731a1eda26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731a1eda26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731a1eda26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731a1eda26_0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731a1eda26_0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731a1eda26_0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731a1eda26_0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731a1eda26_0_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731a1eda26_0_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8394187899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8394187899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ster">
  <p:cSld name="Poster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4"/>
          <p:cNvSpPr txBox="1">
            <a:spLocks noGrp="1"/>
          </p:cNvSpPr>
          <p:nvPr>
            <p:ph type="title"/>
          </p:nvPr>
        </p:nvSpPr>
        <p:spPr>
          <a:xfrm>
            <a:off x="6400800" y="990600"/>
            <a:ext cx="31089601" cy="2514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body" idx="1"/>
          </p:nvPr>
        </p:nvSpPr>
        <p:spPr>
          <a:xfrm>
            <a:off x="6400800" y="3588603"/>
            <a:ext cx="31089601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lt1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lt1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lt1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lt1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dt" idx="10"/>
          </p:nvPr>
        </p:nvSpPr>
        <p:spPr>
          <a:xfrm>
            <a:off x="1143000" y="32114697"/>
            <a:ext cx="987552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ftr" idx="11"/>
          </p:nvPr>
        </p:nvSpPr>
        <p:spPr>
          <a:xfrm>
            <a:off x="11018520" y="32114697"/>
            <a:ext cx="2185416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ldNum" idx="12"/>
          </p:nvPr>
        </p:nvSpPr>
        <p:spPr>
          <a:xfrm>
            <a:off x="32872681" y="32114697"/>
            <a:ext cx="987552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" name="Google Shape;18;p4"/>
          <p:cNvSpPr>
            <a:spLocks noGrp="1"/>
          </p:cNvSpPr>
          <p:nvPr>
            <p:ph type="body" idx="2"/>
          </p:nvPr>
        </p:nvSpPr>
        <p:spPr>
          <a:xfrm>
            <a:off x="1143000" y="5852160"/>
            <a:ext cx="12801600" cy="1219200"/>
          </a:xfrm>
          <a:prstGeom prst="round1Rect">
            <a:avLst>
              <a:gd name="adj" fmla="val 16667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365750" tIns="45700" rIns="91425" bIns="4570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3"/>
          </p:nvPr>
        </p:nvSpPr>
        <p:spPr>
          <a:xfrm>
            <a:off x="1143000" y="7071360"/>
            <a:ext cx="12801600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•"/>
              <a:defRPr/>
            </a:lvl5pPr>
            <a:lvl6pPr marL="2743200" lvl="5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•"/>
              <a:defRPr/>
            </a:lvl6pPr>
            <a:lvl7pPr marL="3200400" lvl="6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•"/>
              <a:defRPr/>
            </a:lvl7pPr>
            <a:lvl8pPr marL="3657600" lvl="7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•"/>
              <a:defRPr/>
            </a:lvl8pPr>
            <a:lvl9pPr marL="4114800" lvl="8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>
            <a:spLocks noGrp="1"/>
          </p:cNvSpPr>
          <p:nvPr>
            <p:ph type="body" idx="4"/>
          </p:nvPr>
        </p:nvSpPr>
        <p:spPr>
          <a:xfrm>
            <a:off x="1143000" y="15032736"/>
            <a:ext cx="12801600" cy="1219200"/>
          </a:xfrm>
          <a:prstGeom prst="round1Rect">
            <a:avLst>
              <a:gd name="adj" fmla="val 16667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365750" tIns="45700" rIns="91425" bIns="4570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5"/>
          </p:nvPr>
        </p:nvSpPr>
        <p:spPr>
          <a:xfrm>
            <a:off x="1143000" y="16251936"/>
            <a:ext cx="12801600" cy="9088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•"/>
              <a:defRPr/>
            </a:lvl5pPr>
            <a:lvl6pPr marL="2743200" lvl="5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•"/>
              <a:defRPr/>
            </a:lvl6pPr>
            <a:lvl7pPr marL="3200400" lvl="6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•"/>
              <a:defRPr/>
            </a:lvl7pPr>
            <a:lvl8pPr marL="3657600" lvl="7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•"/>
              <a:defRPr/>
            </a:lvl8pPr>
            <a:lvl9pPr marL="4114800" lvl="8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>
            <a:spLocks noGrp="1"/>
          </p:cNvSpPr>
          <p:nvPr>
            <p:ph type="body" idx="6"/>
          </p:nvPr>
        </p:nvSpPr>
        <p:spPr>
          <a:xfrm>
            <a:off x="1143000" y="25831800"/>
            <a:ext cx="12801600" cy="1219200"/>
          </a:xfrm>
          <a:prstGeom prst="round1Rect">
            <a:avLst>
              <a:gd name="adj" fmla="val 16667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365750" tIns="45700" rIns="91425" bIns="4570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7"/>
          </p:nvPr>
        </p:nvSpPr>
        <p:spPr>
          <a:xfrm>
            <a:off x="1143000" y="27057097"/>
            <a:ext cx="128016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•"/>
              <a:defRPr/>
            </a:lvl5pPr>
            <a:lvl6pPr marL="2743200" lvl="5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•"/>
              <a:defRPr/>
            </a:lvl6pPr>
            <a:lvl7pPr marL="3200400" lvl="6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•"/>
              <a:defRPr/>
            </a:lvl7pPr>
            <a:lvl8pPr marL="3657600" lvl="7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•"/>
              <a:defRPr/>
            </a:lvl8pPr>
            <a:lvl9pPr marL="4114800" lvl="8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>
            <a:spLocks noGrp="1"/>
          </p:cNvSpPr>
          <p:nvPr>
            <p:ph type="body" idx="8"/>
          </p:nvPr>
        </p:nvSpPr>
        <p:spPr>
          <a:xfrm>
            <a:off x="15544800" y="5852160"/>
            <a:ext cx="12801600" cy="1219200"/>
          </a:xfrm>
          <a:prstGeom prst="round1Rect">
            <a:avLst>
              <a:gd name="adj" fmla="val 16667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365750" tIns="45700" rIns="91425" bIns="4570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9"/>
          </p:nvPr>
        </p:nvSpPr>
        <p:spPr>
          <a:xfrm>
            <a:off x="15544800" y="7071360"/>
            <a:ext cx="128016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•"/>
              <a:defRPr/>
            </a:lvl5pPr>
            <a:lvl6pPr marL="2743200" lvl="5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•"/>
              <a:defRPr/>
            </a:lvl6pPr>
            <a:lvl7pPr marL="3200400" lvl="6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•"/>
              <a:defRPr/>
            </a:lvl7pPr>
            <a:lvl8pPr marL="3657600" lvl="7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•"/>
              <a:defRPr/>
            </a:lvl8pPr>
            <a:lvl9pPr marL="4114800" lvl="8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3"/>
          </p:nvPr>
        </p:nvSpPr>
        <p:spPr>
          <a:xfrm>
            <a:off x="15544800" y="11948160"/>
            <a:ext cx="12801600" cy="61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•"/>
              <a:defRPr/>
            </a:lvl5pPr>
            <a:lvl6pPr marL="2743200" lvl="5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•"/>
              <a:defRPr/>
            </a:lvl6pPr>
            <a:lvl7pPr marL="3200400" lvl="6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•"/>
              <a:defRPr/>
            </a:lvl7pPr>
            <a:lvl8pPr marL="3657600" lvl="7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•"/>
              <a:defRPr/>
            </a:lvl8pPr>
            <a:lvl9pPr marL="4114800" lvl="8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4"/>
          </p:nvPr>
        </p:nvSpPr>
        <p:spPr>
          <a:xfrm>
            <a:off x="15544800" y="23469600"/>
            <a:ext cx="128016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182875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•"/>
              <a:defRPr/>
            </a:lvl5pPr>
            <a:lvl6pPr marL="2743200" lvl="5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•"/>
              <a:defRPr/>
            </a:lvl6pPr>
            <a:lvl7pPr marL="3200400" lvl="6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•"/>
              <a:defRPr/>
            </a:lvl7pPr>
            <a:lvl8pPr marL="3657600" lvl="7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•"/>
              <a:defRPr/>
            </a:lvl8pPr>
            <a:lvl9pPr marL="4114800" lvl="8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>
            <a:spLocks noGrp="1"/>
          </p:cNvSpPr>
          <p:nvPr>
            <p:ph type="body" idx="15"/>
          </p:nvPr>
        </p:nvSpPr>
        <p:spPr>
          <a:xfrm>
            <a:off x="15544800" y="25831800"/>
            <a:ext cx="12801600" cy="1219200"/>
          </a:xfrm>
          <a:prstGeom prst="round1Rect">
            <a:avLst>
              <a:gd name="adj" fmla="val 16667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365750" tIns="45700" rIns="91425" bIns="4570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6"/>
          </p:nvPr>
        </p:nvSpPr>
        <p:spPr>
          <a:xfrm>
            <a:off x="15544800" y="27057097"/>
            <a:ext cx="128016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•"/>
              <a:defRPr/>
            </a:lvl5pPr>
            <a:lvl6pPr marL="2743200" lvl="5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•"/>
              <a:defRPr/>
            </a:lvl6pPr>
            <a:lvl7pPr marL="3200400" lvl="6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•"/>
              <a:defRPr/>
            </a:lvl7pPr>
            <a:lvl8pPr marL="3657600" lvl="7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•"/>
              <a:defRPr/>
            </a:lvl8pPr>
            <a:lvl9pPr marL="4114800" lvl="8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>
            <a:spLocks noGrp="1"/>
          </p:cNvSpPr>
          <p:nvPr>
            <p:ph type="body" idx="17"/>
          </p:nvPr>
        </p:nvSpPr>
        <p:spPr>
          <a:xfrm>
            <a:off x="29900881" y="5852160"/>
            <a:ext cx="12801600" cy="1219200"/>
          </a:xfrm>
          <a:prstGeom prst="round1Rect">
            <a:avLst>
              <a:gd name="adj" fmla="val 16667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365750" tIns="45700" rIns="91425" bIns="4570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body" idx="18"/>
          </p:nvPr>
        </p:nvSpPr>
        <p:spPr>
          <a:xfrm>
            <a:off x="29900881" y="7071360"/>
            <a:ext cx="12801600" cy="731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•"/>
              <a:defRPr/>
            </a:lvl5pPr>
            <a:lvl6pPr marL="2743200" lvl="5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•"/>
              <a:defRPr/>
            </a:lvl6pPr>
            <a:lvl7pPr marL="3200400" lvl="6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•"/>
              <a:defRPr/>
            </a:lvl7pPr>
            <a:lvl8pPr marL="3657600" lvl="7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•"/>
              <a:defRPr/>
            </a:lvl8pPr>
            <a:lvl9pPr marL="4114800" lvl="8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body" idx="19"/>
          </p:nvPr>
        </p:nvSpPr>
        <p:spPr>
          <a:xfrm>
            <a:off x="29900881" y="15837408"/>
            <a:ext cx="12801600" cy="731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•"/>
              <a:defRPr/>
            </a:lvl5pPr>
            <a:lvl6pPr marL="2743200" lvl="5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•"/>
              <a:defRPr/>
            </a:lvl6pPr>
            <a:lvl7pPr marL="3200400" lvl="6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•"/>
              <a:defRPr/>
            </a:lvl7pPr>
            <a:lvl8pPr marL="3657600" lvl="7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•"/>
              <a:defRPr/>
            </a:lvl8pPr>
            <a:lvl9pPr marL="4114800" lvl="8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>
            <a:spLocks noGrp="1"/>
          </p:cNvSpPr>
          <p:nvPr>
            <p:ph type="body" idx="20"/>
          </p:nvPr>
        </p:nvSpPr>
        <p:spPr>
          <a:xfrm>
            <a:off x="29900881" y="25831800"/>
            <a:ext cx="12801600" cy="1219200"/>
          </a:xfrm>
          <a:prstGeom prst="round1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365750" tIns="45700" rIns="91425" bIns="4570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body" idx="21"/>
          </p:nvPr>
        </p:nvSpPr>
        <p:spPr>
          <a:xfrm>
            <a:off x="29900881" y="27057097"/>
            <a:ext cx="128016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•"/>
              <a:defRPr/>
            </a:lvl5pPr>
            <a:lvl6pPr marL="2743200" lvl="5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•"/>
              <a:defRPr/>
            </a:lvl6pPr>
            <a:lvl7pPr marL="3200400" lvl="6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•"/>
              <a:defRPr/>
            </a:lvl7pPr>
            <a:lvl8pPr marL="3657600" lvl="7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•"/>
              <a:defRPr/>
            </a:lvl8pPr>
            <a:lvl9pPr marL="4114800" lvl="8" indent="-3810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9168">
          <p15:clr>
            <a:srgbClr val="A4A3A4"/>
          </p15:clr>
        </p15:guide>
        <p15:guide id="2" pos="18480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/>
          <p:nvPr/>
        </p:nvSpPr>
        <p:spPr>
          <a:xfrm>
            <a:off x="0" y="0"/>
            <a:ext cx="43891199" cy="5029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258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7;p3"/>
          <p:cNvSpPr txBox="1">
            <a:spLocks noGrp="1"/>
          </p:cNvSpPr>
          <p:nvPr>
            <p:ph type="title"/>
          </p:nvPr>
        </p:nvSpPr>
        <p:spPr>
          <a:xfrm>
            <a:off x="6400800" y="990600"/>
            <a:ext cx="31089601" cy="2514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800"/>
              <a:buFont typeface="Cambria"/>
              <a:buNone/>
              <a:defRPr sz="8800" b="1" i="0" u="none" strike="noStrike" cap="none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body" idx="1"/>
          </p:nvPr>
        </p:nvSpPr>
        <p:spPr>
          <a:xfrm>
            <a:off x="6400800" y="6019800"/>
            <a:ext cx="31089601" cy="23629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3"/>
          <p:cNvSpPr txBox="1">
            <a:spLocks noGrp="1"/>
          </p:cNvSpPr>
          <p:nvPr>
            <p:ph type="dt" idx="10"/>
          </p:nvPr>
        </p:nvSpPr>
        <p:spPr>
          <a:xfrm>
            <a:off x="1143000" y="32114697"/>
            <a:ext cx="987552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8B8B8D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25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25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25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25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25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25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25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25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3"/>
          <p:cNvSpPr txBox="1">
            <a:spLocks noGrp="1"/>
          </p:cNvSpPr>
          <p:nvPr>
            <p:ph type="ftr" idx="11"/>
          </p:nvPr>
        </p:nvSpPr>
        <p:spPr>
          <a:xfrm>
            <a:off x="11018520" y="32114697"/>
            <a:ext cx="2185416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8B8B8D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25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25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25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25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25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25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25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25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sldNum" idx="12"/>
          </p:nvPr>
        </p:nvSpPr>
        <p:spPr>
          <a:xfrm>
            <a:off x="32872681" y="32114697"/>
            <a:ext cx="987552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rgbClr val="8B8B8D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rgbClr val="8B8B8D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rgbClr val="8B8B8D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rgbClr val="8B8B8D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rgbClr val="8B8B8D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rgbClr val="8B8B8D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rgbClr val="8B8B8D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rgbClr val="8B8B8D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rgbClr val="8B8B8D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720">
          <p15:clr>
            <a:srgbClr val="A4A3A4"/>
          </p15:clr>
        </p15:guide>
        <p15:guide id="3" pos="26928">
          <p15:clr>
            <a:srgbClr val="A4A3A4"/>
          </p15:clr>
        </p15:guide>
        <p15:guide id="4" pos="13824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"/>
          <p:cNvSpPr txBox="1">
            <a:spLocks noGrp="1"/>
          </p:cNvSpPr>
          <p:nvPr>
            <p:ph type="title"/>
          </p:nvPr>
        </p:nvSpPr>
        <p:spPr>
          <a:xfrm>
            <a:off x="6416375" y="357801"/>
            <a:ext cx="31089600" cy="223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mbria"/>
              <a:buNone/>
            </a:pPr>
            <a:r>
              <a:rPr lang="en-US" sz="9600"/>
              <a:t>Strafford County Payroll System</a:t>
            </a:r>
            <a:endParaRPr sz="9600"/>
          </a:p>
        </p:txBody>
      </p:sp>
      <p:sp>
        <p:nvSpPr>
          <p:cNvPr id="41" name="Google Shape;41;p1"/>
          <p:cNvSpPr>
            <a:spLocks noGrp="1"/>
          </p:cNvSpPr>
          <p:nvPr>
            <p:ph type="body" idx="4"/>
          </p:nvPr>
        </p:nvSpPr>
        <p:spPr>
          <a:xfrm>
            <a:off x="1287070" y="5381098"/>
            <a:ext cx="12801600" cy="1219200"/>
          </a:xfrm>
          <a:prstGeom prst="round1Rect">
            <a:avLst>
              <a:gd name="adj" fmla="val 16667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365750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en-US"/>
              <a:t>BACKGROUND</a:t>
            </a:r>
            <a:endParaRPr/>
          </a:p>
        </p:txBody>
      </p:sp>
      <p:sp>
        <p:nvSpPr>
          <p:cNvPr id="42" name="Google Shape;42;p1"/>
          <p:cNvSpPr>
            <a:spLocks noGrp="1"/>
          </p:cNvSpPr>
          <p:nvPr>
            <p:ph type="body" idx="6"/>
          </p:nvPr>
        </p:nvSpPr>
        <p:spPr>
          <a:xfrm>
            <a:off x="987849" y="19449775"/>
            <a:ext cx="13024500" cy="1219200"/>
          </a:xfrm>
          <a:prstGeom prst="round1Rect">
            <a:avLst>
              <a:gd name="adj" fmla="val 16667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365750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en-US"/>
              <a:t>DESIGN DECISIONS/TOOLS</a:t>
            </a:r>
            <a:endParaRPr/>
          </a:p>
        </p:txBody>
      </p:sp>
      <p:sp>
        <p:nvSpPr>
          <p:cNvPr id="43" name="Google Shape;43;p1"/>
          <p:cNvSpPr txBox="1">
            <a:spLocks noGrp="1"/>
          </p:cNvSpPr>
          <p:nvPr>
            <p:ph type="body" idx="7"/>
          </p:nvPr>
        </p:nvSpPr>
        <p:spPr>
          <a:xfrm>
            <a:off x="538950" y="27356500"/>
            <a:ext cx="12801600" cy="53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91425" bIns="45700" anchor="t" anchorCtr="0">
            <a:normAutofit/>
          </a:bodyPr>
          <a:lstStyle/>
          <a:p>
            <a:pPr marL="45720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Char char="•"/>
            </a:pPr>
            <a:r>
              <a:rPr lang="en-US" sz="4200"/>
              <a:t>Amazon EC2 cloud hosts a Flask microframework that handles all requests, sending them to the correct Python endpoints for processing. </a:t>
            </a:r>
            <a:endParaRPr sz="42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200"/>
          </a:p>
          <a:p>
            <a:pPr marL="45720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Char char="•"/>
            </a:pPr>
            <a:r>
              <a:rPr lang="en-US" sz="4200"/>
              <a:t>Flask SQLAlchemy translates Flask Python code to SQL to make database queries to MariaDB database hosted on Amazon RDS.</a:t>
            </a:r>
            <a:endParaRPr sz="4200"/>
          </a:p>
          <a:p>
            <a:pPr marL="457200" lvl="0" indent="-2794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None/>
            </a:pPr>
            <a:endParaRPr/>
          </a:p>
        </p:txBody>
      </p:sp>
      <p:sp>
        <p:nvSpPr>
          <p:cNvPr id="44" name="Google Shape;44;p1"/>
          <p:cNvSpPr>
            <a:spLocks noGrp="1"/>
          </p:cNvSpPr>
          <p:nvPr>
            <p:ph type="body" idx="8"/>
          </p:nvPr>
        </p:nvSpPr>
        <p:spPr>
          <a:xfrm>
            <a:off x="29999225" y="5381088"/>
            <a:ext cx="13379100" cy="1219200"/>
          </a:xfrm>
          <a:prstGeom prst="round1Rect">
            <a:avLst>
              <a:gd name="adj" fmla="val 16667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365750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en-US"/>
              <a:t>APPLICATION OUTPUT</a:t>
            </a:r>
            <a:endParaRPr/>
          </a:p>
        </p:txBody>
      </p:sp>
      <p:sp>
        <p:nvSpPr>
          <p:cNvPr id="45" name="Google Shape;45;p1"/>
          <p:cNvSpPr txBox="1">
            <a:spLocks noGrp="1"/>
          </p:cNvSpPr>
          <p:nvPr>
            <p:ph type="body" idx="9"/>
          </p:nvPr>
        </p:nvSpPr>
        <p:spPr>
          <a:xfrm>
            <a:off x="14868750" y="12755873"/>
            <a:ext cx="14279400" cy="652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91425" bIns="45700" anchor="t" anchorCtr="0">
            <a:normAutofit/>
          </a:bodyPr>
          <a:lstStyle/>
          <a:p>
            <a:pPr marL="45720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Char char="•"/>
            </a:pPr>
            <a:r>
              <a:rPr lang="en-US" sz="4800"/>
              <a:t>Currently, the Strafford County officers do all payroll by hand, requiring them to return the police station to submit hours. </a:t>
            </a:r>
            <a:endParaRPr sz="4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800"/>
          </a:p>
          <a:p>
            <a:pPr marL="45720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Char char="•"/>
            </a:pPr>
            <a:r>
              <a:rPr lang="en-US" sz="4800"/>
              <a:t>This web application will be accessible to all officers and will be usable by any reasonably modern smartphone, tablet, or computer device with an internet connection.</a:t>
            </a:r>
            <a:endParaRPr/>
          </a:p>
          <a:p>
            <a:pPr marL="457200" lvl="0" indent="-2794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457200" lvl="0" indent="-2794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None/>
            </a:pPr>
            <a:endParaRPr/>
          </a:p>
        </p:txBody>
      </p:sp>
      <p:sp>
        <p:nvSpPr>
          <p:cNvPr id="46" name="Google Shape;46;p1"/>
          <p:cNvSpPr txBox="1">
            <a:spLocks noGrp="1"/>
          </p:cNvSpPr>
          <p:nvPr>
            <p:ph type="body" idx="16"/>
          </p:nvPr>
        </p:nvSpPr>
        <p:spPr>
          <a:xfrm>
            <a:off x="19642950" y="12000738"/>
            <a:ext cx="49335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91425" bIns="45700" anchor="t" anchorCtr="0">
            <a:normAutofit/>
          </a:bodyPr>
          <a:lstStyle/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Payroll System Dashboard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457200" lvl="0" indent="-2794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457200" lvl="0" indent="-2794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457200" lvl="0" indent="-2794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None/>
            </a:pPr>
            <a:endParaRPr/>
          </a:p>
        </p:txBody>
      </p:sp>
      <p:sp>
        <p:nvSpPr>
          <p:cNvPr id="47" name="Google Shape;47;p1"/>
          <p:cNvSpPr>
            <a:spLocks noGrp="1"/>
          </p:cNvSpPr>
          <p:nvPr>
            <p:ph type="body" idx="20"/>
          </p:nvPr>
        </p:nvSpPr>
        <p:spPr>
          <a:xfrm>
            <a:off x="29776213" y="19449775"/>
            <a:ext cx="13379100" cy="1219200"/>
          </a:xfrm>
          <a:prstGeom prst="round1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365750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en-US"/>
              <a:t>CONCLUSIONS</a:t>
            </a:r>
            <a:endParaRPr/>
          </a:p>
        </p:txBody>
      </p:sp>
      <p:sp>
        <p:nvSpPr>
          <p:cNvPr id="48" name="Google Shape;48;p1"/>
          <p:cNvSpPr txBox="1">
            <a:spLocks noGrp="1"/>
          </p:cNvSpPr>
          <p:nvPr>
            <p:ph type="body" idx="21"/>
          </p:nvPr>
        </p:nvSpPr>
        <p:spPr>
          <a:xfrm>
            <a:off x="30353750" y="20898325"/>
            <a:ext cx="12801600" cy="928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91425" bIns="45700" anchor="t" anchorCtr="0">
            <a:normAutofit/>
          </a:bodyPr>
          <a:lstStyle/>
          <a:p>
            <a:pPr marL="45720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Char char="•"/>
            </a:pPr>
            <a:r>
              <a:rPr lang="en-US" sz="4800"/>
              <a:t>This project will replace the current paper based payroll system for the Strafford County Sheriff’s department.</a:t>
            </a:r>
            <a:endParaRPr sz="4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800"/>
          </a:p>
          <a:p>
            <a:pPr marL="45720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Char char="•"/>
            </a:pPr>
            <a:r>
              <a:rPr lang="en-US" sz="4800"/>
              <a:t>Officers can submit their hours from their phone or computer whenever it is convenient for them.</a:t>
            </a:r>
            <a:endParaRPr sz="48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800"/>
          </a:p>
          <a:p>
            <a:pPr marL="45720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Char char="•"/>
            </a:pPr>
            <a:r>
              <a:rPr lang="en-US" sz="4800"/>
              <a:t>Project may have to be continued by another team due to the scope being too large for a two semester project.</a:t>
            </a:r>
            <a:endParaRPr sz="4800"/>
          </a:p>
        </p:txBody>
      </p:sp>
      <p:sp>
        <p:nvSpPr>
          <p:cNvPr id="49" name="Google Shape;49;p1"/>
          <p:cNvSpPr txBox="1">
            <a:spLocks noGrp="1"/>
          </p:cNvSpPr>
          <p:nvPr>
            <p:ph type="body" idx="5"/>
          </p:nvPr>
        </p:nvSpPr>
        <p:spPr>
          <a:xfrm>
            <a:off x="1287075" y="6760475"/>
            <a:ext cx="12801600" cy="1203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91425" bIns="45700" anchor="t" anchorCtr="0">
            <a:normAutofit/>
          </a:bodyPr>
          <a:lstStyle/>
          <a:p>
            <a:pPr marL="457200" lvl="0" indent="-584200" algn="l" rtl="0">
              <a:spcBef>
                <a:spcPts val="0"/>
              </a:spcBef>
              <a:spcAft>
                <a:spcPts val="0"/>
              </a:spcAft>
              <a:buSzPts val="4800"/>
              <a:buFont typeface="Calibri"/>
              <a:buChar char="•"/>
            </a:pPr>
            <a:r>
              <a:rPr lang="en-US" sz="4800">
                <a:solidFill>
                  <a:srgbClr val="000000"/>
                </a:solidFill>
              </a:rPr>
              <a:t>The objective of the Payroll System project is to provide a web application that allows police officers of Strafford County to submit time cards as a means for payroll. </a:t>
            </a:r>
            <a:endParaRPr sz="4800">
              <a:solidFill>
                <a:srgbClr val="000000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800">
              <a:solidFill>
                <a:srgbClr val="000000"/>
              </a:solidFill>
            </a:endParaRPr>
          </a:p>
          <a:p>
            <a:pPr marL="457200" lvl="0" indent="-584200" algn="l" rtl="0">
              <a:spcBef>
                <a:spcPts val="0"/>
              </a:spcBef>
              <a:spcAft>
                <a:spcPts val="0"/>
              </a:spcAft>
              <a:buSzPts val="4800"/>
              <a:buFont typeface="Calibri"/>
              <a:buChar char="•"/>
            </a:pPr>
            <a:r>
              <a:rPr lang="en-US" sz="4800">
                <a:solidFill>
                  <a:srgbClr val="000000"/>
                </a:solidFill>
              </a:rPr>
              <a:t>Officers can securely login and track the amount of hours and the type of work they do. </a:t>
            </a:r>
            <a:endParaRPr sz="48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800">
              <a:solidFill>
                <a:srgbClr val="000000"/>
              </a:solidFill>
            </a:endParaRPr>
          </a:p>
          <a:p>
            <a:pPr marL="457200" lvl="0" indent="-584200" algn="l" rtl="0">
              <a:spcBef>
                <a:spcPts val="0"/>
              </a:spcBef>
              <a:spcAft>
                <a:spcPts val="0"/>
              </a:spcAft>
              <a:buSzPts val="4800"/>
              <a:buFont typeface="Calibri"/>
              <a:buChar char="•"/>
            </a:pPr>
            <a:r>
              <a:rPr lang="en-US" sz="4800">
                <a:solidFill>
                  <a:srgbClr val="000000"/>
                </a:solidFill>
              </a:rPr>
              <a:t>The web application can generate an excel file of a selected pay period, and provide overtime metrics for budget management. </a:t>
            </a:r>
            <a:endParaRPr sz="4800">
              <a:solidFill>
                <a:srgbClr val="000000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rgbClr val="000000"/>
                </a:solidFill>
              </a:rPr>
              <a:t>(see application output)</a:t>
            </a:r>
            <a:endParaRPr sz="4800">
              <a:solidFill>
                <a:srgbClr val="000000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800">
              <a:solidFill>
                <a:srgbClr val="000000"/>
              </a:solidFill>
            </a:endParaRPr>
          </a:p>
          <a:p>
            <a:pPr marL="457200" lvl="0" indent="-584200" algn="l" rtl="0">
              <a:spcBef>
                <a:spcPts val="0"/>
              </a:spcBef>
              <a:spcAft>
                <a:spcPts val="0"/>
              </a:spcAft>
              <a:buSzPts val="4800"/>
              <a:buFont typeface="Calibri"/>
              <a:buChar char="•"/>
            </a:pPr>
            <a:r>
              <a:rPr lang="en-US" sz="4800">
                <a:solidFill>
                  <a:srgbClr val="000000"/>
                </a:solidFill>
              </a:rPr>
              <a:t>This project provides value by automating hours of work that the sheriff’s department currently does each week by hand.</a:t>
            </a:r>
            <a:endParaRPr sz="4800"/>
          </a:p>
        </p:txBody>
      </p:sp>
      <p:sp>
        <p:nvSpPr>
          <p:cNvPr id="50" name="Google Shape;50;p1"/>
          <p:cNvSpPr>
            <a:spLocks noGrp="1"/>
          </p:cNvSpPr>
          <p:nvPr>
            <p:ph type="body" idx="15"/>
          </p:nvPr>
        </p:nvSpPr>
        <p:spPr>
          <a:xfrm>
            <a:off x="15301100" y="5381088"/>
            <a:ext cx="13617000" cy="1219200"/>
          </a:xfrm>
          <a:prstGeom prst="round1Rect">
            <a:avLst>
              <a:gd name="adj" fmla="val 16667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365750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en-US"/>
              <a:t>APPLICATION INTERFACE</a:t>
            </a:r>
            <a:endParaRPr/>
          </a:p>
        </p:txBody>
      </p:sp>
      <p:sp>
        <p:nvSpPr>
          <p:cNvPr id="51" name="Google Shape;51;p1"/>
          <p:cNvSpPr txBox="1"/>
          <p:nvPr/>
        </p:nvSpPr>
        <p:spPr>
          <a:xfrm>
            <a:off x="30287975" y="12984464"/>
            <a:ext cx="12801600" cy="652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Char char="•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end result of this project is to deliver a formatted excel sheet that pulls all shifts for the current week.</a:t>
            </a:r>
            <a:endParaRPr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Char char="•"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Currently, one employee spends an entire workday making this sheet by hand. Assuming a 8 hour work day, this would save </a:t>
            </a:r>
            <a:r>
              <a:rPr lang="en-US" sz="4800">
                <a:solidFill>
                  <a:srgbClr val="6FA8DC"/>
                </a:solidFill>
                <a:latin typeface="Calibri"/>
                <a:ea typeface="Calibri"/>
                <a:cs typeface="Calibri"/>
                <a:sym typeface="Calibri"/>
              </a:rPr>
              <a:t>~400 hours</a:t>
            </a: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work per year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52;p1"/>
          <p:cNvSpPr txBox="1"/>
          <p:nvPr/>
        </p:nvSpPr>
        <p:spPr>
          <a:xfrm>
            <a:off x="6400800" y="2812001"/>
            <a:ext cx="31089600" cy="223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Tony Barboza, Brandon Cammett, Tyler Currier, Dane Hoover, Ke Chen, Brandon Rose  </a:t>
            </a:r>
            <a:endParaRPr sz="6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University of New Hampshire</a:t>
            </a:r>
            <a:endParaRPr/>
          </a:p>
        </p:txBody>
      </p:sp>
      <p:pic>
        <p:nvPicPr>
          <p:cNvPr id="53" name="Google Shape;53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51397" y="1144645"/>
            <a:ext cx="2478029" cy="29839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"/>
          <p:cNvPicPr preferRelativeResize="0"/>
          <p:nvPr/>
        </p:nvPicPr>
        <p:blipFill rotWithShape="1">
          <a:blip r:embed="rId4">
            <a:alphaModFix/>
          </a:blip>
          <a:srcRect r="72397"/>
          <a:stretch/>
        </p:blipFill>
        <p:spPr>
          <a:xfrm>
            <a:off x="39742125" y="1144650"/>
            <a:ext cx="3006084" cy="298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6291437" y="6867589"/>
            <a:ext cx="11636525" cy="5018251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57" name="Google Shape;57;p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2600988" y="6928250"/>
            <a:ext cx="8175563" cy="5071125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58" name="Google Shape;58;p1"/>
          <p:cNvSpPr txBox="1"/>
          <p:nvPr/>
        </p:nvSpPr>
        <p:spPr>
          <a:xfrm>
            <a:off x="34104113" y="12327325"/>
            <a:ext cx="51693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Automated CSV Output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60" name="Google Shape;60;p1"/>
          <p:cNvCxnSpPr/>
          <p:nvPr/>
        </p:nvCxnSpPr>
        <p:spPr>
          <a:xfrm>
            <a:off x="1143000" y="19086663"/>
            <a:ext cx="41933400" cy="114600"/>
          </a:xfrm>
          <a:prstGeom prst="straightConnector1">
            <a:avLst/>
          </a:prstGeom>
          <a:noFill/>
          <a:ln w="38100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61" name="Google Shape;61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287063" y="20917475"/>
            <a:ext cx="11305350" cy="6439032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"/>
          <p:cNvSpPr>
            <a:spLocks noGrp="1"/>
          </p:cNvSpPr>
          <p:nvPr>
            <p:ph type="body" idx="6"/>
          </p:nvPr>
        </p:nvSpPr>
        <p:spPr>
          <a:xfrm>
            <a:off x="15420150" y="19449775"/>
            <a:ext cx="13728000" cy="1219200"/>
          </a:xfrm>
          <a:prstGeom prst="round1Rect">
            <a:avLst>
              <a:gd name="adj" fmla="val 16667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365750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en-US"/>
              <a:t>SHIFT CALCULATION</a:t>
            </a:r>
            <a:endParaRPr/>
          </a:p>
        </p:txBody>
      </p:sp>
      <p:sp>
        <p:nvSpPr>
          <p:cNvPr id="63" name="Google Shape;63;p1"/>
          <p:cNvSpPr txBox="1">
            <a:spLocks noGrp="1"/>
          </p:cNvSpPr>
          <p:nvPr>
            <p:ph type="body" idx="21"/>
          </p:nvPr>
        </p:nvSpPr>
        <p:spPr>
          <a:xfrm>
            <a:off x="15420150" y="20668975"/>
            <a:ext cx="13617000" cy="1203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91425" bIns="45700" anchor="t" anchorCtr="0">
            <a:noAutofit/>
          </a:bodyPr>
          <a:lstStyle/>
          <a:p>
            <a:pPr marL="457200" lvl="0" indent="-495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Char char="•"/>
            </a:pPr>
            <a:r>
              <a:rPr lang="en-US" sz="4200"/>
              <a:t>Officer submits time in, time out, and type of work (Sheriff, Federal, Bus Driver, etc.).</a:t>
            </a:r>
            <a:endParaRPr sz="42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200"/>
          </a:p>
          <a:p>
            <a:pPr marL="457200" lvl="0" indent="-495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Char char="•"/>
            </a:pPr>
            <a:r>
              <a:rPr lang="en-US" sz="4200"/>
              <a:t>System finds right type code and cost center for the type of work for the particular officer.</a:t>
            </a:r>
            <a:endParaRPr sz="42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200"/>
          </a:p>
          <a:p>
            <a:pPr marL="457200" lvl="0" indent="-495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Char char="•"/>
            </a:pPr>
            <a:r>
              <a:rPr lang="en-US" sz="4200"/>
              <a:t>System splits single shift into more shifts if shift falls into multiple time categories (weekday or weekend, 8am to 4pm or 4pm to 8am).</a:t>
            </a:r>
            <a:endParaRPr sz="42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200"/>
          </a:p>
          <a:p>
            <a:pPr marL="457200" lvl="0" indent="-495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Char char="•"/>
            </a:pPr>
            <a:r>
              <a:rPr lang="en-US" sz="4200"/>
              <a:t>System corrects type codes to reflect correct day and time.</a:t>
            </a:r>
            <a:endParaRPr sz="42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200"/>
          </a:p>
          <a:p>
            <a:pPr marL="457200" lvl="0" indent="-495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Char char="•"/>
            </a:pPr>
            <a:r>
              <a:rPr lang="en-US" sz="4200"/>
              <a:t>System stores date and time, cost center, and type code in database.</a:t>
            </a:r>
            <a:endParaRPr sz="42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200"/>
          </a:p>
          <a:p>
            <a:pPr marL="457200" lvl="0" indent="-495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Char char="•"/>
            </a:pPr>
            <a:r>
              <a:rPr lang="en-US" sz="4200"/>
              <a:t>When shifts are requested to be read, overtime hours are calculated before sending shift info back to user.</a:t>
            </a:r>
            <a:endParaRPr sz="4200"/>
          </a:p>
        </p:txBody>
      </p:sp>
      <p:cxnSp>
        <p:nvCxnSpPr>
          <p:cNvPr id="64" name="Google Shape;64;p1"/>
          <p:cNvCxnSpPr/>
          <p:nvPr/>
        </p:nvCxnSpPr>
        <p:spPr>
          <a:xfrm>
            <a:off x="28464175" y="9249250"/>
            <a:ext cx="3298200" cy="0"/>
          </a:xfrm>
          <a:prstGeom prst="straightConnector1">
            <a:avLst/>
          </a:prstGeom>
          <a:noFill/>
          <a:ln w="76200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g703848e47f_1_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51397" y="1144645"/>
            <a:ext cx="2478029" cy="29839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g703848e47f_1_22"/>
          <p:cNvPicPr preferRelativeResize="0"/>
          <p:nvPr/>
        </p:nvPicPr>
        <p:blipFill rotWithShape="1">
          <a:blip r:embed="rId4">
            <a:alphaModFix/>
          </a:blip>
          <a:srcRect r="72397"/>
          <a:stretch/>
        </p:blipFill>
        <p:spPr>
          <a:xfrm>
            <a:off x="39742125" y="1144650"/>
            <a:ext cx="3006084" cy="298400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g703848e47f_1_22"/>
          <p:cNvSpPr txBox="1"/>
          <p:nvPr/>
        </p:nvSpPr>
        <p:spPr>
          <a:xfrm>
            <a:off x="17269500" y="1375150"/>
            <a:ext cx="9352200" cy="252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BACKGROUND</a:t>
            </a:r>
            <a:endParaRPr sz="12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g703848e47f_1_22"/>
          <p:cNvSpPr txBox="1">
            <a:spLocks noGrp="1"/>
          </p:cNvSpPr>
          <p:nvPr>
            <p:ph type="body" idx="5"/>
          </p:nvPr>
        </p:nvSpPr>
        <p:spPr>
          <a:xfrm>
            <a:off x="1287075" y="8173500"/>
            <a:ext cx="40790100" cy="2198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91425" bIns="45700" anchor="t" anchorCtr="0">
            <a:noAutofit/>
          </a:bodyPr>
          <a:lstStyle/>
          <a:p>
            <a:pPr marL="457200" lvl="0" indent="-889000" algn="l" rtl="0">
              <a:spcBef>
                <a:spcPts val="0"/>
              </a:spcBef>
              <a:spcAft>
                <a:spcPts val="0"/>
              </a:spcAft>
              <a:buSzPts val="9600"/>
              <a:buFont typeface="Calibri"/>
              <a:buChar char="•"/>
            </a:pPr>
            <a:r>
              <a:rPr lang="en-US" sz="9600">
                <a:solidFill>
                  <a:srgbClr val="000000"/>
                </a:solidFill>
              </a:rPr>
              <a:t>The objective of the Payroll System project is to provide a web application that allows police officers of Strafford County to submit time cards as a means for payroll. </a:t>
            </a:r>
            <a:endParaRPr sz="9600">
              <a:solidFill>
                <a:srgbClr val="000000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600">
              <a:solidFill>
                <a:srgbClr val="000000"/>
              </a:solidFill>
            </a:endParaRPr>
          </a:p>
          <a:p>
            <a:pPr marL="457200" lvl="0" indent="-889000" algn="l" rtl="0">
              <a:spcBef>
                <a:spcPts val="0"/>
              </a:spcBef>
              <a:spcAft>
                <a:spcPts val="0"/>
              </a:spcAft>
              <a:buSzPts val="9600"/>
              <a:buFont typeface="Calibri"/>
              <a:buChar char="•"/>
            </a:pPr>
            <a:r>
              <a:rPr lang="en-US" sz="9600">
                <a:solidFill>
                  <a:srgbClr val="000000"/>
                </a:solidFill>
              </a:rPr>
              <a:t>Officers can securely login and track the amount of hours and the type of work they do. </a:t>
            </a:r>
            <a:endParaRPr sz="960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600">
              <a:solidFill>
                <a:srgbClr val="000000"/>
              </a:solidFill>
            </a:endParaRPr>
          </a:p>
          <a:p>
            <a:pPr marL="457200" lvl="0" indent="-889000" algn="l" rtl="0">
              <a:spcBef>
                <a:spcPts val="0"/>
              </a:spcBef>
              <a:spcAft>
                <a:spcPts val="0"/>
              </a:spcAft>
              <a:buSzPts val="9600"/>
              <a:buFont typeface="Calibri"/>
              <a:buChar char="•"/>
            </a:pPr>
            <a:r>
              <a:rPr lang="en-US" sz="9600">
                <a:solidFill>
                  <a:srgbClr val="000000"/>
                </a:solidFill>
              </a:rPr>
              <a:t>The web application can generate an excel file of a selected pay period, and provide overtime metrics for budget management. </a:t>
            </a:r>
            <a:endParaRPr sz="9600">
              <a:solidFill>
                <a:srgbClr val="000000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600">
                <a:solidFill>
                  <a:srgbClr val="000000"/>
                </a:solidFill>
              </a:rPr>
              <a:t>(see application output)</a:t>
            </a:r>
            <a:endParaRPr sz="9600">
              <a:solidFill>
                <a:srgbClr val="000000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600">
              <a:solidFill>
                <a:srgbClr val="000000"/>
              </a:solidFill>
            </a:endParaRPr>
          </a:p>
          <a:p>
            <a:pPr marL="457200" lvl="0" indent="-889000" algn="l" rtl="0">
              <a:spcBef>
                <a:spcPts val="0"/>
              </a:spcBef>
              <a:spcAft>
                <a:spcPts val="0"/>
              </a:spcAft>
              <a:buSzPts val="9600"/>
              <a:buFont typeface="Calibri"/>
              <a:buChar char="•"/>
            </a:pPr>
            <a:r>
              <a:rPr lang="en-US" sz="9600">
                <a:solidFill>
                  <a:srgbClr val="000000"/>
                </a:solidFill>
              </a:rPr>
              <a:t>This project provides value by automating hours of work that the sheriff’s department currently does each week by hand.</a:t>
            </a:r>
            <a:endParaRPr sz="9600">
              <a:solidFill>
                <a:srgbClr val="000000"/>
              </a:solidFill>
            </a:endParaRPr>
          </a:p>
          <a:p>
            <a:pPr marL="457200" lvl="0" indent="-1524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4800"/>
              <a:buNone/>
            </a:pPr>
            <a:endParaRPr sz="4800"/>
          </a:p>
          <a:p>
            <a:pPr marL="457200" lvl="0" indent="-1524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4800"/>
              <a:buNone/>
            </a:pPr>
            <a:endParaRPr sz="4800"/>
          </a:p>
          <a:p>
            <a:pPr marL="45720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4800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4800"/>
              <a:buNone/>
            </a:pPr>
            <a:endParaRPr sz="4800"/>
          </a:p>
          <a:p>
            <a:pPr marL="457200" lvl="0" indent="-1524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4800"/>
              <a:buNone/>
            </a:pPr>
            <a:endParaRPr sz="4800"/>
          </a:p>
          <a:p>
            <a:pPr marL="45720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4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g731a1eda26_0_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51397" y="1144645"/>
            <a:ext cx="2478029" cy="29839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g731a1eda26_0_7"/>
          <p:cNvPicPr preferRelativeResize="0"/>
          <p:nvPr/>
        </p:nvPicPr>
        <p:blipFill rotWithShape="1">
          <a:blip r:embed="rId4">
            <a:alphaModFix/>
          </a:blip>
          <a:srcRect r="72397"/>
          <a:stretch/>
        </p:blipFill>
        <p:spPr>
          <a:xfrm>
            <a:off x="39742125" y="1144650"/>
            <a:ext cx="3006084" cy="2984000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g731a1eda26_0_7"/>
          <p:cNvSpPr txBox="1"/>
          <p:nvPr/>
        </p:nvSpPr>
        <p:spPr>
          <a:xfrm>
            <a:off x="14031900" y="1144650"/>
            <a:ext cx="15827400" cy="252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APPLICATION INTERFACE</a:t>
            </a:r>
            <a:endParaRPr sz="12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g731a1eda26_0_7"/>
          <p:cNvSpPr txBox="1">
            <a:spLocks noGrp="1"/>
          </p:cNvSpPr>
          <p:nvPr>
            <p:ph type="body" idx="9"/>
          </p:nvPr>
        </p:nvSpPr>
        <p:spPr>
          <a:xfrm>
            <a:off x="2668200" y="21956325"/>
            <a:ext cx="37933200" cy="999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91425" bIns="45700" anchor="t" anchorCtr="0">
            <a:noAutofit/>
          </a:bodyPr>
          <a:lstStyle/>
          <a:p>
            <a:pPr marL="457200" lvl="0" indent="-762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0"/>
              <a:buChar char="•"/>
            </a:pPr>
            <a:r>
              <a:rPr lang="en-US" sz="9600"/>
              <a:t>Currently, the Strafford County officers do all payroll by hand, requiring them to return the police station to submit hours. </a:t>
            </a:r>
            <a:endParaRPr sz="96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600"/>
          </a:p>
          <a:p>
            <a:pPr marL="457200" lvl="0" indent="-762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0"/>
              <a:buChar char="•"/>
            </a:pPr>
            <a:r>
              <a:rPr lang="en-US" sz="9600"/>
              <a:t>This web application will be accessible to all officers and will be usable by any reasonably modern smartphone, tablet, or computer device with an internet connection.</a:t>
            </a:r>
            <a:endParaRPr sz="9600"/>
          </a:p>
          <a:p>
            <a:pPr marL="457200" lvl="0" indent="-2794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457200" lvl="0" indent="-2794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None/>
            </a:pPr>
            <a:endParaRPr/>
          </a:p>
        </p:txBody>
      </p:sp>
      <p:sp>
        <p:nvSpPr>
          <p:cNvPr id="81" name="Google Shape;81;g731a1eda26_0_7"/>
          <p:cNvSpPr txBox="1">
            <a:spLocks noGrp="1"/>
          </p:cNvSpPr>
          <p:nvPr>
            <p:ph type="body" idx="16"/>
          </p:nvPr>
        </p:nvSpPr>
        <p:spPr>
          <a:xfrm>
            <a:off x="17968950" y="20442213"/>
            <a:ext cx="73317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/>
              <a:t>Payroll System Dashboard</a:t>
            </a:r>
            <a:endParaRPr sz="4800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457200" lvl="0" indent="-2794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457200" lvl="0" indent="-2794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457200" lvl="0" indent="-2794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None/>
            </a:pPr>
            <a:endParaRPr/>
          </a:p>
        </p:txBody>
      </p:sp>
      <p:pic>
        <p:nvPicPr>
          <p:cNvPr id="82" name="Google Shape;82;g731a1eda26_0_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896482" y="6964046"/>
            <a:ext cx="30098246" cy="12979863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Google Shape;87;g731a1eda26_0_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51397" y="1144645"/>
            <a:ext cx="2478029" cy="29839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g731a1eda26_0_31"/>
          <p:cNvPicPr preferRelativeResize="0"/>
          <p:nvPr/>
        </p:nvPicPr>
        <p:blipFill rotWithShape="1">
          <a:blip r:embed="rId4">
            <a:alphaModFix/>
          </a:blip>
          <a:srcRect r="72397"/>
          <a:stretch/>
        </p:blipFill>
        <p:spPr>
          <a:xfrm>
            <a:off x="39742125" y="1144650"/>
            <a:ext cx="3006084" cy="29840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g731a1eda26_0_31"/>
          <p:cNvSpPr txBox="1"/>
          <p:nvPr/>
        </p:nvSpPr>
        <p:spPr>
          <a:xfrm>
            <a:off x="14896200" y="1144650"/>
            <a:ext cx="14098800" cy="252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APPLICATION OUTPUT</a:t>
            </a:r>
            <a:endParaRPr sz="12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0" name="Google Shape;90;g731a1eda26_0_3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0125" y="5731750"/>
            <a:ext cx="43891202" cy="15814015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g731a1eda26_0_31"/>
          <p:cNvSpPr txBox="1"/>
          <p:nvPr/>
        </p:nvSpPr>
        <p:spPr>
          <a:xfrm>
            <a:off x="3729425" y="21545775"/>
            <a:ext cx="36012600" cy="949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7620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Char char="•"/>
            </a:pPr>
            <a:r>
              <a:rPr lang="en-US" sz="9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end result of this project is to deliver a formatted excel sheet that pulls all shifts for the current week.</a:t>
            </a:r>
            <a:endParaRPr sz="960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7620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Char char="•"/>
            </a:pPr>
            <a:r>
              <a:rPr lang="en-US" sz="9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Currently, one employee spends an entire workday making this sheet by hand. Assuming a 8 hour work day, this would save </a:t>
            </a:r>
            <a:r>
              <a:rPr lang="en-US" sz="9600">
                <a:solidFill>
                  <a:srgbClr val="6FA8DC"/>
                </a:solidFill>
                <a:latin typeface="Calibri"/>
                <a:ea typeface="Calibri"/>
                <a:cs typeface="Calibri"/>
                <a:sym typeface="Calibri"/>
              </a:rPr>
              <a:t>~400 hours</a:t>
            </a:r>
            <a:r>
              <a:rPr lang="en-US" sz="9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work per year</a:t>
            </a:r>
            <a:endParaRPr sz="9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g731a1eda26_0_5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51397" y="1144645"/>
            <a:ext cx="2478029" cy="2983997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g731a1eda26_0_53"/>
          <p:cNvPicPr preferRelativeResize="0"/>
          <p:nvPr/>
        </p:nvPicPr>
        <p:blipFill rotWithShape="1">
          <a:blip r:embed="rId4">
            <a:alphaModFix/>
          </a:blip>
          <a:srcRect r="72397"/>
          <a:stretch/>
        </p:blipFill>
        <p:spPr>
          <a:xfrm>
            <a:off x="39742125" y="1144650"/>
            <a:ext cx="3006084" cy="2984000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g731a1eda26_0_53"/>
          <p:cNvSpPr txBox="1"/>
          <p:nvPr/>
        </p:nvSpPr>
        <p:spPr>
          <a:xfrm>
            <a:off x="13574250" y="1375150"/>
            <a:ext cx="16742700" cy="252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DESIGN TOOLS/DECISIONS</a:t>
            </a:r>
            <a:endParaRPr sz="12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9" name="Google Shape;99;g731a1eda26_0_5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0551611" y="12892525"/>
            <a:ext cx="21385325" cy="1218015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g731a1eda26_0_53"/>
          <p:cNvSpPr txBox="1">
            <a:spLocks noGrp="1"/>
          </p:cNvSpPr>
          <p:nvPr>
            <p:ph type="body" idx="7"/>
          </p:nvPr>
        </p:nvSpPr>
        <p:spPr>
          <a:xfrm>
            <a:off x="1922150" y="11368900"/>
            <a:ext cx="17841900" cy="1271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91425" bIns="45700" anchor="t" anchorCtr="0">
            <a:noAutofit/>
          </a:bodyPr>
          <a:lstStyle/>
          <a:p>
            <a:pPr marL="457200" lvl="0" indent="-762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0"/>
              <a:buChar char="•"/>
            </a:pPr>
            <a:r>
              <a:rPr lang="en-US" sz="9600"/>
              <a:t>Amazon EC2 cloud hosts a Flask microframework that handles all requests, sending them to the correct Python endpoints for processing. </a:t>
            </a:r>
            <a:endParaRPr sz="96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600"/>
          </a:p>
          <a:p>
            <a:pPr marL="457200" lvl="0" indent="-762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0"/>
              <a:buChar char="•"/>
            </a:pPr>
            <a:r>
              <a:rPr lang="en-US" sz="9600"/>
              <a:t>Flask SQLAlchemy translates Flask Python code to SQL to make database queries to MariaDB database hosted on Amazon RDS.</a:t>
            </a:r>
            <a:endParaRPr sz="9600"/>
          </a:p>
          <a:p>
            <a:pPr marL="457200" lvl="0" indent="-2794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None/>
            </a:pPr>
            <a:endParaRPr sz="9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g731a1eda26_0_7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51397" y="1144645"/>
            <a:ext cx="2478029" cy="29839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g731a1eda26_0_75"/>
          <p:cNvPicPr preferRelativeResize="0"/>
          <p:nvPr/>
        </p:nvPicPr>
        <p:blipFill rotWithShape="1">
          <a:blip r:embed="rId4">
            <a:alphaModFix/>
          </a:blip>
          <a:srcRect r="72397"/>
          <a:stretch/>
        </p:blipFill>
        <p:spPr>
          <a:xfrm>
            <a:off x="39742125" y="1144650"/>
            <a:ext cx="3006084" cy="298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g731a1eda26_0_75"/>
          <p:cNvSpPr txBox="1"/>
          <p:nvPr/>
        </p:nvSpPr>
        <p:spPr>
          <a:xfrm>
            <a:off x="15477300" y="1144650"/>
            <a:ext cx="12936600" cy="252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SHIFT CALCULATION</a:t>
            </a:r>
            <a:endParaRPr sz="12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g731a1eda26_0_75"/>
          <p:cNvSpPr txBox="1">
            <a:spLocks noGrp="1"/>
          </p:cNvSpPr>
          <p:nvPr>
            <p:ph type="body" idx="21"/>
          </p:nvPr>
        </p:nvSpPr>
        <p:spPr>
          <a:xfrm>
            <a:off x="2268300" y="6246725"/>
            <a:ext cx="39354600" cy="2560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91425" bIns="45700" anchor="t" anchorCtr="0">
            <a:noAutofit/>
          </a:bodyPr>
          <a:lstStyle/>
          <a:p>
            <a:pPr marL="457200" lvl="0" indent="-838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0"/>
              <a:buChar char="•"/>
            </a:pPr>
            <a:r>
              <a:rPr lang="en-US" sz="9600"/>
              <a:t>Officer submits time in, time out, and type of work (Sheriff, Federal, Bus Driver, etc.).</a:t>
            </a:r>
            <a:endParaRPr sz="96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600"/>
          </a:p>
          <a:p>
            <a:pPr marL="457200" lvl="0" indent="-838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0"/>
              <a:buChar char="•"/>
            </a:pPr>
            <a:r>
              <a:rPr lang="en-US" sz="9600"/>
              <a:t>System finds right type code and cost center for the type of work for the particular officer.</a:t>
            </a:r>
            <a:endParaRPr sz="96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600"/>
          </a:p>
          <a:p>
            <a:pPr marL="457200" lvl="0" indent="-838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0"/>
              <a:buChar char="•"/>
            </a:pPr>
            <a:r>
              <a:rPr lang="en-US" sz="9600"/>
              <a:t>System splits single shift into more shifts if shift falls into multiple time categories (weekday or weekend, 8am to 4pm or 4pm to 8am).</a:t>
            </a:r>
            <a:endParaRPr sz="96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600"/>
          </a:p>
          <a:p>
            <a:pPr marL="457200" lvl="0" indent="-838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0"/>
              <a:buChar char="•"/>
            </a:pPr>
            <a:r>
              <a:rPr lang="en-US" sz="9600"/>
              <a:t>System corrects type codes to reflect correct day and time.</a:t>
            </a:r>
            <a:endParaRPr sz="96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600"/>
          </a:p>
          <a:p>
            <a:pPr marL="457200" lvl="0" indent="-838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0"/>
              <a:buChar char="•"/>
            </a:pPr>
            <a:r>
              <a:rPr lang="en-US" sz="9600"/>
              <a:t>System stores date and time, cost center, and type code in database.</a:t>
            </a:r>
            <a:endParaRPr sz="96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600"/>
          </a:p>
          <a:p>
            <a:pPr marL="457200" lvl="0" indent="-838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0"/>
              <a:buChar char="•"/>
            </a:pPr>
            <a:r>
              <a:rPr lang="en-US" sz="9600"/>
              <a:t>When shifts are requested to be read, overtime hours are calculated before sending shift info back to user.</a:t>
            </a:r>
            <a:endParaRPr sz="9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3F3"/>
        </a:solidFill>
        <a:effectLst/>
      </p:bgPr>
    </p:bg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Google Shape;113;g731a1eda26_0_9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51397" y="1144645"/>
            <a:ext cx="2478029" cy="29839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g731a1eda26_0_97"/>
          <p:cNvPicPr preferRelativeResize="0"/>
          <p:nvPr/>
        </p:nvPicPr>
        <p:blipFill rotWithShape="1">
          <a:blip r:embed="rId4">
            <a:alphaModFix/>
          </a:blip>
          <a:srcRect r="72397"/>
          <a:stretch/>
        </p:blipFill>
        <p:spPr>
          <a:xfrm>
            <a:off x="39742125" y="1144650"/>
            <a:ext cx="3006084" cy="298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g731a1eda26_0_97"/>
          <p:cNvSpPr txBox="1"/>
          <p:nvPr/>
        </p:nvSpPr>
        <p:spPr>
          <a:xfrm>
            <a:off x="14086150" y="1144650"/>
            <a:ext cx="14390400" cy="252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CONCLUSIONS</a:t>
            </a:r>
            <a:endParaRPr sz="120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g731a1eda26_0_97"/>
          <p:cNvSpPr txBox="1">
            <a:spLocks noGrp="1"/>
          </p:cNvSpPr>
          <p:nvPr>
            <p:ph type="body" idx="21"/>
          </p:nvPr>
        </p:nvSpPr>
        <p:spPr>
          <a:xfrm>
            <a:off x="1197150" y="11966625"/>
            <a:ext cx="41496900" cy="2602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50" tIns="182875" rIns="91425" bIns="45700" anchor="t" anchorCtr="0">
            <a:noAutofit/>
          </a:bodyPr>
          <a:lstStyle/>
          <a:p>
            <a:pPr marL="457200" lvl="0" indent="-838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0"/>
              <a:buChar char="•"/>
            </a:pPr>
            <a:r>
              <a:rPr lang="en-US" sz="9600"/>
              <a:t>This project will replace the current paper based payroll system for the Strafford County Sheriff’s department.</a:t>
            </a:r>
            <a:endParaRPr sz="96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600"/>
          </a:p>
          <a:p>
            <a:pPr marL="457200" lvl="0" indent="-838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0"/>
              <a:buChar char="•"/>
            </a:pPr>
            <a:r>
              <a:rPr lang="en-US" sz="9600"/>
              <a:t>Officers can submit their hours from their phone or computer whenever it is convenient for them.</a:t>
            </a:r>
            <a:endParaRPr sz="960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600"/>
          </a:p>
          <a:p>
            <a:pPr marL="457200" lvl="0" indent="-838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600"/>
              <a:buChar char="•"/>
            </a:pPr>
            <a:r>
              <a:rPr lang="en-US" sz="9600"/>
              <a:t>Project may have to be continued by another team due to the scope being too large for a two semester project.</a:t>
            </a:r>
            <a:endParaRPr sz="9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g8394187899_0_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85048" y="11207825"/>
            <a:ext cx="8721900" cy="10502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g8394187899_0_30"/>
          <p:cNvPicPr preferRelativeResize="0"/>
          <p:nvPr/>
        </p:nvPicPr>
        <p:blipFill rotWithShape="1">
          <a:blip r:embed="rId4">
            <a:alphaModFix/>
          </a:blip>
          <a:srcRect r="72397"/>
          <a:stretch/>
        </p:blipFill>
        <p:spPr>
          <a:xfrm>
            <a:off x="30725695" y="11207825"/>
            <a:ext cx="10580455" cy="10502750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g8394187899_0_30"/>
          <p:cNvSpPr txBox="1"/>
          <p:nvPr/>
        </p:nvSpPr>
        <p:spPr>
          <a:xfrm>
            <a:off x="15023875" y="14894100"/>
            <a:ext cx="13435800" cy="31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mbria"/>
              <a:buNone/>
            </a:pPr>
            <a:r>
              <a:rPr lang="en-US" sz="9600"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rPr>
              <a:t>Strafford County Payroll System</a:t>
            </a:r>
            <a:endParaRPr sz="96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edical Poster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4C5A6A"/>
      </a:hlink>
      <a:folHlink>
        <a:srgbClr val="808DA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4C5A6A"/>
      </a:hlink>
      <a:folHlink>
        <a:srgbClr val="808DA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885</Words>
  <Application>Microsoft Office PowerPoint</Application>
  <PresentationFormat>Custom</PresentationFormat>
  <Paragraphs>104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</vt:lpstr>
      <vt:lpstr>Medical Poster</vt:lpstr>
      <vt:lpstr>Strafford County Payroll System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Strafford County Payroll System</dc:title>
  <cp:lastModifiedBy>Tyler Currier</cp:lastModifiedBy>
  <cp:revision>1</cp:revision>
  <dcterms:created xsi:type="dcterms:W3CDTF">2015-04-29T17:08:18Z</dcterms:created>
  <dcterms:modified xsi:type="dcterms:W3CDTF">2020-04-19T16:02:59Z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TC040015519991</vt:lpwstr>
  </property>
</Properties>
</file>