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51206400" cy="38404800"/>
  <p:notesSz cx="7077075" cy="9363075"/>
  <p:defaultTextStyle>
    <a:defPPr>
      <a:defRPr lang="en-US"/>
    </a:defPPr>
    <a:lvl1pPr algn="ctr" rtl="0" fontAlgn="base">
      <a:spcBef>
        <a:spcPct val="0"/>
      </a:spcBef>
      <a:spcAft>
        <a:spcPct val="0"/>
      </a:spcAft>
      <a:defRPr sz="4300" b="1" kern="1200">
        <a:solidFill>
          <a:srgbClr val="FF9900"/>
        </a:solidFill>
        <a:latin typeface="Arial" charset="0"/>
        <a:ea typeface="+mn-ea"/>
        <a:cs typeface="+mn-cs"/>
      </a:defRPr>
    </a:lvl1pPr>
    <a:lvl2pPr marL="457200" algn="ctr" rtl="0" fontAlgn="base">
      <a:spcBef>
        <a:spcPct val="0"/>
      </a:spcBef>
      <a:spcAft>
        <a:spcPct val="0"/>
      </a:spcAft>
      <a:defRPr sz="4300" b="1" kern="1200">
        <a:solidFill>
          <a:srgbClr val="FF9900"/>
        </a:solidFill>
        <a:latin typeface="Arial" charset="0"/>
        <a:ea typeface="+mn-ea"/>
        <a:cs typeface="+mn-cs"/>
      </a:defRPr>
    </a:lvl2pPr>
    <a:lvl3pPr marL="914400" algn="ctr" rtl="0" fontAlgn="base">
      <a:spcBef>
        <a:spcPct val="0"/>
      </a:spcBef>
      <a:spcAft>
        <a:spcPct val="0"/>
      </a:spcAft>
      <a:defRPr sz="4300" b="1" kern="1200">
        <a:solidFill>
          <a:srgbClr val="FF9900"/>
        </a:solidFill>
        <a:latin typeface="Arial" charset="0"/>
        <a:ea typeface="+mn-ea"/>
        <a:cs typeface="+mn-cs"/>
      </a:defRPr>
    </a:lvl3pPr>
    <a:lvl4pPr marL="1371600" algn="ctr" rtl="0" fontAlgn="base">
      <a:spcBef>
        <a:spcPct val="0"/>
      </a:spcBef>
      <a:spcAft>
        <a:spcPct val="0"/>
      </a:spcAft>
      <a:defRPr sz="4300" b="1" kern="1200">
        <a:solidFill>
          <a:srgbClr val="FF9900"/>
        </a:solidFill>
        <a:latin typeface="Arial" charset="0"/>
        <a:ea typeface="+mn-ea"/>
        <a:cs typeface="+mn-cs"/>
      </a:defRPr>
    </a:lvl4pPr>
    <a:lvl5pPr marL="1828800" algn="ctr" rtl="0" fontAlgn="base">
      <a:spcBef>
        <a:spcPct val="0"/>
      </a:spcBef>
      <a:spcAft>
        <a:spcPct val="0"/>
      </a:spcAft>
      <a:defRPr sz="4300" b="1" kern="1200">
        <a:solidFill>
          <a:srgbClr val="FF9900"/>
        </a:solidFill>
        <a:latin typeface="Arial" charset="0"/>
        <a:ea typeface="+mn-ea"/>
        <a:cs typeface="+mn-cs"/>
      </a:defRPr>
    </a:lvl5pPr>
    <a:lvl6pPr marL="2286000" algn="l" defTabSz="914400" rtl="0" eaLnBrk="1" latinLnBrk="0" hangingPunct="1">
      <a:defRPr sz="4300" b="1" kern="1200">
        <a:solidFill>
          <a:srgbClr val="FF9900"/>
        </a:solidFill>
        <a:latin typeface="Arial" charset="0"/>
        <a:ea typeface="+mn-ea"/>
        <a:cs typeface="+mn-cs"/>
      </a:defRPr>
    </a:lvl6pPr>
    <a:lvl7pPr marL="2743200" algn="l" defTabSz="914400" rtl="0" eaLnBrk="1" latinLnBrk="0" hangingPunct="1">
      <a:defRPr sz="4300" b="1" kern="1200">
        <a:solidFill>
          <a:srgbClr val="FF9900"/>
        </a:solidFill>
        <a:latin typeface="Arial" charset="0"/>
        <a:ea typeface="+mn-ea"/>
        <a:cs typeface="+mn-cs"/>
      </a:defRPr>
    </a:lvl7pPr>
    <a:lvl8pPr marL="3200400" algn="l" defTabSz="914400" rtl="0" eaLnBrk="1" latinLnBrk="0" hangingPunct="1">
      <a:defRPr sz="4300" b="1" kern="1200">
        <a:solidFill>
          <a:srgbClr val="FF9900"/>
        </a:solidFill>
        <a:latin typeface="Arial" charset="0"/>
        <a:ea typeface="+mn-ea"/>
        <a:cs typeface="+mn-cs"/>
      </a:defRPr>
    </a:lvl8pPr>
    <a:lvl9pPr marL="3657600" algn="l" defTabSz="914400" rtl="0" eaLnBrk="1" latinLnBrk="0" hangingPunct="1">
      <a:defRPr sz="43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orient="horz" pos="12096">
          <p15:clr>
            <a:srgbClr val="A4A3A4"/>
          </p15:clr>
        </p15:guide>
        <p15:guide id="4" pos="1612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mberlain, Benjamin T" initials="CBT" lastIdx="1" clrIdx="0">
    <p:extLst>
      <p:ext uri="{19B8F6BF-5375-455C-9EA6-DF929625EA0E}">
        <p15:presenceInfo xmlns:p15="http://schemas.microsoft.com/office/powerpoint/2012/main" userId="S::btc1005@wildcats.unh.edu::73926be4-001e-4b19-b27c-397782e4b6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CCCC"/>
    <a:srgbClr val="999999"/>
    <a:srgbClr val="FF9900"/>
    <a:srgbClr val="990000"/>
    <a:srgbClr val="000050"/>
    <a:srgbClr val="00126A"/>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0" autoAdjust="0"/>
    <p:restoredTop sz="94575" autoAdjust="0"/>
  </p:normalViewPr>
  <p:slideViewPr>
    <p:cSldViewPr>
      <p:cViewPr>
        <p:scale>
          <a:sx n="20" d="100"/>
          <a:sy n="20" d="100"/>
        </p:scale>
        <p:origin x="1672" y="560"/>
      </p:cViewPr>
      <p:guideLst>
        <p:guide orient="horz" pos="10368"/>
        <p:guide pos="15552"/>
        <p:guide orient="horz" pos="12096"/>
        <p:guide pos="161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handoutMaster" Target="handoutMasters/handout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4-21T15:42:23.628" idx="1">
    <p:pos x="10" y="10"/>
    <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1223" y="11931121"/>
            <a:ext cx="43523958" cy="8230658"/>
          </a:xfrm>
        </p:spPr>
        <p:txBody>
          <a:bodyPr/>
          <a:lstStyle/>
          <a:p>
            <a:r>
              <a:rPr lang="en-US"/>
              <a:t>Click to edit Master title style</a:t>
            </a:r>
          </a:p>
        </p:txBody>
      </p:sp>
      <p:sp>
        <p:nvSpPr>
          <p:cNvPr id="3" name="Subtitle 2"/>
          <p:cNvSpPr>
            <a:spLocks noGrp="1"/>
          </p:cNvSpPr>
          <p:nvPr>
            <p:ph type="subTitle" idx="1"/>
          </p:nvPr>
        </p:nvSpPr>
        <p:spPr>
          <a:xfrm>
            <a:off x="7680591" y="21761980"/>
            <a:ext cx="35845220" cy="9816042"/>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5013" y="1537230"/>
            <a:ext cx="11521810" cy="32770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59579" y="1537230"/>
            <a:ext cx="34387632" cy="32770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559581" y="1537229"/>
            <a:ext cx="46087242" cy="6400800"/>
          </a:xfrm>
        </p:spPr>
        <p:txBody>
          <a:bodyPr/>
          <a:lstStyle/>
          <a:p>
            <a:r>
              <a:rPr lang="en-US"/>
              <a:t>Click to edit Master title style</a:t>
            </a:r>
          </a:p>
        </p:txBody>
      </p:sp>
      <p:sp>
        <p:nvSpPr>
          <p:cNvPr id="3" name="Content Placeholder 2"/>
          <p:cNvSpPr>
            <a:spLocks noGrp="1"/>
          </p:cNvSpPr>
          <p:nvPr>
            <p:ph sz="quarter" idx="1"/>
          </p:nvPr>
        </p:nvSpPr>
        <p:spPr>
          <a:xfrm>
            <a:off x="2559582" y="8960382"/>
            <a:ext cx="22954720" cy="125849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25692103" y="8960382"/>
            <a:ext cx="22954720" cy="125849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2559582" y="21723086"/>
            <a:ext cx="22954720" cy="125849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25692103" y="21723086"/>
            <a:ext cx="22954720" cy="125849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4679016"/>
            <a:ext cx="43525811" cy="7626879"/>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4044953" y="16277961"/>
            <a:ext cx="43525811"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59582" y="8960381"/>
            <a:ext cx="22954720" cy="2534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92103" y="8960381"/>
            <a:ext cx="22954720" cy="2534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59581" y="8597376"/>
            <a:ext cx="22625051" cy="358192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59581" y="12179301"/>
            <a:ext cx="22625051" cy="221268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511" y="8597376"/>
            <a:ext cx="22634310" cy="358192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6012511" y="12179301"/>
            <a:ext cx="22634310" cy="221268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59580" y="1529822"/>
            <a:ext cx="16846551" cy="650636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0021020" y="1529822"/>
            <a:ext cx="28625800" cy="3277631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59580" y="8036190"/>
            <a:ext cx="16846551"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442" y="26882996"/>
            <a:ext cx="30724210" cy="317447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0036442" y="3431913"/>
            <a:ext cx="30724210" cy="2304176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0036442" y="30057466"/>
            <a:ext cx="30724210" cy="45061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9995" y="1537229"/>
            <a:ext cx="46086419" cy="640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559995" y="8960381"/>
            <a:ext cx="46086419" cy="2534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559995" y="34974742"/>
            <a:ext cx="11948819"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l" defTabSz="3762375">
              <a:defRPr sz="5700"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7495195" y="34974742"/>
            <a:ext cx="16216019"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defTabSz="3762375">
              <a:defRPr sz="5700"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36697595" y="34974742"/>
            <a:ext cx="11948819"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r" defTabSz="3762375">
              <a:defRPr sz="5700" b="0">
                <a:solidFill>
                  <a:schemeClr val="tx1"/>
                </a:solidFill>
                <a:latin typeface="Arial" pitchFamily="34" charset="0"/>
              </a:defRPr>
            </a:lvl1pPr>
          </a:lstStyle>
          <a:p>
            <a:pPr>
              <a:defRPr/>
            </a:pPr>
            <a:fld id="{5D3B0B1D-8805-4920-9608-A1D4D0B3DD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762375" rtl="0" eaLnBrk="0" fontAlgn="base" hangingPunct="0">
        <a:spcBef>
          <a:spcPct val="0"/>
        </a:spcBef>
        <a:spcAft>
          <a:spcPct val="0"/>
        </a:spcAft>
        <a:defRPr sz="18200">
          <a:solidFill>
            <a:schemeClr val="tx2"/>
          </a:solidFill>
          <a:latin typeface="+mj-lt"/>
          <a:ea typeface="+mj-ea"/>
          <a:cs typeface="+mj-cs"/>
        </a:defRPr>
      </a:lvl1pPr>
      <a:lvl2pPr algn="ctr" defTabSz="3762375" rtl="0" eaLnBrk="0" fontAlgn="base" hangingPunct="0">
        <a:spcBef>
          <a:spcPct val="0"/>
        </a:spcBef>
        <a:spcAft>
          <a:spcPct val="0"/>
        </a:spcAft>
        <a:defRPr sz="18200">
          <a:solidFill>
            <a:schemeClr val="tx2"/>
          </a:solidFill>
          <a:latin typeface="Arial" pitchFamily="34" charset="0"/>
        </a:defRPr>
      </a:lvl2pPr>
      <a:lvl3pPr algn="ctr" defTabSz="3762375" rtl="0" eaLnBrk="0" fontAlgn="base" hangingPunct="0">
        <a:spcBef>
          <a:spcPct val="0"/>
        </a:spcBef>
        <a:spcAft>
          <a:spcPct val="0"/>
        </a:spcAft>
        <a:defRPr sz="18200">
          <a:solidFill>
            <a:schemeClr val="tx2"/>
          </a:solidFill>
          <a:latin typeface="Arial" pitchFamily="34" charset="0"/>
        </a:defRPr>
      </a:lvl3pPr>
      <a:lvl4pPr algn="ctr" defTabSz="3762375" rtl="0" eaLnBrk="0" fontAlgn="base" hangingPunct="0">
        <a:spcBef>
          <a:spcPct val="0"/>
        </a:spcBef>
        <a:spcAft>
          <a:spcPct val="0"/>
        </a:spcAft>
        <a:defRPr sz="18200">
          <a:solidFill>
            <a:schemeClr val="tx2"/>
          </a:solidFill>
          <a:latin typeface="Arial" pitchFamily="34" charset="0"/>
        </a:defRPr>
      </a:lvl4pPr>
      <a:lvl5pPr algn="ctr" defTabSz="3762375" rtl="0" eaLnBrk="0" fontAlgn="base" hangingPunct="0">
        <a:spcBef>
          <a:spcPct val="0"/>
        </a:spcBef>
        <a:spcAft>
          <a:spcPct val="0"/>
        </a:spcAft>
        <a:defRPr sz="18200">
          <a:solidFill>
            <a:schemeClr val="tx2"/>
          </a:solidFill>
          <a:latin typeface="Arial" pitchFamily="34" charset="0"/>
        </a:defRPr>
      </a:lvl5pPr>
      <a:lvl6pPr marL="457200" algn="ctr" defTabSz="3762375" rtl="0" fontAlgn="base">
        <a:spcBef>
          <a:spcPct val="0"/>
        </a:spcBef>
        <a:spcAft>
          <a:spcPct val="0"/>
        </a:spcAft>
        <a:defRPr sz="18200">
          <a:solidFill>
            <a:schemeClr val="tx2"/>
          </a:solidFill>
          <a:latin typeface="Arial" pitchFamily="34" charset="0"/>
        </a:defRPr>
      </a:lvl6pPr>
      <a:lvl7pPr marL="914400" algn="ctr" defTabSz="3762375" rtl="0" fontAlgn="base">
        <a:spcBef>
          <a:spcPct val="0"/>
        </a:spcBef>
        <a:spcAft>
          <a:spcPct val="0"/>
        </a:spcAft>
        <a:defRPr sz="18200">
          <a:solidFill>
            <a:schemeClr val="tx2"/>
          </a:solidFill>
          <a:latin typeface="Arial" pitchFamily="34" charset="0"/>
        </a:defRPr>
      </a:lvl7pPr>
      <a:lvl8pPr marL="1371600" algn="ctr" defTabSz="3762375" rtl="0" fontAlgn="base">
        <a:spcBef>
          <a:spcPct val="0"/>
        </a:spcBef>
        <a:spcAft>
          <a:spcPct val="0"/>
        </a:spcAft>
        <a:defRPr sz="18200">
          <a:solidFill>
            <a:schemeClr val="tx2"/>
          </a:solidFill>
          <a:latin typeface="Arial" pitchFamily="34" charset="0"/>
        </a:defRPr>
      </a:lvl8pPr>
      <a:lvl9pPr marL="1828800" algn="ctr" defTabSz="3762375" rtl="0" fontAlgn="base">
        <a:spcBef>
          <a:spcPct val="0"/>
        </a:spcBef>
        <a:spcAft>
          <a:spcPct val="0"/>
        </a:spcAft>
        <a:defRPr sz="18200">
          <a:solidFill>
            <a:schemeClr val="tx2"/>
          </a:solidFill>
          <a:latin typeface="Arial" pitchFamily="34" charset="0"/>
        </a:defRPr>
      </a:lvl9pPr>
    </p:titleStyle>
    <p:bodyStyle>
      <a:lvl1pPr marL="1409700" indent="-1409700" algn="l" defTabSz="3762375" rtl="0" eaLnBrk="0" fontAlgn="base" hangingPunct="0">
        <a:spcBef>
          <a:spcPct val="20000"/>
        </a:spcBef>
        <a:spcAft>
          <a:spcPct val="0"/>
        </a:spcAft>
        <a:buChar char="•"/>
        <a:defRPr sz="13200">
          <a:solidFill>
            <a:schemeClr val="tx1"/>
          </a:solidFill>
          <a:latin typeface="+mn-lt"/>
          <a:ea typeface="+mn-ea"/>
          <a:cs typeface="+mn-cs"/>
        </a:defRPr>
      </a:lvl1pPr>
      <a:lvl2pPr marL="3057525" indent="-1176338" algn="l" defTabSz="3762375" rtl="0" eaLnBrk="0" fontAlgn="base" hangingPunct="0">
        <a:spcBef>
          <a:spcPct val="20000"/>
        </a:spcBef>
        <a:spcAft>
          <a:spcPct val="0"/>
        </a:spcAft>
        <a:buChar char="–"/>
        <a:defRPr sz="11500">
          <a:solidFill>
            <a:schemeClr val="tx1"/>
          </a:solidFill>
          <a:latin typeface="+mn-lt"/>
        </a:defRPr>
      </a:lvl2pPr>
      <a:lvl3pPr marL="4702175" indent="-939800" algn="l" defTabSz="3762375" rtl="0" eaLnBrk="0" fontAlgn="base" hangingPunct="0">
        <a:spcBef>
          <a:spcPct val="20000"/>
        </a:spcBef>
        <a:spcAft>
          <a:spcPct val="0"/>
        </a:spcAft>
        <a:buChar char="•"/>
        <a:defRPr sz="9900">
          <a:solidFill>
            <a:schemeClr val="tx1"/>
          </a:solidFill>
          <a:latin typeface="+mn-lt"/>
        </a:defRPr>
      </a:lvl3pPr>
      <a:lvl4pPr marL="6583363" indent="-939800" algn="l" defTabSz="3762375" rtl="0" eaLnBrk="0" fontAlgn="base" hangingPunct="0">
        <a:spcBef>
          <a:spcPct val="20000"/>
        </a:spcBef>
        <a:spcAft>
          <a:spcPct val="0"/>
        </a:spcAft>
        <a:buChar char="–"/>
        <a:defRPr sz="8200">
          <a:solidFill>
            <a:schemeClr val="tx1"/>
          </a:solidFill>
          <a:latin typeface="+mn-lt"/>
        </a:defRPr>
      </a:lvl4pPr>
      <a:lvl5pPr marL="8466138" indent="-941388" algn="l" defTabSz="3762375" rtl="0" eaLnBrk="0" fontAlgn="base" hangingPunct="0">
        <a:spcBef>
          <a:spcPct val="20000"/>
        </a:spcBef>
        <a:spcAft>
          <a:spcPct val="0"/>
        </a:spcAft>
        <a:buChar char="»"/>
        <a:defRPr sz="8200">
          <a:solidFill>
            <a:schemeClr val="tx1"/>
          </a:solidFill>
          <a:latin typeface="+mn-lt"/>
        </a:defRPr>
      </a:lvl5pPr>
      <a:lvl6pPr marL="8923338" indent="-941388" algn="l" defTabSz="3762375" rtl="0" fontAlgn="base">
        <a:spcBef>
          <a:spcPct val="20000"/>
        </a:spcBef>
        <a:spcAft>
          <a:spcPct val="0"/>
        </a:spcAft>
        <a:buChar char="»"/>
        <a:defRPr sz="8200">
          <a:solidFill>
            <a:schemeClr val="tx1"/>
          </a:solidFill>
          <a:latin typeface="+mn-lt"/>
        </a:defRPr>
      </a:lvl6pPr>
      <a:lvl7pPr marL="9380538" indent="-941388" algn="l" defTabSz="3762375" rtl="0" fontAlgn="base">
        <a:spcBef>
          <a:spcPct val="20000"/>
        </a:spcBef>
        <a:spcAft>
          <a:spcPct val="0"/>
        </a:spcAft>
        <a:buChar char="»"/>
        <a:defRPr sz="8200">
          <a:solidFill>
            <a:schemeClr val="tx1"/>
          </a:solidFill>
          <a:latin typeface="+mn-lt"/>
        </a:defRPr>
      </a:lvl7pPr>
      <a:lvl8pPr marL="9837738" indent="-941388" algn="l" defTabSz="3762375" rtl="0" fontAlgn="base">
        <a:spcBef>
          <a:spcPct val="20000"/>
        </a:spcBef>
        <a:spcAft>
          <a:spcPct val="0"/>
        </a:spcAft>
        <a:buChar char="»"/>
        <a:defRPr sz="8200">
          <a:solidFill>
            <a:schemeClr val="tx1"/>
          </a:solidFill>
          <a:latin typeface="+mn-lt"/>
        </a:defRPr>
      </a:lvl8pPr>
      <a:lvl9pPr marL="10294938" indent="-941388" algn="l" defTabSz="3762375" rtl="0" fontAlgn="base">
        <a:spcBef>
          <a:spcPct val="20000"/>
        </a:spcBef>
        <a:spcAft>
          <a:spcPct val="0"/>
        </a:spcAft>
        <a:buChar char="»"/>
        <a:defRPr sz="8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comments" Target="../comments/comment1.xml"/><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jp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sz="quarter"/>
          </p:nvPr>
        </p:nvSpPr>
        <p:spPr>
          <a:xfrm>
            <a:off x="0" y="3"/>
            <a:ext cx="51206400" cy="6400799"/>
          </a:xfrm>
          <a:gradFill>
            <a:gsLst>
              <a:gs pos="0">
                <a:schemeClr val="tx2">
                  <a:lumMod val="50000"/>
                </a:schemeClr>
              </a:gs>
              <a:gs pos="50000">
                <a:schemeClr val="tx2">
                  <a:lumMod val="75000"/>
                </a:schemeClr>
              </a:gs>
              <a:gs pos="100000">
                <a:schemeClr val="tx2">
                  <a:lumMod val="50000"/>
                </a:schemeClr>
              </a:gs>
            </a:gsLst>
            <a:lin ang="5400000" scaled="1"/>
          </a:gradFill>
          <a:ln>
            <a:solidFill>
              <a:schemeClr val="tx1"/>
            </a:solidFill>
            <a:miter lim="800000"/>
            <a:headEnd/>
            <a:tailEnd/>
          </a:ln>
        </p:spPr>
        <p:txBody>
          <a:bodyPr>
            <a:normAutofit/>
          </a:bodyPr>
          <a:lstStyle/>
          <a:p>
            <a:pPr indent="-457200" algn="l" eaLnBrk="1" hangingPunct="1">
              <a:spcBef>
                <a:spcPts val="0"/>
              </a:spcBef>
              <a:spcAft>
                <a:spcPts val="0"/>
              </a:spcAft>
            </a:pPr>
            <a:r>
              <a:rPr lang="en-US" sz="8800" dirty="0">
                <a:solidFill>
                  <a:schemeClr val="bg1"/>
                </a:solidFill>
              </a:rPr>
              <a:t>Preemptive Involvement and Tracking by Teachers (PITT)</a:t>
            </a:r>
            <a:br>
              <a:rPr lang="en-US" sz="9600" dirty="0"/>
            </a:br>
            <a:br>
              <a:rPr lang="en-US" sz="4000" dirty="0"/>
            </a:br>
            <a:r>
              <a:rPr lang="en-US" sz="5400" i="1" dirty="0">
                <a:solidFill>
                  <a:srgbClr val="FFFFFF"/>
                </a:solidFill>
              </a:rPr>
              <a:t>Ben Chamberlain, Shane Chinburg, &amp; Bobby Chisholm</a:t>
            </a:r>
            <a:br>
              <a:rPr lang="en-US" sz="5400" i="1" dirty="0">
                <a:solidFill>
                  <a:srgbClr val="FFFFFF"/>
                </a:solidFill>
              </a:rPr>
            </a:br>
            <a:r>
              <a:rPr lang="en-US" sz="5400" i="1" dirty="0">
                <a:solidFill>
                  <a:srgbClr val="FFFFFF"/>
                </a:solidFill>
              </a:rPr>
              <a:t>Sponsor: Daniel Shepard </a:t>
            </a:r>
            <a:br>
              <a:rPr lang="en-US" sz="5400" i="1" dirty="0">
                <a:solidFill>
                  <a:srgbClr val="FFFFFF"/>
                </a:solidFill>
              </a:rPr>
            </a:br>
            <a:r>
              <a:rPr lang="en-US" sz="5400" i="1" dirty="0">
                <a:solidFill>
                  <a:srgbClr val="FFFFFF"/>
                </a:solidFill>
              </a:rPr>
              <a:t>Department of Computer Science, University of New Hampshire</a:t>
            </a:r>
          </a:p>
        </p:txBody>
      </p:sp>
      <p:sp>
        <p:nvSpPr>
          <p:cNvPr id="2150" name="Text Box 161"/>
          <p:cNvSpPr txBox="1">
            <a:spLocks noChangeArrowheads="1"/>
          </p:cNvSpPr>
          <p:nvPr/>
        </p:nvSpPr>
        <p:spPr bwMode="auto">
          <a:xfrm>
            <a:off x="65914585" y="4418749"/>
            <a:ext cx="3674291" cy="629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3000" b="0">
              <a:solidFill>
                <a:schemeClr val="tx1"/>
              </a:solidFill>
            </a:endParaRPr>
          </a:p>
        </p:txBody>
      </p:sp>
      <p:sp>
        <p:nvSpPr>
          <p:cNvPr id="2152" name="Rectangle 164"/>
          <p:cNvSpPr>
            <a:spLocks noChangeArrowheads="1"/>
          </p:cNvSpPr>
          <p:nvPr/>
        </p:nvSpPr>
        <p:spPr bwMode="auto">
          <a:xfrm>
            <a:off x="17760389" y="7112000"/>
            <a:ext cx="14935200" cy="1600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Diagrams &amp; User Interface</a:t>
            </a:r>
            <a:endParaRPr lang="en-US" sz="60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154" name="Rectangle 166"/>
          <p:cNvSpPr>
            <a:spLocks noChangeArrowheads="1"/>
          </p:cNvSpPr>
          <p:nvPr/>
        </p:nvSpPr>
        <p:spPr bwMode="auto">
          <a:xfrm>
            <a:off x="936647" y="17366932"/>
            <a:ext cx="14472686" cy="1600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Problem</a:t>
            </a:r>
          </a:p>
        </p:txBody>
      </p:sp>
      <p:sp>
        <p:nvSpPr>
          <p:cNvPr id="2155" name="Rectangle 167"/>
          <p:cNvSpPr>
            <a:spLocks noChangeArrowheads="1"/>
          </p:cNvSpPr>
          <p:nvPr/>
        </p:nvSpPr>
        <p:spPr bwMode="auto">
          <a:xfrm>
            <a:off x="936645" y="7112000"/>
            <a:ext cx="14472688" cy="1600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Introduction</a:t>
            </a:r>
            <a:endParaRPr lang="en-US" dirty="0">
              <a:solidFill>
                <a:srgbClr val="999999"/>
              </a:solidFill>
              <a:latin typeface="Times New Roman" panose="02020603050405020304" pitchFamily="18" charset="0"/>
              <a:cs typeface="Times New Roman" panose="02020603050405020304" pitchFamily="18" charset="0"/>
            </a:endParaRPr>
          </a:p>
        </p:txBody>
      </p:sp>
      <p:sp>
        <p:nvSpPr>
          <p:cNvPr id="19" name="Rectangle 165"/>
          <p:cNvSpPr>
            <a:spLocks noChangeArrowheads="1"/>
          </p:cNvSpPr>
          <p:nvPr/>
        </p:nvSpPr>
        <p:spPr bwMode="auto">
          <a:xfrm>
            <a:off x="35006845" y="25984200"/>
            <a:ext cx="15241411" cy="1600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Conclusion</a:t>
            </a:r>
            <a:endParaRPr lang="en-US" dirty="0">
              <a:solidFill>
                <a:schemeClr val="accent1"/>
              </a:solidFill>
            </a:endParaRPr>
          </a:p>
        </p:txBody>
      </p:sp>
      <p:sp>
        <p:nvSpPr>
          <p:cNvPr id="7" name="TextBox 6"/>
          <p:cNvSpPr txBox="1"/>
          <p:nvPr/>
        </p:nvSpPr>
        <p:spPr>
          <a:xfrm>
            <a:off x="35006847" y="32981903"/>
            <a:ext cx="15172267" cy="492443"/>
          </a:xfrm>
          <a:prstGeom prst="rect">
            <a:avLst/>
          </a:prstGeom>
          <a:noFill/>
        </p:spPr>
        <p:txBody>
          <a:bodyPr wrap="square" rtlCol="0">
            <a:spAutoFit/>
          </a:bodyPr>
          <a:lstStyle/>
          <a:p>
            <a:pPr indent="-457200" algn="l">
              <a:spcBef>
                <a:spcPts val="1200"/>
              </a:spcBef>
            </a:pPr>
            <a:r>
              <a:rPr lang="en-US" sz="2600" b="0" dirty="0">
                <a:solidFill>
                  <a:schemeClr val="tx1"/>
                </a:solidFill>
                <a:latin typeface="Times New Roman" panose="02020603050405020304" pitchFamily="18" charset="0"/>
                <a:cs typeface="Times New Roman" panose="02020603050405020304" pitchFamily="18" charset="0"/>
              </a:rPr>
              <a:t>.</a:t>
            </a:r>
          </a:p>
        </p:txBody>
      </p:sp>
      <p:sp>
        <p:nvSpPr>
          <p:cNvPr id="36" name="Rectangle 164"/>
          <p:cNvSpPr>
            <a:spLocks noChangeArrowheads="1"/>
          </p:cNvSpPr>
          <p:nvPr/>
        </p:nvSpPr>
        <p:spPr bwMode="auto">
          <a:xfrm>
            <a:off x="35006845" y="7112000"/>
            <a:ext cx="15014222" cy="1600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Technologies Used</a:t>
            </a:r>
            <a:endParaRPr lang="en-US" sz="54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0" name="Text Box 2546"/>
          <p:cNvSpPr txBox="1">
            <a:spLocks noChangeArrowheads="1"/>
          </p:cNvSpPr>
          <p:nvPr/>
        </p:nvSpPr>
        <p:spPr bwMode="auto">
          <a:xfrm>
            <a:off x="936645" y="9128165"/>
            <a:ext cx="14446349" cy="7940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sz="6000">
                <a:solidFill>
                  <a:schemeClr val="tx1"/>
                </a:solidFill>
                <a:latin typeface="Arial" charset="0"/>
                <a:ea typeface="ＭＳ Ｐゴシック" charset="0"/>
              </a:defRPr>
            </a:lvl1pPr>
            <a:lvl2pPr marL="1200150" indent="-457200" eaLnBrk="0" hangingPunct="0">
              <a:defRPr sz="6000">
                <a:solidFill>
                  <a:schemeClr val="tx1"/>
                </a:solidFill>
                <a:latin typeface="Arial" charset="0"/>
                <a:ea typeface="ＭＳ Ｐゴシック" charset="0"/>
              </a:defRPr>
            </a:lvl2pPr>
            <a:lvl3pPr marL="1143000" indent="-228600" eaLnBrk="0" hangingPunct="0">
              <a:defRPr sz="6000">
                <a:solidFill>
                  <a:schemeClr val="tx1"/>
                </a:solidFill>
                <a:latin typeface="Arial" charset="0"/>
                <a:ea typeface="ＭＳ Ｐゴシック" charset="0"/>
              </a:defRPr>
            </a:lvl3pPr>
            <a:lvl4pPr marL="1600200" indent="-228600" eaLnBrk="0" hangingPunct="0">
              <a:defRPr sz="6000">
                <a:solidFill>
                  <a:schemeClr val="tx1"/>
                </a:solidFill>
                <a:latin typeface="Arial" charset="0"/>
                <a:ea typeface="ＭＳ Ｐゴシック" charset="0"/>
              </a:defRPr>
            </a:lvl4pPr>
            <a:lvl5pPr marL="2057400" indent="-228600" eaLnBrk="0" hangingPunct="0">
              <a:defRPr sz="6000">
                <a:solidFill>
                  <a:schemeClr val="tx1"/>
                </a:solidFill>
                <a:latin typeface="Arial" charset="0"/>
                <a:ea typeface="ＭＳ Ｐゴシック" charset="0"/>
              </a:defRPr>
            </a:lvl5pPr>
            <a:lvl6pPr marL="2514600" indent="-228600" algn="ctr" eaLnBrk="0" fontAlgn="base" hangingPunct="0">
              <a:spcBef>
                <a:spcPct val="50000"/>
              </a:spcBef>
              <a:spcAft>
                <a:spcPct val="0"/>
              </a:spcAft>
              <a:defRPr sz="6000">
                <a:solidFill>
                  <a:schemeClr val="tx1"/>
                </a:solidFill>
                <a:latin typeface="Arial" charset="0"/>
                <a:ea typeface="ＭＳ Ｐゴシック" charset="0"/>
              </a:defRPr>
            </a:lvl6pPr>
            <a:lvl7pPr marL="2971800" indent="-228600" algn="ctr" eaLnBrk="0" fontAlgn="base" hangingPunct="0">
              <a:spcBef>
                <a:spcPct val="50000"/>
              </a:spcBef>
              <a:spcAft>
                <a:spcPct val="0"/>
              </a:spcAft>
              <a:defRPr sz="6000">
                <a:solidFill>
                  <a:schemeClr val="tx1"/>
                </a:solidFill>
                <a:latin typeface="Arial" charset="0"/>
                <a:ea typeface="ＭＳ Ｐゴシック" charset="0"/>
              </a:defRPr>
            </a:lvl7pPr>
            <a:lvl8pPr marL="3429000" indent="-228600" algn="ctr" eaLnBrk="0" fontAlgn="base" hangingPunct="0">
              <a:spcBef>
                <a:spcPct val="50000"/>
              </a:spcBef>
              <a:spcAft>
                <a:spcPct val="0"/>
              </a:spcAft>
              <a:defRPr sz="6000">
                <a:solidFill>
                  <a:schemeClr val="tx1"/>
                </a:solidFill>
                <a:latin typeface="Arial" charset="0"/>
                <a:ea typeface="ＭＳ Ｐゴシック" charset="0"/>
              </a:defRPr>
            </a:lvl8pPr>
            <a:lvl9pPr marL="3886200" indent="-228600" algn="ctr" eaLnBrk="0" fontAlgn="base" hangingPunct="0">
              <a:spcBef>
                <a:spcPct val="50000"/>
              </a:spcBef>
              <a:spcAft>
                <a:spcPct val="0"/>
              </a:spcAft>
              <a:defRPr sz="6000">
                <a:solidFill>
                  <a:schemeClr val="tx1"/>
                </a:solidFill>
                <a:latin typeface="Arial" charset="0"/>
                <a:ea typeface="ＭＳ Ｐゴシック" charset="0"/>
              </a:defRPr>
            </a:lvl9pPr>
          </a:lstStyle>
          <a:p>
            <a:pPr marL="685800" indent="-685800" algn="l" eaLnBrk="1" hangingPunct="1">
              <a:spcBef>
                <a:spcPts val="600"/>
              </a:spcBef>
              <a:buFont typeface="Arial" panose="020B0604020202020204" pitchFamily="34" charset="0"/>
              <a:buChar char="•"/>
            </a:pPr>
            <a:r>
              <a:rPr lang="en-US" sz="4800" b="0" dirty="0">
                <a:latin typeface="Times New Roman" charset="0"/>
                <a:cs typeface="Times New Roman" charset="0"/>
              </a:rPr>
              <a:t>This application was inspired by Kathy Pitt, an elementary school teacher in Florida.</a:t>
            </a:r>
          </a:p>
          <a:p>
            <a:pPr marL="685800" indent="-685800" algn="l" eaLnBrk="1" hangingPunct="1">
              <a:spcBef>
                <a:spcPts val="600"/>
              </a:spcBef>
              <a:buFont typeface="Arial" panose="020B0604020202020204" pitchFamily="34" charset="0"/>
              <a:buChar char="•"/>
            </a:pPr>
            <a:r>
              <a:rPr lang="en-US" sz="4800" b="0" dirty="0">
                <a:latin typeface="Times New Roman" charset="0"/>
                <a:cs typeface="Times New Roman" charset="0"/>
              </a:rPr>
              <a:t>Kathy’s idea was to hand out index cards to her students every week where they could write down who they want to sit next to during the following week.</a:t>
            </a:r>
          </a:p>
          <a:p>
            <a:pPr marL="685800" indent="-685800" algn="l" eaLnBrk="1" hangingPunct="1">
              <a:spcBef>
                <a:spcPts val="600"/>
              </a:spcBef>
              <a:buFont typeface="Arial" panose="020B0604020202020204" pitchFamily="34" charset="0"/>
              <a:buChar char="•"/>
            </a:pPr>
            <a:r>
              <a:rPr lang="en-US" sz="4800" b="0" dirty="0">
                <a:latin typeface="Times New Roman" charset="0"/>
                <a:cs typeface="Times New Roman" charset="0"/>
              </a:rPr>
              <a:t>She analyzed the index cards and was able to tell which students are the ones who are not fitting in.</a:t>
            </a:r>
          </a:p>
          <a:p>
            <a:pPr marL="685800" indent="-685800" algn="l" eaLnBrk="1" hangingPunct="1">
              <a:spcBef>
                <a:spcPts val="600"/>
              </a:spcBef>
              <a:buFont typeface="Arial" panose="020B0604020202020204" pitchFamily="34" charset="0"/>
              <a:buChar char="•"/>
            </a:pPr>
            <a:r>
              <a:rPr lang="en-US" sz="4800" b="0" dirty="0">
                <a:latin typeface="Times New Roman" charset="0"/>
                <a:cs typeface="Times New Roman" charset="0"/>
              </a:rPr>
              <a:t>Our goal with this project was to make this process easier for the teachers by providing a website to analyze the data and trends for them.</a:t>
            </a:r>
          </a:p>
        </p:txBody>
      </p:sp>
      <p:sp>
        <p:nvSpPr>
          <p:cNvPr id="9" name="Rectangle 8"/>
          <p:cNvSpPr/>
          <p:nvPr/>
        </p:nvSpPr>
        <p:spPr>
          <a:xfrm>
            <a:off x="936645" y="19119532"/>
            <a:ext cx="14472687" cy="5416868"/>
          </a:xfrm>
          <a:prstGeom prst="rect">
            <a:avLst/>
          </a:prstGeom>
        </p:spPr>
        <p:txBody>
          <a:bodyPr wrap="square">
            <a:spAutoFit/>
          </a:bodyPr>
          <a:lstStyle/>
          <a:p>
            <a:pPr marL="685800" indent="-685800" algn="l">
              <a:spcBef>
                <a:spcPts val="600"/>
              </a:spcBef>
              <a:buFont typeface="Arial" panose="020B0604020202020204" pitchFamily="34" charset="0"/>
              <a:buChar char="•"/>
            </a:pPr>
            <a:r>
              <a:rPr lang="en-US" sz="4800" b="0" dirty="0">
                <a:solidFill>
                  <a:srgbClr val="000000"/>
                </a:solidFill>
                <a:latin typeface="Times New Roman" panose="02020603050405020304" pitchFamily="18" charset="0"/>
                <a:cs typeface="Times New Roman" panose="02020603050405020304" pitchFamily="18" charset="0"/>
              </a:rPr>
              <a:t>Many young students have trouble fitting in, but teachers have trouble figuring out which students need extra attention or help finding friends.</a:t>
            </a:r>
          </a:p>
          <a:p>
            <a:pPr marL="685800" indent="-685800" algn="l">
              <a:spcBef>
                <a:spcPts val="600"/>
              </a:spcBef>
              <a:buFont typeface="Arial" panose="020B0604020202020204" pitchFamily="34" charset="0"/>
              <a:buChar char="•"/>
            </a:pPr>
            <a:r>
              <a:rPr lang="en-US" sz="4800" b="0" dirty="0">
                <a:solidFill>
                  <a:srgbClr val="000000"/>
                </a:solidFill>
                <a:latin typeface="Times New Roman" panose="02020603050405020304" pitchFamily="18" charset="0"/>
                <a:cs typeface="Times New Roman" panose="02020603050405020304" pitchFamily="18" charset="0"/>
              </a:rPr>
              <a:t>Students who struggle socially are often the kids who are bullies or are being bullied.</a:t>
            </a:r>
          </a:p>
          <a:p>
            <a:pPr marL="685800" indent="-685800" algn="l">
              <a:spcBef>
                <a:spcPts val="600"/>
              </a:spcBef>
              <a:buFont typeface="Arial" panose="020B0604020202020204" pitchFamily="34" charset="0"/>
              <a:buChar char="•"/>
            </a:pPr>
            <a:r>
              <a:rPr lang="en-US" sz="4800" b="0" dirty="0">
                <a:solidFill>
                  <a:srgbClr val="000000"/>
                </a:solidFill>
                <a:latin typeface="Times New Roman" panose="02020603050405020304" pitchFamily="18" charset="0"/>
                <a:cs typeface="Times New Roman" panose="02020603050405020304" pitchFamily="18" charset="0"/>
              </a:rPr>
              <a:t>Being socially outcast can also have adverse effects later in life, such as turning to violence or drugs.</a:t>
            </a:r>
          </a:p>
        </p:txBody>
      </p:sp>
      <p:sp>
        <p:nvSpPr>
          <p:cNvPr id="21" name="Rectangle 20"/>
          <p:cNvSpPr/>
          <p:nvPr/>
        </p:nvSpPr>
        <p:spPr>
          <a:xfrm>
            <a:off x="35006845" y="27610534"/>
            <a:ext cx="15241411" cy="10664458"/>
          </a:xfrm>
          <a:prstGeom prst="rect">
            <a:avLst/>
          </a:prstGeom>
        </p:spPr>
        <p:txBody>
          <a:bodyPr wrap="square">
            <a:spAutoFit/>
          </a:bodyPr>
          <a:lstStyle/>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Student’s seating choices are tracked over time and are displayed in comprehensive tables and graphs and reflected in the seating chart.</a:t>
            </a:r>
          </a:p>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Testing was done on a sample classroom (25 students with 5 sets of picks each) to ensure the website functioned correctly.</a:t>
            </a:r>
          </a:p>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This is meant to be a multi-year project and in the future a seating algorithm can be optimized, real world testing by teachers, and a secure login can be implemented.</a:t>
            </a:r>
          </a:p>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Overall, this application helps teachers get to know more about the social dynamics of their classroom by having easily readable history for their student’s seating choices. Teachers can look for patterns in the data and use that information to help out kids who need it.</a:t>
            </a:r>
          </a:p>
        </p:txBody>
      </p:sp>
      <p:sp>
        <p:nvSpPr>
          <p:cNvPr id="24" name="Rectangle 166"/>
          <p:cNvSpPr>
            <a:spLocks noChangeArrowheads="1"/>
          </p:cNvSpPr>
          <p:nvPr/>
        </p:nvSpPr>
        <p:spPr bwMode="auto">
          <a:xfrm>
            <a:off x="936645" y="25238601"/>
            <a:ext cx="14472687" cy="1600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Implementation</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371424" y="1489324"/>
            <a:ext cx="12679278" cy="3692276"/>
          </a:xfrm>
          <a:prstGeom prst="rect">
            <a:avLst/>
          </a:prstGeom>
        </p:spPr>
      </p:pic>
      <p:sp>
        <p:nvSpPr>
          <p:cNvPr id="3" name="TextBox 2">
            <a:extLst>
              <a:ext uri="{FF2B5EF4-FFF2-40B4-BE49-F238E27FC236}">
                <a16:creationId xmlns:a16="http://schemas.microsoft.com/office/drawing/2014/main" id="{417917F7-3A9D-44AA-89A4-03A912008551}"/>
              </a:ext>
            </a:extLst>
          </p:cNvPr>
          <p:cNvSpPr txBox="1"/>
          <p:nvPr/>
        </p:nvSpPr>
        <p:spPr>
          <a:xfrm>
            <a:off x="936645" y="27237958"/>
            <a:ext cx="14472687" cy="10818346"/>
          </a:xfrm>
          <a:prstGeom prst="rect">
            <a:avLst/>
          </a:prstGeom>
          <a:noFill/>
        </p:spPr>
        <p:txBody>
          <a:bodyPr wrap="square" rtlCol="0">
            <a:spAutoFit/>
          </a:bodyPr>
          <a:lstStyle/>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Our website allows teachers to login and input seating choices made by students.</a:t>
            </a:r>
          </a:p>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To save the data we used a simple database and different models to act as tables.</a:t>
            </a:r>
          </a:p>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We created tables for students/student picks and an association table between the student and their picks.</a:t>
            </a:r>
          </a:p>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The picks and their history are processed in the backend and sent to the front end as simple data structures.</a:t>
            </a:r>
          </a:p>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We use a chart to show the history of a student being picked so the teacher can see any significant changes.</a:t>
            </a:r>
          </a:p>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There are also some basic statistics like how many sets of picks and how many times they’ve been picked overall.</a:t>
            </a:r>
          </a:p>
        </p:txBody>
      </p:sp>
      <p:sp>
        <p:nvSpPr>
          <p:cNvPr id="14" name="TextBox 13">
            <a:extLst>
              <a:ext uri="{FF2B5EF4-FFF2-40B4-BE49-F238E27FC236}">
                <a16:creationId xmlns:a16="http://schemas.microsoft.com/office/drawing/2014/main" id="{304A4D21-4D9A-4063-850D-7BE1ED3AC678}"/>
              </a:ext>
            </a:extLst>
          </p:cNvPr>
          <p:cNvSpPr txBox="1"/>
          <p:nvPr/>
        </p:nvSpPr>
        <p:spPr>
          <a:xfrm>
            <a:off x="35006846" y="19202400"/>
            <a:ext cx="15014222" cy="6740307"/>
          </a:xfrm>
          <a:prstGeom prst="rect">
            <a:avLst/>
          </a:prstGeom>
          <a:noFill/>
        </p:spPr>
        <p:txBody>
          <a:bodyPr wrap="square" rtlCol="0">
            <a:spAutoFit/>
          </a:bodyPr>
          <a:lstStyle/>
          <a:p>
            <a:pPr marL="685800" indent="-685800" algn="l">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Our server was written using Python on an Amazon EC2 instance. </a:t>
            </a:r>
          </a:p>
          <a:p>
            <a:pPr marL="685800" indent="-685800" algn="l">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This was used alongside a SQLAlchemy database to make up the infrastructure of our application. </a:t>
            </a:r>
          </a:p>
          <a:p>
            <a:pPr marL="685800" indent="-685800" algn="l">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We used HTML for the basic pages of the website. </a:t>
            </a:r>
          </a:p>
          <a:p>
            <a:pPr marL="685800" indent="-685800" algn="l">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CSS and Bootstrap were used in order to improve the website’s appearance.</a:t>
            </a:r>
          </a:p>
          <a:p>
            <a:pPr marL="685800" indent="-685800" algn="l">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Flask was used to make our HTML code more dynamic and modular.</a:t>
            </a:r>
            <a:endParaRPr lang="en-US" sz="4800" dirty="0">
              <a:solidFill>
                <a:schemeClr val="tx1"/>
              </a:solidFill>
              <a:effectLst/>
              <a:latin typeface="Times New Roman" panose="02020603050405020304" pitchFamily="18" charset="0"/>
              <a:cs typeface="Times New Roman" panose="02020603050405020304" pitchFamily="18" charset="0"/>
            </a:endParaRPr>
          </a:p>
        </p:txBody>
      </p:sp>
      <p:grpSp>
        <p:nvGrpSpPr>
          <p:cNvPr id="2052" name="Group 2051">
            <a:extLst>
              <a:ext uri="{FF2B5EF4-FFF2-40B4-BE49-F238E27FC236}">
                <a16:creationId xmlns:a16="http://schemas.microsoft.com/office/drawing/2014/main" id="{1FB631D3-4572-43A7-A4EC-D27632325E71}"/>
              </a:ext>
            </a:extLst>
          </p:cNvPr>
          <p:cNvGrpSpPr/>
          <p:nvPr/>
        </p:nvGrpSpPr>
        <p:grpSpPr>
          <a:xfrm>
            <a:off x="35263183" y="8915400"/>
            <a:ext cx="14419217" cy="10516577"/>
            <a:chOff x="34196383" y="8840065"/>
            <a:chExt cx="16703966" cy="12274750"/>
          </a:xfrm>
        </p:grpSpPr>
        <p:pic>
          <p:nvPicPr>
            <p:cNvPr id="1032" name="Picture 8">
              <a:extLst>
                <a:ext uri="{FF2B5EF4-FFF2-40B4-BE49-F238E27FC236}">
                  <a16:creationId xmlns:a16="http://schemas.microsoft.com/office/drawing/2014/main" id="{A11BA10F-CAA2-4B12-BCE9-6785411DE4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96609" y="12388908"/>
              <a:ext cx="4419600" cy="4419600"/>
            </a:xfrm>
            <a:prstGeom prst="rect">
              <a:avLst/>
            </a:prstGeom>
            <a:noFill/>
            <a:extLst>
              <a:ext uri="{909E8E84-426E-40DD-AFC4-6F175D3DCCD1}">
                <a14:hiddenFill xmlns:a14="http://schemas.microsoft.com/office/drawing/2010/main">
                  <a:solidFill>
                    <a:srgbClr val="FFFFFF"/>
                  </a:solidFill>
                </a14:hiddenFill>
              </a:ext>
            </a:extLst>
          </p:spPr>
        </p:pic>
        <p:grpSp>
          <p:nvGrpSpPr>
            <p:cNvPr id="30" name="Group 29">
              <a:extLst>
                <a:ext uri="{FF2B5EF4-FFF2-40B4-BE49-F238E27FC236}">
                  <a16:creationId xmlns:a16="http://schemas.microsoft.com/office/drawing/2014/main" id="{E4E7A2B9-12B6-482C-BC30-6607C60040AF}"/>
                </a:ext>
              </a:extLst>
            </p:cNvPr>
            <p:cNvGrpSpPr/>
            <p:nvPr/>
          </p:nvGrpSpPr>
          <p:grpSpPr>
            <a:xfrm>
              <a:off x="36183175" y="16808508"/>
              <a:ext cx="12572334" cy="4306307"/>
              <a:chOff x="36271200" y="18433114"/>
              <a:chExt cx="12572334" cy="4306307"/>
            </a:xfrm>
          </p:grpSpPr>
          <p:grpSp>
            <p:nvGrpSpPr>
              <p:cNvPr id="27" name="Group 26">
                <a:extLst>
                  <a:ext uri="{FF2B5EF4-FFF2-40B4-BE49-F238E27FC236}">
                    <a16:creationId xmlns:a16="http://schemas.microsoft.com/office/drawing/2014/main" id="{02DC8225-C9BD-43BF-BA5C-95DEA15BCEEE}"/>
                  </a:ext>
                </a:extLst>
              </p:cNvPr>
              <p:cNvGrpSpPr/>
              <p:nvPr/>
            </p:nvGrpSpPr>
            <p:grpSpPr>
              <a:xfrm>
                <a:off x="36271200" y="18436921"/>
                <a:ext cx="5959766" cy="3881148"/>
                <a:chOff x="36369546" y="18507389"/>
                <a:chExt cx="5959766" cy="3881148"/>
              </a:xfrm>
            </p:grpSpPr>
            <p:pic>
              <p:nvPicPr>
                <p:cNvPr id="1034" name="Picture 10">
                  <a:extLst>
                    <a:ext uri="{FF2B5EF4-FFF2-40B4-BE49-F238E27FC236}">
                      <a16:creationId xmlns:a16="http://schemas.microsoft.com/office/drawing/2014/main" id="{AF48F010-7B6E-4396-8DB4-C57783F704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17939" y="19759637"/>
                  <a:ext cx="2628900" cy="2628900"/>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a:extLst>
                    <a:ext uri="{FF2B5EF4-FFF2-40B4-BE49-F238E27FC236}">
                      <a16:creationId xmlns:a16="http://schemas.microsoft.com/office/drawing/2014/main" id="{8694C548-06A7-4730-93C3-07606DC85375}"/>
                    </a:ext>
                  </a:extLst>
                </p:cNvPr>
                <p:cNvSpPr txBox="1"/>
                <p:nvPr/>
              </p:nvSpPr>
              <p:spPr>
                <a:xfrm>
                  <a:off x="36369546" y="18507389"/>
                  <a:ext cx="5959766" cy="754053"/>
                </a:xfrm>
                <a:prstGeom prst="rect">
                  <a:avLst/>
                </a:prstGeom>
                <a:noFill/>
              </p:spPr>
              <p:txBody>
                <a:bodyPr wrap="square" rtlCol="0">
                  <a:spAutoFit/>
                </a:bodyPr>
                <a:lstStyle/>
                <a:p>
                  <a:r>
                    <a:rPr lang="en-US" dirty="0">
                      <a:solidFill>
                        <a:schemeClr val="tx1"/>
                      </a:solidFill>
                    </a:rPr>
                    <a:t>HTML</a:t>
                  </a:r>
                </a:p>
              </p:txBody>
            </p:sp>
          </p:grpSp>
          <p:grpSp>
            <p:nvGrpSpPr>
              <p:cNvPr id="23" name="Group 22">
                <a:extLst>
                  <a:ext uri="{FF2B5EF4-FFF2-40B4-BE49-F238E27FC236}">
                    <a16:creationId xmlns:a16="http://schemas.microsoft.com/office/drawing/2014/main" id="{ABE062B8-F00D-4B2E-8F48-B6B94E62C985}"/>
                  </a:ext>
                </a:extLst>
              </p:cNvPr>
              <p:cNvGrpSpPr/>
              <p:nvPr/>
            </p:nvGrpSpPr>
            <p:grpSpPr>
              <a:xfrm>
                <a:off x="39534073" y="18433114"/>
                <a:ext cx="5959766" cy="3861357"/>
                <a:chOff x="33762861" y="9314027"/>
                <a:chExt cx="5959766" cy="3861357"/>
              </a:xfrm>
            </p:grpSpPr>
            <p:pic>
              <p:nvPicPr>
                <p:cNvPr id="1038" name="Picture 14">
                  <a:extLst>
                    <a:ext uri="{FF2B5EF4-FFF2-40B4-BE49-F238E27FC236}">
                      <a16:creationId xmlns:a16="http://schemas.microsoft.com/office/drawing/2014/main" id="{27B090BA-FE36-47C6-BFBE-51A5251C3D6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428294" y="10546484"/>
                  <a:ext cx="2628900" cy="2628900"/>
                </a:xfrm>
                <a:prstGeom prst="rect">
                  <a:avLst/>
                </a:prstGeom>
                <a:noFill/>
                <a:extLst>
                  <a:ext uri="{909E8E84-426E-40DD-AFC4-6F175D3DCCD1}">
                    <a14:hiddenFill xmlns:a14="http://schemas.microsoft.com/office/drawing/2010/main">
                      <a:solidFill>
                        <a:srgbClr val="FFFFFF"/>
                      </a:solidFill>
                    </a14:hiddenFill>
                  </a:ext>
                </a:extLst>
              </p:spPr>
            </p:pic>
            <p:sp>
              <p:nvSpPr>
                <p:cNvPr id="37" name="TextBox 36">
                  <a:extLst>
                    <a:ext uri="{FF2B5EF4-FFF2-40B4-BE49-F238E27FC236}">
                      <a16:creationId xmlns:a16="http://schemas.microsoft.com/office/drawing/2014/main" id="{30C6D4D0-E724-4F96-9716-6C72D6AE10AA}"/>
                    </a:ext>
                  </a:extLst>
                </p:cNvPr>
                <p:cNvSpPr txBox="1"/>
                <p:nvPr/>
              </p:nvSpPr>
              <p:spPr>
                <a:xfrm>
                  <a:off x="33762861" y="9314027"/>
                  <a:ext cx="5959766" cy="754053"/>
                </a:xfrm>
                <a:prstGeom prst="rect">
                  <a:avLst/>
                </a:prstGeom>
                <a:noFill/>
              </p:spPr>
              <p:txBody>
                <a:bodyPr wrap="square" rtlCol="0">
                  <a:spAutoFit/>
                </a:bodyPr>
                <a:lstStyle/>
                <a:p>
                  <a:r>
                    <a:rPr lang="en-US" dirty="0">
                      <a:solidFill>
                        <a:schemeClr val="tx1"/>
                      </a:solidFill>
                    </a:rPr>
                    <a:t>Bootstrap</a:t>
                  </a:r>
                </a:p>
              </p:txBody>
            </p:sp>
          </p:grpSp>
          <p:grpSp>
            <p:nvGrpSpPr>
              <p:cNvPr id="29" name="Group 28">
                <a:extLst>
                  <a:ext uri="{FF2B5EF4-FFF2-40B4-BE49-F238E27FC236}">
                    <a16:creationId xmlns:a16="http://schemas.microsoft.com/office/drawing/2014/main" id="{3E19967C-9E89-4854-99EA-BEB07AFECBE1}"/>
                  </a:ext>
                </a:extLst>
              </p:cNvPr>
              <p:cNvGrpSpPr/>
              <p:nvPr/>
            </p:nvGrpSpPr>
            <p:grpSpPr>
              <a:xfrm>
                <a:off x="42883768" y="18506120"/>
                <a:ext cx="5959766" cy="4233301"/>
                <a:chOff x="33814920" y="18507389"/>
                <a:chExt cx="5959766" cy="4233301"/>
              </a:xfrm>
            </p:grpSpPr>
            <p:pic>
              <p:nvPicPr>
                <p:cNvPr id="1040" name="Picture 16">
                  <a:extLst>
                    <a:ext uri="{FF2B5EF4-FFF2-40B4-BE49-F238E27FC236}">
                      <a16:creationId xmlns:a16="http://schemas.microsoft.com/office/drawing/2014/main" id="{DC040AF1-B50F-4B60-AE3E-D63D63665E6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5128200" y="19407484"/>
                  <a:ext cx="3333206" cy="3333206"/>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BFFFD4D9-BC3C-4F3B-B6F7-23B99199D4B2}"/>
                    </a:ext>
                  </a:extLst>
                </p:cNvPr>
                <p:cNvSpPr txBox="1"/>
                <p:nvPr/>
              </p:nvSpPr>
              <p:spPr>
                <a:xfrm>
                  <a:off x="33814920" y="18507389"/>
                  <a:ext cx="5959766" cy="754053"/>
                </a:xfrm>
                <a:prstGeom prst="rect">
                  <a:avLst/>
                </a:prstGeom>
                <a:noFill/>
              </p:spPr>
              <p:txBody>
                <a:bodyPr wrap="square" rtlCol="0">
                  <a:spAutoFit/>
                </a:bodyPr>
                <a:lstStyle/>
                <a:p>
                  <a:r>
                    <a:rPr lang="en-US" dirty="0">
                      <a:solidFill>
                        <a:schemeClr val="tx1"/>
                      </a:solidFill>
                    </a:rPr>
                    <a:t>CSS</a:t>
                  </a:r>
                </a:p>
              </p:txBody>
            </p:sp>
          </p:grpSp>
        </p:grpSp>
        <p:grpSp>
          <p:nvGrpSpPr>
            <p:cNvPr id="2051" name="Group 2050">
              <a:extLst>
                <a:ext uri="{FF2B5EF4-FFF2-40B4-BE49-F238E27FC236}">
                  <a16:creationId xmlns:a16="http://schemas.microsoft.com/office/drawing/2014/main" id="{6ACBA660-764E-4863-822D-754A76D36594}"/>
                </a:ext>
              </a:extLst>
            </p:cNvPr>
            <p:cNvGrpSpPr/>
            <p:nvPr/>
          </p:nvGrpSpPr>
          <p:grpSpPr>
            <a:xfrm>
              <a:off x="34196383" y="8840065"/>
              <a:ext cx="16703966" cy="3971862"/>
              <a:chOff x="34290000" y="9384751"/>
              <a:chExt cx="16703966" cy="3971862"/>
            </a:xfrm>
          </p:grpSpPr>
          <p:grpSp>
            <p:nvGrpSpPr>
              <p:cNvPr id="2048" name="Group 2047">
                <a:extLst>
                  <a:ext uri="{FF2B5EF4-FFF2-40B4-BE49-F238E27FC236}">
                    <a16:creationId xmlns:a16="http://schemas.microsoft.com/office/drawing/2014/main" id="{0D55C950-E5F1-411A-8B79-07B49FBE585F}"/>
                  </a:ext>
                </a:extLst>
              </p:cNvPr>
              <p:cNvGrpSpPr/>
              <p:nvPr/>
            </p:nvGrpSpPr>
            <p:grpSpPr>
              <a:xfrm>
                <a:off x="34290000" y="9393610"/>
                <a:ext cx="5959766" cy="3781774"/>
                <a:chOff x="36504008" y="9393610"/>
                <a:chExt cx="5959766" cy="3781774"/>
              </a:xfrm>
            </p:grpSpPr>
            <p:pic>
              <p:nvPicPr>
                <p:cNvPr id="1030" name="Picture 6">
                  <a:extLst>
                    <a:ext uri="{FF2B5EF4-FFF2-40B4-BE49-F238E27FC236}">
                      <a16:creationId xmlns:a16="http://schemas.microsoft.com/office/drawing/2014/main" id="{855691C4-62DF-4ECC-924D-9DF7AFFE735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169441" y="10546484"/>
                  <a:ext cx="2628900" cy="2628900"/>
                </a:xfrm>
                <a:prstGeom prst="rect">
                  <a:avLst/>
                </a:prstGeom>
                <a:noFill/>
                <a:extLst>
                  <a:ext uri="{909E8E84-426E-40DD-AFC4-6F175D3DCCD1}">
                    <a14:hiddenFill xmlns:a14="http://schemas.microsoft.com/office/drawing/2010/main">
                      <a:solidFill>
                        <a:srgbClr val="FFFFFF"/>
                      </a:solidFill>
                    </a14:hiddenFill>
                  </a:ext>
                </a:extLst>
              </p:spPr>
            </p:pic>
            <p:sp>
              <p:nvSpPr>
                <p:cNvPr id="31" name="TextBox 30">
                  <a:extLst>
                    <a:ext uri="{FF2B5EF4-FFF2-40B4-BE49-F238E27FC236}">
                      <a16:creationId xmlns:a16="http://schemas.microsoft.com/office/drawing/2014/main" id="{4EAFF6D4-DCEC-4BAD-9E4B-D1FB7B7E1ECB}"/>
                    </a:ext>
                  </a:extLst>
                </p:cNvPr>
                <p:cNvSpPr txBox="1"/>
                <p:nvPr/>
              </p:nvSpPr>
              <p:spPr>
                <a:xfrm>
                  <a:off x="36504008" y="9393610"/>
                  <a:ext cx="5959766" cy="754053"/>
                </a:xfrm>
                <a:prstGeom prst="rect">
                  <a:avLst/>
                </a:prstGeom>
                <a:noFill/>
              </p:spPr>
              <p:txBody>
                <a:bodyPr wrap="square" rtlCol="0">
                  <a:spAutoFit/>
                </a:bodyPr>
                <a:lstStyle/>
                <a:p>
                  <a:r>
                    <a:rPr lang="en-US" dirty="0">
                      <a:solidFill>
                        <a:schemeClr val="tx1"/>
                      </a:solidFill>
                    </a:rPr>
                    <a:t>Python 3</a:t>
                  </a:r>
                </a:p>
              </p:txBody>
            </p:sp>
          </p:grpSp>
          <p:pic>
            <p:nvPicPr>
              <p:cNvPr id="1036" name="Picture 12">
                <a:extLst>
                  <a:ext uri="{FF2B5EF4-FFF2-40B4-BE49-F238E27FC236}">
                    <a16:creationId xmlns:a16="http://schemas.microsoft.com/office/drawing/2014/main" id="{AA66BC24-60E6-4C26-97D3-51638C65FE3A}"/>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237794" y="10437267"/>
                <a:ext cx="6787676" cy="2718326"/>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grpSp>
            <p:nvGrpSpPr>
              <p:cNvPr id="2049" name="Group 2048">
                <a:extLst>
                  <a:ext uri="{FF2B5EF4-FFF2-40B4-BE49-F238E27FC236}">
                    <a16:creationId xmlns:a16="http://schemas.microsoft.com/office/drawing/2014/main" id="{814C85D7-FA5F-4FA5-9944-FDFDD3D0BA2D}"/>
                  </a:ext>
                </a:extLst>
              </p:cNvPr>
              <p:cNvGrpSpPr/>
              <p:nvPr/>
            </p:nvGrpSpPr>
            <p:grpSpPr>
              <a:xfrm>
                <a:off x="45034200" y="9384751"/>
                <a:ext cx="5959766" cy="3971862"/>
                <a:chOff x="31113947" y="9393610"/>
                <a:chExt cx="5959766" cy="3971862"/>
              </a:xfrm>
            </p:grpSpPr>
            <p:pic>
              <p:nvPicPr>
                <p:cNvPr id="18" name="Picture 17">
                  <a:extLst>
                    <a:ext uri="{FF2B5EF4-FFF2-40B4-BE49-F238E27FC236}">
                      <a16:creationId xmlns:a16="http://schemas.microsoft.com/office/drawing/2014/main" id="{11877B58-5392-448B-82E9-6542911A435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785705" y="10437268"/>
                  <a:ext cx="2418696" cy="2928204"/>
                </a:xfrm>
                <a:prstGeom prst="rect">
                  <a:avLst/>
                </a:prstGeom>
              </p:spPr>
            </p:pic>
            <p:sp>
              <p:nvSpPr>
                <p:cNvPr id="43" name="TextBox 42">
                  <a:extLst>
                    <a:ext uri="{FF2B5EF4-FFF2-40B4-BE49-F238E27FC236}">
                      <a16:creationId xmlns:a16="http://schemas.microsoft.com/office/drawing/2014/main" id="{720DBC6F-27D0-4F34-8B55-E4B1CF0795DA}"/>
                    </a:ext>
                  </a:extLst>
                </p:cNvPr>
                <p:cNvSpPr txBox="1"/>
                <p:nvPr/>
              </p:nvSpPr>
              <p:spPr>
                <a:xfrm>
                  <a:off x="31113947" y="9393610"/>
                  <a:ext cx="5959766" cy="754053"/>
                </a:xfrm>
                <a:prstGeom prst="rect">
                  <a:avLst/>
                </a:prstGeom>
                <a:noFill/>
              </p:spPr>
              <p:txBody>
                <a:bodyPr wrap="square" rtlCol="0">
                  <a:spAutoFit/>
                </a:bodyPr>
                <a:lstStyle/>
                <a:p>
                  <a:r>
                    <a:rPr lang="en-US" dirty="0">
                      <a:solidFill>
                        <a:schemeClr val="tx1"/>
                      </a:solidFill>
                    </a:rPr>
                    <a:t>Amazon EC2</a:t>
                  </a:r>
                </a:p>
              </p:txBody>
            </p:sp>
          </p:grpSp>
        </p:grpSp>
      </p:grpSp>
      <p:grpSp>
        <p:nvGrpSpPr>
          <p:cNvPr id="48" name="Google Shape;140;p1">
            <a:extLst>
              <a:ext uri="{FF2B5EF4-FFF2-40B4-BE49-F238E27FC236}">
                <a16:creationId xmlns:a16="http://schemas.microsoft.com/office/drawing/2014/main" id="{9985CD62-5056-4003-B25C-1D8A1DAD2B48}"/>
              </a:ext>
            </a:extLst>
          </p:cNvPr>
          <p:cNvGrpSpPr/>
          <p:nvPr/>
        </p:nvGrpSpPr>
        <p:grpSpPr>
          <a:xfrm>
            <a:off x="17431873" y="9761159"/>
            <a:ext cx="6647326" cy="5857152"/>
            <a:chOff x="17109110" y="27458047"/>
            <a:chExt cx="6647326" cy="5857152"/>
          </a:xfrm>
        </p:grpSpPr>
        <p:pic>
          <p:nvPicPr>
            <p:cNvPr id="49" name="Google Shape;141;p1">
              <a:extLst>
                <a:ext uri="{FF2B5EF4-FFF2-40B4-BE49-F238E27FC236}">
                  <a16:creationId xmlns:a16="http://schemas.microsoft.com/office/drawing/2014/main" id="{5538B920-5B26-4224-9F5C-37C4C5CB1943}"/>
                </a:ext>
              </a:extLst>
            </p:cNvPr>
            <p:cNvPicPr preferRelativeResize="0"/>
            <p:nvPr/>
          </p:nvPicPr>
          <p:blipFill rotWithShape="1">
            <a:blip r:embed="rId10">
              <a:alphaModFix/>
            </a:blip>
            <a:srcRect l="2002" t="8298" r="1742" b="3603"/>
            <a:stretch/>
          </p:blipFill>
          <p:spPr>
            <a:xfrm>
              <a:off x="17109110" y="28513789"/>
              <a:ext cx="6647326" cy="4801410"/>
            </a:xfrm>
            <a:prstGeom prst="rect">
              <a:avLst/>
            </a:prstGeom>
            <a:noFill/>
            <a:ln>
              <a:noFill/>
            </a:ln>
          </p:spPr>
        </p:pic>
        <p:sp>
          <p:nvSpPr>
            <p:cNvPr id="50" name="Google Shape;142;p1">
              <a:extLst>
                <a:ext uri="{FF2B5EF4-FFF2-40B4-BE49-F238E27FC236}">
                  <a16:creationId xmlns:a16="http://schemas.microsoft.com/office/drawing/2014/main" id="{AF060806-79C2-42EC-B776-EB2CAE1F5588}"/>
                </a:ext>
              </a:extLst>
            </p:cNvPr>
            <p:cNvSpPr txBox="1"/>
            <p:nvPr/>
          </p:nvSpPr>
          <p:spPr>
            <a:xfrm>
              <a:off x="17452866" y="27458047"/>
              <a:ext cx="5959800" cy="7542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300" b="1">
                  <a:solidFill>
                    <a:schemeClr val="dk1"/>
                  </a:solidFill>
                </a:rPr>
                <a:t>Login Page</a:t>
              </a:r>
              <a:endParaRPr/>
            </a:p>
          </p:txBody>
        </p:sp>
      </p:grpSp>
      <p:grpSp>
        <p:nvGrpSpPr>
          <p:cNvPr id="51" name="Google Shape;143;p1">
            <a:extLst>
              <a:ext uri="{FF2B5EF4-FFF2-40B4-BE49-F238E27FC236}">
                <a16:creationId xmlns:a16="http://schemas.microsoft.com/office/drawing/2014/main" id="{AE00BF34-14BA-433D-89AE-4062BBA38957}"/>
              </a:ext>
            </a:extLst>
          </p:cNvPr>
          <p:cNvGrpSpPr/>
          <p:nvPr/>
        </p:nvGrpSpPr>
        <p:grpSpPr>
          <a:xfrm>
            <a:off x="26042813" y="9658909"/>
            <a:ext cx="7018375" cy="6157035"/>
            <a:chOff x="26000263" y="27458047"/>
            <a:chExt cx="7018375" cy="6157035"/>
          </a:xfrm>
        </p:grpSpPr>
        <p:pic>
          <p:nvPicPr>
            <p:cNvPr id="52" name="Google Shape;144;p1">
              <a:extLst>
                <a:ext uri="{FF2B5EF4-FFF2-40B4-BE49-F238E27FC236}">
                  <a16:creationId xmlns:a16="http://schemas.microsoft.com/office/drawing/2014/main" id="{E49B9C79-66E0-4823-B375-412964D4CC5B}"/>
                </a:ext>
              </a:extLst>
            </p:cNvPr>
            <p:cNvPicPr preferRelativeResize="0"/>
            <p:nvPr/>
          </p:nvPicPr>
          <p:blipFill>
            <a:blip r:embed="rId11">
              <a:alphaModFix/>
            </a:blip>
            <a:stretch>
              <a:fillRect/>
            </a:stretch>
          </p:blipFill>
          <p:spPr>
            <a:xfrm>
              <a:off x="26000262" y="28518700"/>
              <a:ext cx="7018375" cy="5096382"/>
            </a:xfrm>
            <a:prstGeom prst="rect">
              <a:avLst/>
            </a:prstGeom>
            <a:noFill/>
            <a:ln>
              <a:noFill/>
            </a:ln>
          </p:spPr>
        </p:pic>
        <p:sp>
          <p:nvSpPr>
            <p:cNvPr id="53" name="Google Shape;145;p1">
              <a:extLst>
                <a:ext uri="{FF2B5EF4-FFF2-40B4-BE49-F238E27FC236}">
                  <a16:creationId xmlns:a16="http://schemas.microsoft.com/office/drawing/2014/main" id="{15B16D59-F04F-44D7-984C-00CD9BB30DAF}"/>
                </a:ext>
              </a:extLst>
            </p:cNvPr>
            <p:cNvSpPr txBox="1"/>
            <p:nvPr/>
          </p:nvSpPr>
          <p:spPr>
            <a:xfrm>
              <a:off x="26529541" y="27458047"/>
              <a:ext cx="5959800" cy="7542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300" b="1">
                  <a:solidFill>
                    <a:schemeClr val="dk1"/>
                  </a:solidFill>
                </a:rPr>
                <a:t>Profile Page</a:t>
              </a:r>
              <a:endParaRPr/>
            </a:p>
          </p:txBody>
        </p:sp>
      </p:grpSp>
      <p:grpSp>
        <p:nvGrpSpPr>
          <p:cNvPr id="54" name="Google Shape;137;p1">
            <a:extLst>
              <a:ext uri="{FF2B5EF4-FFF2-40B4-BE49-F238E27FC236}">
                <a16:creationId xmlns:a16="http://schemas.microsoft.com/office/drawing/2014/main" id="{425D7AC7-84E3-40EA-8C59-F4CE22A14CB0}"/>
              </a:ext>
            </a:extLst>
          </p:cNvPr>
          <p:cNvGrpSpPr/>
          <p:nvPr/>
        </p:nvGrpSpPr>
        <p:grpSpPr>
          <a:xfrm>
            <a:off x="17431873" y="17377270"/>
            <a:ext cx="7018246" cy="6400912"/>
            <a:chOff x="26063525" y="9762909"/>
            <a:chExt cx="6647325" cy="6220517"/>
          </a:xfrm>
        </p:grpSpPr>
        <p:sp>
          <p:nvSpPr>
            <p:cNvPr id="55" name="Google Shape;138;p1">
              <a:extLst>
                <a:ext uri="{FF2B5EF4-FFF2-40B4-BE49-F238E27FC236}">
                  <a16:creationId xmlns:a16="http://schemas.microsoft.com/office/drawing/2014/main" id="{AC13E34C-6B90-4C63-8121-B06E4C56B235}"/>
                </a:ext>
              </a:extLst>
            </p:cNvPr>
            <p:cNvSpPr txBox="1"/>
            <p:nvPr/>
          </p:nvSpPr>
          <p:spPr>
            <a:xfrm>
              <a:off x="26407303" y="9762909"/>
              <a:ext cx="5959800" cy="7542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300" b="1">
                  <a:solidFill>
                    <a:schemeClr val="dk1"/>
                  </a:solidFill>
                  <a:latin typeface="Arial"/>
                  <a:ea typeface="Arial"/>
                  <a:cs typeface="Arial"/>
                  <a:sym typeface="Arial"/>
                </a:rPr>
                <a:t>Database Diagram</a:t>
              </a:r>
              <a:endParaRPr/>
            </a:p>
          </p:txBody>
        </p:sp>
        <p:pic>
          <p:nvPicPr>
            <p:cNvPr id="56" name="Google Shape;139;p1">
              <a:extLst>
                <a:ext uri="{FF2B5EF4-FFF2-40B4-BE49-F238E27FC236}">
                  <a16:creationId xmlns:a16="http://schemas.microsoft.com/office/drawing/2014/main" id="{CCEC8E1E-C069-462B-A751-1E75F4F4A179}"/>
                </a:ext>
              </a:extLst>
            </p:cNvPr>
            <p:cNvPicPr preferRelativeResize="0"/>
            <p:nvPr/>
          </p:nvPicPr>
          <p:blipFill rotWithShape="1">
            <a:blip r:embed="rId12">
              <a:alphaModFix/>
            </a:blip>
            <a:srcRect l="5471" t="4028" r="4389" b="10083"/>
            <a:stretch/>
          </p:blipFill>
          <p:spPr>
            <a:xfrm>
              <a:off x="26063525" y="10873575"/>
              <a:ext cx="6647325" cy="5109851"/>
            </a:xfrm>
            <a:prstGeom prst="rect">
              <a:avLst/>
            </a:prstGeom>
            <a:noFill/>
            <a:ln>
              <a:noFill/>
            </a:ln>
          </p:spPr>
        </p:pic>
      </p:grpSp>
      <p:grpSp>
        <p:nvGrpSpPr>
          <p:cNvPr id="57" name="Google Shape;134;p1">
            <a:extLst>
              <a:ext uri="{FF2B5EF4-FFF2-40B4-BE49-F238E27FC236}">
                <a16:creationId xmlns:a16="http://schemas.microsoft.com/office/drawing/2014/main" id="{7458FD18-41EA-4184-9F65-A92A996E6D5F}"/>
              </a:ext>
            </a:extLst>
          </p:cNvPr>
          <p:cNvGrpSpPr/>
          <p:nvPr/>
        </p:nvGrpSpPr>
        <p:grpSpPr>
          <a:xfrm>
            <a:off x="24231641" y="16336620"/>
            <a:ext cx="10640700" cy="7980300"/>
            <a:chOff x="24099800" y="17250825"/>
            <a:chExt cx="10640700" cy="7980300"/>
          </a:xfrm>
        </p:grpSpPr>
        <p:pic>
          <p:nvPicPr>
            <p:cNvPr id="59" name="Google Shape;135;p1">
              <a:extLst>
                <a:ext uri="{FF2B5EF4-FFF2-40B4-BE49-F238E27FC236}">
                  <a16:creationId xmlns:a16="http://schemas.microsoft.com/office/drawing/2014/main" id="{070FDFF0-EFD5-46EB-8963-7A98D0637338}"/>
                </a:ext>
              </a:extLst>
            </p:cNvPr>
            <p:cNvPicPr preferRelativeResize="0"/>
            <p:nvPr/>
          </p:nvPicPr>
          <p:blipFill rotWithShape="1">
            <a:blip r:embed="rId13">
              <a:alphaModFix/>
            </a:blip>
            <a:srcRect l="2619" t="4258" b="3761"/>
            <a:stretch/>
          </p:blipFill>
          <p:spPr>
            <a:xfrm>
              <a:off x="25843775" y="18407100"/>
              <a:ext cx="7086850" cy="6824025"/>
            </a:xfrm>
            <a:prstGeom prst="rect">
              <a:avLst/>
            </a:prstGeom>
            <a:noFill/>
            <a:ln>
              <a:noFill/>
            </a:ln>
          </p:spPr>
        </p:pic>
        <p:sp>
          <p:nvSpPr>
            <p:cNvPr id="60" name="Google Shape;136;p1">
              <a:extLst>
                <a:ext uri="{FF2B5EF4-FFF2-40B4-BE49-F238E27FC236}">
                  <a16:creationId xmlns:a16="http://schemas.microsoft.com/office/drawing/2014/main" id="{D51065EF-7902-4F5B-9505-BBBD0A4F1E1A}"/>
                </a:ext>
              </a:extLst>
            </p:cNvPr>
            <p:cNvSpPr txBox="1"/>
            <p:nvPr/>
          </p:nvSpPr>
          <p:spPr>
            <a:xfrm>
              <a:off x="24099800" y="17250825"/>
              <a:ext cx="10640700" cy="754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4300" b="1">
                  <a:solidFill>
                    <a:schemeClr val="dk1"/>
                  </a:solidFill>
                </a:rPr>
                <a:t>Adding Student Picks/History</a:t>
              </a:r>
              <a:endParaRPr>
                <a:solidFill>
                  <a:schemeClr val="dk1"/>
                </a:solidFill>
              </a:endParaRPr>
            </a:p>
          </p:txBody>
        </p:sp>
      </p:grpSp>
      <p:sp>
        <p:nvSpPr>
          <p:cNvPr id="61" name="Rectangle 165">
            <a:extLst>
              <a:ext uri="{FF2B5EF4-FFF2-40B4-BE49-F238E27FC236}">
                <a16:creationId xmlns:a16="http://schemas.microsoft.com/office/drawing/2014/main" id="{154E3B1D-C121-42C0-B13E-E4B61DB88AB5}"/>
              </a:ext>
            </a:extLst>
          </p:cNvPr>
          <p:cNvSpPr>
            <a:spLocks noChangeArrowheads="1"/>
          </p:cNvSpPr>
          <p:nvPr/>
        </p:nvSpPr>
        <p:spPr bwMode="auto">
          <a:xfrm>
            <a:off x="17760389" y="26010334"/>
            <a:ext cx="15241411" cy="1600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Output</a:t>
            </a:r>
            <a:endParaRPr lang="en-US" dirty="0">
              <a:solidFill>
                <a:schemeClr val="accent1"/>
              </a:solidFill>
            </a:endParaRPr>
          </a:p>
        </p:txBody>
      </p:sp>
      <p:grpSp>
        <p:nvGrpSpPr>
          <p:cNvPr id="62" name="Google Shape;128;p1">
            <a:extLst>
              <a:ext uri="{FF2B5EF4-FFF2-40B4-BE49-F238E27FC236}">
                <a16:creationId xmlns:a16="http://schemas.microsoft.com/office/drawing/2014/main" id="{A8AB04C2-4293-400B-8B5A-92C586F1E23A}"/>
              </a:ext>
            </a:extLst>
          </p:cNvPr>
          <p:cNvGrpSpPr/>
          <p:nvPr/>
        </p:nvGrpSpPr>
        <p:grpSpPr>
          <a:xfrm>
            <a:off x="25984200" y="28041600"/>
            <a:ext cx="6840325" cy="7594928"/>
            <a:chOff x="17293938" y="17905647"/>
            <a:chExt cx="6840325" cy="7594928"/>
          </a:xfrm>
        </p:grpSpPr>
        <p:pic>
          <p:nvPicPr>
            <p:cNvPr id="63" name="Google Shape;129;p1">
              <a:extLst>
                <a:ext uri="{FF2B5EF4-FFF2-40B4-BE49-F238E27FC236}">
                  <a16:creationId xmlns:a16="http://schemas.microsoft.com/office/drawing/2014/main" id="{96A39008-5BDA-4352-9793-1F52CDD6B146}"/>
                </a:ext>
              </a:extLst>
            </p:cNvPr>
            <p:cNvPicPr preferRelativeResize="0"/>
            <p:nvPr/>
          </p:nvPicPr>
          <p:blipFill rotWithShape="1">
            <a:blip r:embed="rId14">
              <a:alphaModFix/>
            </a:blip>
            <a:srcRect l="2534" t="-1090" b="-4818"/>
            <a:stretch/>
          </p:blipFill>
          <p:spPr>
            <a:xfrm>
              <a:off x="17293938" y="18794975"/>
              <a:ext cx="6840325" cy="6705600"/>
            </a:xfrm>
            <a:prstGeom prst="rect">
              <a:avLst/>
            </a:prstGeom>
            <a:noFill/>
            <a:ln>
              <a:noFill/>
            </a:ln>
          </p:spPr>
        </p:pic>
        <p:sp>
          <p:nvSpPr>
            <p:cNvPr id="64" name="Google Shape;130;p1">
              <a:extLst>
                <a:ext uri="{FF2B5EF4-FFF2-40B4-BE49-F238E27FC236}">
                  <a16:creationId xmlns:a16="http://schemas.microsoft.com/office/drawing/2014/main" id="{2769B7C6-F502-4B40-85B9-7780880440A2}"/>
                </a:ext>
              </a:extLst>
            </p:cNvPr>
            <p:cNvSpPr txBox="1"/>
            <p:nvPr/>
          </p:nvSpPr>
          <p:spPr>
            <a:xfrm>
              <a:off x="17734203" y="17905647"/>
              <a:ext cx="5959800" cy="7542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300" b="1">
                  <a:solidFill>
                    <a:schemeClr val="dk1"/>
                  </a:solidFill>
                </a:rPr>
                <a:t>Classroom Display</a:t>
              </a:r>
              <a:endParaRPr/>
            </a:p>
          </p:txBody>
        </p:sp>
      </p:grpSp>
      <p:grpSp>
        <p:nvGrpSpPr>
          <p:cNvPr id="65" name="Google Shape;131;p1">
            <a:extLst>
              <a:ext uri="{FF2B5EF4-FFF2-40B4-BE49-F238E27FC236}">
                <a16:creationId xmlns:a16="http://schemas.microsoft.com/office/drawing/2014/main" id="{7BDBD784-1FE3-4A1F-BB07-695E2EB4997E}"/>
              </a:ext>
            </a:extLst>
          </p:cNvPr>
          <p:cNvGrpSpPr/>
          <p:nvPr/>
        </p:nvGrpSpPr>
        <p:grpSpPr>
          <a:xfrm>
            <a:off x="16764000" y="28041600"/>
            <a:ext cx="9157800" cy="6455538"/>
            <a:chOff x="25059462" y="18084538"/>
            <a:chExt cx="9157800" cy="6455538"/>
          </a:xfrm>
        </p:grpSpPr>
        <p:sp>
          <p:nvSpPr>
            <p:cNvPr id="66" name="Google Shape;132;p1">
              <a:extLst>
                <a:ext uri="{FF2B5EF4-FFF2-40B4-BE49-F238E27FC236}">
                  <a16:creationId xmlns:a16="http://schemas.microsoft.com/office/drawing/2014/main" id="{FBD83446-E49E-4B90-8303-3640ABB0AC65}"/>
                </a:ext>
              </a:extLst>
            </p:cNvPr>
            <p:cNvSpPr txBox="1"/>
            <p:nvPr/>
          </p:nvSpPr>
          <p:spPr>
            <a:xfrm>
              <a:off x="25059462" y="18084538"/>
              <a:ext cx="9157800" cy="669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300" b="1">
                  <a:solidFill>
                    <a:schemeClr val="dk1"/>
                  </a:solidFill>
                </a:rPr>
                <a:t>Student History Graph</a:t>
              </a:r>
              <a:endParaRPr/>
            </a:p>
          </p:txBody>
        </p:sp>
        <p:pic>
          <p:nvPicPr>
            <p:cNvPr id="67" name="Google Shape;133;p1">
              <a:extLst>
                <a:ext uri="{FF2B5EF4-FFF2-40B4-BE49-F238E27FC236}">
                  <a16:creationId xmlns:a16="http://schemas.microsoft.com/office/drawing/2014/main" id="{39A7A725-6C0B-4227-8CC0-610B3067F5F3}"/>
                </a:ext>
              </a:extLst>
            </p:cNvPr>
            <p:cNvPicPr preferRelativeResize="0"/>
            <p:nvPr/>
          </p:nvPicPr>
          <p:blipFill rotWithShape="1">
            <a:blip r:embed="rId15">
              <a:alphaModFix/>
            </a:blip>
            <a:srcRect l="11639" t="11711" r="3829" b="7740"/>
            <a:stretch/>
          </p:blipFill>
          <p:spPr>
            <a:xfrm>
              <a:off x="26262188" y="19144997"/>
              <a:ext cx="7018376" cy="5395078"/>
            </a:xfrm>
            <a:prstGeom prst="rect">
              <a:avLst/>
            </a:prstGeom>
            <a:noFill/>
            <a:ln>
              <a:noFill/>
            </a:ln>
          </p:spPr>
        </p:pic>
      </p:grpSp>
      <p:sp>
        <p:nvSpPr>
          <p:cNvPr id="6" name="TextBox 5">
            <a:extLst>
              <a:ext uri="{FF2B5EF4-FFF2-40B4-BE49-F238E27FC236}">
                <a16:creationId xmlns:a16="http://schemas.microsoft.com/office/drawing/2014/main" id="{081D6C9B-B343-484D-89B7-077902DA97CE}"/>
              </a:ext>
            </a:extLst>
          </p:cNvPr>
          <p:cNvSpPr txBox="1"/>
          <p:nvPr/>
        </p:nvSpPr>
        <p:spPr>
          <a:xfrm>
            <a:off x="17794834" y="35433000"/>
            <a:ext cx="15206966" cy="2385268"/>
          </a:xfrm>
          <a:prstGeom prst="rect">
            <a:avLst/>
          </a:prstGeom>
          <a:noFill/>
        </p:spPr>
        <p:txBody>
          <a:bodyPr wrap="square" rtlCol="0">
            <a:spAutoFit/>
          </a:bodyPr>
          <a:lstStyle/>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Our website generates graphs for each student.</a:t>
            </a:r>
          </a:p>
          <a:p>
            <a:pPr marL="685800" indent="-685800" algn="l">
              <a:spcBef>
                <a:spcPts val="600"/>
              </a:spcBef>
              <a:buFont typeface="Arial" panose="020B0604020202020204" pitchFamily="34" charset="0"/>
              <a:buChar char="•"/>
            </a:pPr>
            <a:r>
              <a:rPr lang="en-US" sz="4800" b="0" dirty="0">
                <a:solidFill>
                  <a:schemeClr val="tx1"/>
                </a:solidFill>
                <a:latin typeface="Times New Roman" panose="02020603050405020304" pitchFamily="18" charset="0"/>
                <a:cs typeface="Times New Roman" panose="02020603050405020304" pitchFamily="18" charset="0"/>
              </a:rPr>
              <a:t>A seating chart is also created and displays where the students should sit in the Classroom Display.</a:t>
            </a:r>
          </a:p>
        </p:txBody>
      </p:sp>
    </p:spTree>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8416</TotalTime>
  <Words>555</Words>
  <Application>Microsoft Macintosh PowerPoint</Application>
  <PresentationFormat>Custom</PresentationFormat>
  <Paragraphs>44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Default Design</vt:lpstr>
      <vt:lpstr>Preemptive Involvement and Tracking by Teachers (PITT)  Ben Chamberlain, Shane Chinburg, &amp; Bobby Chisholm Sponsor: Daniel Shepard  Department of Computer Science, University of New Hampshire</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Chamberlain, Benjamin T</cp:lastModifiedBy>
  <cp:revision>319</cp:revision>
  <cp:lastPrinted>2014-02-24T14:53:09Z</cp:lastPrinted>
  <dcterms:created xsi:type="dcterms:W3CDTF">2004-07-26T21:45:23Z</dcterms:created>
  <dcterms:modified xsi:type="dcterms:W3CDTF">2020-04-21T22:21:51Z</dcterms:modified>
  <cp:category>science research poster</cp:category>
</cp:coreProperties>
</file>