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3"/>
  </p:normalViewPr>
  <p:slideViewPr>
    <p:cSldViewPr snapToGrid="0" snapToObjects="1">
      <p:cViewPr>
        <p:scale>
          <a:sx n="140" d="100"/>
          <a:sy n="140" d="100"/>
        </p:scale>
        <p:origin x="-163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2FB90-0870-BF43-8CE6-C53A6A908E08}" type="datetimeFigureOut">
              <a:rPr lang="en-US" smtClean="0"/>
              <a:t>4/18/20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3EF38-5D29-EB46-9276-1DFCBA7E3953}" type="slidenum">
              <a:rPr lang="en-US" smtClean="0"/>
              <a:t>‹#›</a:t>
            </a:fld>
            <a:endParaRPr lang="en-US"/>
          </a:p>
        </p:txBody>
      </p:sp>
    </p:spTree>
    <p:extLst>
      <p:ext uri="{BB962C8B-B14F-4D97-AF65-F5344CB8AC3E}">
        <p14:creationId xmlns:p14="http://schemas.microsoft.com/office/powerpoint/2010/main" val="12078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3EF38-5D29-EB46-9276-1DFCBA7E3953}" type="slidenum">
              <a:rPr lang="en-US" smtClean="0"/>
              <a:t>1</a:t>
            </a:fld>
            <a:endParaRPr lang="en-US"/>
          </a:p>
        </p:txBody>
      </p:sp>
    </p:spTree>
    <p:extLst>
      <p:ext uri="{BB962C8B-B14F-4D97-AF65-F5344CB8AC3E}">
        <p14:creationId xmlns:p14="http://schemas.microsoft.com/office/powerpoint/2010/main" val="15645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DF88-3FF8-604B-9D87-C1294ED879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ADE2A-5431-5349-BB9E-004545BE9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A44558-1108-6A4D-AE4D-27988E56DB09}"/>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5" name="Footer Placeholder 4">
            <a:extLst>
              <a:ext uri="{FF2B5EF4-FFF2-40B4-BE49-F238E27FC236}">
                <a16:creationId xmlns:a16="http://schemas.microsoft.com/office/drawing/2014/main" id="{0F10EECF-1157-4E4F-8E6B-5ABD9AABC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8B2-83CE-914E-89F7-FCCCDB62F2CC}"/>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57550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365A-0C07-E942-8F5F-97B1F8F4F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23E3BE-8FA3-A14E-B84E-0F88380A1E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D5AEA-C0B9-4943-B492-F7D078D31EE5}"/>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5" name="Footer Placeholder 4">
            <a:extLst>
              <a:ext uri="{FF2B5EF4-FFF2-40B4-BE49-F238E27FC236}">
                <a16:creationId xmlns:a16="http://schemas.microsoft.com/office/drawing/2014/main" id="{1A95127D-F4CA-7643-9F6B-BB586FE1B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86C5E-3699-7945-AECA-28D68C2A256B}"/>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348021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28C14-9F9A-D54D-95DD-F8A7C173CE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4BB207-DD7D-EB43-93C2-CDF9A4C746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B08CC-8D43-B549-8BAE-D0ABC5459446}"/>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5" name="Footer Placeholder 4">
            <a:extLst>
              <a:ext uri="{FF2B5EF4-FFF2-40B4-BE49-F238E27FC236}">
                <a16:creationId xmlns:a16="http://schemas.microsoft.com/office/drawing/2014/main" id="{AC562A2D-96F0-644F-8C90-FD6540BC4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14BEE-03DE-9544-9D4B-F9775FFB50C8}"/>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360162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8C9C-CE47-E74C-B907-80BF22F51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6249D-750A-7A49-B754-08493ECA7E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942E2-0433-1E49-9835-4096AC1B75B8}"/>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5" name="Footer Placeholder 4">
            <a:extLst>
              <a:ext uri="{FF2B5EF4-FFF2-40B4-BE49-F238E27FC236}">
                <a16:creationId xmlns:a16="http://schemas.microsoft.com/office/drawing/2014/main" id="{D6269A01-E7A6-7F44-AA6A-6B2708787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F1D22-E125-C541-8302-EC074D162435}"/>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242793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054D-A718-8442-A189-B468CF8948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5F0421-F999-7448-9242-213742A8DD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BE0C8-CFB4-E548-AEB8-B143500AA858}"/>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5" name="Footer Placeholder 4">
            <a:extLst>
              <a:ext uri="{FF2B5EF4-FFF2-40B4-BE49-F238E27FC236}">
                <a16:creationId xmlns:a16="http://schemas.microsoft.com/office/drawing/2014/main" id="{0FD6903F-1FB5-214B-927F-73B4F9B88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6CADF-2A68-F041-9428-0A4FB243B287}"/>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127714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442F-6D5F-D84E-A964-8140CDC2B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048538-C33B-AC49-B35B-D26C3DF707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79050-1764-134A-9206-85F5B318C3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A19364-B51B-F04C-92BB-8B86990120DD}"/>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6" name="Footer Placeholder 5">
            <a:extLst>
              <a:ext uri="{FF2B5EF4-FFF2-40B4-BE49-F238E27FC236}">
                <a16:creationId xmlns:a16="http://schemas.microsoft.com/office/drawing/2014/main" id="{09B49F6E-5A5D-5048-8634-F40237ADA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596DF-6F75-4F40-B367-709F2C7BC043}"/>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26573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F263-9369-C640-BBD1-A601FCE9C5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2147B1-DFD6-B348-943B-B17E6580C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59DECC-CE9D-CD43-A7BD-3D6B9A5366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51819-848A-5747-9F61-4CAE019AA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F3783-3A45-9E49-B3A9-DFDFA1B7BF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A92E03-95FB-1545-87CA-D1CF8FDF90C5}"/>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8" name="Footer Placeholder 7">
            <a:extLst>
              <a:ext uri="{FF2B5EF4-FFF2-40B4-BE49-F238E27FC236}">
                <a16:creationId xmlns:a16="http://schemas.microsoft.com/office/drawing/2014/main" id="{9961FEF0-6629-CF49-8B1A-E162ADA7A2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81C46E-8A96-E846-89EC-059A3A01764E}"/>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425678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1D79-5471-6A41-B777-9F3E295F56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D5F659-C882-0F4D-B9C0-20A37CE4B708}"/>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4" name="Footer Placeholder 3">
            <a:extLst>
              <a:ext uri="{FF2B5EF4-FFF2-40B4-BE49-F238E27FC236}">
                <a16:creationId xmlns:a16="http://schemas.microsoft.com/office/drawing/2014/main" id="{6F2172B6-4493-6E4F-A21C-841A1D5323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C4D5B0-C698-AE46-BC01-81F5F520D9B7}"/>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31524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774BB-85E3-7341-8B5E-3047B8DF904A}"/>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3" name="Footer Placeholder 2">
            <a:extLst>
              <a:ext uri="{FF2B5EF4-FFF2-40B4-BE49-F238E27FC236}">
                <a16:creationId xmlns:a16="http://schemas.microsoft.com/office/drawing/2014/main" id="{61C16CD9-4258-CD4B-A9C6-295CD4010B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1071F4-7A84-FA44-94C8-844C2E6AE1E5}"/>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255978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1F84-3279-944C-9E26-2500E2CD3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5C9776-B259-C04E-BD20-784D4A6BD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22C7DB-DD93-F942-8FAA-141B76DCD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D4C44A-560C-D045-80E2-3AA5F561C1AC}"/>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6" name="Footer Placeholder 5">
            <a:extLst>
              <a:ext uri="{FF2B5EF4-FFF2-40B4-BE49-F238E27FC236}">
                <a16:creationId xmlns:a16="http://schemas.microsoft.com/office/drawing/2014/main" id="{81BDFA7F-45DD-1E43-953E-7F9DFB57E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7DA0E-4100-C14B-8E1B-16CB96D70301}"/>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405493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F7AE-FB46-AC43-8582-0EBF27FBFF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802590-1B66-A54F-A5E5-BD91AA9500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2AAE32-A061-8D43-8C5C-1A5A2A10B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C1EF5-67A3-7240-828D-A2B8998531F3}"/>
              </a:ext>
            </a:extLst>
          </p:cNvPr>
          <p:cNvSpPr>
            <a:spLocks noGrp="1"/>
          </p:cNvSpPr>
          <p:nvPr>
            <p:ph type="dt" sz="half" idx="10"/>
          </p:nvPr>
        </p:nvSpPr>
        <p:spPr/>
        <p:txBody>
          <a:bodyPr/>
          <a:lstStyle/>
          <a:p>
            <a:fld id="{CE33D44C-28BA-BA4F-B14D-693BADC5B4EF}" type="datetimeFigureOut">
              <a:rPr lang="en-US" smtClean="0"/>
              <a:t>4/18/20</a:t>
            </a:fld>
            <a:endParaRPr lang="en-US"/>
          </a:p>
        </p:txBody>
      </p:sp>
      <p:sp>
        <p:nvSpPr>
          <p:cNvPr id="6" name="Footer Placeholder 5">
            <a:extLst>
              <a:ext uri="{FF2B5EF4-FFF2-40B4-BE49-F238E27FC236}">
                <a16:creationId xmlns:a16="http://schemas.microsoft.com/office/drawing/2014/main" id="{C9C4A409-8FBB-D843-99C1-ECB2E9600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2F3557-72E4-9747-8A61-43B020E59666}"/>
              </a:ext>
            </a:extLst>
          </p:cNvPr>
          <p:cNvSpPr>
            <a:spLocks noGrp="1"/>
          </p:cNvSpPr>
          <p:nvPr>
            <p:ph type="sldNum" sz="quarter" idx="12"/>
          </p:nvPr>
        </p:nvSpPr>
        <p:spPr/>
        <p:txBody>
          <a:bodyPr/>
          <a:lstStyle/>
          <a:p>
            <a:fld id="{25C70863-7E49-8D44-9D23-D38D6AB9C6C3}" type="slidenum">
              <a:rPr lang="en-US" smtClean="0"/>
              <a:t>‹#›</a:t>
            </a:fld>
            <a:endParaRPr lang="en-US"/>
          </a:p>
        </p:txBody>
      </p:sp>
    </p:spTree>
    <p:extLst>
      <p:ext uri="{BB962C8B-B14F-4D97-AF65-F5344CB8AC3E}">
        <p14:creationId xmlns:p14="http://schemas.microsoft.com/office/powerpoint/2010/main" val="69414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CD684-5B23-574E-AF4F-87A483F4F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D2F80-DF3E-B24B-949D-EC8523711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EED16-FAF7-E743-A772-F0B023E68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3D44C-28BA-BA4F-B14D-693BADC5B4EF}" type="datetimeFigureOut">
              <a:rPr lang="en-US" smtClean="0"/>
              <a:t>4/18/20</a:t>
            </a:fld>
            <a:endParaRPr lang="en-US"/>
          </a:p>
        </p:txBody>
      </p:sp>
      <p:sp>
        <p:nvSpPr>
          <p:cNvPr id="5" name="Footer Placeholder 4">
            <a:extLst>
              <a:ext uri="{FF2B5EF4-FFF2-40B4-BE49-F238E27FC236}">
                <a16:creationId xmlns:a16="http://schemas.microsoft.com/office/drawing/2014/main" id="{A664656B-7B09-F643-BC73-DAAD62E5E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FC5BA-2132-1E4F-8574-8053108EF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70863-7E49-8D44-9D23-D38D6AB9C6C3}" type="slidenum">
              <a:rPr lang="en-US" smtClean="0"/>
              <a:t>‹#›</a:t>
            </a:fld>
            <a:endParaRPr lang="en-US"/>
          </a:p>
        </p:txBody>
      </p:sp>
    </p:spTree>
    <p:extLst>
      <p:ext uri="{BB962C8B-B14F-4D97-AF65-F5344CB8AC3E}">
        <p14:creationId xmlns:p14="http://schemas.microsoft.com/office/powerpoint/2010/main" val="93793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7031E-5427-0241-917B-7064C4A1005F}"/>
              </a:ext>
            </a:extLst>
          </p:cNvPr>
          <p:cNvSpPr/>
          <p:nvPr/>
        </p:nvSpPr>
        <p:spPr>
          <a:xfrm>
            <a:off x="0" y="-4368"/>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47BEF9-C239-F348-ABA6-4CAE2D8546AB}"/>
              </a:ext>
            </a:extLst>
          </p:cNvPr>
          <p:cNvSpPr/>
          <p:nvPr/>
        </p:nvSpPr>
        <p:spPr>
          <a:xfrm>
            <a:off x="71440" y="1142997"/>
            <a:ext cx="12044363" cy="5676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33EAD9B-2978-CB4A-A6CB-2235FB7181E7}"/>
              </a:ext>
            </a:extLst>
          </p:cNvPr>
          <p:cNvSpPr txBox="1"/>
          <p:nvPr/>
        </p:nvSpPr>
        <p:spPr>
          <a:xfrm>
            <a:off x="1660924" y="-35943"/>
            <a:ext cx="8865392" cy="523220"/>
          </a:xfrm>
          <a:prstGeom prst="rect">
            <a:avLst/>
          </a:prstGeom>
          <a:noFill/>
        </p:spPr>
        <p:txBody>
          <a:bodyPr wrap="square" rtlCol="0">
            <a:spAutoFit/>
          </a:bodyPr>
          <a:lstStyle/>
          <a:p>
            <a:pPr algn="ctr"/>
            <a:r>
              <a:rPr lang="en-US" sz="2800" dirty="0">
                <a:solidFill>
                  <a:schemeClr val="bg1"/>
                </a:solidFill>
              </a:rPr>
              <a:t>Reconstruction of the Terceira Magma Plumbing System</a:t>
            </a:r>
          </a:p>
        </p:txBody>
      </p:sp>
      <p:sp>
        <p:nvSpPr>
          <p:cNvPr id="7" name="TextBox 6">
            <a:extLst>
              <a:ext uri="{FF2B5EF4-FFF2-40B4-BE49-F238E27FC236}">
                <a16:creationId xmlns:a16="http://schemas.microsoft.com/office/drawing/2014/main" id="{4FA2A336-A28E-6F44-A86F-D3706BE495A1}"/>
              </a:ext>
            </a:extLst>
          </p:cNvPr>
          <p:cNvSpPr txBox="1"/>
          <p:nvPr/>
        </p:nvSpPr>
        <p:spPr>
          <a:xfrm>
            <a:off x="5172076" y="333756"/>
            <a:ext cx="1843087" cy="369332"/>
          </a:xfrm>
          <a:prstGeom prst="rect">
            <a:avLst/>
          </a:prstGeom>
          <a:noFill/>
        </p:spPr>
        <p:txBody>
          <a:bodyPr wrap="square" rtlCol="0">
            <a:spAutoFit/>
          </a:bodyPr>
          <a:lstStyle/>
          <a:p>
            <a:pPr algn="ctr"/>
            <a:r>
              <a:rPr lang="en-US" dirty="0">
                <a:solidFill>
                  <a:schemeClr val="bg1"/>
                </a:solidFill>
              </a:rPr>
              <a:t>Brendan Garvey</a:t>
            </a:r>
            <a:r>
              <a:rPr lang="en-US" baseline="30000" dirty="0">
                <a:solidFill>
                  <a:schemeClr val="bg1"/>
                </a:solidFill>
              </a:rPr>
              <a:t>1</a:t>
            </a:r>
            <a:endParaRPr lang="en-US" dirty="0">
              <a:solidFill>
                <a:schemeClr val="bg1"/>
              </a:solidFill>
            </a:endParaRPr>
          </a:p>
        </p:txBody>
      </p:sp>
      <p:sp>
        <p:nvSpPr>
          <p:cNvPr id="8" name="TextBox 7">
            <a:extLst>
              <a:ext uri="{FF2B5EF4-FFF2-40B4-BE49-F238E27FC236}">
                <a16:creationId xmlns:a16="http://schemas.microsoft.com/office/drawing/2014/main" id="{BD7B6BF0-5B9A-A843-9F34-35D9DC2E4337}"/>
              </a:ext>
            </a:extLst>
          </p:cNvPr>
          <p:cNvSpPr txBox="1"/>
          <p:nvPr/>
        </p:nvSpPr>
        <p:spPr>
          <a:xfrm>
            <a:off x="1921668" y="604622"/>
            <a:ext cx="8343901" cy="338554"/>
          </a:xfrm>
          <a:prstGeom prst="rect">
            <a:avLst/>
          </a:prstGeom>
          <a:noFill/>
        </p:spPr>
        <p:txBody>
          <a:bodyPr wrap="square" rtlCol="0">
            <a:spAutoFit/>
          </a:bodyPr>
          <a:lstStyle/>
          <a:p>
            <a:pPr algn="ctr"/>
            <a:r>
              <a:rPr lang="en-US" sz="1600" dirty="0">
                <a:solidFill>
                  <a:schemeClr val="bg1"/>
                </a:solidFill>
              </a:rPr>
              <a:t>Collaborators: Emma Burkett</a:t>
            </a:r>
            <a:r>
              <a:rPr lang="en-US" sz="1600" baseline="30000" dirty="0">
                <a:solidFill>
                  <a:schemeClr val="bg1"/>
                </a:solidFill>
              </a:rPr>
              <a:t>1</a:t>
            </a:r>
            <a:r>
              <a:rPr lang="en-US" sz="1600" dirty="0">
                <a:solidFill>
                  <a:schemeClr val="bg1"/>
                </a:solidFill>
              </a:rPr>
              <a:t>, Florencia Fahnestock</a:t>
            </a:r>
            <a:r>
              <a:rPr lang="en-US" sz="1600" baseline="30000" dirty="0">
                <a:solidFill>
                  <a:schemeClr val="bg1"/>
                </a:solidFill>
              </a:rPr>
              <a:t>1</a:t>
            </a:r>
            <a:r>
              <a:rPr lang="en-US" sz="1600" dirty="0">
                <a:solidFill>
                  <a:schemeClr val="bg1"/>
                </a:solidFill>
              </a:rPr>
              <a:t>, Vittorio Zanon</a:t>
            </a:r>
            <a:r>
              <a:rPr lang="en-US" sz="1600" baseline="30000" dirty="0">
                <a:solidFill>
                  <a:schemeClr val="bg1"/>
                </a:solidFill>
              </a:rPr>
              <a:t>2</a:t>
            </a:r>
            <a:r>
              <a:rPr lang="en-US" sz="1600" dirty="0">
                <a:solidFill>
                  <a:schemeClr val="bg1"/>
                </a:solidFill>
              </a:rPr>
              <a:t>, Michael Palace</a:t>
            </a:r>
            <a:r>
              <a:rPr lang="en-US" sz="1600" baseline="30000" dirty="0">
                <a:solidFill>
                  <a:schemeClr val="bg1"/>
                </a:solidFill>
              </a:rPr>
              <a:t>1</a:t>
            </a:r>
            <a:r>
              <a:rPr lang="en-US" sz="1600" dirty="0">
                <a:solidFill>
                  <a:schemeClr val="bg1"/>
                </a:solidFill>
              </a:rPr>
              <a:t>, Julie Bryce</a:t>
            </a:r>
            <a:r>
              <a:rPr lang="en-US" sz="1600" baseline="30000" dirty="0">
                <a:solidFill>
                  <a:schemeClr val="bg1"/>
                </a:solidFill>
              </a:rPr>
              <a:t>1</a:t>
            </a:r>
            <a:endParaRPr lang="en-US" sz="1600" dirty="0">
              <a:solidFill>
                <a:schemeClr val="bg1"/>
              </a:solidFill>
            </a:endParaRPr>
          </a:p>
        </p:txBody>
      </p:sp>
      <p:sp>
        <p:nvSpPr>
          <p:cNvPr id="9" name="TextBox 8">
            <a:extLst>
              <a:ext uri="{FF2B5EF4-FFF2-40B4-BE49-F238E27FC236}">
                <a16:creationId xmlns:a16="http://schemas.microsoft.com/office/drawing/2014/main" id="{B83E4A08-6849-F64B-8CA8-A9DEAEE3DEE4}"/>
              </a:ext>
            </a:extLst>
          </p:cNvPr>
          <p:cNvSpPr txBox="1"/>
          <p:nvPr/>
        </p:nvSpPr>
        <p:spPr>
          <a:xfrm>
            <a:off x="700086" y="877539"/>
            <a:ext cx="10787064" cy="276999"/>
          </a:xfrm>
          <a:prstGeom prst="rect">
            <a:avLst/>
          </a:prstGeom>
          <a:noFill/>
        </p:spPr>
        <p:txBody>
          <a:bodyPr wrap="square" rtlCol="0">
            <a:spAutoFit/>
          </a:bodyPr>
          <a:lstStyle/>
          <a:p>
            <a:pPr algn="ctr"/>
            <a:r>
              <a:rPr lang="en-US" sz="1200" baseline="30000" dirty="0">
                <a:solidFill>
                  <a:schemeClr val="bg1"/>
                </a:solidFill>
              </a:rPr>
              <a:t>1</a:t>
            </a:r>
            <a:r>
              <a:rPr lang="en-US" sz="1200" dirty="0">
                <a:solidFill>
                  <a:schemeClr val="bg1"/>
                </a:solidFill>
              </a:rPr>
              <a:t>Univeristy of New Hampshire, </a:t>
            </a:r>
            <a:r>
              <a:rPr lang="en-US" sz="1200" baseline="30000" dirty="0">
                <a:solidFill>
                  <a:schemeClr val="bg1"/>
                </a:solidFill>
              </a:rPr>
              <a:t>2</a:t>
            </a:r>
            <a:r>
              <a:rPr lang="en-US" sz="1200" dirty="0">
                <a:solidFill>
                  <a:schemeClr val="bg1"/>
                </a:solidFill>
              </a:rPr>
              <a:t>Institute for Research in Volcanology and Risk Assessment, Ponta Delgada, Portugal</a:t>
            </a:r>
          </a:p>
        </p:txBody>
      </p:sp>
      <p:pic>
        <p:nvPicPr>
          <p:cNvPr id="13" name="Picture 12" descr="A picture containing colorful, standing&#10;&#10;Description automatically generated">
            <a:extLst>
              <a:ext uri="{FF2B5EF4-FFF2-40B4-BE49-F238E27FC236}">
                <a16:creationId xmlns:a16="http://schemas.microsoft.com/office/drawing/2014/main" id="{AEFCF9AF-9F57-FE48-B895-55A8CF8CEC1F}"/>
              </a:ext>
            </a:extLst>
          </p:cNvPr>
          <p:cNvPicPr>
            <a:picLocks noChangeAspect="1"/>
          </p:cNvPicPr>
          <p:nvPr/>
        </p:nvPicPr>
        <p:blipFill>
          <a:blip r:embed="rId3"/>
          <a:stretch>
            <a:fillRect/>
          </a:stretch>
        </p:blipFill>
        <p:spPr>
          <a:xfrm>
            <a:off x="4027512" y="4030873"/>
            <a:ext cx="3184748" cy="2287752"/>
          </a:xfrm>
          <a:prstGeom prst="rect">
            <a:avLst/>
          </a:prstGeom>
        </p:spPr>
      </p:pic>
      <p:pic>
        <p:nvPicPr>
          <p:cNvPr id="15" name="Picture 14" descr="A screenshot of a video game&#10;&#10;Description automatically generated">
            <a:extLst>
              <a:ext uri="{FF2B5EF4-FFF2-40B4-BE49-F238E27FC236}">
                <a16:creationId xmlns:a16="http://schemas.microsoft.com/office/drawing/2014/main" id="{EBC91643-37AA-8642-853E-52C81A1B3BAB}"/>
              </a:ext>
            </a:extLst>
          </p:cNvPr>
          <p:cNvPicPr>
            <a:picLocks noChangeAspect="1"/>
          </p:cNvPicPr>
          <p:nvPr/>
        </p:nvPicPr>
        <p:blipFill>
          <a:blip r:embed="rId4"/>
          <a:stretch>
            <a:fillRect/>
          </a:stretch>
        </p:blipFill>
        <p:spPr>
          <a:xfrm>
            <a:off x="4030437" y="1495005"/>
            <a:ext cx="3184748" cy="2258546"/>
          </a:xfrm>
          <a:prstGeom prst="rect">
            <a:avLst/>
          </a:prstGeom>
        </p:spPr>
      </p:pic>
      <p:pic>
        <p:nvPicPr>
          <p:cNvPr id="26" name="Picture 25" descr="Figure 1: A: Sketch maps of (a) the North Atlantic Ocean showing the location of the Azores Archipelago and (b) the Azores Archipelago including the tectonic setting of the islands (with Terceira, the topic of the proposed research, in darker grey). Taken from Gertisser et al. (2010).">
            <a:extLst>
              <a:ext uri="{FF2B5EF4-FFF2-40B4-BE49-F238E27FC236}">
                <a16:creationId xmlns:a16="http://schemas.microsoft.com/office/drawing/2014/main" id="{FF6BFA78-E8A7-9349-A3EF-F5AF89012B0C}"/>
              </a:ext>
            </a:extLst>
          </p:cNvPr>
          <p:cNvPicPr>
            <a:picLocks noChangeAspect="1"/>
          </p:cNvPicPr>
          <p:nvPr/>
        </p:nvPicPr>
        <p:blipFill>
          <a:blip r:embed="rId5"/>
          <a:stretch>
            <a:fillRect/>
          </a:stretch>
        </p:blipFill>
        <p:spPr>
          <a:xfrm>
            <a:off x="640635" y="4053169"/>
            <a:ext cx="2814637" cy="917695"/>
          </a:xfrm>
          <a:prstGeom prst="rect">
            <a:avLst/>
          </a:prstGeom>
        </p:spPr>
      </p:pic>
      <p:graphicFrame>
        <p:nvGraphicFramePr>
          <p:cNvPr id="29" name="Table 28">
            <a:extLst>
              <a:ext uri="{FF2B5EF4-FFF2-40B4-BE49-F238E27FC236}">
                <a16:creationId xmlns:a16="http://schemas.microsoft.com/office/drawing/2014/main" id="{F81AB92E-D8C1-4B48-B647-CA01AB3EE90A}"/>
              </a:ext>
            </a:extLst>
          </p:cNvPr>
          <p:cNvGraphicFramePr>
            <a:graphicFrameLocks noGrp="1"/>
          </p:cNvGraphicFramePr>
          <p:nvPr>
            <p:extLst>
              <p:ext uri="{D42A27DB-BD31-4B8C-83A1-F6EECF244321}">
                <p14:modId xmlns:p14="http://schemas.microsoft.com/office/powerpoint/2010/main" val="2532582874"/>
              </p:ext>
            </p:extLst>
          </p:nvPr>
        </p:nvGraphicFramePr>
        <p:xfrm>
          <a:off x="10296725" y="1551694"/>
          <a:ext cx="1538576" cy="788045"/>
        </p:xfrm>
        <a:graphic>
          <a:graphicData uri="http://schemas.openxmlformats.org/drawingml/2006/table">
            <a:tbl>
              <a:tblPr firstRow="1" bandRow="1">
                <a:tableStyleId>{9D7B26C5-4107-4FEC-AEDC-1716B250A1EF}</a:tableStyleId>
              </a:tblPr>
              <a:tblGrid>
                <a:gridCol w="457044">
                  <a:extLst>
                    <a:ext uri="{9D8B030D-6E8A-4147-A177-3AD203B41FA5}">
                      <a16:colId xmlns:a16="http://schemas.microsoft.com/office/drawing/2014/main" val="1209655392"/>
                    </a:ext>
                  </a:extLst>
                </a:gridCol>
                <a:gridCol w="612731">
                  <a:extLst>
                    <a:ext uri="{9D8B030D-6E8A-4147-A177-3AD203B41FA5}">
                      <a16:colId xmlns:a16="http://schemas.microsoft.com/office/drawing/2014/main" val="3229340042"/>
                    </a:ext>
                  </a:extLst>
                </a:gridCol>
                <a:gridCol w="316352">
                  <a:extLst>
                    <a:ext uri="{9D8B030D-6E8A-4147-A177-3AD203B41FA5}">
                      <a16:colId xmlns:a16="http://schemas.microsoft.com/office/drawing/2014/main" val="3418563066"/>
                    </a:ext>
                  </a:extLst>
                </a:gridCol>
                <a:gridCol w="152449">
                  <a:extLst>
                    <a:ext uri="{9D8B030D-6E8A-4147-A177-3AD203B41FA5}">
                      <a16:colId xmlns:a16="http://schemas.microsoft.com/office/drawing/2014/main" val="2585389343"/>
                    </a:ext>
                  </a:extLst>
                </a:gridCol>
              </a:tblGrid>
              <a:tr h="207364">
                <a:tc>
                  <a:txBody>
                    <a:bodyPr/>
                    <a:lstStyle/>
                    <a:p>
                      <a:pPr algn="ctr" fontAlgn="b"/>
                      <a:r>
                        <a:rPr lang="en-US" sz="800" dirty="0"/>
                        <a:t>Sample</a:t>
                      </a:r>
                    </a:p>
                  </a:txBody>
                  <a:tcPr marL="11305" marR="11305" marT="11305" marB="0" anchor="b"/>
                </a:tc>
                <a:tc>
                  <a:txBody>
                    <a:bodyPr/>
                    <a:lstStyle/>
                    <a:p>
                      <a:pPr algn="ctr" fontAlgn="b"/>
                      <a:r>
                        <a:rPr lang="en-US" sz="800" dirty="0"/>
                        <a:t>Residence Time  (years)</a:t>
                      </a:r>
                    </a:p>
                  </a:txBody>
                  <a:tcPr marL="11305" marR="11305" marT="11305" marB="0" anchor="b"/>
                </a:tc>
                <a:tc>
                  <a:txBody>
                    <a:bodyPr/>
                    <a:lstStyle/>
                    <a:p>
                      <a:pPr algn="ctr" fontAlgn="b"/>
                      <a:r>
                        <a:rPr lang="en-US" sz="800" dirty="0"/>
                        <a:t>1𝜎 (years)</a:t>
                      </a:r>
                    </a:p>
                  </a:txBody>
                  <a:tcPr marL="11305" marR="11305" marT="11305" marB="0" anchor="b"/>
                </a:tc>
                <a:tc>
                  <a:txBody>
                    <a:bodyPr/>
                    <a:lstStyle/>
                    <a:p>
                      <a:pPr algn="l" fontAlgn="b"/>
                      <a:endParaRPr lang="en-US" sz="800" dirty="0"/>
                    </a:p>
                  </a:txBody>
                  <a:tcPr marL="11305" marR="11305" marT="11305" marB="0" anchor="b"/>
                </a:tc>
                <a:extLst>
                  <a:ext uri="{0D108BD9-81ED-4DB2-BD59-A6C34878D82A}">
                    <a16:rowId xmlns:a16="http://schemas.microsoft.com/office/drawing/2014/main" val="2361495426"/>
                  </a:ext>
                </a:extLst>
              </a:tr>
              <a:tr h="108276">
                <a:tc>
                  <a:txBody>
                    <a:bodyPr/>
                    <a:lstStyle/>
                    <a:p>
                      <a:pPr algn="l" fontAlgn="b"/>
                      <a:r>
                        <a:rPr lang="en-US" sz="800"/>
                        <a:t>TRS11B.8</a:t>
                      </a:r>
                    </a:p>
                  </a:txBody>
                  <a:tcPr marL="11305" marR="11305" marT="11305" marB="0" anchor="b"/>
                </a:tc>
                <a:tc>
                  <a:txBody>
                    <a:bodyPr/>
                    <a:lstStyle/>
                    <a:p>
                      <a:pPr algn="r" fontAlgn="b"/>
                      <a:r>
                        <a:rPr lang="en-US" sz="800" dirty="0"/>
                        <a:t>3000</a:t>
                      </a:r>
                    </a:p>
                  </a:txBody>
                  <a:tcPr marL="11305" marR="11305" marT="11305" marB="0" anchor="b"/>
                </a:tc>
                <a:tc>
                  <a:txBody>
                    <a:bodyPr/>
                    <a:lstStyle/>
                    <a:p>
                      <a:pPr algn="r" fontAlgn="b"/>
                      <a:r>
                        <a:rPr lang="en-US" sz="800" dirty="0"/>
                        <a:t>1000</a:t>
                      </a:r>
                    </a:p>
                  </a:txBody>
                  <a:tcPr marL="11305" marR="11305" marT="11305" marB="0" anchor="b"/>
                </a:tc>
                <a:tc>
                  <a:txBody>
                    <a:bodyPr/>
                    <a:lstStyle/>
                    <a:p>
                      <a:pPr algn="r" fontAlgn="b"/>
                      <a:endParaRPr lang="en-US" sz="800" dirty="0"/>
                    </a:p>
                  </a:txBody>
                  <a:tcPr marL="11305" marR="11305" marT="11305" marB="0" anchor="b"/>
                </a:tc>
                <a:extLst>
                  <a:ext uri="{0D108BD9-81ED-4DB2-BD59-A6C34878D82A}">
                    <a16:rowId xmlns:a16="http://schemas.microsoft.com/office/drawing/2014/main" val="4159345532"/>
                  </a:ext>
                </a:extLst>
              </a:tr>
              <a:tr h="108276">
                <a:tc>
                  <a:txBody>
                    <a:bodyPr/>
                    <a:lstStyle/>
                    <a:p>
                      <a:pPr algn="l" fontAlgn="b"/>
                      <a:r>
                        <a:rPr lang="en-US" sz="800"/>
                        <a:t>TRS6RM.1</a:t>
                      </a:r>
                    </a:p>
                  </a:txBody>
                  <a:tcPr marL="11305" marR="11305" marT="11305" marB="0" anchor="b"/>
                </a:tc>
                <a:tc>
                  <a:txBody>
                    <a:bodyPr/>
                    <a:lstStyle/>
                    <a:p>
                      <a:pPr algn="r" fontAlgn="b"/>
                      <a:r>
                        <a:rPr lang="en-US" sz="800"/>
                        <a:t>2000</a:t>
                      </a:r>
                    </a:p>
                  </a:txBody>
                  <a:tcPr marL="11305" marR="11305" marT="11305" marB="0" anchor="b"/>
                </a:tc>
                <a:tc>
                  <a:txBody>
                    <a:bodyPr/>
                    <a:lstStyle/>
                    <a:p>
                      <a:pPr algn="r" fontAlgn="b"/>
                      <a:r>
                        <a:rPr lang="en-US" sz="800" dirty="0"/>
                        <a:t>1000</a:t>
                      </a:r>
                    </a:p>
                  </a:txBody>
                  <a:tcPr marL="11305" marR="11305" marT="11305" marB="0" anchor="b"/>
                </a:tc>
                <a:tc>
                  <a:txBody>
                    <a:bodyPr/>
                    <a:lstStyle/>
                    <a:p>
                      <a:pPr algn="r" fontAlgn="b"/>
                      <a:endParaRPr lang="en-US" sz="800" dirty="0"/>
                    </a:p>
                  </a:txBody>
                  <a:tcPr marL="11305" marR="11305" marT="11305" marB="0" anchor="b"/>
                </a:tc>
                <a:extLst>
                  <a:ext uri="{0D108BD9-81ED-4DB2-BD59-A6C34878D82A}">
                    <a16:rowId xmlns:a16="http://schemas.microsoft.com/office/drawing/2014/main" val="2669853079"/>
                  </a:ext>
                </a:extLst>
              </a:tr>
              <a:tr h="108276">
                <a:tc>
                  <a:txBody>
                    <a:bodyPr/>
                    <a:lstStyle/>
                    <a:p>
                      <a:pPr algn="l" fontAlgn="b"/>
                      <a:r>
                        <a:rPr lang="en-US" sz="800"/>
                        <a:t>TRS6RM.8</a:t>
                      </a:r>
                    </a:p>
                  </a:txBody>
                  <a:tcPr marL="11305" marR="11305" marT="11305" marB="0" anchor="b"/>
                </a:tc>
                <a:tc>
                  <a:txBody>
                    <a:bodyPr/>
                    <a:lstStyle/>
                    <a:p>
                      <a:pPr algn="r" fontAlgn="b"/>
                      <a:r>
                        <a:rPr lang="en-US" sz="800"/>
                        <a:t>3000</a:t>
                      </a:r>
                    </a:p>
                  </a:txBody>
                  <a:tcPr marL="11305" marR="11305" marT="11305" marB="0" anchor="b"/>
                </a:tc>
                <a:tc>
                  <a:txBody>
                    <a:bodyPr/>
                    <a:lstStyle/>
                    <a:p>
                      <a:pPr algn="r" fontAlgn="b"/>
                      <a:r>
                        <a:rPr lang="en-US" sz="800" dirty="0"/>
                        <a:t>2000</a:t>
                      </a:r>
                    </a:p>
                  </a:txBody>
                  <a:tcPr marL="11305" marR="11305" marT="11305" marB="0" anchor="b"/>
                </a:tc>
                <a:tc>
                  <a:txBody>
                    <a:bodyPr/>
                    <a:lstStyle/>
                    <a:p>
                      <a:pPr algn="r" fontAlgn="b"/>
                      <a:endParaRPr lang="en-US" sz="800" dirty="0"/>
                    </a:p>
                  </a:txBody>
                  <a:tcPr marL="11305" marR="11305" marT="11305" marB="0" anchor="b"/>
                </a:tc>
                <a:extLst>
                  <a:ext uri="{0D108BD9-81ED-4DB2-BD59-A6C34878D82A}">
                    <a16:rowId xmlns:a16="http://schemas.microsoft.com/office/drawing/2014/main" val="844473413"/>
                  </a:ext>
                </a:extLst>
              </a:tr>
              <a:tr h="108276">
                <a:tc>
                  <a:txBody>
                    <a:bodyPr/>
                    <a:lstStyle/>
                    <a:p>
                      <a:pPr algn="l" fontAlgn="b"/>
                      <a:r>
                        <a:rPr lang="en-US" sz="800" dirty="0"/>
                        <a:t>ZKP8.4</a:t>
                      </a:r>
                    </a:p>
                  </a:txBody>
                  <a:tcPr marL="11305" marR="11305" marT="11305" marB="0" anchor="b"/>
                </a:tc>
                <a:tc>
                  <a:txBody>
                    <a:bodyPr/>
                    <a:lstStyle/>
                    <a:p>
                      <a:pPr algn="r" fontAlgn="b"/>
                      <a:r>
                        <a:rPr lang="en-US" sz="800"/>
                        <a:t>3000</a:t>
                      </a:r>
                    </a:p>
                  </a:txBody>
                  <a:tcPr marL="11305" marR="11305" marT="11305" marB="0" anchor="b"/>
                </a:tc>
                <a:tc>
                  <a:txBody>
                    <a:bodyPr/>
                    <a:lstStyle/>
                    <a:p>
                      <a:pPr algn="r" fontAlgn="b"/>
                      <a:r>
                        <a:rPr lang="en-US" sz="800" dirty="0"/>
                        <a:t>2000</a:t>
                      </a:r>
                    </a:p>
                  </a:txBody>
                  <a:tcPr marL="11305" marR="11305" marT="11305" marB="0" anchor="b"/>
                </a:tc>
                <a:tc>
                  <a:txBody>
                    <a:bodyPr/>
                    <a:lstStyle/>
                    <a:p>
                      <a:pPr algn="r" fontAlgn="b"/>
                      <a:endParaRPr lang="en-US" sz="800" dirty="0"/>
                    </a:p>
                  </a:txBody>
                  <a:tcPr marL="11305" marR="11305" marT="11305" marB="0" anchor="b"/>
                </a:tc>
                <a:extLst>
                  <a:ext uri="{0D108BD9-81ED-4DB2-BD59-A6C34878D82A}">
                    <a16:rowId xmlns:a16="http://schemas.microsoft.com/office/drawing/2014/main" val="209088784"/>
                  </a:ext>
                </a:extLst>
              </a:tr>
            </a:tbl>
          </a:graphicData>
        </a:graphic>
      </p:graphicFrame>
      <p:sp>
        <p:nvSpPr>
          <p:cNvPr id="34" name="TextBox 33">
            <a:extLst>
              <a:ext uri="{FF2B5EF4-FFF2-40B4-BE49-F238E27FC236}">
                <a16:creationId xmlns:a16="http://schemas.microsoft.com/office/drawing/2014/main" id="{531155C7-5F72-CB47-8140-273857401E61}"/>
              </a:ext>
            </a:extLst>
          </p:cNvPr>
          <p:cNvSpPr txBox="1"/>
          <p:nvPr/>
        </p:nvSpPr>
        <p:spPr>
          <a:xfrm>
            <a:off x="241930" y="3263633"/>
            <a:ext cx="3667305" cy="1015663"/>
          </a:xfrm>
          <a:prstGeom prst="rect">
            <a:avLst/>
          </a:prstGeom>
          <a:noFill/>
        </p:spPr>
        <p:txBody>
          <a:bodyPr wrap="square" rtlCol="0">
            <a:spAutoFit/>
          </a:bodyPr>
          <a:lstStyle/>
          <a:p>
            <a:r>
              <a:rPr lang="en-US" sz="1000" dirty="0"/>
              <a:t>The Azores archipelago is a chain of volcanic islands located off the coast of Portugal near the Mid-Atlantic Ridge. The Island of Terceira consists of 2 quiescent volcanoes, 2 extinct volcanoes, a young fissure zone, and the Terceira Rift. This provides simple volcanic system where a new approach can be tested.</a:t>
            </a:r>
          </a:p>
          <a:p>
            <a:endParaRPr lang="en-US" sz="1000" dirty="0"/>
          </a:p>
        </p:txBody>
      </p:sp>
      <p:sp>
        <p:nvSpPr>
          <p:cNvPr id="35" name="TextBox 34">
            <a:extLst>
              <a:ext uri="{FF2B5EF4-FFF2-40B4-BE49-F238E27FC236}">
                <a16:creationId xmlns:a16="http://schemas.microsoft.com/office/drawing/2014/main" id="{11CF392C-B25D-914D-8F44-F5BA1E6A038E}"/>
              </a:ext>
            </a:extLst>
          </p:cNvPr>
          <p:cNvSpPr txBox="1"/>
          <p:nvPr/>
        </p:nvSpPr>
        <p:spPr>
          <a:xfrm>
            <a:off x="7387072" y="4436964"/>
            <a:ext cx="4727707" cy="1323439"/>
          </a:xfrm>
          <a:prstGeom prst="rect">
            <a:avLst/>
          </a:prstGeom>
          <a:noFill/>
        </p:spPr>
        <p:txBody>
          <a:bodyPr wrap="square" rtlCol="0">
            <a:spAutoFit/>
          </a:bodyPr>
          <a:lstStyle/>
          <a:p>
            <a:pPr marL="171450" indent="-171450">
              <a:buFont typeface="Arial" panose="020B0604020202020204" pitchFamily="34" charset="0"/>
              <a:buChar char="•"/>
            </a:pPr>
            <a:r>
              <a:rPr lang="en-US" sz="1000" dirty="0"/>
              <a:t>Clinopyroxenes record crystallization depths at 12-14 km below the Terceira system, broadly consistent with the Zanon and Pimentel (2015) fluid inclusion study. Clinopyroxene also records deeper crystallization, ca. 20 km, consistent with crystallization at the base of the crust. </a:t>
            </a:r>
          </a:p>
          <a:p>
            <a:pPr marL="171450" indent="-171450">
              <a:buFont typeface="Arial" panose="020B0604020202020204" pitchFamily="34" charset="0"/>
              <a:buChar char="•"/>
            </a:pPr>
            <a:r>
              <a:rPr lang="en-US" sz="1000" dirty="0"/>
              <a:t>Reconstructions of diffusive re-equilibration indicate ca. 3000-year storage times of magmas within the plumbing system.</a:t>
            </a:r>
          </a:p>
          <a:p>
            <a:pPr marL="171450" indent="-171450">
              <a:buFont typeface="Arial" panose="020B0604020202020204" pitchFamily="34" charset="0"/>
              <a:buChar char="•"/>
            </a:pPr>
            <a:r>
              <a:rPr lang="en-US" sz="1000" dirty="0"/>
              <a:t>Coupled thermobarometric and diffusive profiles, obtained via LA-ICP-MS, hold promise for wider-scale volcanic plumbing system reconstruction.</a:t>
            </a:r>
          </a:p>
        </p:txBody>
      </p:sp>
      <p:sp>
        <p:nvSpPr>
          <p:cNvPr id="36" name="TextBox 35">
            <a:extLst>
              <a:ext uri="{FF2B5EF4-FFF2-40B4-BE49-F238E27FC236}">
                <a16:creationId xmlns:a16="http://schemas.microsoft.com/office/drawing/2014/main" id="{ECB0A1A5-85AB-1B48-8979-D1136FB1BACA}"/>
              </a:ext>
            </a:extLst>
          </p:cNvPr>
          <p:cNvSpPr txBox="1"/>
          <p:nvPr/>
        </p:nvSpPr>
        <p:spPr>
          <a:xfrm>
            <a:off x="595958" y="4945185"/>
            <a:ext cx="2897946" cy="369332"/>
          </a:xfrm>
          <a:prstGeom prst="rect">
            <a:avLst/>
          </a:prstGeom>
          <a:noFill/>
        </p:spPr>
        <p:txBody>
          <a:bodyPr wrap="square" rtlCol="0">
            <a:spAutoFit/>
          </a:bodyPr>
          <a:lstStyle/>
          <a:p>
            <a:r>
              <a:rPr lang="en-US" sz="600" i="1" dirty="0"/>
              <a:t>Figure 1: A: Sketch maps of (a) the North Atlantic Ocean showing the location of the Azores Archipelago and (b) the Azores Archipelago including the tectonic setting of the islands (with Terceira in darker grey). Taken from </a:t>
            </a:r>
            <a:r>
              <a:rPr lang="en-US" sz="600" i="1" dirty="0" err="1"/>
              <a:t>Gertisser</a:t>
            </a:r>
            <a:r>
              <a:rPr lang="en-US" sz="600" i="1" dirty="0"/>
              <a:t> et al. (2010).</a:t>
            </a:r>
          </a:p>
        </p:txBody>
      </p:sp>
      <p:sp>
        <p:nvSpPr>
          <p:cNvPr id="37" name="TextBox 36">
            <a:extLst>
              <a:ext uri="{FF2B5EF4-FFF2-40B4-BE49-F238E27FC236}">
                <a16:creationId xmlns:a16="http://schemas.microsoft.com/office/drawing/2014/main" id="{B3B793CC-DC45-314A-BE63-A899EFAD33E8}"/>
              </a:ext>
            </a:extLst>
          </p:cNvPr>
          <p:cNvSpPr txBox="1"/>
          <p:nvPr/>
        </p:nvSpPr>
        <p:spPr>
          <a:xfrm>
            <a:off x="184788" y="1428661"/>
            <a:ext cx="3720101" cy="1631216"/>
          </a:xfrm>
          <a:prstGeom prst="rect">
            <a:avLst/>
          </a:prstGeom>
          <a:noFill/>
        </p:spPr>
        <p:txBody>
          <a:bodyPr wrap="square" rtlCol="0">
            <a:spAutoFit/>
          </a:bodyPr>
          <a:lstStyle/>
          <a:p>
            <a:pPr marL="171450" indent="-171450">
              <a:buFont typeface="Arial" panose="020B0604020202020204" pitchFamily="34" charset="0"/>
              <a:buChar char="•"/>
            </a:pPr>
            <a:r>
              <a:rPr lang="en-US" sz="1000" dirty="0"/>
              <a:t>A magma plumbing system consists of a series of pools and pathways of crystal mushes and molten rock. </a:t>
            </a:r>
          </a:p>
          <a:p>
            <a:pPr marL="171450" indent="-171450">
              <a:buFont typeface="Arial" panose="020B0604020202020204" pitchFamily="34" charset="0"/>
              <a:buChar char="•"/>
            </a:pPr>
            <a:r>
              <a:rPr lang="en-US" sz="1000" dirty="0"/>
              <a:t>The mineral clinopyroxene can provide the barometric conditions of a magma body at the time of crystallization. </a:t>
            </a:r>
          </a:p>
          <a:p>
            <a:pPr marL="171450" indent="-171450">
              <a:buFont typeface="Arial" panose="020B0604020202020204" pitchFamily="34" charset="0"/>
              <a:buChar char="•"/>
            </a:pPr>
            <a:r>
              <a:rPr lang="en-US" sz="1000" dirty="0"/>
              <a:t>This study seeks to compare the recorded pressures of crystallization of clinopyroxene in the magma plumbing system feeding an oceanic island eruption.</a:t>
            </a:r>
          </a:p>
          <a:p>
            <a:pPr marL="171450" indent="-171450">
              <a:buFont typeface="Arial" panose="020B0604020202020204" pitchFamily="34" charset="0"/>
              <a:buChar char="•"/>
            </a:pPr>
            <a:r>
              <a:rPr lang="en-US" sz="1000" dirty="0"/>
              <a:t>A secondary project goal is to evaluate the ability to use LA-ICP-MS analyses to reconstruct both thermobarometric calculations and trace element diffusion on clinopyroxene.</a:t>
            </a:r>
          </a:p>
        </p:txBody>
      </p:sp>
      <p:sp>
        <p:nvSpPr>
          <p:cNvPr id="38" name="TextBox 37">
            <a:extLst>
              <a:ext uri="{FF2B5EF4-FFF2-40B4-BE49-F238E27FC236}">
                <a16:creationId xmlns:a16="http://schemas.microsoft.com/office/drawing/2014/main" id="{6688B2B3-4AFD-6D45-AE2A-D0A529AB5928}"/>
              </a:ext>
            </a:extLst>
          </p:cNvPr>
          <p:cNvSpPr txBox="1"/>
          <p:nvPr/>
        </p:nvSpPr>
        <p:spPr>
          <a:xfrm>
            <a:off x="116795" y="5678934"/>
            <a:ext cx="2203084" cy="523220"/>
          </a:xfrm>
          <a:prstGeom prst="rect">
            <a:avLst/>
          </a:prstGeom>
          <a:noFill/>
        </p:spPr>
        <p:txBody>
          <a:bodyPr wrap="square" rtlCol="0">
            <a:spAutoFit/>
          </a:bodyPr>
          <a:lstStyle/>
          <a:p>
            <a:pPr algn="ctr"/>
            <a:r>
              <a:rPr lang="en-US" sz="1000" b="1" dirty="0"/>
              <a:t>Elemental Analyses</a:t>
            </a:r>
          </a:p>
          <a:p>
            <a:pPr algn="ctr"/>
            <a:r>
              <a:rPr lang="en-US" sz="900" dirty="0"/>
              <a:t>Laser Ablation Inductively Coupled Mass Spectrometry</a:t>
            </a:r>
            <a:endParaRPr lang="en-US" sz="800" dirty="0"/>
          </a:p>
        </p:txBody>
      </p:sp>
      <p:sp>
        <p:nvSpPr>
          <p:cNvPr id="39" name="TextBox 38">
            <a:extLst>
              <a:ext uri="{FF2B5EF4-FFF2-40B4-BE49-F238E27FC236}">
                <a16:creationId xmlns:a16="http://schemas.microsoft.com/office/drawing/2014/main" id="{8E8BFADB-DC86-D149-859C-A33C0FE0C870}"/>
              </a:ext>
            </a:extLst>
          </p:cNvPr>
          <p:cNvSpPr txBox="1"/>
          <p:nvPr/>
        </p:nvSpPr>
        <p:spPr>
          <a:xfrm>
            <a:off x="71440" y="6207132"/>
            <a:ext cx="2203084" cy="384721"/>
          </a:xfrm>
          <a:prstGeom prst="rect">
            <a:avLst/>
          </a:prstGeom>
          <a:noFill/>
        </p:spPr>
        <p:txBody>
          <a:bodyPr wrap="square" rtlCol="0">
            <a:spAutoFit/>
          </a:bodyPr>
          <a:lstStyle/>
          <a:p>
            <a:pPr algn="ctr"/>
            <a:r>
              <a:rPr lang="en-US" sz="1000" b="1" dirty="0"/>
              <a:t>Thermobarometry</a:t>
            </a:r>
          </a:p>
          <a:p>
            <a:pPr algn="ctr"/>
            <a:r>
              <a:rPr lang="en-US" sz="900" dirty="0"/>
              <a:t>Putirka (2008) Eqns. 32B and 32D</a:t>
            </a:r>
            <a:endParaRPr lang="en-US" sz="800" dirty="0"/>
          </a:p>
        </p:txBody>
      </p:sp>
      <p:sp>
        <p:nvSpPr>
          <p:cNvPr id="40" name="TextBox 39">
            <a:extLst>
              <a:ext uri="{FF2B5EF4-FFF2-40B4-BE49-F238E27FC236}">
                <a16:creationId xmlns:a16="http://schemas.microsoft.com/office/drawing/2014/main" id="{F1DC09A7-2FC5-6E43-88D2-690597C4AC8A}"/>
              </a:ext>
            </a:extLst>
          </p:cNvPr>
          <p:cNvSpPr txBox="1"/>
          <p:nvPr/>
        </p:nvSpPr>
        <p:spPr>
          <a:xfrm>
            <a:off x="2137852" y="5769826"/>
            <a:ext cx="1663907" cy="938719"/>
          </a:xfrm>
          <a:prstGeom prst="rect">
            <a:avLst/>
          </a:prstGeom>
          <a:noFill/>
        </p:spPr>
        <p:txBody>
          <a:bodyPr wrap="square" rtlCol="0">
            <a:spAutoFit/>
          </a:bodyPr>
          <a:lstStyle/>
          <a:p>
            <a:pPr algn="ctr"/>
            <a:r>
              <a:rPr lang="en-US" sz="1000" b="1" dirty="0"/>
              <a:t>Trace Element Diffusion</a:t>
            </a:r>
          </a:p>
          <a:p>
            <a:pPr algn="ctr"/>
            <a:r>
              <a:rPr lang="en-US" sz="900" dirty="0" err="1"/>
              <a:t>Ti</a:t>
            </a:r>
            <a:r>
              <a:rPr lang="en-US" sz="900" dirty="0"/>
              <a:t> concentrations, interpreted through Diffusion modelling employing a Monte Carlo Simulation and Least Squares analysis.</a:t>
            </a:r>
          </a:p>
        </p:txBody>
      </p:sp>
      <p:sp>
        <p:nvSpPr>
          <p:cNvPr id="41" name="TextBox 40">
            <a:extLst>
              <a:ext uri="{FF2B5EF4-FFF2-40B4-BE49-F238E27FC236}">
                <a16:creationId xmlns:a16="http://schemas.microsoft.com/office/drawing/2014/main" id="{40157B9F-6941-0249-8F9E-C875FAC58522}"/>
              </a:ext>
            </a:extLst>
          </p:cNvPr>
          <p:cNvSpPr txBox="1"/>
          <p:nvPr/>
        </p:nvSpPr>
        <p:spPr>
          <a:xfrm>
            <a:off x="4221826" y="3692897"/>
            <a:ext cx="2941192" cy="276999"/>
          </a:xfrm>
          <a:prstGeom prst="rect">
            <a:avLst/>
          </a:prstGeom>
          <a:noFill/>
        </p:spPr>
        <p:txBody>
          <a:bodyPr wrap="square" rtlCol="0">
            <a:spAutoFit/>
          </a:bodyPr>
          <a:lstStyle/>
          <a:p>
            <a:r>
              <a:rPr lang="en-US" sz="600" i="1" dirty="0"/>
              <a:t>Figure 2: Comparison of clinopyroxene thermobarometric calculated pressures and Zanon and Pimentel (2015) clinopyroxene and olivine fluid inclusion pressures.</a:t>
            </a:r>
            <a:endParaRPr lang="en-US" sz="500" i="1" dirty="0"/>
          </a:p>
        </p:txBody>
      </p:sp>
      <p:sp>
        <p:nvSpPr>
          <p:cNvPr id="42" name="TextBox 41">
            <a:extLst>
              <a:ext uri="{FF2B5EF4-FFF2-40B4-BE49-F238E27FC236}">
                <a16:creationId xmlns:a16="http://schemas.microsoft.com/office/drawing/2014/main" id="{4AA6DACB-E31D-EF4D-9FC8-7F91CB09CB81}"/>
              </a:ext>
            </a:extLst>
          </p:cNvPr>
          <p:cNvSpPr txBox="1"/>
          <p:nvPr/>
        </p:nvSpPr>
        <p:spPr>
          <a:xfrm>
            <a:off x="4140076" y="6242321"/>
            <a:ext cx="3207673" cy="369332"/>
          </a:xfrm>
          <a:prstGeom prst="rect">
            <a:avLst/>
          </a:prstGeom>
          <a:noFill/>
        </p:spPr>
        <p:txBody>
          <a:bodyPr wrap="square" rtlCol="0">
            <a:spAutoFit/>
          </a:bodyPr>
          <a:lstStyle/>
          <a:p>
            <a:r>
              <a:rPr lang="en-US" sz="600" i="1" dirty="0"/>
              <a:t>Figure 3: NW-SE cross-sectional sketch of Terceira adapted from Zanon and Pimentel (2015). The green ellipses represent the crystallization depths and locations of the thermobarometric calculations. The error on these locations is 3.9 km.</a:t>
            </a:r>
          </a:p>
        </p:txBody>
      </p:sp>
      <p:sp>
        <p:nvSpPr>
          <p:cNvPr id="43" name="TextBox 42">
            <a:extLst>
              <a:ext uri="{FF2B5EF4-FFF2-40B4-BE49-F238E27FC236}">
                <a16:creationId xmlns:a16="http://schemas.microsoft.com/office/drawing/2014/main" id="{984AE848-F8E9-0D42-8AAB-9F5687372E5C}"/>
              </a:ext>
            </a:extLst>
          </p:cNvPr>
          <p:cNvSpPr txBox="1"/>
          <p:nvPr/>
        </p:nvSpPr>
        <p:spPr>
          <a:xfrm>
            <a:off x="7999275" y="3838092"/>
            <a:ext cx="3503300" cy="276999"/>
          </a:xfrm>
          <a:prstGeom prst="rect">
            <a:avLst/>
          </a:prstGeom>
          <a:noFill/>
        </p:spPr>
        <p:txBody>
          <a:bodyPr wrap="square" rtlCol="0">
            <a:spAutoFit/>
          </a:bodyPr>
          <a:lstStyle/>
          <a:p>
            <a:r>
              <a:rPr lang="en-US" sz="600" i="1" dirty="0"/>
              <a:t>Figure 5: Select </a:t>
            </a:r>
            <a:r>
              <a:rPr lang="en-US" sz="600" i="1" dirty="0" err="1"/>
              <a:t>Ti</a:t>
            </a:r>
            <a:r>
              <a:rPr lang="en-US" sz="600" i="1" dirty="0"/>
              <a:t> contents interpreted with diffusive models used to determine the crystal residence time within the magma plumbing system. Also shows the 1𝜎  residence time.</a:t>
            </a:r>
          </a:p>
        </p:txBody>
      </p:sp>
      <p:sp>
        <p:nvSpPr>
          <p:cNvPr id="45" name="TextBox 44">
            <a:extLst>
              <a:ext uri="{FF2B5EF4-FFF2-40B4-BE49-F238E27FC236}">
                <a16:creationId xmlns:a16="http://schemas.microsoft.com/office/drawing/2014/main" id="{FB64501B-C4AE-1D4D-A45D-3EC5FA0DE0AA}"/>
              </a:ext>
            </a:extLst>
          </p:cNvPr>
          <p:cNvSpPr txBox="1"/>
          <p:nvPr/>
        </p:nvSpPr>
        <p:spPr>
          <a:xfrm>
            <a:off x="10384356" y="2376306"/>
            <a:ext cx="1645256" cy="276999"/>
          </a:xfrm>
          <a:prstGeom prst="rect">
            <a:avLst/>
          </a:prstGeom>
          <a:noFill/>
        </p:spPr>
        <p:txBody>
          <a:bodyPr wrap="square" rtlCol="0">
            <a:spAutoFit/>
          </a:bodyPr>
          <a:lstStyle/>
          <a:p>
            <a:r>
              <a:rPr lang="en-US" sz="600" i="1" dirty="0"/>
              <a:t>Table 1: Crystal residence times of the 4 applicable crystals. </a:t>
            </a:r>
          </a:p>
        </p:txBody>
      </p:sp>
      <p:sp>
        <p:nvSpPr>
          <p:cNvPr id="50" name="TextBox 49">
            <a:extLst>
              <a:ext uri="{FF2B5EF4-FFF2-40B4-BE49-F238E27FC236}">
                <a16:creationId xmlns:a16="http://schemas.microsoft.com/office/drawing/2014/main" id="{78340FD6-1C36-F64A-BE14-451CF21C3FCC}"/>
              </a:ext>
            </a:extLst>
          </p:cNvPr>
          <p:cNvSpPr txBox="1"/>
          <p:nvPr/>
        </p:nvSpPr>
        <p:spPr>
          <a:xfrm>
            <a:off x="7377349" y="6030270"/>
            <a:ext cx="4684749" cy="846386"/>
          </a:xfrm>
          <a:prstGeom prst="rect">
            <a:avLst/>
          </a:prstGeom>
          <a:noFill/>
        </p:spPr>
        <p:txBody>
          <a:bodyPr wrap="square" rtlCol="0">
            <a:spAutoFit/>
          </a:bodyPr>
          <a:lstStyle/>
          <a:p>
            <a:r>
              <a:rPr lang="en-US" sz="500" dirty="0" err="1"/>
              <a:t>Cherniak</a:t>
            </a:r>
            <a:r>
              <a:rPr lang="en-US" sz="500" dirty="0"/>
              <a:t>, Daniele J., and Yan Liang. </a:t>
            </a:r>
            <a:r>
              <a:rPr lang="en-US" sz="500" i="1" dirty="0" err="1"/>
              <a:t>Geochimica</a:t>
            </a:r>
            <a:r>
              <a:rPr lang="en-US" sz="500" i="1" dirty="0"/>
              <a:t> et </a:t>
            </a:r>
            <a:r>
              <a:rPr lang="en-US" sz="500" i="1" dirty="0" err="1"/>
              <a:t>Cosmochimica</a:t>
            </a:r>
            <a:r>
              <a:rPr lang="en-US" sz="500" i="1" dirty="0"/>
              <a:t> Acta</a:t>
            </a:r>
            <a:r>
              <a:rPr lang="en-US" sz="500" dirty="0"/>
              <a:t>, vol. 98, Dec. 2012, pp. 31–47. </a:t>
            </a:r>
          </a:p>
          <a:p>
            <a:r>
              <a:rPr lang="en-US" sz="500" dirty="0"/>
              <a:t>Costa, F., et al. </a:t>
            </a:r>
            <a:r>
              <a:rPr lang="en-US" sz="500" i="1" dirty="0"/>
              <a:t>Reviews in Mineralogy and Geochemistry</a:t>
            </a:r>
            <a:r>
              <a:rPr lang="en-US" sz="500" dirty="0"/>
              <a:t>, vol. 69, no. 1, Jan. 2008, pp. 545–94. </a:t>
            </a:r>
          </a:p>
          <a:p>
            <a:r>
              <a:rPr lang="en-US" sz="500" dirty="0" err="1"/>
              <a:t>Gertisser</a:t>
            </a:r>
            <a:r>
              <a:rPr lang="en-US" sz="500" dirty="0"/>
              <a:t>, R., et al. </a:t>
            </a:r>
            <a:r>
              <a:rPr lang="en-US" sz="500" i="1" dirty="0"/>
              <a:t>Geological Society of America Special Paper</a:t>
            </a:r>
            <a:r>
              <a:rPr lang="en-US" sz="500" dirty="0"/>
              <a:t> 464, p. 133–154.</a:t>
            </a:r>
          </a:p>
          <a:p>
            <a:r>
              <a:rPr lang="en-US" sz="500" dirty="0"/>
              <a:t>Putirka, K. D. </a:t>
            </a:r>
            <a:r>
              <a:rPr lang="en-US" sz="500" i="1" dirty="0"/>
              <a:t>Reviews in Mineralogy and Geochemistry</a:t>
            </a:r>
            <a:r>
              <a:rPr lang="en-US" sz="500" dirty="0"/>
              <a:t>, vol. 69, no. 1, Jan. 2008, pp. 61–120. </a:t>
            </a:r>
          </a:p>
          <a:p>
            <a:r>
              <a:rPr lang="en-US" sz="500" dirty="0"/>
              <a:t>Zanon, V., and A. Pimentel. </a:t>
            </a:r>
            <a:r>
              <a:rPr lang="en-US" sz="500" i="1" dirty="0"/>
              <a:t>American Mineralogist</a:t>
            </a:r>
            <a:r>
              <a:rPr lang="en-US" sz="500" dirty="0"/>
              <a:t>, vol. 100, no. 4, Apr. 2015, pp. 795–805.</a:t>
            </a:r>
            <a:endParaRPr lang="en-US" sz="600" dirty="0"/>
          </a:p>
          <a:p>
            <a:r>
              <a:rPr lang="en-US" sz="600" dirty="0"/>
              <a:t>Many thanks to Mr. Dana Hamel for financial support through a SURF, UNH Earth Sciences grant for financial support, to Emma Burkett and Zach </a:t>
            </a:r>
            <a:r>
              <a:rPr lang="en-US" sz="600" dirty="0" err="1"/>
              <a:t>Gude</a:t>
            </a:r>
            <a:r>
              <a:rPr lang="en-US" sz="600" dirty="0"/>
              <a:t> for assistance with the  diffusion studies, Flor Fahnestock for assisting with analyses, Michael Palace for assisting with statistical and spatial analyses, Vittorio Zanon for his support and supplying samples, and Julie Bryce for her continued support and mentorship. </a:t>
            </a:r>
          </a:p>
          <a:p>
            <a:endParaRPr lang="en-US" sz="600" dirty="0"/>
          </a:p>
        </p:txBody>
      </p:sp>
      <p:sp>
        <p:nvSpPr>
          <p:cNvPr id="52" name="Rectangle 51">
            <a:extLst>
              <a:ext uri="{FF2B5EF4-FFF2-40B4-BE49-F238E27FC236}">
                <a16:creationId xmlns:a16="http://schemas.microsoft.com/office/drawing/2014/main" id="{DE5C5946-09FD-0F49-8A85-CC7EA2B98E03}"/>
              </a:ext>
            </a:extLst>
          </p:cNvPr>
          <p:cNvSpPr/>
          <p:nvPr/>
        </p:nvSpPr>
        <p:spPr>
          <a:xfrm>
            <a:off x="177643" y="1216093"/>
            <a:ext cx="3727246" cy="177424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F96F4BB-7151-604C-909D-F6276AC0B7BD}"/>
              </a:ext>
            </a:extLst>
          </p:cNvPr>
          <p:cNvSpPr/>
          <p:nvPr/>
        </p:nvSpPr>
        <p:spPr>
          <a:xfrm>
            <a:off x="184788" y="1226570"/>
            <a:ext cx="3720101" cy="276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94ED7D7-900B-1F40-B096-3CE1D2F6D402}"/>
              </a:ext>
            </a:extLst>
          </p:cNvPr>
          <p:cNvSpPr txBox="1"/>
          <p:nvPr/>
        </p:nvSpPr>
        <p:spPr>
          <a:xfrm>
            <a:off x="177643" y="1196055"/>
            <a:ext cx="3043237" cy="307777"/>
          </a:xfrm>
          <a:prstGeom prst="rect">
            <a:avLst/>
          </a:prstGeom>
          <a:noFill/>
        </p:spPr>
        <p:txBody>
          <a:bodyPr wrap="square" rtlCol="0">
            <a:spAutoFit/>
          </a:bodyPr>
          <a:lstStyle/>
          <a:p>
            <a:r>
              <a:rPr lang="en-US" sz="1400" dirty="0">
                <a:solidFill>
                  <a:schemeClr val="bg1"/>
                </a:solidFill>
              </a:rPr>
              <a:t>Introduction</a:t>
            </a:r>
          </a:p>
        </p:txBody>
      </p:sp>
      <p:sp>
        <p:nvSpPr>
          <p:cNvPr id="54" name="Rectangle 53">
            <a:extLst>
              <a:ext uri="{FF2B5EF4-FFF2-40B4-BE49-F238E27FC236}">
                <a16:creationId xmlns:a16="http://schemas.microsoft.com/office/drawing/2014/main" id="{0AFEEFFD-A0C6-0449-A546-2FA4A9F4D6B3}"/>
              </a:ext>
            </a:extLst>
          </p:cNvPr>
          <p:cNvSpPr/>
          <p:nvPr/>
        </p:nvSpPr>
        <p:spPr>
          <a:xfrm>
            <a:off x="177644" y="3039494"/>
            <a:ext cx="3727246" cy="22182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4E7EA13-2DDB-5A47-9B9D-2D2C7C751B30}"/>
              </a:ext>
            </a:extLst>
          </p:cNvPr>
          <p:cNvSpPr/>
          <p:nvPr/>
        </p:nvSpPr>
        <p:spPr>
          <a:xfrm>
            <a:off x="184788" y="3047720"/>
            <a:ext cx="3720101" cy="2654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8AD4346-20B5-E348-80D6-6525BA9DC6FD}"/>
              </a:ext>
            </a:extLst>
          </p:cNvPr>
          <p:cNvSpPr txBox="1"/>
          <p:nvPr/>
        </p:nvSpPr>
        <p:spPr>
          <a:xfrm>
            <a:off x="155169" y="3005812"/>
            <a:ext cx="2814637" cy="307777"/>
          </a:xfrm>
          <a:prstGeom prst="rect">
            <a:avLst/>
          </a:prstGeom>
          <a:noFill/>
        </p:spPr>
        <p:txBody>
          <a:bodyPr wrap="square" rtlCol="0">
            <a:spAutoFit/>
          </a:bodyPr>
          <a:lstStyle/>
          <a:p>
            <a:r>
              <a:rPr lang="en-US" sz="1400" dirty="0">
                <a:solidFill>
                  <a:schemeClr val="bg1"/>
                </a:solidFill>
              </a:rPr>
              <a:t>Geologic Background</a:t>
            </a:r>
          </a:p>
        </p:txBody>
      </p:sp>
      <p:sp>
        <p:nvSpPr>
          <p:cNvPr id="57" name="Rectangle 56">
            <a:extLst>
              <a:ext uri="{FF2B5EF4-FFF2-40B4-BE49-F238E27FC236}">
                <a16:creationId xmlns:a16="http://schemas.microsoft.com/office/drawing/2014/main" id="{69CA7BB0-25E4-B448-B0B7-A5E8C1A8D11D}"/>
              </a:ext>
            </a:extLst>
          </p:cNvPr>
          <p:cNvSpPr/>
          <p:nvPr/>
        </p:nvSpPr>
        <p:spPr>
          <a:xfrm>
            <a:off x="184788" y="5360766"/>
            <a:ext cx="3736638" cy="13779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687BC43-CEF4-B94A-9AB2-289F7660B155}"/>
              </a:ext>
            </a:extLst>
          </p:cNvPr>
          <p:cNvSpPr/>
          <p:nvPr/>
        </p:nvSpPr>
        <p:spPr>
          <a:xfrm>
            <a:off x="184788" y="5360766"/>
            <a:ext cx="3736639" cy="3077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2CAF044-2461-AE40-88C7-7A5F76B887B5}"/>
              </a:ext>
            </a:extLst>
          </p:cNvPr>
          <p:cNvSpPr txBox="1"/>
          <p:nvPr/>
        </p:nvSpPr>
        <p:spPr>
          <a:xfrm>
            <a:off x="155169" y="5342113"/>
            <a:ext cx="3043237" cy="307777"/>
          </a:xfrm>
          <a:prstGeom prst="rect">
            <a:avLst/>
          </a:prstGeom>
          <a:noFill/>
        </p:spPr>
        <p:txBody>
          <a:bodyPr wrap="square" rtlCol="0">
            <a:spAutoFit/>
          </a:bodyPr>
          <a:lstStyle/>
          <a:p>
            <a:r>
              <a:rPr lang="en-US" sz="1400" dirty="0">
                <a:solidFill>
                  <a:schemeClr val="bg1"/>
                </a:solidFill>
              </a:rPr>
              <a:t>Methods</a:t>
            </a:r>
          </a:p>
        </p:txBody>
      </p:sp>
      <p:sp>
        <p:nvSpPr>
          <p:cNvPr id="59" name="Rectangle 58">
            <a:extLst>
              <a:ext uri="{FF2B5EF4-FFF2-40B4-BE49-F238E27FC236}">
                <a16:creationId xmlns:a16="http://schemas.microsoft.com/office/drawing/2014/main" id="{B1CD09EA-959C-B34D-9061-775CBBD76B63}"/>
              </a:ext>
            </a:extLst>
          </p:cNvPr>
          <p:cNvSpPr/>
          <p:nvPr/>
        </p:nvSpPr>
        <p:spPr>
          <a:xfrm>
            <a:off x="4013224" y="1212714"/>
            <a:ext cx="3305949" cy="552600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A9FCC50-B4B0-0745-92D3-A3D2A2461DF8}"/>
              </a:ext>
            </a:extLst>
          </p:cNvPr>
          <p:cNvSpPr/>
          <p:nvPr/>
        </p:nvSpPr>
        <p:spPr>
          <a:xfrm>
            <a:off x="4013224" y="1210328"/>
            <a:ext cx="3305949" cy="2708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74F355F-BBC2-6F43-8B07-1B0E139E1B35}"/>
              </a:ext>
            </a:extLst>
          </p:cNvPr>
          <p:cNvSpPr txBox="1"/>
          <p:nvPr/>
        </p:nvSpPr>
        <p:spPr>
          <a:xfrm>
            <a:off x="3290258" y="1181937"/>
            <a:ext cx="3515753" cy="307777"/>
          </a:xfrm>
          <a:prstGeom prst="rect">
            <a:avLst/>
          </a:prstGeom>
          <a:noFill/>
        </p:spPr>
        <p:txBody>
          <a:bodyPr wrap="square" rtlCol="0">
            <a:spAutoFit/>
          </a:bodyPr>
          <a:lstStyle/>
          <a:p>
            <a:pPr algn="ctr"/>
            <a:r>
              <a:rPr lang="en-US" sz="1400" dirty="0">
                <a:solidFill>
                  <a:schemeClr val="bg1"/>
                </a:solidFill>
              </a:rPr>
              <a:t>Results: Thermobarometry</a:t>
            </a:r>
          </a:p>
        </p:txBody>
      </p:sp>
      <p:sp>
        <p:nvSpPr>
          <p:cNvPr id="61" name="Rectangle 60">
            <a:extLst>
              <a:ext uri="{FF2B5EF4-FFF2-40B4-BE49-F238E27FC236}">
                <a16:creationId xmlns:a16="http://schemas.microsoft.com/office/drawing/2014/main" id="{DED348B8-98B6-314F-9551-C493BAAE625C}"/>
              </a:ext>
            </a:extLst>
          </p:cNvPr>
          <p:cNvSpPr/>
          <p:nvPr/>
        </p:nvSpPr>
        <p:spPr>
          <a:xfrm>
            <a:off x="7416251" y="1212715"/>
            <a:ext cx="4631559" cy="287080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894D77D-5FB3-FF43-A101-7D38010B26FF}"/>
              </a:ext>
            </a:extLst>
          </p:cNvPr>
          <p:cNvSpPr/>
          <p:nvPr/>
        </p:nvSpPr>
        <p:spPr>
          <a:xfrm>
            <a:off x="7416251" y="1210328"/>
            <a:ext cx="4631559" cy="275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29DF95C-EEFA-9645-96D1-F4DF5202CE91}"/>
              </a:ext>
            </a:extLst>
          </p:cNvPr>
          <p:cNvSpPr txBox="1"/>
          <p:nvPr/>
        </p:nvSpPr>
        <p:spPr>
          <a:xfrm>
            <a:off x="6904311" y="1191752"/>
            <a:ext cx="3433762" cy="307777"/>
          </a:xfrm>
          <a:prstGeom prst="rect">
            <a:avLst/>
          </a:prstGeom>
          <a:noFill/>
        </p:spPr>
        <p:txBody>
          <a:bodyPr wrap="square" rtlCol="0">
            <a:spAutoFit/>
          </a:bodyPr>
          <a:lstStyle/>
          <a:p>
            <a:pPr algn="ctr"/>
            <a:r>
              <a:rPr lang="en-US" sz="1400" dirty="0">
                <a:solidFill>
                  <a:schemeClr val="bg1"/>
                </a:solidFill>
              </a:rPr>
              <a:t>Results: Crystal Residence Times</a:t>
            </a:r>
          </a:p>
        </p:txBody>
      </p:sp>
      <p:sp>
        <p:nvSpPr>
          <p:cNvPr id="63" name="Rectangle 62">
            <a:extLst>
              <a:ext uri="{FF2B5EF4-FFF2-40B4-BE49-F238E27FC236}">
                <a16:creationId xmlns:a16="http://schemas.microsoft.com/office/drawing/2014/main" id="{EA608F80-4B1D-8549-9A0B-2A597AB3C33D}"/>
              </a:ext>
            </a:extLst>
          </p:cNvPr>
          <p:cNvSpPr/>
          <p:nvPr/>
        </p:nvSpPr>
        <p:spPr>
          <a:xfrm>
            <a:off x="7416251" y="4152421"/>
            <a:ext cx="4631559" cy="160515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BD9C7F08-256C-2647-96CE-A915823403E0}"/>
              </a:ext>
            </a:extLst>
          </p:cNvPr>
          <p:cNvSpPr/>
          <p:nvPr/>
        </p:nvSpPr>
        <p:spPr>
          <a:xfrm>
            <a:off x="7423162" y="4152421"/>
            <a:ext cx="4631559" cy="2715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445FECF-16A8-A347-A546-54C18D12A54D}"/>
              </a:ext>
            </a:extLst>
          </p:cNvPr>
          <p:cNvSpPr txBox="1"/>
          <p:nvPr/>
        </p:nvSpPr>
        <p:spPr>
          <a:xfrm>
            <a:off x="7377349" y="4132018"/>
            <a:ext cx="2553074" cy="307777"/>
          </a:xfrm>
          <a:prstGeom prst="rect">
            <a:avLst/>
          </a:prstGeom>
          <a:noFill/>
        </p:spPr>
        <p:txBody>
          <a:bodyPr wrap="square" rtlCol="0">
            <a:spAutoFit/>
          </a:bodyPr>
          <a:lstStyle/>
          <a:p>
            <a:r>
              <a:rPr lang="en-US" sz="1400" dirty="0">
                <a:solidFill>
                  <a:schemeClr val="bg1"/>
                </a:solidFill>
              </a:rPr>
              <a:t>Conclusions</a:t>
            </a:r>
          </a:p>
        </p:txBody>
      </p:sp>
      <p:sp>
        <p:nvSpPr>
          <p:cNvPr id="65" name="Rectangle 64">
            <a:extLst>
              <a:ext uri="{FF2B5EF4-FFF2-40B4-BE49-F238E27FC236}">
                <a16:creationId xmlns:a16="http://schemas.microsoft.com/office/drawing/2014/main" id="{38BE6255-32B9-C043-A022-7899BD92B6B5}"/>
              </a:ext>
            </a:extLst>
          </p:cNvPr>
          <p:cNvSpPr/>
          <p:nvPr/>
        </p:nvSpPr>
        <p:spPr>
          <a:xfrm>
            <a:off x="7416251" y="5807292"/>
            <a:ext cx="4631559" cy="91877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604E3FB-5800-EF40-944B-8CAB665A2EBE}"/>
              </a:ext>
            </a:extLst>
          </p:cNvPr>
          <p:cNvSpPr/>
          <p:nvPr/>
        </p:nvSpPr>
        <p:spPr>
          <a:xfrm>
            <a:off x="7426998" y="5807292"/>
            <a:ext cx="4620812" cy="2791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7483E85-4D8B-F745-847B-F0820A605EE9}"/>
              </a:ext>
            </a:extLst>
          </p:cNvPr>
          <p:cNvSpPr txBox="1"/>
          <p:nvPr/>
        </p:nvSpPr>
        <p:spPr>
          <a:xfrm>
            <a:off x="7387072" y="5786072"/>
            <a:ext cx="3057526" cy="307777"/>
          </a:xfrm>
          <a:prstGeom prst="rect">
            <a:avLst/>
          </a:prstGeom>
          <a:noFill/>
        </p:spPr>
        <p:txBody>
          <a:bodyPr wrap="square" rtlCol="0">
            <a:spAutoFit/>
          </a:bodyPr>
          <a:lstStyle/>
          <a:p>
            <a:r>
              <a:rPr lang="en-US" sz="1400" dirty="0">
                <a:solidFill>
                  <a:schemeClr val="bg1"/>
                </a:solidFill>
              </a:rPr>
              <a:t>References and Acknowledgments</a:t>
            </a:r>
          </a:p>
        </p:txBody>
      </p:sp>
      <p:pic>
        <p:nvPicPr>
          <p:cNvPr id="68" name="Picture 67">
            <a:extLst>
              <a:ext uri="{FF2B5EF4-FFF2-40B4-BE49-F238E27FC236}">
                <a16:creationId xmlns:a16="http://schemas.microsoft.com/office/drawing/2014/main" id="{F3C4C299-2CFA-CB4C-9597-4B23B2AF5650}"/>
              </a:ext>
            </a:extLst>
          </p:cNvPr>
          <p:cNvPicPr>
            <a:picLocks noChangeAspect="1"/>
          </p:cNvPicPr>
          <p:nvPr/>
        </p:nvPicPr>
        <p:blipFill>
          <a:blip r:embed="rId6"/>
          <a:stretch>
            <a:fillRect/>
          </a:stretch>
        </p:blipFill>
        <p:spPr>
          <a:xfrm>
            <a:off x="10766214" y="96703"/>
            <a:ext cx="881540" cy="905047"/>
          </a:xfrm>
          <a:prstGeom prst="rect">
            <a:avLst/>
          </a:prstGeom>
        </p:spPr>
      </p:pic>
      <p:pic>
        <p:nvPicPr>
          <p:cNvPr id="70" name="Picture 69" descr="A close up of a sign&#10;&#10;Description automatically generated">
            <a:extLst>
              <a:ext uri="{FF2B5EF4-FFF2-40B4-BE49-F238E27FC236}">
                <a16:creationId xmlns:a16="http://schemas.microsoft.com/office/drawing/2014/main" id="{239E1B3D-5683-4F4B-9C8A-2EC0F1FDC0ED}"/>
              </a:ext>
            </a:extLst>
          </p:cNvPr>
          <p:cNvPicPr>
            <a:picLocks noChangeAspect="1"/>
          </p:cNvPicPr>
          <p:nvPr/>
        </p:nvPicPr>
        <p:blipFill>
          <a:blip r:embed="rId7"/>
          <a:stretch>
            <a:fillRect/>
          </a:stretch>
        </p:blipFill>
        <p:spPr>
          <a:xfrm>
            <a:off x="95319" y="-270232"/>
            <a:ext cx="1646696" cy="1646696"/>
          </a:xfrm>
          <a:prstGeom prst="rect">
            <a:avLst/>
          </a:prstGeom>
        </p:spPr>
      </p:pic>
      <p:pic>
        <p:nvPicPr>
          <p:cNvPr id="76" name="Picture 75" descr="A picture containing clock, shirt, umbrella&#10;&#10;Description automatically generated">
            <a:extLst>
              <a:ext uri="{FF2B5EF4-FFF2-40B4-BE49-F238E27FC236}">
                <a16:creationId xmlns:a16="http://schemas.microsoft.com/office/drawing/2014/main" id="{C12DE379-F2A7-B949-9871-E40000906D90}"/>
              </a:ext>
            </a:extLst>
          </p:cNvPr>
          <p:cNvPicPr>
            <a:picLocks noChangeAspect="1"/>
          </p:cNvPicPr>
          <p:nvPr/>
        </p:nvPicPr>
        <p:blipFill>
          <a:blip r:embed="rId8"/>
          <a:stretch>
            <a:fillRect/>
          </a:stretch>
        </p:blipFill>
        <p:spPr>
          <a:xfrm>
            <a:off x="7858423" y="1500848"/>
            <a:ext cx="1985517" cy="972076"/>
          </a:xfrm>
          <a:prstGeom prst="rect">
            <a:avLst/>
          </a:prstGeom>
        </p:spPr>
      </p:pic>
      <p:sp>
        <p:nvSpPr>
          <p:cNvPr id="77" name="TextBox 76">
            <a:extLst>
              <a:ext uri="{FF2B5EF4-FFF2-40B4-BE49-F238E27FC236}">
                <a16:creationId xmlns:a16="http://schemas.microsoft.com/office/drawing/2014/main" id="{A3E3E901-A160-A44A-B17A-10E7CCAA687B}"/>
              </a:ext>
            </a:extLst>
          </p:cNvPr>
          <p:cNvSpPr txBox="1"/>
          <p:nvPr/>
        </p:nvSpPr>
        <p:spPr>
          <a:xfrm>
            <a:off x="7858423" y="2472924"/>
            <a:ext cx="1892502" cy="276999"/>
          </a:xfrm>
          <a:prstGeom prst="rect">
            <a:avLst/>
          </a:prstGeom>
          <a:noFill/>
        </p:spPr>
        <p:txBody>
          <a:bodyPr wrap="square" rtlCol="0">
            <a:spAutoFit/>
          </a:bodyPr>
          <a:lstStyle/>
          <a:p>
            <a:r>
              <a:rPr lang="en-US" sz="600" i="1" dirty="0"/>
              <a:t>Figure 4: Conceptual model of elemental diffusion in a clinopyroxene crystal.</a:t>
            </a:r>
          </a:p>
        </p:txBody>
      </p:sp>
      <p:pic>
        <p:nvPicPr>
          <p:cNvPr id="81" name="Picture 80" descr="A close up of a map&#10;&#10;Description automatically generated">
            <a:extLst>
              <a:ext uri="{FF2B5EF4-FFF2-40B4-BE49-F238E27FC236}">
                <a16:creationId xmlns:a16="http://schemas.microsoft.com/office/drawing/2014/main" id="{68C330F9-1F1A-8E42-8FBF-A77D3CD0F102}"/>
              </a:ext>
            </a:extLst>
          </p:cNvPr>
          <p:cNvPicPr>
            <a:picLocks noChangeAspect="1"/>
          </p:cNvPicPr>
          <p:nvPr/>
        </p:nvPicPr>
        <p:blipFill>
          <a:blip r:embed="rId9"/>
          <a:stretch>
            <a:fillRect/>
          </a:stretch>
        </p:blipFill>
        <p:spPr>
          <a:xfrm>
            <a:off x="7563917" y="2781676"/>
            <a:ext cx="2114550" cy="1098550"/>
          </a:xfrm>
          <a:prstGeom prst="rect">
            <a:avLst/>
          </a:prstGeom>
        </p:spPr>
      </p:pic>
      <p:pic>
        <p:nvPicPr>
          <p:cNvPr id="83" name="Picture 82" descr="A close up of a map&#10;&#10;Description automatically generated">
            <a:extLst>
              <a:ext uri="{FF2B5EF4-FFF2-40B4-BE49-F238E27FC236}">
                <a16:creationId xmlns:a16="http://schemas.microsoft.com/office/drawing/2014/main" id="{33B4D27D-CA6B-6745-870A-A6A497E16221}"/>
              </a:ext>
            </a:extLst>
          </p:cNvPr>
          <p:cNvPicPr>
            <a:picLocks noChangeAspect="1"/>
          </p:cNvPicPr>
          <p:nvPr/>
        </p:nvPicPr>
        <p:blipFill>
          <a:blip r:embed="rId10"/>
          <a:stretch>
            <a:fillRect/>
          </a:stretch>
        </p:blipFill>
        <p:spPr>
          <a:xfrm>
            <a:off x="9678467" y="2785741"/>
            <a:ext cx="2134080" cy="1083456"/>
          </a:xfrm>
          <a:prstGeom prst="rect">
            <a:avLst/>
          </a:prstGeom>
        </p:spPr>
      </p:pic>
    </p:spTree>
    <p:extLst>
      <p:ext uri="{BB962C8B-B14F-4D97-AF65-F5344CB8AC3E}">
        <p14:creationId xmlns:p14="http://schemas.microsoft.com/office/powerpoint/2010/main" val="2741192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3178</TotalTime>
  <Words>723</Words>
  <Application>Microsoft Macintosh PowerPoint</Application>
  <PresentationFormat>Widescreen</PresentationFormat>
  <Paragraphs>53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Garvey</dc:creator>
  <cp:lastModifiedBy>Brendan Garvey</cp:lastModifiedBy>
  <cp:revision>104</cp:revision>
  <dcterms:created xsi:type="dcterms:W3CDTF">2020-04-18T16:05:38Z</dcterms:created>
  <dcterms:modified xsi:type="dcterms:W3CDTF">2020-04-20T21:04:27Z</dcterms:modified>
</cp:coreProperties>
</file>