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38404800" cx="51206400"/>
  <p:notesSz cx="9144000" cy="6858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2096">
          <p15:clr>
            <a:srgbClr val="000000"/>
          </p15:clr>
        </p15:guide>
        <p15:guide id="2" pos="16128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7" roundtripDataSignature="AMtx7miv3qhFNIOkPrIoxlgpJhvjrjzr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2096" orient="horz"/>
        <p:guide pos="1612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ctrTitle"/>
          </p:nvPr>
        </p:nvSpPr>
        <p:spPr>
          <a:xfrm>
            <a:off x="3840480" y="6285235"/>
            <a:ext cx="43525440" cy="13370560"/>
          </a:xfrm>
          <a:prstGeom prst="rect">
            <a:avLst/>
          </a:prstGeom>
          <a:noFill/>
          <a:ln>
            <a:noFill/>
          </a:ln>
        </p:spPr>
        <p:txBody>
          <a:bodyPr anchorCtr="0" anchor="b" bIns="53325" lIns="106650" spcFirstLastPara="1" rIns="106650" wrap="square" tIns="533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400"/>
              <a:buFont typeface="Calibri"/>
              <a:buNone/>
              <a:defRPr sz="29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6400800" y="20171416"/>
            <a:ext cx="38404801" cy="9272267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lvl="0" algn="ctr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1800"/>
              <a:buNone/>
              <a:defRPr sz="11800"/>
            </a:lvl1pPr>
            <a:lvl2pPr lvl="1" algn="ctr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None/>
              <a:defRPr sz="9800"/>
            </a:lvl2pPr>
            <a:lvl3pPr lvl="2" algn="ctr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None/>
              <a:defRPr sz="8800"/>
            </a:lvl3pPr>
            <a:lvl4pPr lvl="3" algn="ctr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sz="7800"/>
            </a:lvl4pPr>
            <a:lvl5pPr lvl="4" algn="ctr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sz="7800"/>
            </a:lvl5pPr>
            <a:lvl6pPr lvl="5" algn="ctr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sz="7800"/>
            </a:lvl6pPr>
            <a:lvl7pPr lvl="6" algn="ctr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sz="7800"/>
            </a:lvl7pPr>
            <a:lvl8pPr lvl="7" algn="ctr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sz="7800"/>
            </a:lvl8pPr>
            <a:lvl9pPr lvl="8" algn="ctr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sz="7800"/>
            </a:lvl9pPr>
          </a:lstStyle>
          <a:p/>
        </p:txBody>
      </p:sp>
      <p:sp>
        <p:nvSpPr>
          <p:cNvPr id="14" name="Google Shape;14;p4"/>
          <p:cNvSpPr txBox="1"/>
          <p:nvPr>
            <p:ph idx="10" type="dt"/>
          </p:nvPr>
        </p:nvSpPr>
        <p:spPr>
          <a:xfrm>
            <a:off x="3520440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1" type="ftr"/>
          </p:nvPr>
        </p:nvSpPr>
        <p:spPr>
          <a:xfrm>
            <a:off x="16962120" y="35595569"/>
            <a:ext cx="17282159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36164519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3520440" y="2044709"/>
            <a:ext cx="44165520" cy="7423154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 rot="5400000">
            <a:off x="13419453" y="324490"/>
            <a:ext cx="24367493" cy="44165520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3520440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1" type="ftr"/>
          </p:nvPr>
        </p:nvSpPr>
        <p:spPr>
          <a:xfrm>
            <a:off x="16962120" y="35595569"/>
            <a:ext cx="17282159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36164519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 rot="5400000">
            <a:off x="25892126" y="12797159"/>
            <a:ext cx="32546293" cy="11041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 rot="5400000">
            <a:off x="3489326" y="2075818"/>
            <a:ext cx="32546293" cy="32484060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0" type="dt"/>
          </p:nvPr>
        </p:nvSpPr>
        <p:spPr>
          <a:xfrm>
            <a:off x="3520440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1" type="ftr"/>
          </p:nvPr>
        </p:nvSpPr>
        <p:spPr>
          <a:xfrm>
            <a:off x="16962120" y="35595569"/>
            <a:ext cx="17282159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36164519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3520440" y="2044709"/>
            <a:ext cx="44165520" cy="7423154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3520440" y="10223503"/>
            <a:ext cx="44165520" cy="24367493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0" type="dt"/>
          </p:nvPr>
        </p:nvSpPr>
        <p:spPr>
          <a:xfrm>
            <a:off x="3520440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1" type="ftr"/>
          </p:nvPr>
        </p:nvSpPr>
        <p:spPr>
          <a:xfrm>
            <a:off x="16962120" y="35595569"/>
            <a:ext cx="17282159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36164519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3493772" y="9574544"/>
            <a:ext cx="44165520" cy="15975327"/>
          </a:xfrm>
          <a:prstGeom prst="rect">
            <a:avLst/>
          </a:prstGeom>
          <a:noFill/>
          <a:ln>
            <a:noFill/>
          </a:ln>
        </p:spPr>
        <p:txBody>
          <a:bodyPr anchorCtr="0" anchor="b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400"/>
              <a:buFont typeface="Calibri"/>
              <a:buNone/>
              <a:defRPr sz="29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3493772" y="25701005"/>
            <a:ext cx="44165520" cy="8401047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1800"/>
              <a:buNone/>
              <a:defRPr sz="1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rgbClr val="888888"/>
              </a:buClr>
              <a:buSzPts val="9800"/>
              <a:buNone/>
              <a:defRPr sz="9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rgbClr val="888888"/>
              </a:buClr>
              <a:buSzPts val="8800"/>
              <a:buNone/>
              <a:defRPr sz="8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rgbClr val="888888"/>
              </a:buClr>
              <a:buSzPts val="7800"/>
              <a:buNone/>
              <a:defRPr sz="78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rgbClr val="888888"/>
              </a:buClr>
              <a:buSzPts val="7800"/>
              <a:buNone/>
              <a:defRPr sz="78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rgbClr val="888888"/>
              </a:buClr>
              <a:buSzPts val="7800"/>
              <a:buNone/>
              <a:defRPr sz="78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rgbClr val="888888"/>
              </a:buClr>
              <a:buSzPts val="7800"/>
              <a:buNone/>
              <a:defRPr sz="78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rgbClr val="888888"/>
              </a:buClr>
              <a:buSzPts val="7800"/>
              <a:buNone/>
              <a:defRPr sz="78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rgbClr val="888888"/>
              </a:buClr>
              <a:buSzPts val="7800"/>
              <a:buNone/>
              <a:defRPr sz="78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0" type="dt"/>
          </p:nvPr>
        </p:nvSpPr>
        <p:spPr>
          <a:xfrm>
            <a:off x="3520440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1" type="ftr"/>
          </p:nvPr>
        </p:nvSpPr>
        <p:spPr>
          <a:xfrm>
            <a:off x="16962120" y="35595569"/>
            <a:ext cx="17282159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36164519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520440" y="2044709"/>
            <a:ext cx="44165520" cy="7423154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520440" y="10223503"/>
            <a:ext cx="21762720" cy="24367493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2" type="body"/>
          </p:nvPr>
        </p:nvSpPr>
        <p:spPr>
          <a:xfrm>
            <a:off x="25923241" y="10223503"/>
            <a:ext cx="21762720" cy="24367493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0" type="dt"/>
          </p:nvPr>
        </p:nvSpPr>
        <p:spPr>
          <a:xfrm>
            <a:off x="3520440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1" type="ftr"/>
          </p:nvPr>
        </p:nvSpPr>
        <p:spPr>
          <a:xfrm>
            <a:off x="16962120" y="35595569"/>
            <a:ext cx="17282159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36164519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3527110" y="2044709"/>
            <a:ext cx="44165520" cy="7423154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" type="body"/>
          </p:nvPr>
        </p:nvSpPr>
        <p:spPr>
          <a:xfrm>
            <a:off x="3527116" y="9414517"/>
            <a:ext cx="21662704" cy="4613907"/>
          </a:xfrm>
          <a:prstGeom prst="rect">
            <a:avLst/>
          </a:prstGeom>
          <a:noFill/>
          <a:ln>
            <a:noFill/>
          </a:ln>
        </p:spPr>
        <p:txBody>
          <a:bodyPr anchorCtr="0" anchor="b" bIns="53325" lIns="106650" spcFirstLastPara="1" rIns="106650" wrap="square" tIns="533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1800"/>
              <a:buNone/>
              <a:defRPr b="1" sz="11800"/>
            </a:lvl1pPr>
            <a:lvl2pPr indent="-2286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None/>
              <a:defRPr b="1" sz="9800"/>
            </a:lvl2pPr>
            <a:lvl3pPr indent="-2286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None/>
              <a:defRPr b="1" sz="8800"/>
            </a:lvl3pPr>
            <a:lvl4pPr indent="-2286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4pPr>
            <a:lvl5pPr indent="-2286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5pPr>
            <a:lvl6pPr indent="-2286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6pPr>
            <a:lvl7pPr indent="-2286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7pPr>
            <a:lvl8pPr indent="-2286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8pPr>
            <a:lvl9pPr indent="-2286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9pPr>
          </a:lstStyle>
          <a:p/>
        </p:txBody>
      </p:sp>
      <p:sp>
        <p:nvSpPr>
          <p:cNvPr id="39" name="Google Shape;39;p8"/>
          <p:cNvSpPr txBox="1"/>
          <p:nvPr>
            <p:ph idx="2" type="body"/>
          </p:nvPr>
        </p:nvSpPr>
        <p:spPr>
          <a:xfrm>
            <a:off x="3527116" y="14028420"/>
            <a:ext cx="21662704" cy="20633695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3" type="body"/>
          </p:nvPr>
        </p:nvSpPr>
        <p:spPr>
          <a:xfrm>
            <a:off x="25923244" y="9414517"/>
            <a:ext cx="21769391" cy="4613907"/>
          </a:xfrm>
          <a:prstGeom prst="rect">
            <a:avLst/>
          </a:prstGeom>
          <a:noFill/>
          <a:ln>
            <a:noFill/>
          </a:ln>
        </p:spPr>
        <p:txBody>
          <a:bodyPr anchorCtr="0" anchor="b" bIns="53325" lIns="106650" spcFirstLastPara="1" rIns="106650" wrap="square" tIns="533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1800"/>
              <a:buNone/>
              <a:defRPr b="1" sz="11800"/>
            </a:lvl1pPr>
            <a:lvl2pPr indent="-2286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None/>
              <a:defRPr b="1" sz="9800"/>
            </a:lvl2pPr>
            <a:lvl3pPr indent="-2286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None/>
              <a:defRPr b="1" sz="8800"/>
            </a:lvl3pPr>
            <a:lvl4pPr indent="-2286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4pPr>
            <a:lvl5pPr indent="-2286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5pPr>
            <a:lvl6pPr indent="-2286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6pPr>
            <a:lvl7pPr indent="-2286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7pPr>
            <a:lvl8pPr indent="-2286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8pPr>
            <a:lvl9pPr indent="-2286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9pPr>
          </a:lstStyle>
          <a:p/>
        </p:txBody>
      </p:sp>
      <p:sp>
        <p:nvSpPr>
          <p:cNvPr id="41" name="Google Shape;41;p8"/>
          <p:cNvSpPr txBox="1"/>
          <p:nvPr>
            <p:ph idx="4" type="body"/>
          </p:nvPr>
        </p:nvSpPr>
        <p:spPr>
          <a:xfrm>
            <a:off x="25923244" y="14028420"/>
            <a:ext cx="21769391" cy="20633695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0" type="dt"/>
          </p:nvPr>
        </p:nvSpPr>
        <p:spPr>
          <a:xfrm>
            <a:off x="3520440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1" type="ftr"/>
          </p:nvPr>
        </p:nvSpPr>
        <p:spPr>
          <a:xfrm>
            <a:off x="16962120" y="35595569"/>
            <a:ext cx="17282159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36164519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3520440" y="2044709"/>
            <a:ext cx="44165520" cy="7423154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0" type="dt"/>
          </p:nvPr>
        </p:nvSpPr>
        <p:spPr>
          <a:xfrm>
            <a:off x="3520440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1" type="ftr"/>
          </p:nvPr>
        </p:nvSpPr>
        <p:spPr>
          <a:xfrm>
            <a:off x="16962120" y="35595569"/>
            <a:ext cx="17282159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36164519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/>
          <p:nvPr>
            <p:ph idx="10" type="dt"/>
          </p:nvPr>
        </p:nvSpPr>
        <p:spPr>
          <a:xfrm>
            <a:off x="3520440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16962120" y="35595569"/>
            <a:ext cx="17282159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36164519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type="title"/>
          </p:nvPr>
        </p:nvSpPr>
        <p:spPr>
          <a:xfrm>
            <a:off x="3527110" y="2560320"/>
            <a:ext cx="16515397" cy="8961120"/>
          </a:xfrm>
          <a:prstGeom prst="rect">
            <a:avLst/>
          </a:prstGeom>
          <a:noFill/>
          <a:ln>
            <a:noFill/>
          </a:ln>
        </p:spPr>
        <p:txBody>
          <a:bodyPr anchorCtr="0" anchor="b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700"/>
              <a:buFont typeface="Calibri"/>
              <a:buNone/>
              <a:defRPr sz="157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21769391" y="5529589"/>
            <a:ext cx="25923240" cy="27292299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122555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5700"/>
              <a:buChar char="•"/>
              <a:defRPr sz="15700"/>
            </a:lvl1pPr>
            <a:lvl2pPr indent="-109855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3700"/>
              <a:buChar char="•"/>
              <a:defRPr sz="13700"/>
            </a:lvl2pPr>
            <a:lvl3pPr indent="-9779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1800"/>
              <a:buChar char="•"/>
              <a:defRPr sz="11800"/>
            </a:lvl3pPr>
            <a:lvl4pPr indent="-8509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Char char="•"/>
              <a:defRPr sz="9800"/>
            </a:lvl4pPr>
            <a:lvl5pPr indent="-8509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Char char="•"/>
              <a:defRPr sz="9800"/>
            </a:lvl5pPr>
            <a:lvl6pPr indent="-8509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Char char="•"/>
              <a:defRPr sz="9800"/>
            </a:lvl6pPr>
            <a:lvl7pPr indent="-8509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Char char="•"/>
              <a:defRPr sz="9800"/>
            </a:lvl7pPr>
            <a:lvl8pPr indent="-8509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Char char="•"/>
              <a:defRPr sz="9800"/>
            </a:lvl8pPr>
            <a:lvl9pPr indent="-8509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Char char="•"/>
              <a:defRPr sz="9800"/>
            </a:lvl9pPr>
          </a:lstStyle>
          <a:p/>
        </p:txBody>
      </p:sp>
      <p:sp>
        <p:nvSpPr>
          <p:cNvPr id="57" name="Google Shape;57;p11"/>
          <p:cNvSpPr txBox="1"/>
          <p:nvPr>
            <p:ph idx="2" type="body"/>
          </p:nvPr>
        </p:nvSpPr>
        <p:spPr>
          <a:xfrm>
            <a:off x="3527110" y="11521441"/>
            <a:ext cx="16515397" cy="21344893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sz="7800"/>
            </a:lvl1pPr>
            <a:lvl2pPr indent="-2286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6900"/>
              <a:buNone/>
              <a:defRPr sz="6900"/>
            </a:lvl2pPr>
            <a:lvl3pPr indent="-2286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5900"/>
              <a:buNone/>
              <a:defRPr sz="5900"/>
            </a:lvl3pPr>
            <a:lvl4pPr indent="-2286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4pPr>
            <a:lvl5pPr indent="-2286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5pPr>
            <a:lvl6pPr indent="-2286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6pPr>
            <a:lvl7pPr indent="-2286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7pPr>
            <a:lvl8pPr indent="-2286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8pPr>
            <a:lvl9pPr indent="-2286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9pPr>
          </a:lstStyle>
          <a:p/>
        </p:txBody>
      </p:sp>
      <p:sp>
        <p:nvSpPr>
          <p:cNvPr id="58" name="Google Shape;58;p11"/>
          <p:cNvSpPr txBox="1"/>
          <p:nvPr>
            <p:ph idx="10" type="dt"/>
          </p:nvPr>
        </p:nvSpPr>
        <p:spPr>
          <a:xfrm>
            <a:off x="3520440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1" type="ftr"/>
          </p:nvPr>
        </p:nvSpPr>
        <p:spPr>
          <a:xfrm>
            <a:off x="16962120" y="35595569"/>
            <a:ext cx="17282159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36164519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3527110" y="2560320"/>
            <a:ext cx="16515397" cy="8961120"/>
          </a:xfrm>
          <a:prstGeom prst="rect">
            <a:avLst/>
          </a:prstGeom>
          <a:noFill/>
          <a:ln>
            <a:noFill/>
          </a:ln>
        </p:spPr>
        <p:txBody>
          <a:bodyPr anchorCtr="0" anchor="b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700"/>
              <a:buFont typeface="Calibri"/>
              <a:buNone/>
              <a:defRPr sz="157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/>
          <p:nvPr>
            <p:ph idx="2" type="pic"/>
          </p:nvPr>
        </p:nvSpPr>
        <p:spPr>
          <a:xfrm>
            <a:off x="21769391" y="5529589"/>
            <a:ext cx="25923240" cy="27292299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5700"/>
              <a:buFont typeface="Arial"/>
              <a:buNone/>
              <a:defRPr b="0" i="0" sz="15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3700"/>
              <a:buFont typeface="Arial"/>
              <a:buNone/>
              <a:defRPr b="0" i="0" sz="1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1800"/>
              <a:buFont typeface="Arial"/>
              <a:buNone/>
              <a:defRPr b="0" i="0" sz="1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Font typeface="Arial"/>
              <a:buNone/>
              <a:defRPr b="0" i="0" sz="9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Font typeface="Arial"/>
              <a:buNone/>
              <a:defRPr b="0" i="0" sz="9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Font typeface="Arial"/>
              <a:buNone/>
              <a:defRPr b="0" i="0" sz="9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Font typeface="Arial"/>
              <a:buNone/>
              <a:defRPr b="0" i="0" sz="9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Font typeface="Arial"/>
              <a:buNone/>
              <a:defRPr b="0" i="0" sz="9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Font typeface="Arial"/>
              <a:buNone/>
              <a:defRPr b="0" i="0" sz="9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2"/>
          <p:cNvSpPr txBox="1"/>
          <p:nvPr>
            <p:ph idx="1" type="body"/>
          </p:nvPr>
        </p:nvSpPr>
        <p:spPr>
          <a:xfrm>
            <a:off x="3527110" y="11521441"/>
            <a:ext cx="16515397" cy="21344893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sz="7800"/>
            </a:lvl1pPr>
            <a:lvl2pPr indent="-2286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6900"/>
              <a:buNone/>
              <a:defRPr sz="6900"/>
            </a:lvl2pPr>
            <a:lvl3pPr indent="-2286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5900"/>
              <a:buNone/>
              <a:defRPr sz="5900"/>
            </a:lvl3pPr>
            <a:lvl4pPr indent="-2286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4pPr>
            <a:lvl5pPr indent="-2286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5pPr>
            <a:lvl6pPr indent="-2286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6pPr>
            <a:lvl7pPr indent="-2286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7pPr>
            <a:lvl8pPr indent="-2286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8pPr>
            <a:lvl9pPr indent="-2286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9pPr>
          </a:lstStyle>
          <a:p/>
        </p:txBody>
      </p:sp>
      <p:sp>
        <p:nvSpPr>
          <p:cNvPr id="65" name="Google Shape;65;p12"/>
          <p:cNvSpPr txBox="1"/>
          <p:nvPr>
            <p:ph idx="10" type="dt"/>
          </p:nvPr>
        </p:nvSpPr>
        <p:spPr>
          <a:xfrm>
            <a:off x="3520440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1" type="ftr"/>
          </p:nvPr>
        </p:nvSpPr>
        <p:spPr>
          <a:xfrm>
            <a:off x="16962120" y="35595569"/>
            <a:ext cx="17282159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36164519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3520440" y="2044709"/>
            <a:ext cx="44165520" cy="7423154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600"/>
              <a:buFont typeface="Calibri"/>
              <a:buNone/>
              <a:defRPr b="0" i="0" sz="2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3520440" y="10223503"/>
            <a:ext cx="44165520" cy="24367493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1098550" lvl="0" marL="457200" marR="0" rtl="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3700"/>
              <a:buFont typeface="Arial"/>
              <a:buChar char="•"/>
              <a:defRPr b="0" i="0" sz="1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977900" lvl="1" marL="914400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1800"/>
              <a:buFont typeface="Arial"/>
              <a:buChar char="•"/>
              <a:defRPr b="0" i="0" sz="1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50900" lvl="2" marL="1371600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Font typeface="Arial"/>
              <a:buChar char="•"/>
              <a:defRPr b="0" i="0" sz="9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787400" lvl="3" marL="1828800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b="0" i="0" sz="8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787400" lvl="4" marL="2286000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b="0" i="0" sz="8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87400" lvl="5" marL="2743200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b="0" i="0" sz="8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787400" lvl="6" marL="3200400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b="0" i="0" sz="8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787400" lvl="7" marL="3657600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b="0" i="0" sz="8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787400" lvl="8" marL="4114800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b="0" i="0" sz="8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3520440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16962120" y="35595569"/>
            <a:ext cx="17282159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36164519" y="35595569"/>
            <a:ext cx="11521440" cy="2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5.png"/><Relationship Id="rId10" Type="http://schemas.openxmlformats.org/officeDocument/2006/relationships/image" Target="../media/image4.png"/><Relationship Id="rId13" Type="http://schemas.openxmlformats.org/officeDocument/2006/relationships/image" Target="../media/image10.png"/><Relationship Id="rId1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9" Type="http://schemas.openxmlformats.org/officeDocument/2006/relationships/image" Target="../media/image9.png"/><Relationship Id="rId14" Type="http://schemas.openxmlformats.org/officeDocument/2006/relationships/image" Target="../media/image6.png"/><Relationship Id="rId5" Type="http://schemas.openxmlformats.org/officeDocument/2006/relationships/image" Target="../media/image2.jpg"/><Relationship Id="rId6" Type="http://schemas.openxmlformats.org/officeDocument/2006/relationships/image" Target="../media/image3.png"/><Relationship Id="rId7" Type="http://schemas.openxmlformats.org/officeDocument/2006/relationships/image" Target="../media/image7.png"/><Relationship Id="rId8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431197" y="609601"/>
            <a:ext cx="50326029" cy="4605867"/>
          </a:xfrm>
          <a:prstGeom prst="rect">
            <a:avLst/>
          </a:prstGeom>
          <a:solidFill>
            <a:srgbClr val="002060"/>
          </a:solidFill>
          <a:ln cap="flat" cmpd="sng" w="101600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400"/>
              <a:buFont typeface="Cambria"/>
              <a:buNone/>
            </a:pPr>
            <a:r>
              <a:rPr lang="en-US" sz="8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Seabed 2030 Affiliate Project</a:t>
            </a:r>
            <a:br>
              <a:rPr lang="en-US" sz="8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-US" sz="56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Chris Schwartz, Noah Perron, Hannah Dukeman, Taylor Roy</a:t>
            </a:r>
            <a:br>
              <a:rPr lang="en-US" sz="56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i="1" lang="en-US" sz="56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Department of Computer Science, University of New Hampshire, Durham, NH 03824</a:t>
            </a:r>
            <a:endParaRPr i="1" sz="56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400"/>
              <a:buFont typeface="Cambria"/>
              <a:buNone/>
            </a:pPr>
            <a:r>
              <a:rPr i="1" lang="en-US" sz="56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Sponsored by Dr. Brian Calder</a:t>
            </a:r>
            <a:endParaRPr i="1" sz="56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333950" y="5532200"/>
            <a:ext cx="20507100" cy="1065300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Arial"/>
              <a:buNone/>
            </a:pPr>
            <a:r>
              <a:rPr lang="en-US" sz="63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Introduction &amp; </a:t>
            </a:r>
            <a:r>
              <a:rPr lang="en-US" sz="63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High-Level Overview</a:t>
            </a:r>
            <a:endParaRPr sz="6300"/>
          </a:p>
        </p:txBody>
      </p:sp>
      <p:sp>
        <p:nvSpPr>
          <p:cNvPr id="86" name="Google Shape;86;p1"/>
          <p:cNvSpPr txBox="1"/>
          <p:nvPr/>
        </p:nvSpPr>
        <p:spPr>
          <a:xfrm>
            <a:off x="35605600" y="23982638"/>
            <a:ext cx="14342100" cy="46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Autofit/>
          </a:bodyPr>
          <a:lstStyle/>
          <a:p>
            <a:pPr indent="-609600" lvl="0" marL="457200" marR="0" rtl="0" algn="l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6000"/>
              <a:buChar char="●"/>
            </a:pPr>
            <a:r>
              <a:rPr lang="en-US" sz="6000">
                <a:solidFill>
                  <a:schemeClr val="dk1"/>
                </a:solidFill>
              </a:rPr>
              <a:t>Train volunteers to use phone application to perform data collection</a:t>
            </a:r>
            <a:endParaRPr sz="6000">
              <a:solidFill>
                <a:schemeClr val="dk1"/>
              </a:solidFill>
            </a:endParaRPr>
          </a:p>
          <a:p>
            <a:pPr indent="-609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Char char="●"/>
            </a:pPr>
            <a:r>
              <a:rPr lang="en-US" sz="6000">
                <a:solidFill>
                  <a:schemeClr val="dk1"/>
                </a:solidFill>
              </a:rPr>
              <a:t>CCOM will take over further development and widespread adoption of this project</a:t>
            </a:r>
            <a:endParaRPr sz="6000">
              <a:solidFill>
                <a:schemeClr val="dk1"/>
              </a:solidFill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34776425" y="22729525"/>
            <a:ext cx="16102800" cy="1152900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Arial"/>
              <a:buNone/>
            </a:pPr>
            <a:r>
              <a:rPr lang="en-US" sz="63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Next Steps</a:t>
            </a:r>
            <a:endParaRPr sz="6300"/>
          </a:p>
        </p:txBody>
      </p:sp>
      <p:sp>
        <p:nvSpPr>
          <p:cNvPr id="88" name="Google Shape;88;p1"/>
          <p:cNvSpPr txBox="1"/>
          <p:nvPr/>
        </p:nvSpPr>
        <p:spPr>
          <a:xfrm>
            <a:off x="38482409" y="14253002"/>
            <a:ext cx="6600301" cy="553992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00543" y="1363833"/>
            <a:ext cx="2478029" cy="298399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1546700" y="25896316"/>
            <a:ext cx="32790300" cy="1065300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300"/>
              <a:buFont typeface="Arial"/>
              <a:buNone/>
            </a:pPr>
            <a:r>
              <a:rPr lang="en-US" sz="63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Cloud Processing &amp; Data Submission</a:t>
            </a:r>
            <a:endParaRPr/>
          </a:p>
        </p:txBody>
      </p:sp>
      <p:pic>
        <p:nvPicPr>
          <p:cNvPr id="91" name="Google Shape;91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177897" y="31237776"/>
            <a:ext cx="3340786" cy="2984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1067150" y="18478325"/>
            <a:ext cx="19040700" cy="69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609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Char char="●"/>
            </a:pPr>
            <a:r>
              <a:rPr lang="en-US" sz="6000">
                <a:solidFill>
                  <a:schemeClr val="dk1"/>
                </a:solidFill>
              </a:rPr>
              <a:t>Goal: </a:t>
            </a:r>
            <a:r>
              <a:rPr lang="en-US" sz="6000">
                <a:solidFill>
                  <a:schemeClr val="dk1"/>
                </a:solidFill>
              </a:rPr>
              <a:t>Contribute to Seabed 2030’s mission of mapping the entire ocean floor by 2030 through the development of a back end system for a low cost, accessible ocean depth data logger</a:t>
            </a:r>
            <a:endParaRPr sz="6000">
              <a:solidFill>
                <a:schemeClr val="dk1"/>
              </a:solidFill>
            </a:endParaRPr>
          </a:p>
          <a:p>
            <a:pPr indent="-609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Char char="●"/>
            </a:pPr>
            <a:r>
              <a:rPr lang="en-US" sz="6000">
                <a:solidFill>
                  <a:schemeClr val="dk1"/>
                </a:solidFill>
              </a:rPr>
              <a:t>Developed a phone application for data collection and a cloud-based solution for processing and sending the data to the DCDB</a:t>
            </a:r>
            <a:endParaRPr sz="6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solidFill>
                <a:schemeClr val="dk1"/>
              </a:solidFill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34760550" y="29424813"/>
            <a:ext cx="15980700" cy="1152900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Arial"/>
              <a:buNone/>
            </a:pPr>
            <a:r>
              <a:rPr b="0" lang="en-US" sz="630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References</a:t>
            </a:r>
            <a:endParaRPr sz="6300"/>
          </a:p>
        </p:txBody>
      </p:sp>
      <p:pic>
        <p:nvPicPr>
          <p:cNvPr id="94" name="Google Shape;94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943250" y="31490775"/>
            <a:ext cx="2478025" cy="247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277513" y="34621513"/>
            <a:ext cx="8998268" cy="29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845863" y="31490775"/>
            <a:ext cx="2478025" cy="247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98800" y="6634925"/>
            <a:ext cx="20177399" cy="113303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8" name="Google Shape;98;p1"/>
          <p:cNvCxnSpPr/>
          <p:nvPr/>
        </p:nvCxnSpPr>
        <p:spPr>
          <a:xfrm>
            <a:off x="20982700" y="7625125"/>
            <a:ext cx="61800" cy="17326800"/>
          </a:xfrm>
          <a:prstGeom prst="straightConnector1">
            <a:avLst/>
          </a:prstGeom>
          <a:noFill/>
          <a:ln cap="flat" cmpd="sng" w="12700">
            <a:solidFill>
              <a:srgbClr val="888888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9" name="Google Shape;99;p1"/>
          <p:cNvSpPr txBox="1"/>
          <p:nvPr/>
        </p:nvSpPr>
        <p:spPr>
          <a:xfrm>
            <a:off x="21372775" y="5519013"/>
            <a:ext cx="29506500" cy="1065300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Arial"/>
              <a:buNone/>
            </a:pPr>
            <a:r>
              <a:rPr lang="en-US" sz="63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Application Design</a:t>
            </a:r>
            <a:endParaRPr sz="6300"/>
          </a:p>
        </p:txBody>
      </p:sp>
      <p:pic>
        <p:nvPicPr>
          <p:cNvPr id="100" name="Google Shape;100;p1"/>
          <p:cNvPicPr preferRelativeResize="0"/>
          <p:nvPr/>
        </p:nvPicPr>
        <p:blipFill rotWithShape="1">
          <a:blip r:embed="rId9">
            <a:alphaModFix/>
          </a:blip>
          <a:srcRect b="8178" l="0" r="0" t="14302"/>
          <a:stretch/>
        </p:blipFill>
        <p:spPr>
          <a:xfrm>
            <a:off x="3545975" y="27544850"/>
            <a:ext cx="28791750" cy="4298362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"/>
          <p:cNvSpPr/>
          <p:nvPr/>
        </p:nvSpPr>
        <p:spPr>
          <a:xfrm>
            <a:off x="11150363" y="32426425"/>
            <a:ext cx="6086100" cy="4298400"/>
          </a:xfrm>
          <a:prstGeom prst="roundRect">
            <a:avLst>
              <a:gd fmla="val 16667" name="adj"/>
            </a:avLst>
          </a:prstGeom>
          <a:solidFill>
            <a:srgbClr val="00206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FFFF"/>
                </a:solidFill>
              </a:rPr>
              <a:t>Data Transformation via Python Scripts</a:t>
            </a:r>
            <a:endParaRPr sz="6000">
              <a:solidFill>
                <a:srgbClr val="FFFFFF"/>
              </a:solidFill>
            </a:endParaRPr>
          </a:p>
        </p:txBody>
      </p:sp>
      <p:sp>
        <p:nvSpPr>
          <p:cNvPr id="102" name="Google Shape;102;p1"/>
          <p:cNvSpPr/>
          <p:nvPr/>
        </p:nvSpPr>
        <p:spPr>
          <a:xfrm>
            <a:off x="3043375" y="32761350"/>
            <a:ext cx="6086100" cy="3979200"/>
          </a:xfrm>
          <a:prstGeom prst="roundRect">
            <a:avLst>
              <a:gd fmla="val 16667" name="adj"/>
            </a:avLst>
          </a:prstGeom>
          <a:solidFill>
            <a:srgbClr val="00206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6000">
                <a:solidFill>
                  <a:srgbClr val="FFFFFF"/>
                </a:solidFill>
              </a:rPr>
              <a:t>Raw Data Files</a:t>
            </a:r>
            <a:endParaRPr sz="6000">
              <a:solidFill>
                <a:srgbClr val="FFFFFF"/>
              </a:solidFill>
            </a:endParaRPr>
          </a:p>
          <a:p>
            <a:pPr indent="-6096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Char char="●"/>
            </a:pPr>
            <a:r>
              <a:rPr lang="en-US" sz="6000">
                <a:solidFill>
                  <a:srgbClr val="FFFFFF"/>
                </a:solidFill>
              </a:rPr>
              <a:t>NMEA2000</a:t>
            </a:r>
            <a:endParaRPr sz="6000">
              <a:solidFill>
                <a:srgbClr val="FFFFFF"/>
              </a:solidFill>
            </a:endParaRPr>
          </a:p>
          <a:p>
            <a:pPr indent="-6096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Char char="●"/>
            </a:pPr>
            <a:r>
              <a:rPr lang="en-US" sz="6000">
                <a:solidFill>
                  <a:srgbClr val="FFFFFF"/>
                </a:solidFill>
              </a:rPr>
              <a:t>NMEA0183</a:t>
            </a:r>
            <a:endParaRPr sz="60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0">
              <a:solidFill>
                <a:srgbClr val="FFFFFF"/>
              </a:solidFill>
            </a:endParaRPr>
          </a:p>
        </p:txBody>
      </p:sp>
      <p:sp>
        <p:nvSpPr>
          <p:cNvPr id="103" name="Google Shape;103;p1"/>
          <p:cNvSpPr/>
          <p:nvPr/>
        </p:nvSpPr>
        <p:spPr>
          <a:xfrm>
            <a:off x="19074438" y="32426425"/>
            <a:ext cx="6086100" cy="4298400"/>
          </a:xfrm>
          <a:prstGeom prst="roundRect">
            <a:avLst>
              <a:gd fmla="val 16667" name="adj"/>
            </a:avLst>
          </a:prstGeom>
          <a:solidFill>
            <a:srgbClr val="00206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FFFF"/>
                </a:solidFill>
              </a:rPr>
              <a:t>Ingest-</a:t>
            </a:r>
            <a:endParaRPr sz="6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FFFF"/>
                </a:solidFill>
              </a:rPr>
              <a:t>External API Submission</a:t>
            </a:r>
            <a:endParaRPr sz="6000">
              <a:solidFill>
                <a:srgbClr val="FFFFFF"/>
              </a:solidFill>
            </a:endParaRPr>
          </a:p>
        </p:txBody>
      </p:sp>
      <p:sp>
        <p:nvSpPr>
          <p:cNvPr id="104" name="Google Shape;104;p1"/>
          <p:cNvSpPr/>
          <p:nvPr/>
        </p:nvSpPr>
        <p:spPr>
          <a:xfrm>
            <a:off x="26907050" y="32426425"/>
            <a:ext cx="6086100" cy="4298400"/>
          </a:xfrm>
          <a:prstGeom prst="roundRect">
            <a:avLst>
              <a:gd fmla="val 16667" name="adj"/>
            </a:avLst>
          </a:prstGeom>
          <a:solidFill>
            <a:srgbClr val="00206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FFFF"/>
                </a:solidFill>
              </a:rPr>
              <a:t>Data Archived at the NCEI</a:t>
            </a:r>
            <a:endParaRPr sz="6000">
              <a:solidFill>
                <a:srgbClr val="FFFFFF"/>
              </a:solidFill>
            </a:endParaRPr>
          </a:p>
        </p:txBody>
      </p:sp>
      <p:pic>
        <p:nvPicPr>
          <p:cNvPr id="105" name="Google Shape;105;p1"/>
          <p:cNvPicPr preferRelativeResize="0"/>
          <p:nvPr/>
        </p:nvPicPr>
        <p:blipFill rotWithShape="1">
          <a:blip r:embed="rId10">
            <a:alphaModFix/>
          </a:blip>
          <a:srcRect b="0" l="0" r="0" t="2133"/>
          <a:stretch/>
        </p:blipFill>
        <p:spPr>
          <a:xfrm>
            <a:off x="33615663" y="7979588"/>
            <a:ext cx="8346675" cy="1310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"/>
          <p:cNvPicPr preferRelativeResize="0"/>
          <p:nvPr/>
        </p:nvPicPr>
        <p:blipFill rotWithShape="1">
          <a:blip r:embed="rId11">
            <a:alphaModFix/>
          </a:blip>
          <a:srcRect b="6576" l="0" r="5517" t="0"/>
          <a:stretch/>
        </p:blipFill>
        <p:spPr>
          <a:xfrm>
            <a:off x="42205575" y="8028688"/>
            <a:ext cx="8607466" cy="1278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1459575" y="6978538"/>
            <a:ext cx="11912848" cy="7210399"/>
          </a:xfrm>
          <a:prstGeom prst="rect">
            <a:avLst/>
          </a:prstGeom>
          <a:noFill/>
          <a:ln cap="flat" cmpd="sng" w="76200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8" name="Google Shape;108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2185238" y="15721913"/>
            <a:ext cx="10365612" cy="8299710"/>
          </a:xfrm>
          <a:prstGeom prst="rect">
            <a:avLst/>
          </a:prstGeom>
          <a:noFill/>
          <a:ln cap="flat" cmpd="sng" w="76200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09" name="Google Shape;109;p1"/>
          <p:cNvCxnSpPr/>
          <p:nvPr/>
        </p:nvCxnSpPr>
        <p:spPr>
          <a:xfrm flipH="1">
            <a:off x="22186375" y="12090088"/>
            <a:ext cx="5637900" cy="3572400"/>
          </a:xfrm>
          <a:prstGeom prst="straightConnector1">
            <a:avLst/>
          </a:prstGeom>
          <a:noFill/>
          <a:ln cap="flat" cmpd="sng" w="76200">
            <a:solidFill>
              <a:srgbClr val="888888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0" name="Google Shape;110;p1"/>
          <p:cNvCxnSpPr/>
          <p:nvPr/>
        </p:nvCxnSpPr>
        <p:spPr>
          <a:xfrm>
            <a:off x="27768450" y="12090088"/>
            <a:ext cx="4800600" cy="3572400"/>
          </a:xfrm>
          <a:prstGeom prst="straightConnector1">
            <a:avLst/>
          </a:prstGeom>
          <a:noFill/>
          <a:ln cap="flat" cmpd="sng" w="76200">
            <a:solidFill>
              <a:srgbClr val="888888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1" name="Google Shape;111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4093448" y="921923"/>
            <a:ext cx="3982873" cy="3979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2016-03-05T16:55:12Z</dcterms:created>
  <dc:creator>Rhiannon Jacobs</dc:creator>
</cp:coreProperties>
</file>