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7" r:id="rId4"/>
  </p:sldIdLst>
  <p:sldSz cx="35999738" cy="35999738"/>
  <p:notesSz cx="6858000" cy="9144000"/>
  <p:defaultTextStyle>
    <a:defPPr>
      <a:defRPr lang="en-US"/>
    </a:defPPr>
    <a:lvl1pPr marL="0" algn="l" defTabSz="3599776" rtl="0" eaLnBrk="1" latinLnBrk="0" hangingPunct="1">
      <a:defRPr sz="7100" kern="1200">
        <a:solidFill>
          <a:schemeClr val="tx1"/>
        </a:solidFill>
        <a:latin typeface="+mn-lt"/>
        <a:ea typeface="+mn-ea"/>
        <a:cs typeface="+mn-cs"/>
      </a:defRPr>
    </a:lvl1pPr>
    <a:lvl2pPr marL="1799889" algn="l" defTabSz="3599776" rtl="0" eaLnBrk="1" latinLnBrk="0" hangingPunct="1">
      <a:defRPr sz="7100" kern="1200">
        <a:solidFill>
          <a:schemeClr val="tx1"/>
        </a:solidFill>
        <a:latin typeface="+mn-lt"/>
        <a:ea typeface="+mn-ea"/>
        <a:cs typeface="+mn-cs"/>
      </a:defRPr>
    </a:lvl2pPr>
    <a:lvl3pPr marL="3599776" algn="l" defTabSz="3599776" rtl="0" eaLnBrk="1" latinLnBrk="0" hangingPunct="1">
      <a:defRPr sz="7100" kern="1200">
        <a:solidFill>
          <a:schemeClr val="tx1"/>
        </a:solidFill>
        <a:latin typeface="+mn-lt"/>
        <a:ea typeface="+mn-ea"/>
        <a:cs typeface="+mn-cs"/>
      </a:defRPr>
    </a:lvl3pPr>
    <a:lvl4pPr marL="5399664" algn="l" defTabSz="3599776" rtl="0" eaLnBrk="1" latinLnBrk="0" hangingPunct="1">
      <a:defRPr sz="7100" kern="1200">
        <a:solidFill>
          <a:schemeClr val="tx1"/>
        </a:solidFill>
        <a:latin typeface="+mn-lt"/>
        <a:ea typeface="+mn-ea"/>
        <a:cs typeface="+mn-cs"/>
      </a:defRPr>
    </a:lvl4pPr>
    <a:lvl5pPr marL="7199552" algn="l" defTabSz="3599776" rtl="0" eaLnBrk="1" latinLnBrk="0" hangingPunct="1">
      <a:defRPr sz="7100" kern="1200">
        <a:solidFill>
          <a:schemeClr val="tx1"/>
        </a:solidFill>
        <a:latin typeface="+mn-lt"/>
        <a:ea typeface="+mn-ea"/>
        <a:cs typeface="+mn-cs"/>
      </a:defRPr>
    </a:lvl5pPr>
    <a:lvl6pPr marL="8999441" algn="l" defTabSz="3599776" rtl="0" eaLnBrk="1" latinLnBrk="0" hangingPunct="1">
      <a:defRPr sz="7100" kern="1200">
        <a:solidFill>
          <a:schemeClr val="tx1"/>
        </a:solidFill>
        <a:latin typeface="+mn-lt"/>
        <a:ea typeface="+mn-ea"/>
        <a:cs typeface="+mn-cs"/>
      </a:defRPr>
    </a:lvl6pPr>
    <a:lvl7pPr marL="10799330" algn="l" defTabSz="3599776" rtl="0" eaLnBrk="1" latinLnBrk="0" hangingPunct="1">
      <a:defRPr sz="7100" kern="1200">
        <a:solidFill>
          <a:schemeClr val="tx1"/>
        </a:solidFill>
        <a:latin typeface="+mn-lt"/>
        <a:ea typeface="+mn-ea"/>
        <a:cs typeface="+mn-cs"/>
      </a:defRPr>
    </a:lvl7pPr>
    <a:lvl8pPr marL="12599217" algn="l" defTabSz="3599776" rtl="0" eaLnBrk="1" latinLnBrk="0" hangingPunct="1">
      <a:defRPr sz="7100" kern="1200">
        <a:solidFill>
          <a:schemeClr val="tx1"/>
        </a:solidFill>
        <a:latin typeface="+mn-lt"/>
        <a:ea typeface="+mn-ea"/>
        <a:cs typeface="+mn-cs"/>
      </a:defRPr>
    </a:lvl8pPr>
    <a:lvl9pPr marL="14399106" algn="l" defTabSz="3599776" rtl="0" eaLnBrk="1" latinLnBrk="0" hangingPunct="1">
      <a:defRPr sz="7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75" userDrawn="1">
          <p15:clr>
            <a:srgbClr val="A4A3A4"/>
          </p15:clr>
        </p15:guide>
        <p15:guide id="2" orient="horz" pos="3995" userDrawn="1">
          <p15:clr>
            <a:srgbClr val="A4A3A4"/>
          </p15:clr>
        </p15:guide>
        <p15:guide id="3" orient="horz" pos="22047">
          <p15:clr>
            <a:srgbClr val="A4A3A4"/>
          </p15:clr>
        </p15:guide>
        <p15:guide id="4" orient="horz">
          <p15:clr>
            <a:srgbClr val="A4A3A4"/>
          </p15:clr>
        </p15:guide>
        <p15:guide id="5" pos="563" userDrawn="1">
          <p15:clr>
            <a:srgbClr val="A4A3A4"/>
          </p15:clr>
        </p15:guide>
        <p15:guide id="6" pos="1522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 id="4" name="Savage, Daniel J" initials="SDJ" lastIdx="2" clrIdx="4">
    <p:extLst>
      <p:ext uri="{19B8F6BF-5375-455C-9EA6-DF929625EA0E}">
        <p15:presenceInfo xmlns:p15="http://schemas.microsoft.com/office/powerpoint/2012/main" userId="Savage, Daniel J" providerId="None"/>
      </p:ext>
    </p:extLst>
  </p:cmAuthor>
  <p:cmAuthor id="5" name="Riyad, Iftekhar A" initials="RIA" lastIdx="1" clrIdx="5">
    <p:extLst>
      <p:ext uri="{19B8F6BF-5375-455C-9EA6-DF929625EA0E}">
        <p15:presenceInfo xmlns:p15="http://schemas.microsoft.com/office/powerpoint/2012/main" userId="S::iar1001@wildcats.unh.edu::c74668cb-63b8-4876-82ef-b14f6f3a77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AEAEA"/>
    <a:srgbClr val="E3E9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580" autoAdjust="0"/>
    <p:restoredTop sz="94477" autoAdjust="0"/>
  </p:normalViewPr>
  <p:slideViewPr>
    <p:cSldViewPr snapToGrid="0" snapToObjects="1" showGuides="1">
      <p:cViewPr varScale="1">
        <p:scale>
          <a:sx n="21" d="100"/>
          <a:sy n="21" d="100"/>
        </p:scale>
        <p:origin x="1290" y="144"/>
      </p:cViewPr>
      <p:guideLst>
        <p:guide orient="horz" pos="17675"/>
        <p:guide orient="horz" pos="3995"/>
        <p:guide orient="horz" pos="22047"/>
        <p:guide orient="horz"/>
        <p:guide pos="563"/>
        <p:guide pos="1522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3" d="100"/>
          <a:sy n="83" d="100"/>
        </p:scale>
        <p:origin x="-273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4/19/2020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266865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4/19/2020</a:t>
            </a:fld>
            <a:endParaRPr lang="en-US" dirty="0"/>
          </a:p>
        </p:txBody>
      </p:sp>
      <p:sp>
        <p:nvSpPr>
          <p:cNvPr id="4" name="Slide Image Placeholder 3"/>
          <p:cNvSpPr>
            <a:spLocks noGrp="1" noRot="1" noChangeAspect="1"/>
          </p:cNvSpPr>
          <p:nvPr>
            <p:ph type="sldImg" idx="2"/>
          </p:nvPr>
        </p:nvSpPr>
        <p:spPr>
          <a:xfrm>
            <a:off x="1714500" y="685800"/>
            <a:ext cx="3429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1019151339"/>
      </p:ext>
    </p:extLst>
  </p:cSld>
  <p:clrMap bg1="lt1" tx1="dk1" bg2="lt2" tx2="dk2" accent1="accent1" accent2="accent2" accent3="accent3" accent4="accent4" accent5="accent5" accent6="accent6" hlink="hlink" folHlink="folHlink"/>
  <p:notesStyle>
    <a:lvl1pPr marL="0" algn="l" defTabSz="3599776" rtl="0" eaLnBrk="1" latinLnBrk="0" hangingPunct="1">
      <a:defRPr sz="4800" kern="1200">
        <a:solidFill>
          <a:schemeClr val="tx1"/>
        </a:solidFill>
        <a:latin typeface="+mn-lt"/>
        <a:ea typeface="+mn-ea"/>
        <a:cs typeface="+mn-cs"/>
      </a:defRPr>
    </a:lvl1pPr>
    <a:lvl2pPr marL="1799889" algn="l" defTabSz="3599776" rtl="0" eaLnBrk="1" latinLnBrk="0" hangingPunct="1">
      <a:defRPr sz="4800" kern="1200">
        <a:solidFill>
          <a:schemeClr val="tx1"/>
        </a:solidFill>
        <a:latin typeface="+mn-lt"/>
        <a:ea typeface="+mn-ea"/>
        <a:cs typeface="+mn-cs"/>
      </a:defRPr>
    </a:lvl2pPr>
    <a:lvl3pPr marL="3599776" algn="l" defTabSz="3599776" rtl="0" eaLnBrk="1" latinLnBrk="0" hangingPunct="1">
      <a:defRPr sz="4800" kern="1200">
        <a:solidFill>
          <a:schemeClr val="tx1"/>
        </a:solidFill>
        <a:latin typeface="+mn-lt"/>
        <a:ea typeface="+mn-ea"/>
        <a:cs typeface="+mn-cs"/>
      </a:defRPr>
    </a:lvl3pPr>
    <a:lvl4pPr marL="5399664" algn="l" defTabSz="3599776" rtl="0" eaLnBrk="1" latinLnBrk="0" hangingPunct="1">
      <a:defRPr sz="4800" kern="1200">
        <a:solidFill>
          <a:schemeClr val="tx1"/>
        </a:solidFill>
        <a:latin typeface="+mn-lt"/>
        <a:ea typeface="+mn-ea"/>
        <a:cs typeface="+mn-cs"/>
      </a:defRPr>
    </a:lvl4pPr>
    <a:lvl5pPr marL="7199552" algn="l" defTabSz="3599776" rtl="0" eaLnBrk="1" latinLnBrk="0" hangingPunct="1">
      <a:defRPr sz="4800" kern="1200">
        <a:solidFill>
          <a:schemeClr val="tx1"/>
        </a:solidFill>
        <a:latin typeface="+mn-lt"/>
        <a:ea typeface="+mn-ea"/>
        <a:cs typeface="+mn-cs"/>
      </a:defRPr>
    </a:lvl5pPr>
    <a:lvl6pPr marL="8999441" algn="l" defTabSz="3599776" rtl="0" eaLnBrk="1" latinLnBrk="0" hangingPunct="1">
      <a:defRPr sz="4800" kern="1200">
        <a:solidFill>
          <a:schemeClr val="tx1"/>
        </a:solidFill>
        <a:latin typeface="+mn-lt"/>
        <a:ea typeface="+mn-ea"/>
        <a:cs typeface="+mn-cs"/>
      </a:defRPr>
    </a:lvl6pPr>
    <a:lvl7pPr marL="10799330" algn="l" defTabSz="3599776" rtl="0" eaLnBrk="1" latinLnBrk="0" hangingPunct="1">
      <a:defRPr sz="4800" kern="1200">
        <a:solidFill>
          <a:schemeClr val="tx1"/>
        </a:solidFill>
        <a:latin typeface="+mn-lt"/>
        <a:ea typeface="+mn-ea"/>
        <a:cs typeface="+mn-cs"/>
      </a:defRPr>
    </a:lvl7pPr>
    <a:lvl8pPr marL="12599217" algn="l" defTabSz="3599776" rtl="0" eaLnBrk="1" latinLnBrk="0" hangingPunct="1">
      <a:defRPr sz="4800" kern="1200">
        <a:solidFill>
          <a:schemeClr val="tx1"/>
        </a:solidFill>
        <a:latin typeface="+mn-lt"/>
        <a:ea typeface="+mn-ea"/>
        <a:cs typeface="+mn-cs"/>
      </a:defRPr>
    </a:lvl8pPr>
    <a:lvl9pPr marL="14399106" algn="l" defTabSz="3599776" rtl="0" eaLnBrk="1" latinLnBrk="0" hangingPunct="1">
      <a:defRPr sz="4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09394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41620" y="6425826"/>
            <a:ext cx="17002878"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756509" y="5758641"/>
            <a:ext cx="16989457"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756506" y="15542881"/>
            <a:ext cx="16993608"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edit)  OBJECTIVES</a:t>
            </a:r>
          </a:p>
        </p:txBody>
      </p:sp>
      <p:sp>
        <p:nvSpPr>
          <p:cNvPr id="25" name="Text Placeholder 5"/>
          <p:cNvSpPr>
            <a:spLocks noGrp="1"/>
          </p:cNvSpPr>
          <p:nvPr>
            <p:ph type="body" sz="quarter" idx="25" hasCustomPrompt="1"/>
          </p:nvPr>
        </p:nvSpPr>
        <p:spPr>
          <a:xfrm>
            <a:off x="18256379" y="5758641"/>
            <a:ext cx="16989237"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18256379" y="6425826"/>
            <a:ext cx="16989237"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18256379" y="15561869"/>
            <a:ext cx="16984570"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18249868" y="16229051"/>
            <a:ext cx="16991081"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18269549" y="28083131"/>
            <a:ext cx="16976067"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18256379" y="28767134"/>
            <a:ext cx="16984570"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741620" y="16257348"/>
            <a:ext cx="17004346"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76" name="Text Placeholder 76"/>
          <p:cNvSpPr>
            <a:spLocks noGrp="1"/>
          </p:cNvSpPr>
          <p:nvPr>
            <p:ph type="body" sz="quarter" idx="150" hasCustomPrompt="1"/>
          </p:nvPr>
        </p:nvSpPr>
        <p:spPr>
          <a:xfrm>
            <a:off x="4864418" y="3498370"/>
            <a:ext cx="26270902"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9" name="Text Placeholder 76"/>
          <p:cNvSpPr>
            <a:spLocks noGrp="1"/>
          </p:cNvSpPr>
          <p:nvPr>
            <p:ph type="body" sz="quarter" idx="151" hasCustomPrompt="1"/>
          </p:nvPr>
        </p:nvSpPr>
        <p:spPr>
          <a:xfrm>
            <a:off x="4864418" y="2218210"/>
            <a:ext cx="26270902"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80" name="Text Placeholder 76"/>
          <p:cNvSpPr>
            <a:spLocks noGrp="1"/>
          </p:cNvSpPr>
          <p:nvPr>
            <p:ph type="body" sz="quarter" idx="153" hasCustomPrompt="1"/>
          </p:nvPr>
        </p:nvSpPr>
        <p:spPr>
          <a:xfrm>
            <a:off x="4864418" y="580237"/>
            <a:ext cx="26270902" cy="1637973"/>
          </a:xfrm>
          <a:prstGeom prst="rect">
            <a:avLst/>
          </a:prstGeom>
        </p:spPr>
        <p:txBody>
          <a:bodyPr anchor="t" anchorCtr="1">
            <a:normAutofit/>
          </a:bodyPr>
          <a:lstStyle>
            <a:lvl1pPr marL="0" indent="0" algn="ctr">
              <a:buFontTx/>
              <a:buNone/>
              <a:defRPr sz="115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41617" y="6378952"/>
            <a:ext cx="11147620"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756505" y="5758641"/>
            <a:ext cx="11132732" cy="618471"/>
          </a:xfrm>
          <a:prstGeom prst="rect">
            <a:avLst/>
          </a:prstGeom>
          <a:noFill/>
        </p:spPr>
        <p:txBody>
          <a:bodyPr wrap="square" lIns="74996" tIns="74996" rIns="74996" bIns="74996" anchor="ctr" anchorCtr="0">
            <a:spAutoFit/>
          </a:bodyPr>
          <a:lstStyle>
            <a:lvl1pPr marL="0" indent="0" algn="ctr">
              <a:buNone/>
              <a:defRPr sz="30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756506" y="19542203"/>
            <a:ext cx="11148921"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772698" y="18857009"/>
            <a:ext cx="11132731" cy="618471"/>
          </a:xfrm>
          <a:prstGeom prst="rect">
            <a:avLst/>
          </a:prstGeom>
          <a:noFill/>
        </p:spPr>
        <p:txBody>
          <a:bodyPr wrap="square" lIns="74996" tIns="74996" rIns="74996" bIns="74996" anchor="ctr" anchorCtr="0">
            <a:spAutoFit/>
          </a:bodyPr>
          <a:lstStyle>
            <a:lvl1pPr marL="0" indent="0" algn="ctr">
              <a:buNone/>
              <a:defRPr sz="30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2429598" y="23110818"/>
            <a:ext cx="11131427"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2429598" y="22499189"/>
            <a:ext cx="11131427" cy="618471"/>
          </a:xfrm>
          <a:prstGeom prst="rect">
            <a:avLst/>
          </a:prstGeom>
          <a:noFill/>
        </p:spPr>
        <p:txBody>
          <a:bodyPr wrap="square" lIns="74996" tIns="74996" rIns="74996" bIns="74996" anchor="ctr" anchorCtr="0">
            <a:spAutoFit/>
          </a:bodyPr>
          <a:lstStyle>
            <a:lvl1pPr marL="0" indent="0" algn="ctr">
              <a:buNone/>
              <a:defRPr sz="3000" b="1" u="sng" baseline="0">
                <a:solidFill>
                  <a:schemeClr val="accent5">
                    <a:lumMod val="50000"/>
                  </a:schemeClr>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12436109" y="6387633"/>
            <a:ext cx="11131427"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2430902" y="5758641"/>
            <a:ext cx="11137940" cy="618471"/>
          </a:xfrm>
          <a:prstGeom prst="rect">
            <a:avLst/>
          </a:prstGeom>
          <a:noFill/>
        </p:spPr>
        <p:txBody>
          <a:bodyPr wrap="square" lIns="74996" tIns="74996" rIns="74996" bIns="74996" anchor="ctr" anchorCtr="0">
            <a:spAutoFit/>
          </a:bodyPr>
          <a:lstStyle>
            <a:lvl1pPr marL="0" indent="0" algn="ctr">
              <a:buNone/>
              <a:defRPr sz="30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4110506" y="5758641"/>
            <a:ext cx="11135113" cy="618471"/>
          </a:xfrm>
          <a:prstGeom prst="rect">
            <a:avLst/>
          </a:prstGeom>
          <a:noFill/>
        </p:spPr>
        <p:txBody>
          <a:bodyPr wrap="square" lIns="74996" tIns="74996" rIns="74996" bIns="74996" anchor="ctr" anchorCtr="0">
            <a:spAutoFit/>
          </a:bodyPr>
          <a:lstStyle>
            <a:lvl1pPr marL="0" indent="0" algn="ctr">
              <a:buNone/>
              <a:defRPr sz="30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4110506" y="6378952"/>
            <a:ext cx="11135113"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4110506" y="18821896"/>
            <a:ext cx="11135113" cy="618471"/>
          </a:xfrm>
          <a:prstGeom prst="rect">
            <a:avLst/>
          </a:prstGeom>
          <a:noFill/>
        </p:spPr>
        <p:txBody>
          <a:bodyPr wrap="square" lIns="74996" tIns="74996" rIns="74996" bIns="74996" anchor="ctr" anchorCtr="0">
            <a:spAutoFit/>
          </a:bodyPr>
          <a:lstStyle>
            <a:lvl1pPr marL="0" indent="0" algn="ctr">
              <a:buNone/>
              <a:defRPr sz="30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4106379" y="19442204"/>
            <a:ext cx="11139241"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4110506" y="28083131"/>
            <a:ext cx="11135113" cy="618471"/>
          </a:xfrm>
          <a:prstGeom prst="rect">
            <a:avLst/>
          </a:prstGeom>
          <a:noFill/>
        </p:spPr>
        <p:txBody>
          <a:bodyPr wrap="square" lIns="74996" tIns="74996" rIns="74996" bIns="74996" anchor="ctr" anchorCtr="0">
            <a:spAutoFit/>
          </a:bodyPr>
          <a:lstStyle>
            <a:lvl1pPr marL="0" indent="0" algn="ctr">
              <a:buNone/>
              <a:tabLst/>
              <a:defRPr sz="30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4110506" y="28703442"/>
            <a:ext cx="11139241"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Type in or paste your text here</a:t>
            </a:r>
          </a:p>
        </p:txBody>
      </p:sp>
      <p:sp>
        <p:nvSpPr>
          <p:cNvPr id="71" name="Text Placeholder 76"/>
          <p:cNvSpPr>
            <a:spLocks noGrp="1"/>
          </p:cNvSpPr>
          <p:nvPr>
            <p:ph type="body" sz="quarter" idx="150" hasCustomPrompt="1"/>
          </p:nvPr>
        </p:nvSpPr>
        <p:spPr>
          <a:xfrm>
            <a:off x="4864418" y="3498370"/>
            <a:ext cx="26270902"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2" name="Text Placeholder 76"/>
          <p:cNvSpPr>
            <a:spLocks noGrp="1"/>
          </p:cNvSpPr>
          <p:nvPr>
            <p:ph type="body" sz="quarter" idx="151" hasCustomPrompt="1"/>
          </p:nvPr>
        </p:nvSpPr>
        <p:spPr>
          <a:xfrm>
            <a:off x="4864418" y="2218210"/>
            <a:ext cx="26270902"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3" name="Text Placeholder 76"/>
          <p:cNvSpPr>
            <a:spLocks noGrp="1"/>
          </p:cNvSpPr>
          <p:nvPr>
            <p:ph type="body" sz="quarter" idx="153" hasCustomPrompt="1"/>
          </p:nvPr>
        </p:nvSpPr>
        <p:spPr>
          <a:xfrm>
            <a:off x="4864418" y="580237"/>
            <a:ext cx="26270902" cy="1637973"/>
          </a:xfrm>
          <a:prstGeom prst="rect">
            <a:avLst/>
          </a:prstGeom>
        </p:spPr>
        <p:txBody>
          <a:bodyPr anchor="t" anchorCtr="1">
            <a:normAutofit/>
          </a:bodyPr>
          <a:lstStyle>
            <a:lvl1pPr marL="0" indent="0" algn="ctr">
              <a:buFontTx/>
              <a:buNone/>
              <a:defRPr sz="115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41620" y="6425826"/>
            <a:ext cx="8248638"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756509" y="5758641"/>
            <a:ext cx="8242128" cy="656336"/>
          </a:xfrm>
          <a:prstGeom prst="rect">
            <a:avLst/>
          </a:prstGeom>
          <a:noFill/>
        </p:spPr>
        <p:txBody>
          <a:bodyPr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740314" y="16174951"/>
            <a:ext cx="8249940"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756506" y="15542881"/>
            <a:ext cx="8243429"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9503838" y="6417145"/>
            <a:ext cx="16994666"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9503838" y="5758641"/>
            <a:ext cx="16994668"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9503838" y="23714638"/>
            <a:ext cx="16994668"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9503837" y="23047456"/>
            <a:ext cx="16994668"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7005012" y="5758641"/>
            <a:ext cx="8240604"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7005012" y="6425826"/>
            <a:ext cx="8240604"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27000344" y="15608744"/>
            <a:ext cx="8240604" cy="656336"/>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7053190" y="16275926"/>
            <a:ext cx="8180795"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27005012" y="28072714"/>
            <a:ext cx="8240604" cy="1161215"/>
          </a:xfrm>
          <a:prstGeom prst="rect">
            <a:avLst/>
          </a:prstGeom>
          <a:noFill/>
        </p:spPr>
        <p:txBody>
          <a:bodyPr wrap="square" lIns="74996" tIns="74996" rIns="74996" bIns="74996" anchor="ctr" anchorCtr="0">
            <a:spAutoFit/>
          </a:bodyPr>
          <a:lstStyle>
            <a:lvl1pPr marL="0" indent="0" algn="ctr">
              <a:buNone/>
              <a:defRPr sz="33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6989252" y="29239520"/>
            <a:ext cx="8244732" cy="747972"/>
          </a:xfrm>
          <a:prstGeom prst="rect">
            <a:avLst/>
          </a:prstGeom>
        </p:spPr>
        <p:txBody>
          <a:bodyPr wrap="square" lIns="187489" tIns="187489" rIns="187489" bIns="187489">
            <a:spAutoFit/>
          </a:bodyPr>
          <a:lstStyle>
            <a:lvl1pPr marL="0" indent="0">
              <a:buNone/>
              <a:defRPr sz="2400">
                <a:solidFill>
                  <a:schemeClr val="accent5">
                    <a:lumMod val="50000"/>
                  </a:schemeClr>
                </a:solidFill>
                <a:latin typeface="Times New Roman" panose="02020603050405020304" pitchFamily="18" charset="0"/>
                <a:cs typeface="Times New Roman" panose="02020603050405020304" pitchFamily="18" charset="0"/>
              </a:defRPr>
            </a:lvl1pPr>
            <a:lvl2pPr marL="1218674" indent="-468721">
              <a:defRPr sz="2100">
                <a:latin typeface="Trebuchet MS" pitchFamily="34" charset="0"/>
              </a:defRPr>
            </a:lvl2pPr>
            <a:lvl3pPr marL="1687395" indent="-468721">
              <a:defRPr sz="2100">
                <a:latin typeface="Trebuchet MS" pitchFamily="34" charset="0"/>
              </a:defRPr>
            </a:lvl3pPr>
            <a:lvl4pPr marL="2202988" indent="-515593">
              <a:defRPr sz="2100">
                <a:latin typeface="Trebuchet MS" pitchFamily="34" charset="0"/>
              </a:defRPr>
            </a:lvl4pPr>
            <a:lvl5pPr marL="2577965" indent="-374977">
              <a:defRPr sz="2100">
                <a:latin typeface="Trebuchet MS" pitchFamily="34" charset="0"/>
              </a:defRPr>
            </a:lvl5pPr>
          </a:lstStyle>
          <a:p>
            <a:pPr lvl="0"/>
            <a:r>
              <a:rPr lang="en-US" dirty="0"/>
              <a:t>Enter your text here</a:t>
            </a:r>
          </a:p>
        </p:txBody>
      </p:sp>
      <p:sp>
        <p:nvSpPr>
          <p:cNvPr id="84" name="Text Placeholder 76"/>
          <p:cNvSpPr>
            <a:spLocks noGrp="1"/>
          </p:cNvSpPr>
          <p:nvPr>
            <p:ph type="body" sz="quarter" idx="150" hasCustomPrompt="1"/>
          </p:nvPr>
        </p:nvSpPr>
        <p:spPr>
          <a:xfrm>
            <a:off x="4864418" y="3498370"/>
            <a:ext cx="26270902" cy="1280160"/>
          </a:xfrm>
          <a:prstGeom prst="rect">
            <a:avLst/>
          </a:prstGeom>
        </p:spPr>
        <p:txBody>
          <a:bodyPr>
            <a:normAutofit/>
          </a:bodyPr>
          <a:lstStyle>
            <a:lvl1pPr marL="0" indent="0" algn="ctr">
              <a:buFontTx/>
              <a:buNone/>
              <a:defRPr sz="60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85" name="Text Placeholder 76"/>
          <p:cNvSpPr>
            <a:spLocks noGrp="1"/>
          </p:cNvSpPr>
          <p:nvPr>
            <p:ph type="body" sz="quarter" idx="151" hasCustomPrompt="1"/>
          </p:nvPr>
        </p:nvSpPr>
        <p:spPr>
          <a:xfrm>
            <a:off x="4864418" y="2218210"/>
            <a:ext cx="26270902"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86" name="Text Placeholder 76"/>
          <p:cNvSpPr>
            <a:spLocks noGrp="1"/>
          </p:cNvSpPr>
          <p:nvPr>
            <p:ph type="body" sz="quarter" idx="178" hasCustomPrompt="1"/>
          </p:nvPr>
        </p:nvSpPr>
        <p:spPr>
          <a:xfrm>
            <a:off x="4864418" y="580237"/>
            <a:ext cx="26270902" cy="1637973"/>
          </a:xfrm>
          <a:prstGeom prst="rect">
            <a:avLst/>
          </a:prstGeom>
        </p:spPr>
        <p:txBody>
          <a:bodyPr anchor="t" anchorCtr="1">
            <a:normAutofit/>
          </a:bodyPr>
          <a:lstStyle>
            <a:lvl1pPr marL="0" indent="0" algn="ctr">
              <a:buFontTx/>
              <a:buNone/>
              <a:defRPr sz="11500" b="1">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wmf"/><Relationship Id="rId18" Type="http://schemas.openxmlformats.org/officeDocument/2006/relationships/image" Target="../media/image10.jpeg"/><Relationship Id="rId3" Type="http://schemas.openxmlformats.org/officeDocument/2006/relationships/vmlDrawing" Target="../drawings/vmlDrawing1.vml"/><Relationship Id="rId7" Type="http://schemas.openxmlformats.org/officeDocument/2006/relationships/image" Target="../media/image8.png"/><Relationship Id="rId12" Type="http://schemas.openxmlformats.org/officeDocument/2006/relationships/oleObject" Target="../embeddings/oleObject3.bin"/><Relationship Id="rId17"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1.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wmf"/><Relationship Id="rId5" Type="http://schemas.openxmlformats.org/officeDocument/2006/relationships/image" Target="../media/image6.png"/><Relationship Id="rId15" Type="http://schemas.openxmlformats.org/officeDocument/2006/relationships/oleObject" Target="../embeddings/oleObject4.bin"/><Relationship Id="rId10" Type="http://schemas.openxmlformats.org/officeDocument/2006/relationships/oleObject" Target="../embeddings/oleObject2.bin"/><Relationship Id="rId4" Type="http://schemas.openxmlformats.org/officeDocument/2006/relationships/image" Target="../media/image5.png"/><Relationship Id="rId9" Type="http://schemas.openxmlformats.org/officeDocument/2006/relationships/image" Target="../media/image1.wmf"/><Relationship Id="rId14"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wmf"/><Relationship Id="rId18" Type="http://schemas.openxmlformats.org/officeDocument/2006/relationships/image" Target="../media/image10.jpeg"/><Relationship Id="rId3" Type="http://schemas.openxmlformats.org/officeDocument/2006/relationships/vmlDrawing" Target="../drawings/vmlDrawing2.vml"/><Relationship Id="rId7" Type="http://schemas.openxmlformats.org/officeDocument/2006/relationships/image" Target="../media/image8.png"/><Relationship Id="rId12" Type="http://schemas.openxmlformats.org/officeDocument/2006/relationships/oleObject" Target="../embeddings/oleObject7.bin"/><Relationship Id="rId17"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wmf"/><Relationship Id="rId5" Type="http://schemas.openxmlformats.org/officeDocument/2006/relationships/image" Target="../media/image6.png"/><Relationship Id="rId15" Type="http://schemas.openxmlformats.org/officeDocument/2006/relationships/oleObject" Target="../embeddings/oleObject8.bin"/><Relationship Id="rId10" Type="http://schemas.openxmlformats.org/officeDocument/2006/relationships/oleObject" Target="../embeddings/oleObject6.bin"/><Relationship Id="rId4" Type="http://schemas.openxmlformats.org/officeDocument/2006/relationships/image" Target="../media/image5.png"/><Relationship Id="rId9" Type="http://schemas.openxmlformats.org/officeDocument/2006/relationships/image" Target="../media/image1.wmf"/><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wmf"/><Relationship Id="rId18" Type="http://schemas.openxmlformats.org/officeDocument/2006/relationships/image" Target="../media/image10.jpeg"/><Relationship Id="rId3" Type="http://schemas.openxmlformats.org/officeDocument/2006/relationships/vmlDrawing" Target="../drawings/vmlDrawing3.vml"/><Relationship Id="rId7" Type="http://schemas.openxmlformats.org/officeDocument/2006/relationships/image" Target="../media/image8.png"/><Relationship Id="rId12" Type="http://schemas.openxmlformats.org/officeDocument/2006/relationships/oleObject" Target="../embeddings/oleObject11.bin"/><Relationship Id="rId17"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2.wmf"/><Relationship Id="rId5" Type="http://schemas.openxmlformats.org/officeDocument/2006/relationships/image" Target="../media/image6.png"/><Relationship Id="rId15" Type="http://schemas.openxmlformats.org/officeDocument/2006/relationships/oleObject" Target="../embeddings/oleObject12.bin"/><Relationship Id="rId10" Type="http://schemas.openxmlformats.org/officeDocument/2006/relationships/oleObject" Target="../embeddings/oleObject10.bin"/><Relationship Id="rId4" Type="http://schemas.openxmlformats.org/officeDocument/2006/relationships/image" Target="../media/image5.png"/><Relationship Id="rId9" Type="http://schemas.openxmlformats.org/officeDocument/2006/relationships/image" Target="../media/image1.wmf"/><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35999738" cy="5249962"/>
          </a:xfrm>
          <a:prstGeom prst="rect">
            <a:avLst/>
          </a:prstGeom>
          <a:solidFill>
            <a:schemeClr val="accent5">
              <a:lumMod val="75000"/>
            </a:schemeClr>
          </a:solidFill>
          <a:ln w="9525">
            <a:solidFill>
              <a:schemeClr val="tx1"/>
            </a:solidFill>
            <a:miter lim="800000"/>
            <a:headEnd/>
            <a:tailEnd/>
          </a:ln>
          <a:effectLst/>
        </p:spPr>
        <p:txBody>
          <a:bodyPr wrap="none" lIns="74996" tIns="37497" rIns="74996" bIns="37497" anchor="ctr"/>
          <a:lstStyle/>
          <a:p>
            <a:pPr>
              <a:defRPr/>
            </a:pPr>
            <a:endParaRPr lang="en-US" dirty="0"/>
          </a:p>
        </p:txBody>
      </p:sp>
      <p:sp>
        <p:nvSpPr>
          <p:cNvPr id="9" name="Rectangle 9"/>
          <p:cNvSpPr>
            <a:spLocks noChangeArrowheads="1"/>
          </p:cNvSpPr>
          <p:nvPr/>
        </p:nvSpPr>
        <p:spPr bwMode="auto">
          <a:xfrm>
            <a:off x="0" y="5255171"/>
            <a:ext cx="35999738" cy="166665"/>
          </a:xfrm>
          <a:prstGeom prst="rect">
            <a:avLst/>
          </a:prstGeom>
          <a:solidFill>
            <a:schemeClr val="accent5">
              <a:lumMod val="50000"/>
            </a:schemeClr>
          </a:solidFill>
          <a:ln w="152400">
            <a:noFill/>
            <a:miter lim="800000"/>
            <a:headEnd/>
            <a:tailEnd/>
          </a:ln>
          <a:effectLst/>
        </p:spPr>
        <p:txBody>
          <a:bodyPr wrap="none" lIns="74996" tIns="37497" rIns="74996" bIns="37497" anchor="ctr"/>
          <a:lstStyle/>
          <a:p>
            <a:pPr>
              <a:defRPr/>
            </a:pPr>
            <a:endParaRPr lang="en-US" dirty="0"/>
          </a:p>
        </p:txBody>
      </p:sp>
      <p:sp>
        <p:nvSpPr>
          <p:cNvPr id="16" name="Rectangle 33"/>
          <p:cNvSpPr>
            <a:spLocks noChangeArrowheads="1"/>
          </p:cNvSpPr>
          <p:nvPr/>
        </p:nvSpPr>
        <p:spPr bwMode="auto">
          <a:xfrm>
            <a:off x="756506" y="5749958"/>
            <a:ext cx="16993365" cy="29249787"/>
          </a:xfrm>
          <a:prstGeom prst="roundRect">
            <a:avLst>
              <a:gd name="adj" fmla="val 4604"/>
            </a:avLst>
          </a:prstGeom>
          <a:gradFill flip="none" rotWithShape="1">
            <a:gsLst>
              <a:gs pos="0">
                <a:srgbClr val="CDD2DE"/>
              </a:gs>
              <a:gs pos="0">
                <a:srgbClr val="EAEAEA"/>
              </a:gs>
              <a:gs pos="100000">
                <a:srgbClr val="F3F5FA"/>
              </a:gs>
            </a:gsLst>
            <a:lin ang="16200000" scaled="1"/>
            <a:tileRect/>
          </a:gradFill>
          <a:ln w="9525">
            <a:solidFill>
              <a:schemeClr val="tx2"/>
            </a:solidFill>
            <a:miter lim="800000"/>
            <a:headEnd/>
            <a:tailEnd/>
          </a:ln>
          <a:effectLst/>
        </p:spPr>
        <p:txBody>
          <a:bodyPr wrap="none" lIns="74996" tIns="37497" rIns="74996" bIns="37497" anchor="ctr"/>
          <a:lstStyle/>
          <a:p>
            <a:pPr>
              <a:defRPr/>
            </a:pPr>
            <a:endParaRPr lang="en-US" dirty="0"/>
          </a:p>
        </p:txBody>
      </p:sp>
      <p:sp>
        <p:nvSpPr>
          <p:cNvPr id="21" name="Rectangle 33"/>
          <p:cNvSpPr>
            <a:spLocks noChangeArrowheads="1"/>
          </p:cNvSpPr>
          <p:nvPr userDrawn="1"/>
        </p:nvSpPr>
        <p:spPr bwMode="auto">
          <a:xfrm>
            <a:off x="18252472" y="5749958"/>
            <a:ext cx="16993365" cy="29249787"/>
          </a:xfrm>
          <a:prstGeom prst="roundRect">
            <a:avLst>
              <a:gd name="adj" fmla="val 4604"/>
            </a:avLst>
          </a:prstGeom>
          <a:gradFill flip="none" rotWithShape="1">
            <a:gsLst>
              <a:gs pos="0">
                <a:srgbClr val="CDD2DE"/>
              </a:gs>
              <a:gs pos="0">
                <a:srgbClr val="EAEAEA"/>
              </a:gs>
              <a:gs pos="100000">
                <a:srgbClr val="F3F5FA"/>
              </a:gs>
            </a:gsLst>
            <a:lin ang="16200000" scaled="1"/>
            <a:tileRect/>
          </a:gradFill>
          <a:ln w="9525">
            <a:solidFill>
              <a:schemeClr val="tx2"/>
            </a:solidFill>
            <a:miter lim="800000"/>
            <a:headEnd/>
            <a:tailEnd/>
          </a:ln>
          <a:effectLst/>
        </p:spPr>
        <p:txBody>
          <a:bodyPr wrap="none" lIns="74996" tIns="37497" rIns="74996" bIns="37497" anchor="ctr"/>
          <a:lstStyle/>
          <a:p>
            <a:pPr>
              <a:defRPr/>
            </a:pPr>
            <a:endParaRPr lang="en-US" dirty="0"/>
          </a:p>
        </p:txBody>
      </p:sp>
      <p:grpSp>
        <p:nvGrpSpPr>
          <p:cNvPr id="23" name="Group 22"/>
          <p:cNvGrpSpPr/>
          <p:nvPr userDrawn="1"/>
        </p:nvGrpSpPr>
        <p:grpSpPr>
          <a:xfrm>
            <a:off x="-12658121" y="-48127"/>
            <a:ext cx="12259293" cy="36047865"/>
            <a:chOff x="-11225189" y="-1"/>
            <a:chExt cx="11018865" cy="32400447"/>
          </a:xfrm>
        </p:grpSpPr>
        <p:sp>
          <p:nvSpPr>
            <p:cNvPr id="24" name="Rectangle 23"/>
            <p:cNvSpPr/>
            <p:nvPr/>
          </p:nvSpPr>
          <p:spPr>
            <a:xfrm>
              <a:off x="-11216136" y="-1"/>
              <a:ext cx="11009812" cy="3240044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100cmx100cm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2527300" indent="-650875" algn="l" defTabSz="850900">
                <a:tabLst/>
              </a:pPr>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25" name="Straight Connector 24"/>
            <p:cNvCxnSpPr/>
            <p:nvPr/>
          </p:nvCxnSpPr>
          <p:spPr>
            <a:xfrm>
              <a:off x="-11225189" y="7240467"/>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4"/>
            <a:stretch>
              <a:fillRect/>
            </a:stretch>
          </p:blipFill>
          <p:spPr>
            <a:xfrm>
              <a:off x="-10479105" y="8732868"/>
              <a:ext cx="1597666" cy="1201935"/>
            </a:xfrm>
            <a:prstGeom prst="rect">
              <a:avLst/>
            </a:prstGeom>
          </p:spPr>
        </p:pic>
        <p:pic>
          <p:nvPicPr>
            <p:cNvPr id="30" name="Picture 29"/>
            <p:cNvPicPr>
              <a:picLocks noChangeAspect="1"/>
            </p:cNvPicPr>
            <p:nvPr userDrawn="1"/>
          </p:nvPicPr>
          <p:blipFill>
            <a:blip r:embed="rId5"/>
            <a:stretch>
              <a:fillRect/>
            </a:stretch>
          </p:blipFill>
          <p:spPr>
            <a:xfrm>
              <a:off x="-10732765" y="13076183"/>
              <a:ext cx="9986808" cy="1053596"/>
            </a:xfrm>
            <a:prstGeom prst="rect">
              <a:avLst/>
            </a:prstGeom>
          </p:spPr>
        </p:pic>
        <p:grpSp>
          <p:nvGrpSpPr>
            <p:cNvPr id="32" name="Group 31"/>
            <p:cNvGrpSpPr/>
            <p:nvPr userDrawn="1"/>
          </p:nvGrpSpPr>
          <p:grpSpPr>
            <a:xfrm>
              <a:off x="-9744993" y="19604585"/>
              <a:ext cx="7531182" cy="2120441"/>
              <a:chOff x="-4470427" y="9208123"/>
              <a:chExt cx="3470785" cy="974221"/>
            </a:xfrm>
          </p:grpSpPr>
          <p:grpSp>
            <p:nvGrpSpPr>
              <p:cNvPr id="46" name="Group 45"/>
              <p:cNvGrpSpPr/>
              <p:nvPr userDrawn="1"/>
            </p:nvGrpSpPr>
            <p:grpSpPr>
              <a:xfrm>
                <a:off x="-2783495" y="9252356"/>
                <a:ext cx="624431" cy="898923"/>
                <a:chOff x="-3958697" y="8525819"/>
                <a:chExt cx="779338" cy="1288150"/>
              </a:xfrm>
            </p:grpSpPr>
            <p:pic>
              <p:nvPicPr>
                <p:cNvPr id="52" name="Picture 51"/>
                <p:cNvPicPr>
                  <a:picLocks noChangeAspect="1"/>
                </p:cNvPicPr>
                <p:nvPr userDrawn="1"/>
              </p:nvPicPr>
              <p:blipFill>
                <a:blip r:embed="rId6"/>
                <a:stretch>
                  <a:fillRect/>
                </a:stretch>
              </p:blipFill>
              <p:spPr>
                <a:xfrm>
                  <a:off x="-3948160" y="8525819"/>
                  <a:ext cx="768801" cy="1090857"/>
                </a:xfrm>
                <a:prstGeom prst="rect">
                  <a:avLst/>
                </a:prstGeom>
              </p:spPr>
            </p:pic>
            <p:sp>
              <p:nvSpPr>
                <p:cNvPr id="53" name="TextBox 52"/>
                <p:cNvSpPr txBox="1"/>
                <p:nvPr userDrawn="1"/>
              </p:nvSpPr>
              <p:spPr>
                <a:xfrm>
                  <a:off x="-3958697" y="9522560"/>
                  <a:ext cx="779337" cy="291409"/>
                </a:xfrm>
                <a:prstGeom prst="rect">
                  <a:avLst/>
                </a:prstGeom>
                <a:solidFill>
                  <a:schemeClr val="accent1"/>
                </a:solidFill>
                <a:ln>
                  <a:noFill/>
                </a:ln>
              </p:spPr>
              <p:txBody>
                <a:bodyPr wrap="square" lIns="91440" tIns="91440" rIns="91440" bIns="91440" rtlCol="0">
                  <a:spAutoFit/>
                </a:bodyPr>
                <a:lstStyle/>
                <a:p>
                  <a:pPr algn="ctr"/>
                  <a:r>
                    <a:rPr lang="en-US" sz="2000" b="1" dirty="0">
                      <a:solidFill>
                        <a:schemeClr val="tx1"/>
                      </a:solidFill>
                    </a:rPr>
                    <a:t>ORIGINAL</a:t>
                  </a:r>
                </a:p>
              </p:txBody>
            </p:sp>
          </p:grpSp>
          <p:grpSp>
            <p:nvGrpSpPr>
              <p:cNvPr id="47" name="Group 46"/>
              <p:cNvGrpSpPr/>
              <p:nvPr userDrawn="1"/>
            </p:nvGrpSpPr>
            <p:grpSpPr>
              <a:xfrm>
                <a:off x="-2033159" y="9252361"/>
                <a:ext cx="1033517" cy="898915"/>
                <a:chOff x="-2921738" y="8714808"/>
                <a:chExt cx="1420279" cy="1235304"/>
              </a:xfrm>
            </p:grpSpPr>
            <p:pic>
              <p:nvPicPr>
                <p:cNvPr id="50" name="Picture 49"/>
                <p:cNvPicPr>
                  <a:picLocks noChangeAspect="1"/>
                </p:cNvPicPr>
                <p:nvPr userDrawn="1"/>
              </p:nvPicPr>
              <p:blipFill>
                <a:blip r:embed="rId6"/>
                <a:stretch>
                  <a:fillRect/>
                </a:stretch>
              </p:blipFill>
              <p:spPr>
                <a:xfrm>
                  <a:off x="-2921738" y="8714808"/>
                  <a:ext cx="1420279" cy="1029694"/>
                </a:xfrm>
                <a:prstGeom prst="rect">
                  <a:avLst/>
                </a:prstGeom>
              </p:spPr>
            </p:pic>
            <p:sp>
              <p:nvSpPr>
                <p:cNvPr id="51" name="TextBox 50"/>
                <p:cNvSpPr txBox="1"/>
                <p:nvPr userDrawn="1"/>
              </p:nvSpPr>
              <p:spPr>
                <a:xfrm>
                  <a:off x="-2918991" y="9670656"/>
                  <a:ext cx="1417532" cy="279456"/>
                </a:xfrm>
                <a:prstGeom prst="rect">
                  <a:avLst/>
                </a:prstGeom>
                <a:solidFill>
                  <a:srgbClr val="FF0000"/>
                </a:solidFill>
              </p:spPr>
              <p:txBody>
                <a:bodyPr wrap="square" lIns="457200" tIns="91440" rIns="457200" bIns="91440" rtlCol="0">
                  <a:spAutoFit/>
                </a:bodyPr>
                <a:lstStyle/>
                <a:p>
                  <a:pPr algn="ctr"/>
                  <a:r>
                    <a:rPr lang="en-US" sz="2000" b="1" dirty="0">
                      <a:solidFill>
                        <a:schemeClr val="bg1"/>
                      </a:solidFill>
                    </a:rPr>
                    <a:t>DISTORTED</a:t>
                  </a:r>
                  <a:endParaRPr lang="en-US" sz="900" b="1" dirty="0">
                    <a:solidFill>
                      <a:schemeClr val="bg1"/>
                    </a:solidFill>
                  </a:endParaRPr>
                </a:p>
              </p:txBody>
            </p:sp>
          </p:grpSp>
          <p:pic>
            <p:nvPicPr>
              <p:cNvPr id="48" name="Picture 47"/>
              <p:cNvPicPr>
                <a:picLocks noChangeAspect="1"/>
              </p:cNvPicPr>
              <p:nvPr userDrawn="1"/>
            </p:nvPicPr>
            <p:blipFill>
              <a:blip r:embed="rId7"/>
              <a:stretch>
                <a:fillRect/>
              </a:stretch>
            </p:blipFill>
            <p:spPr>
              <a:xfrm>
                <a:off x="-4470427" y="9208123"/>
                <a:ext cx="1098742" cy="847761"/>
              </a:xfrm>
              <a:prstGeom prst="rect">
                <a:avLst/>
              </a:prstGeom>
            </p:spPr>
          </p:pic>
          <p:sp>
            <p:nvSpPr>
              <p:cNvPr id="49" name="TextBox 48"/>
              <p:cNvSpPr txBox="1"/>
              <p:nvPr userDrawn="1"/>
            </p:nvSpPr>
            <p:spPr>
              <a:xfrm>
                <a:off x="-4440600" y="9857111"/>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37" name="Group 36"/>
            <p:cNvGrpSpPr/>
            <p:nvPr userDrawn="1"/>
          </p:nvGrpSpPr>
          <p:grpSpPr>
            <a:xfrm>
              <a:off x="-10409330" y="23738192"/>
              <a:ext cx="9344084" cy="2453251"/>
              <a:chOff x="-4759852" y="10890293"/>
              <a:chExt cx="4306270" cy="1127128"/>
            </a:xfrm>
          </p:grpSpPr>
          <p:graphicFrame>
            <p:nvGraphicFramePr>
              <p:cNvPr id="38" name="Object 37"/>
              <p:cNvGraphicFramePr>
                <a:graphicFrameLocks noChangeAspect="1"/>
              </p:cNvGraphicFramePr>
              <p:nvPr userDrawn="1">
                <p:extLst>
                  <p:ext uri="{D42A27DB-BD31-4B8C-83A1-F6EECF244321}">
                    <p14:modId xmlns:p14="http://schemas.microsoft.com/office/powerpoint/2010/main" val="4098727331"/>
                  </p:ext>
                </p:extLst>
              </p:nvPr>
            </p:nvGraphicFramePr>
            <p:xfrm>
              <a:off x="-4533347" y="10890299"/>
              <a:ext cx="1828800" cy="1117600"/>
            </p:xfrm>
            <a:graphic>
              <a:graphicData uri="http://schemas.openxmlformats.org/presentationml/2006/ole">
                <mc:AlternateContent xmlns:mc="http://schemas.openxmlformats.org/markup-compatibility/2006">
                  <mc:Choice xmlns:v="urn:schemas-microsoft-com:vml" Requires="v">
                    <p:oleObj spid="_x0000_s1446" name="Image" r:id="rId8" imgW="1828440" imgH="1117440" progId="Photoshop.Image.13">
                      <p:embed/>
                    </p:oleObj>
                  </mc:Choice>
                  <mc:Fallback>
                    <p:oleObj name="Image" r:id="rId8" imgW="1828440" imgH="1117440" progId="Photoshop.Image.13">
                      <p:embed/>
                      <p:pic>
                        <p:nvPicPr>
                          <p:cNvPr id="0" name=""/>
                          <p:cNvPicPr/>
                          <p:nvPr/>
                        </p:nvPicPr>
                        <p:blipFill>
                          <a:blip r:embed="rId9"/>
                          <a:stretch>
                            <a:fillRect/>
                          </a:stretch>
                        </p:blipFill>
                        <p:spPr>
                          <a:xfrm>
                            <a:off x="-4533347" y="10890299"/>
                            <a:ext cx="1828800" cy="1117600"/>
                          </a:xfrm>
                          <a:prstGeom prst="rect">
                            <a:avLst/>
                          </a:prstGeom>
                        </p:spPr>
                      </p:pic>
                    </p:oleObj>
                  </mc:Fallback>
                </mc:AlternateContent>
              </a:graphicData>
            </a:graphic>
          </p:graphicFrame>
          <p:graphicFrame>
            <p:nvGraphicFramePr>
              <p:cNvPr id="39" name="Object 38"/>
              <p:cNvGraphicFramePr>
                <a:graphicFrameLocks noChangeAspect="1"/>
              </p:cNvGraphicFramePr>
              <p:nvPr userDrawn="1">
                <p:extLst>
                  <p:ext uri="{D42A27DB-BD31-4B8C-83A1-F6EECF244321}">
                    <p14:modId xmlns:p14="http://schemas.microsoft.com/office/powerpoint/2010/main" val="1744158943"/>
                  </p:ext>
                </p:extLst>
              </p:nvPr>
            </p:nvGraphicFramePr>
            <p:xfrm>
              <a:off x="-2456641" y="10893992"/>
              <a:ext cx="1828800" cy="1117600"/>
            </p:xfrm>
            <a:graphic>
              <a:graphicData uri="http://schemas.openxmlformats.org/presentationml/2006/ole">
                <mc:AlternateContent xmlns:mc="http://schemas.openxmlformats.org/markup-compatibility/2006">
                  <mc:Choice xmlns:v="urn:schemas-microsoft-com:vml" Requires="v">
                    <p:oleObj spid="_x0000_s1447" name="Image" r:id="rId10" imgW="1828440" imgH="1117440" progId="Photoshop.Image.13">
                      <p:embed/>
                    </p:oleObj>
                  </mc:Choice>
                  <mc:Fallback>
                    <p:oleObj name="Image" r:id="rId10" imgW="1828440" imgH="1117440" progId="Photoshop.Image.13">
                      <p:embed/>
                      <p:pic>
                        <p:nvPicPr>
                          <p:cNvPr id="0" name=""/>
                          <p:cNvPicPr/>
                          <p:nvPr/>
                        </p:nvPicPr>
                        <p:blipFill>
                          <a:blip r:embed="rId11"/>
                          <a:stretch>
                            <a:fillRect/>
                          </a:stretch>
                        </p:blipFill>
                        <p:spPr>
                          <a:xfrm>
                            <a:off x="-2456641" y="10893992"/>
                            <a:ext cx="1828800" cy="1117600"/>
                          </a:xfrm>
                          <a:prstGeom prst="rect">
                            <a:avLst/>
                          </a:prstGeom>
                        </p:spPr>
                      </p:pic>
                    </p:oleObj>
                  </mc:Fallback>
                </mc:AlternateContent>
              </a:graphicData>
            </a:graphic>
          </p:graphicFrame>
          <p:sp>
            <p:nvSpPr>
              <p:cNvPr id="41" name="TextBox 40"/>
              <p:cNvSpPr txBox="1"/>
              <p:nvPr userDrawn="1"/>
            </p:nvSpPr>
            <p:spPr>
              <a:xfrm rot="16200000">
                <a:off x="-5235785" y="11366226"/>
                <a:ext cx="1117601" cy="165735"/>
              </a:xfrm>
              <a:prstGeom prst="rect">
                <a:avLst/>
              </a:prstGeom>
              <a:noFill/>
            </p:spPr>
            <p:txBody>
              <a:bodyPr wrap="square" lIns="91440" tIns="91440" rIns="91440" bIns="0" rtlCol="0">
                <a:spAutoFit/>
              </a:bodyPr>
              <a:lstStyle/>
              <a:p>
                <a:pPr algn="ctr"/>
                <a:r>
                  <a:rPr lang="en-US" sz="2000" dirty="0">
                    <a:solidFill>
                      <a:srgbClr val="92D050"/>
                    </a:solidFill>
                  </a:rPr>
                  <a:t>Good</a:t>
                </a:r>
                <a:r>
                  <a:rPr lang="en-US" sz="2000" baseline="0" dirty="0">
                    <a:solidFill>
                      <a:srgbClr val="92D050"/>
                    </a:solidFill>
                  </a:rPr>
                  <a:t> </a:t>
                </a:r>
                <a:r>
                  <a:rPr lang="en-US" sz="2000" baseline="0" dirty="0">
                    <a:solidFill>
                      <a:schemeClr val="bg1"/>
                    </a:solidFill>
                  </a:rPr>
                  <a:t>printing quality</a:t>
                </a:r>
                <a:endParaRPr lang="en-US" sz="2000" dirty="0">
                  <a:solidFill>
                    <a:schemeClr val="bg1"/>
                  </a:solidFill>
                </a:endParaRPr>
              </a:p>
            </p:txBody>
          </p:sp>
          <p:sp>
            <p:nvSpPr>
              <p:cNvPr id="45" name="TextBox 44"/>
              <p:cNvSpPr txBox="1"/>
              <p:nvPr userDrawn="1"/>
            </p:nvSpPr>
            <p:spPr>
              <a:xfrm rot="16200000">
                <a:off x="-1095250" y="11375753"/>
                <a:ext cx="1117601" cy="165735"/>
              </a:xfrm>
              <a:prstGeom prst="rect">
                <a:avLst/>
              </a:prstGeom>
              <a:noFill/>
            </p:spPr>
            <p:txBody>
              <a:bodyPr wrap="square" lIns="91440" tIns="91440" rIns="91440" bIns="0" rtlCol="0">
                <a:spAutoFit/>
              </a:bodyPr>
              <a:lstStyle/>
              <a:p>
                <a:pPr algn="ctr"/>
                <a:r>
                  <a:rPr lang="en-US" sz="2000" dirty="0">
                    <a:solidFill>
                      <a:srgbClr val="FF0000"/>
                    </a:solidFill>
                  </a:rPr>
                  <a:t>Bad </a:t>
                </a:r>
                <a:r>
                  <a:rPr lang="en-US" sz="2000" dirty="0">
                    <a:solidFill>
                      <a:schemeClr val="bg1"/>
                    </a:solidFill>
                  </a:rPr>
                  <a:t>printing quality</a:t>
                </a:r>
              </a:p>
            </p:txBody>
          </p:sp>
        </p:grpSp>
      </p:grpSp>
      <p:grpSp>
        <p:nvGrpSpPr>
          <p:cNvPr id="54" name="Group 53"/>
          <p:cNvGrpSpPr/>
          <p:nvPr userDrawn="1"/>
        </p:nvGrpSpPr>
        <p:grpSpPr>
          <a:xfrm>
            <a:off x="36502339" y="0"/>
            <a:ext cx="12284832" cy="35999738"/>
            <a:chOff x="44157839" y="-55065"/>
            <a:chExt cx="11062139" cy="32416732"/>
          </a:xfrm>
        </p:grpSpPr>
        <p:sp>
          <p:nvSpPr>
            <p:cNvPr id="55" name="Rectangle 54"/>
            <p:cNvSpPr/>
            <p:nvPr userDrawn="1"/>
          </p:nvSpPr>
          <p:spPr>
            <a:xfrm>
              <a:off x="44157839" y="-55065"/>
              <a:ext cx="11062139" cy="324167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429000"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a:t>
              </a:r>
              <a:b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b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2000250"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56" name="Object 55"/>
            <p:cNvGraphicFramePr>
              <a:graphicFrameLocks noChangeAspect="1"/>
            </p:cNvGraphicFramePr>
            <p:nvPr userDrawn="1">
              <p:extLst>
                <p:ext uri="{D42A27DB-BD31-4B8C-83A1-F6EECF244321}">
                  <p14:modId xmlns:p14="http://schemas.microsoft.com/office/powerpoint/2010/main" val="2407908794"/>
                </p:ext>
              </p:extLst>
            </p:nvPr>
          </p:nvGraphicFramePr>
          <p:xfrm>
            <a:off x="46871237" y="3286607"/>
            <a:ext cx="5586150" cy="2063772"/>
          </p:xfrm>
          <a:graphic>
            <a:graphicData uri="http://schemas.openxmlformats.org/presentationml/2006/ole">
              <mc:AlternateContent xmlns:mc="http://schemas.openxmlformats.org/markup-compatibility/2006">
                <mc:Choice xmlns:v="urn:schemas-microsoft-com:vml" Requires="v">
                  <p:oleObj spid="_x0000_s1448" name="Image" r:id="rId12" imgW="4571280" imgH="1688760" progId="Photoshop.Image.13">
                    <p:embed/>
                  </p:oleObj>
                </mc:Choice>
                <mc:Fallback>
                  <p:oleObj name="Image" r:id="rId12" imgW="4571280" imgH="1688760" progId="Photoshop.Image.13">
                    <p:embed/>
                    <p:pic>
                      <p:nvPicPr>
                        <p:cNvPr id="0" name=""/>
                        <p:cNvPicPr/>
                        <p:nvPr/>
                      </p:nvPicPr>
                      <p:blipFill>
                        <a:blip r:embed="rId13"/>
                        <a:stretch>
                          <a:fillRect/>
                        </a:stretch>
                      </p:blipFill>
                      <p:spPr>
                        <a:xfrm>
                          <a:off x="46871237" y="3286607"/>
                          <a:ext cx="5586150" cy="2063772"/>
                        </a:xfrm>
                        <a:prstGeom prst="rect">
                          <a:avLst/>
                        </a:prstGeom>
                      </p:spPr>
                    </p:pic>
                  </p:oleObj>
                </mc:Fallback>
              </mc:AlternateContent>
            </a:graphicData>
          </a:graphic>
        </p:graphicFrame>
        <p:pic>
          <p:nvPicPr>
            <p:cNvPr id="57" name="Picture 56"/>
            <p:cNvPicPr>
              <a:picLocks noChangeAspect="1"/>
            </p:cNvPicPr>
            <p:nvPr userDrawn="1"/>
          </p:nvPicPr>
          <p:blipFill>
            <a:blip r:embed="rId14"/>
            <a:stretch>
              <a:fillRect/>
            </a:stretch>
          </p:blipFill>
          <p:spPr>
            <a:xfrm>
              <a:off x="44487207" y="7579895"/>
              <a:ext cx="2969584" cy="1370577"/>
            </a:xfrm>
            <a:prstGeom prst="rect">
              <a:avLst/>
            </a:prstGeom>
            <a:ln>
              <a:noFill/>
            </a:ln>
          </p:spPr>
        </p:pic>
        <p:graphicFrame>
          <p:nvGraphicFramePr>
            <p:cNvPr id="58" name="Object 57"/>
            <p:cNvGraphicFramePr>
              <a:graphicFrameLocks noChangeAspect="1"/>
            </p:cNvGraphicFramePr>
            <p:nvPr userDrawn="1">
              <p:extLst>
                <p:ext uri="{D42A27DB-BD31-4B8C-83A1-F6EECF244321}">
                  <p14:modId xmlns:p14="http://schemas.microsoft.com/office/powerpoint/2010/main" val="3601182979"/>
                </p:ext>
              </p:extLst>
            </p:nvPr>
          </p:nvGraphicFramePr>
          <p:xfrm>
            <a:off x="44629619" y="11328671"/>
            <a:ext cx="1482266" cy="992162"/>
          </p:xfrm>
          <a:graphic>
            <a:graphicData uri="http://schemas.openxmlformats.org/presentationml/2006/ole">
              <mc:AlternateContent xmlns:mc="http://schemas.openxmlformats.org/markup-compatibility/2006">
                <mc:Choice xmlns:v="urn:schemas-microsoft-com:vml" Requires="v">
                  <p:oleObj spid="_x0000_s1449" name="Image" r:id="rId15" imgW="1574280" imgH="1053720" progId="Photoshop.Image.13">
                    <p:embed/>
                  </p:oleObj>
                </mc:Choice>
                <mc:Fallback>
                  <p:oleObj name="Image" r:id="rId15" imgW="1574280" imgH="1053720" progId="Photoshop.Image.13">
                    <p:embed/>
                    <p:pic>
                      <p:nvPicPr>
                        <p:cNvPr id="0" name=""/>
                        <p:cNvPicPr/>
                        <p:nvPr/>
                      </p:nvPicPr>
                      <p:blipFill>
                        <a:blip r:embed="rId16"/>
                        <a:stretch>
                          <a:fillRect/>
                        </a:stretch>
                      </p:blipFill>
                      <p:spPr>
                        <a:xfrm>
                          <a:off x="44629619" y="11328671"/>
                          <a:ext cx="1482266" cy="992162"/>
                        </a:xfrm>
                        <a:prstGeom prst="rect">
                          <a:avLst/>
                        </a:prstGeom>
                      </p:spPr>
                    </p:pic>
                  </p:oleObj>
                </mc:Fallback>
              </mc:AlternateContent>
            </a:graphicData>
          </a:graphic>
        </p:graphicFrame>
        <p:grpSp>
          <p:nvGrpSpPr>
            <p:cNvPr id="59" name="Group 58"/>
            <p:cNvGrpSpPr/>
            <p:nvPr userDrawn="1"/>
          </p:nvGrpSpPr>
          <p:grpSpPr>
            <a:xfrm>
              <a:off x="44487207" y="29021651"/>
              <a:ext cx="10354213" cy="1265612"/>
              <a:chOff x="44200453" y="28023802"/>
              <a:chExt cx="9771399" cy="1090622"/>
            </a:xfrm>
          </p:grpSpPr>
          <p:sp>
            <p:nvSpPr>
              <p:cNvPr id="61" name="Rounded Rectangle 60"/>
              <p:cNvSpPr/>
              <p:nvPr userDrawn="1"/>
            </p:nvSpPr>
            <p:spPr>
              <a:xfrm>
                <a:off x="44200453" y="28023802"/>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7" descr="http://t2.gstatic.com/images?q=tbn:ANd9GcR4APHC6TT9w54M2zn_pvCiBxUNcspYPoVxirLRphBoJabfSvu7zw">
                <a:hlinkClick r:id="rId17"/>
              </p:cNvPr>
              <p:cNvPicPr>
                <a:picLocks noChangeAspect="1" noChangeArrowheads="1"/>
              </p:cNvPicPr>
              <p:nvPr userDrawn="1"/>
            </p:nvPicPr>
            <p:blipFill>
              <a:blip r:embed="rId18" cstate="print"/>
              <a:srcRect/>
              <a:stretch>
                <a:fillRect/>
              </a:stretch>
            </p:blipFill>
            <p:spPr bwMode="auto">
              <a:xfrm>
                <a:off x="44326393" y="28122139"/>
                <a:ext cx="914401" cy="914399"/>
              </a:xfrm>
              <a:prstGeom prst="rect">
                <a:avLst/>
              </a:prstGeom>
              <a:noFill/>
              <a:ln>
                <a:noFill/>
              </a:ln>
            </p:spPr>
          </p:pic>
          <p:sp>
            <p:nvSpPr>
              <p:cNvPr id="63" name="TextBox 62"/>
              <p:cNvSpPr txBox="1"/>
              <p:nvPr userDrawn="1"/>
            </p:nvSpPr>
            <p:spPr>
              <a:xfrm>
                <a:off x="45300663" y="28213723"/>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60" name="TextBox 59"/>
            <p:cNvSpPr txBox="1"/>
            <p:nvPr userDrawn="1"/>
          </p:nvSpPr>
          <p:spPr>
            <a:xfrm>
              <a:off x="44487207" y="30685550"/>
              <a:ext cx="6870215" cy="1260334"/>
            </a:xfrm>
            <a:prstGeom prst="rect">
              <a:avLst/>
            </a:prstGeom>
            <a:noFill/>
          </p:spPr>
          <p:txBody>
            <a:bodyPr wrap="square" lIns="65304" tIns="32651" rIns="65304" bIns="32651" rtlCol="0">
              <a:spAutoFit/>
            </a:bodyPr>
            <a:lstStyle/>
            <a:p>
              <a:pPr marL="398463" indent="-398463">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400" dirty="0">
                  <a:solidFill>
                    <a:schemeClr val="bg1"/>
                  </a:solidFill>
                </a:rPr>
                <a:t>2117 Fourth Street ,</a:t>
              </a:r>
              <a:r>
                <a:rPr lang="en-US" sz="2400" baseline="0" dirty="0">
                  <a:solidFill>
                    <a:schemeClr val="bg1"/>
                  </a:solidFill>
                </a:rPr>
                <a:t> Unit C</a:t>
              </a:r>
            </a:p>
            <a:p>
              <a:pPr marL="398463" indent="0">
                <a:lnSpc>
                  <a:spcPts val="2600"/>
                </a:lnSpc>
              </a:pPr>
              <a:r>
                <a:rPr lang="en-US" sz="2400" baseline="0" dirty="0">
                  <a:solidFill>
                    <a:schemeClr val="bg1"/>
                  </a:solidFill>
                </a:rPr>
                <a:t>Berkeley CA </a:t>
              </a:r>
              <a:r>
                <a:rPr lang="en-US" sz="2000" baseline="0" dirty="0">
                  <a:solidFill>
                    <a:schemeClr val="bg1"/>
                  </a:solidFill>
                </a:rPr>
                <a:t>94710</a:t>
              </a:r>
              <a:br>
                <a:rPr lang="en-US" sz="2400" baseline="0" dirty="0">
                  <a:solidFill>
                    <a:schemeClr val="bg1"/>
                  </a:solidFill>
                </a:rPr>
              </a:br>
              <a:r>
                <a:rPr lang="en-US" sz="2400" b="1" baseline="0" dirty="0">
                  <a:solidFill>
                    <a:srgbClr val="FFFF00"/>
                  </a:solidFill>
                </a:rPr>
                <a:t>posterpresenter@gmail.com</a:t>
              </a:r>
              <a:endParaRPr lang="en-US" sz="2800" b="1" dirty="0">
                <a:solidFill>
                  <a:srgbClr val="FFFF00"/>
                </a:solidFill>
              </a:endParaRPr>
            </a:p>
          </p:txBody>
        </p:sp>
      </p:grpSp>
      <p:sp>
        <p:nvSpPr>
          <p:cNvPr id="36" name="Text Box 14"/>
          <p:cNvSpPr txBox="1">
            <a:spLocks noChangeArrowheads="1"/>
          </p:cNvSpPr>
          <p:nvPr userDrawn="1"/>
        </p:nvSpPr>
        <p:spPr bwMode="auto">
          <a:xfrm>
            <a:off x="1511711" y="35265749"/>
            <a:ext cx="2851567" cy="322562"/>
          </a:xfrm>
          <a:prstGeom prst="rect">
            <a:avLst/>
          </a:prstGeom>
          <a:noFill/>
          <a:ln w="9525">
            <a:noFill/>
            <a:miter lim="800000"/>
            <a:headEnd/>
            <a:tailEnd/>
          </a:ln>
          <a:effectLst/>
        </p:spPr>
        <p:txBody>
          <a:bodyPr wrap="square" lIns="74854" tIns="37420" rIns="74854" bIns="37420">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0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ctr" defTabSz="3599776" rtl="0" eaLnBrk="1" latinLnBrk="0" hangingPunct="1">
        <a:spcBef>
          <a:spcPct val="0"/>
        </a:spcBef>
        <a:buNone/>
        <a:defRPr sz="7200" kern="1200">
          <a:solidFill>
            <a:schemeClr val="bg1"/>
          </a:solidFill>
          <a:latin typeface="Trebuchet MS" pitchFamily="34" charset="0"/>
          <a:ea typeface="+mj-ea"/>
          <a:cs typeface="+mj-cs"/>
        </a:defRPr>
      </a:lvl1pPr>
    </p:titleStyle>
    <p:bodyStyle>
      <a:lvl1pPr marL="1349916" indent="-1349916" algn="l" defTabSz="3599776" rtl="0" eaLnBrk="1" latinLnBrk="0" hangingPunct="1">
        <a:spcBef>
          <a:spcPct val="20000"/>
        </a:spcBef>
        <a:buFont typeface="Arial" pitchFamily="34" charset="0"/>
        <a:buChar char="•"/>
        <a:defRPr sz="12600" kern="1200">
          <a:solidFill>
            <a:schemeClr val="tx1"/>
          </a:solidFill>
          <a:latin typeface="+mn-lt"/>
          <a:ea typeface="+mn-ea"/>
          <a:cs typeface="+mn-cs"/>
        </a:defRPr>
      </a:lvl1pPr>
      <a:lvl2pPr marL="2924818" indent="-1124930" algn="l" defTabSz="3599776" rtl="0" eaLnBrk="1" latinLnBrk="0" hangingPunct="1">
        <a:spcBef>
          <a:spcPct val="20000"/>
        </a:spcBef>
        <a:buFont typeface="Arial" pitchFamily="34" charset="0"/>
        <a:buChar char="–"/>
        <a:defRPr sz="11100" kern="1200">
          <a:solidFill>
            <a:schemeClr val="tx1"/>
          </a:solidFill>
          <a:latin typeface="+mn-lt"/>
          <a:ea typeface="+mn-ea"/>
          <a:cs typeface="+mn-cs"/>
        </a:defRPr>
      </a:lvl2pPr>
      <a:lvl3pPr marL="4499721" indent="-899945" algn="l" defTabSz="3599776" rtl="0" eaLnBrk="1" latinLnBrk="0" hangingPunct="1">
        <a:spcBef>
          <a:spcPct val="20000"/>
        </a:spcBef>
        <a:buFont typeface="Arial" pitchFamily="34" charset="0"/>
        <a:buChar char="•"/>
        <a:defRPr sz="9500" kern="1200">
          <a:solidFill>
            <a:schemeClr val="tx1"/>
          </a:solidFill>
          <a:latin typeface="+mn-lt"/>
          <a:ea typeface="+mn-ea"/>
          <a:cs typeface="+mn-cs"/>
        </a:defRPr>
      </a:lvl3pPr>
      <a:lvl4pPr marL="629960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4pPr>
      <a:lvl5pPr marL="8099496"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p:bodyStyle>
    <p:otherStyle>
      <a:defPPr>
        <a:defRPr lang="en-US"/>
      </a:defPPr>
      <a:lvl1pPr marL="0" algn="l" defTabSz="3599776" rtl="0" eaLnBrk="1" latinLnBrk="0" hangingPunct="1">
        <a:defRPr sz="7100" kern="1200">
          <a:solidFill>
            <a:schemeClr val="tx1"/>
          </a:solidFill>
          <a:latin typeface="+mn-lt"/>
          <a:ea typeface="+mn-ea"/>
          <a:cs typeface="+mn-cs"/>
        </a:defRPr>
      </a:lvl1pPr>
      <a:lvl2pPr marL="1799889" algn="l" defTabSz="3599776" rtl="0" eaLnBrk="1" latinLnBrk="0" hangingPunct="1">
        <a:defRPr sz="7100" kern="1200">
          <a:solidFill>
            <a:schemeClr val="tx1"/>
          </a:solidFill>
          <a:latin typeface="+mn-lt"/>
          <a:ea typeface="+mn-ea"/>
          <a:cs typeface="+mn-cs"/>
        </a:defRPr>
      </a:lvl2pPr>
      <a:lvl3pPr marL="3599776" algn="l" defTabSz="3599776" rtl="0" eaLnBrk="1" latinLnBrk="0" hangingPunct="1">
        <a:defRPr sz="7100" kern="1200">
          <a:solidFill>
            <a:schemeClr val="tx1"/>
          </a:solidFill>
          <a:latin typeface="+mn-lt"/>
          <a:ea typeface="+mn-ea"/>
          <a:cs typeface="+mn-cs"/>
        </a:defRPr>
      </a:lvl3pPr>
      <a:lvl4pPr marL="5399664" algn="l" defTabSz="3599776" rtl="0" eaLnBrk="1" latinLnBrk="0" hangingPunct="1">
        <a:defRPr sz="7100" kern="1200">
          <a:solidFill>
            <a:schemeClr val="tx1"/>
          </a:solidFill>
          <a:latin typeface="+mn-lt"/>
          <a:ea typeface="+mn-ea"/>
          <a:cs typeface="+mn-cs"/>
        </a:defRPr>
      </a:lvl4pPr>
      <a:lvl5pPr marL="7199552" algn="l" defTabSz="3599776" rtl="0" eaLnBrk="1" latinLnBrk="0" hangingPunct="1">
        <a:defRPr sz="7100" kern="1200">
          <a:solidFill>
            <a:schemeClr val="tx1"/>
          </a:solidFill>
          <a:latin typeface="+mn-lt"/>
          <a:ea typeface="+mn-ea"/>
          <a:cs typeface="+mn-cs"/>
        </a:defRPr>
      </a:lvl5pPr>
      <a:lvl6pPr marL="8999441" algn="l" defTabSz="3599776" rtl="0" eaLnBrk="1" latinLnBrk="0" hangingPunct="1">
        <a:defRPr sz="7100" kern="1200">
          <a:solidFill>
            <a:schemeClr val="tx1"/>
          </a:solidFill>
          <a:latin typeface="+mn-lt"/>
          <a:ea typeface="+mn-ea"/>
          <a:cs typeface="+mn-cs"/>
        </a:defRPr>
      </a:lvl6pPr>
      <a:lvl7pPr marL="10799330" algn="l" defTabSz="3599776" rtl="0" eaLnBrk="1" latinLnBrk="0" hangingPunct="1">
        <a:defRPr sz="7100" kern="1200">
          <a:solidFill>
            <a:schemeClr val="tx1"/>
          </a:solidFill>
          <a:latin typeface="+mn-lt"/>
          <a:ea typeface="+mn-ea"/>
          <a:cs typeface="+mn-cs"/>
        </a:defRPr>
      </a:lvl7pPr>
      <a:lvl8pPr marL="12599217" algn="l" defTabSz="3599776" rtl="0" eaLnBrk="1" latinLnBrk="0" hangingPunct="1">
        <a:defRPr sz="7100" kern="1200">
          <a:solidFill>
            <a:schemeClr val="tx1"/>
          </a:solidFill>
          <a:latin typeface="+mn-lt"/>
          <a:ea typeface="+mn-ea"/>
          <a:cs typeface="+mn-cs"/>
        </a:defRPr>
      </a:lvl8pPr>
      <a:lvl9pPr marL="14399106" algn="l" defTabSz="3599776" rtl="0" eaLnBrk="1" latinLnBrk="0" hangingPunct="1">
        <a:defRPr sz="7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35999738" cy="5249962"/>
          </a:xfrm>
          <a:prstGeom prst="rect">
            <a:avLst/>
          </a:prstGeom>
          <a:solidFill>
            <a:schemeClr val="accent5">
              <a:lumMod val="75000"/>
            </a:schemeClr>
          </a:solidFill>
          <a:ln w="9525">
            <a:solidFill>
              <a:schemeClr val="tx1"/>
            </a:solidFill>
            <a:miter lim="800000"/>
            <a:headEnd/>
            <a:tailEnd/>
          </a:ln>
          <a:effectLst/>
        </p:spPr>
        <p:txBody>
          <a:bodyPr wrap="none" lIns="74996" tIns="37497" rIns="74996" bIns="37497" anchor="ctr"/>
          <a:lstStyle/>
          <a:p>
            <a:pPr>
              <a:defRPr/>
            </a:pPr>
            <a:endParaRPr lang="en-US" dirty="0"/>
          </a:p>
        </p:txBody>
      </p:sp>
      <p:sp>
        <p:nvSpPr>
          <p:cNvPr id="9" name="Rectangle 9"/>
          <p:cNvSpPr>
            <a:spLocks noChangeArrowheads="1"/>
          </p:cNvSpPr>
          <p:nvPr/>
        </p:nvSpPr>
        <p:spPr bwMode="auto">
          <a:xfrm>
            <a:off x="0" y="5255171"/>
            <a:ext cx="35999738" cy="166665"/>
          </a:xfrm>
          <a:prstGeom prst="rect">
            <a:avLst/>
          </a:prstGeom>
          <a:solidFill>
            <a:schemeClr val="accent5">
              <a:lumMod val="50000"/>
            </a:schemeClr>
          </a:solidFill>
          <a:ln w="152400">
            <a:noFill/>
            <a:miter lim="800000"/>
            <a:headEnd/>
            <a:tailEnd/>
          </a:ln>
          <a:effectLst/>
        </p:spPr>
        <p:txBody>
          <a:bodyPr wrap="none" lIns="74996" tIns="37497" rIns="74996" bIns="37497" anchor="ctr"/>
          <a:lstStyle/>
          <a:p>
            <a:pPr>
              <a:defRPr/>
            </a:pPr>
            <a:endParaRPr lang="en-US" dirty="0"/>
          </a:p>
        </p:txBody>
      </p:sp>
      <p:sp>
        <p:nvSpPr>
          <p:cNvPr id="8" name="Rectangle 33"/>
          <p:cNvSpPr>
            <a:spLocks noChangeArrowheads="1"/>
          </p:cNvSpPr>
          <p:nvPr/>
        </p:nvSpPr>
        <p:spPr bwMode="auto">
          <a:xfrm>
            <a:off x="766234" y="5749958"/>
            <a:ext cx="11142776" cy="29249787"/>
          </a:xfrm>
          <a:prstGeom prst="roundRect">
            <a:avLst>
              <a:gd name="adj" fmla="val 5898"/>
            </a:avLst>
          </a:prstGeom>
          <a:gradFill flip="none" rotWithShape="1">
            <a:gsLst>
              <a:gs pos="0">
                <a:srgbClr val="CDD2DE"/>
              </a:gs>
              <a:gs pos="0">
                <a:srgbClr val="EAEAEA"/>
              </a:gs>
              <a:gs pos="100000">
                <a:srgbClr val="F3F5FA"/>
              </a:gs>
            </a:gsLst>
            <a:lin ang="16200000" scaled="1"/>
            <a:tileRect/>
          </a:gra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7" name="Rectangle 33"/>
          <p:cNvSpPr>
            <a:spLocks noChangeArrowheads="1"/>
          </p:cNvSpPr>
          <p:nvPr userDrawn="1"/>
        </p:nvSpPr>
        <p:spPr bwMode="auto">
          <a:xfrm>
            <a:off x="12428482" y="5749958"/>
            <a:ext cx="11142776" cy="29249787"/>
          </a:xfrm>
          <a:prstGeom prst="roundRect">
            <a:avLst>
              <a:gd name="adj" fmla="val 5898"/>
            </a:avLst>
          </a:prstGeom>
          <a:gradFill flip="none" rotWithShape="1">
            <a:gsLst>
              <a:gs pos="0">
                <a:srgbClr val="CDD2DE"/>
              </a:gs>
              <a:gs pos="0">
                <a:srgbClr val="EAEAEA"/>
              </a:gs>
              <a:gs pos="100000">
                <a:srgbClr val="F3F5FA"/>
              </a:gs>
            </a:gsLst>
            <a:lin ang="16200000" scaled="1"/>
            <a:tileRect/>
          </a:gra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8" name="Rectangle 33"/>
          <p:cNvSpPr>
            <a:spLocks noChangeArrowheads="1"/>
          </p:cNvSpPr>
          <p:nvPr userDrawn="1"/>
        </p:nvSpPr>
        <p:spPr bwMode="auto">
          <a:xfrm>
            <a:off x="24090729" y="5749958"/>
            <a:ext cx="11142776" cy="29249787"/>
          </a:xfrm>
          <a:prstGeom prst="roundRect">
            <a:avLst>
              <a:gd name="adj" fmla="val 5898"/>
            </a:avLst>
          </a:prstGeom>
          <a:gradFill flip="none" rotWithShape="1">
            <a:gsLst>
              <a:gs pos="0">
                <a:srgbClr val="CDD2DE"/>
              </a:gs>
              <a:gs pos="0">
                <a:srgbClr val="EAEAEA"/>
              </a:gs>
              <a:gs pos="100000">
                <a:srgbClr val="F3F5FA"/>
              </a:gs>
            </a:gsLst>
            <a:lin ang="16200000" scaled="1"/>
            <a:tileRect/>
          </a:gradFill>
          <a:ln w="9525">
            <a:solidFill>
              <a:schemeClr val="tx2"/>
            </a:solidFill>
            <a:miter lim="800000"/>
            <a:headEnd/>
            <a:tailEnd/>
          </a:ln>
          <a:effectLst/>
        </p:spPr>
        <p:txBody>
          <a:bodyPr wrap="none" lIns="91436" tIns="45717" rIns="91436" bIns="45717" anchor="ctr"/>
          <a:lstStyle/>
          <a:p>
            <a:pPr>
              <a:defRPr/>
            </a:pPr>
            <a:endParaRPr lang="en-US" dirty="0"/>
          </a:p>
        </p:txBody>
      </p:sp>
      <p:grpSp>
        <p:nvGrpSpPr>
          <p:cNvPr id="23" name="Group 22"/>
          <p:cNvGrpSpPr/>
          <p:nvPr userDrawn="1"/>
        </p:nvGrpSpPr>
        <p:grpSpPr>
          <a:xfrm>
            <a:off x="-12658121" y="-48127"/>
            <a:ext cx="12259293" cy="36047865"/>
            <a:chOff x="-11225189" y="-1"/>
            <a:chExt cx="11018865" cy="32400447"/>
          </a:xfrm>
        </p:grpSpPr>
        <p:sp>
          <p:nvSpPr>
            <p:cNvPr id="25" name="Rectangle 24"/>
            <p:cNvSpPr/>
            <p:nvPr/>
          </p:nvSpPr>
          <p:spPr>
            <a:xfrm>
              <a:off x="-11216136" y="-1"/>
              <a:ext cx="11009812" cy="3240044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100cmx100cm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2527300" indent="-650875" algn="l" defTabSz="850900">
                <a:tabLst/>
              </a:pPr>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26" name="Straight Connector 25"/>
            <p:cNvCxnSpPr/>
            <p:nvPr/>
          </p:nvCxnSpPr>
          <p:spPr>
            <a:xfrm>
              <a:off x="-11225189" y="7240467"/>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a:blip r:embed="rId4"/>
            <a:stretch>
              <a:fillRect/>
            </a:stretch>
          </p:blipFill>
          <p:spPr>
            <a:xfrm>
              <a:off x="-10479105" y="8732868"/>
              <a:ext cx="1597666" cy="1201935"/>
            </a:xfrm>
            <a:prstGeom prst="rect">
              <a:avLst/>
            </a:prstGeom>
          </p:spPr>
        </p:pic>
        <p:pic>
          <p:nvPicPr>
            <p:cNvPr id="30" name="Picture 29"/>
            <p:cNvPicPr>
              <a:picLocks noChangeAspect="1"/>
            </p:cNvPicPr>
            <p:nvPr userDrawn="1"/>
          </p:nvPicPr>
          <p:blipFill>
            <a:blip r:embed="rId5"/>
            <a:stretch>
              <a:fillRect/>
            </a:stretch>
          </p:blipFill>
          <p:spPr>
            <a:xfrm>
              <a:off x="-10732765" y="13076183"/>
              <a:ext cx="9986808" cy="1053596"/>
            </a:xfrm>
            <a:prstGeom prst="rect">
              <a:avLst/>
            </a:prstGeom>
          </p:spPr>
        </p:pic>
        <p:grpSp>
          <p:nvGrpSpPr>
            <p:cNvPr id="31" name="Group 30"/>
            <p:cNvGrpSpPr/>
            <p:nvPr userDrawn="1"/>
          </p:nvGrpSpPr>
          <p:grpSpPr>
            <a:xfrm>
              <a:off x="-9744993" y="19604585"/>
              <a:ext cx="7531182" cy="2120441"/>
              <a:chOff x="-4470427" y="9208123"/>
              <a:chExt cx="3470785" cy="974221"/>
            </a:xfrm>
          </p:grpSpPr>
          <p:grpSp>
            <p:nvGrpSpPr>
              <p:cNvPr id="37" name="Group 36"/>
              <p:cNvGrpSpPr/>
              <p:nvPr userDrawn="1"/>
            </p:nvGrpSpPr>
            <p:grpSpPr>
              <a:xfrm>
                <a:off x="-2783495" y="9252356"/>
                <a:ext cx="624431" cy="898923"/>
                <a:chOff x="-3958697" y="8525819"/>
                <a:chExt cx="779338" cy="1288150"/>
              </a:xfrm>
            </p:grpSpPr>
            <p:pic>
              <p:nvPicPr>
                <p:cNvPr id="43" name="Picture 42"/>
                <p:cNvPicPr>
                  <a:picLocks noChangeAspect="1"/>
                </p:cNvPicPr>
                <p:nvPr userDrawn="1"/>
              </p:nvPicPr>
              <p:blipFill>
                <a:blip r:embed="rId6"/>
                <a:stretch>
                  <a:fillRect/>
                </a:stretch>
              </p:blipFill>
              <p:spPr>
                <a:xfrm>
                  <a:off x="-3948160" y="8525819"/>
                  <a:ext cx="768801" cy="1090857"/>
                </a:xfrm>
                <a:prstGeom prst="rect">
                  <a:avLst/>
                </a:prstGeom>
              </p:spPr>
            </p:pic>
            <p:sp>
              <p:nvSpPr>
                <p:cNvPr id="44" name="TextBox 43"/>
                <p:cNvSpPr txBox="1"/>
                <p:nvPr userDrawn="1"/>
              </p:nvSpPr>
              <p:spPr>
                <a:xfrm>
                  <a:off x="-3958697" y="9522560"/>
                  <a:ext cx="779337" cy="291409"/>
                </a:xfrm>
                <a:prstGeom prst="rect">
                  <a:avLst/>
                </a:prstGeom>
                <a:solidFill>
                  <a:schemeClr val="accent1"/>
                </a:solidFill>
                <a:ln>
                  <a:noFill/>
                </a:ln>
              </p:spPr>
              <p:txBody>
                <a:bodyPr wrap="square" lIns="91440" tIns="91440" rIns="91440" bIns="91440" rtlCol="0">
                  <a:spAutoFit/>
                </a:bodyPr>
                <a:lstStyle/>
                <a:p>
                  <a:pPr algn="ctr"/>
                  <a:r>
                    <a:rPr lang="en-US" sz="2000" b="1" dirty="0">
                      <a:solidFill>
                        <a:schemeClr val="tx1"/>
                      </a:solidFill>
                    </a:rPr>
                    <a:t>ORIGINAL</a:t>
                  </a:r>
                </a:p>
              </p:txBody>
            </p:sp>
          </p:grpSp>
          <p:grpSp>
            <p:nvGrpSpPr>
              <p:cNvPr id="38" name="Group 37"/>
              <p:cNvGrpSpPr/>
              <p:nvPr userDrawn="1"/>
            </p:nvGrpSpPr>
            <p:grpSpPr>
              <a:xfrm>
                <a:off x="-2033159" y="9252361"/>
                <a:ext cx="1033517" cy="898915"/>
                <a:chOff x="-2921738" y="8714808"/>
                <a:chExt cx="1420279" cy="1235304"/>
              </a:xfrm>
            </p:grpSpPr>
            <p:pic>
              <p:nvPicPr>
                <p:cNvPr id="41" name="Picture 40"/>
                <p:cNvPicPr>
                  <a:picLocks noChangeAspect="1"/>
                </p:cNvPicPr>
                <p:nvPr userDrawn="1"/>
              </p:nvPicPr>
              <p:blipFill>
                <a:blip r:embed="rId6"/>
                <a:stretch>
                  <a:fillRect/>
                </a:stretch>
              </p:blipFill>
              <p:spPr>
                <a:xfrm>
                  <a:off x="-2921738" y="8714808"/>
                  <a:ext cx="1420279" cy="1029694"/>
                </a:xfrm>
                <a:prstGeom prst="rect">
                  <a:avLst/>
                </a:prstGeom>
              </p:spPr>
            </p:pic>
            <p:sp>
              <p:nvSpPr>
                <p:cNvPr id="42" name="TextBox 41"/>
                <p:cNvSpPr txBox="1"/>
                <p:nvPr userDrawn="1"/>
              </p:nvSpPr>
              <p:spPr>
                <a:xfrm>
                  <a:off x="-2918991" y="9670656"/>
                  <a:ext cx="1417532" cy="279456"/>
                </a:xfrm>
                <a:prstGeom prst="rect">
                  <a:avLst/>
                </a:prstGeom>
                <a:solidFill>
                  <a:srgbClr val="FF0000"/>
                </a:solidFill>
              </p:spPr>
              <p:txBody>
                <a:bodyPr wrap="square" lIns="457200" tIns="91440" rIns="457200" bIns="91440" rtlCol="0">
                  <a:spAutoFit/>
                </a:bodyPr>
                <a:lstStyle/>
                <a:p>
                  <a:pPr algn="ctr"/>
                  <a:r>
                    <a:rPr lang="en-US" sz="2000" b="1" dirty="0">
                      <a:solidFill>
                        <a:schemeClr val="bg1"/>
                      </a:solidFill>
                    </a:rPr>
                    <a:t>DISTORTED</a:t>
                  </a:r>
                  <a:endParaRPr lang="en-US" sz="900" b="1" dirty="0">
                    <a:solidFill>
                      <a:schemeClr val="bg1"/>
                    </a:solidFill>
                  </a:endParaRPr>
                </a:p>
              </p:txBody>
            </p:sp>
          </p:grpSp>
          <p:pic>
            <p:nvPicPr>
              <p:cNvPr id="39" name="Picture 38"/>
              <p:cNvPicPr>
                <a:picLocks noChangeAspect="1"/>
              </p:cNvPicPr>
              <p:nvPr userDrawn="1"/>
            </p:nvPicPr>
            <p:blipFill>
              <a:blip r:embed="rId7"/>
              <a:stretch>
                <a:fillRect/>
              </a:stretch>
            </p:blipFill>
            <p:spPr>
              <a:xfrm>
                <a:off x="-4470427" y="9208123"/>
                <a:ext cx="1098742" cy="847761"/>
              </a:xfrm>
              <a:prstGeom prst="rect">
                <a:avLst/>
              </a:prstGeom>
            </p:spPr>
          </p:pic>
          <p:sp>
            <p:nvSpPr>
              <p:cNvPr id="40" name="TextBox 39"/>
              <p:cNvSpPr txBox="1"/>
              <p:nvPr userDrawn="1"/>
            </p:nvSpPr>
            <p:spPr>
              <a:xfrm>
                <a:off x="-4440600" y="9857111"/>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32" name="Group 31"/>
            <p:cNvGrpSpPr/>
            <p:nvPr userDrawn="1"/>
          </p:nvGrpSpPr>
          <p:grpSpPr>
            <a:xfrm>
              <a:off x="-10409330" y="23738192"/>
              <a:ext cx="9344084" cy="2453251"/>
              <a:chOff x="-4759852" y="10890293"/>
              <a:chExt cx="4306270" cy="1127128"/>
            </a:xfrm>
          </p:grpSpPr>
          <p:graphicFrame>
            <p:nvGraphicFramePr>
              <p:cNvPr id="33" name="Object 32"/>
              <p:cNvGraphicFramePr>
                <a:graphicFrameLocks noChangeAspect="1"/>
              </p:cNvGraphicFramePr>
              <p:nvPr userDrawn="1">
                <p:extLst>
                  <p:ext uri="{D42A27DB-BD31-4B8C-83A1-F6EECF244321}">
                    <p14:modId xmlns:p14="http://schemas.microsoft.com/office/powerpoint/2010/main" val="1230759770"/>
                  </p:ext>
                </p:extLst>
              </p:nvPr>
            </p:nvGraphicFramePr>
            <p:xfrm>
              <a:off x="-4533347" y="10890299"/>
              <a:ext cx="1828800" cy="1117600"/>
            </p:xfrm>
            <a:graphic>
              <a:graphicData uri="http://schemas.openxmlformats.org/presentationml/2006/ole">
                <mc:AlternateContent xmlns:mc="http://schemas.openxmlformats.org/markup-compatibility/2006">
                  <mc:Choice xmlns:v="urn:schemas-microsoft-com:vml" Requires="v">
                    <p:oleObj spid="_x0000_s2470" name="Image" r:id="rId8" imgW="1828440" imgH="1117440" progId="Photoshop.Image.13">
                      <p:embed/>
                    </p:oleObj>
                  </mc:Choice>
                  <mc:Fallback>
                    <p:oleObj name="Image" r:id="rId8" imgW="1828440" imgH="1117440" progId="Photoshop.Image.13">
                      <p:embed/>
                      <p:pic>
                        <p:nvPicPr>
                          <p:cNvPr id="0" name=""/>
                          <p:cNvPicPr/>
                          <p:nvPr/>
                        </p:nvPicPr>
                        <p:blipFill>
                          <a:blip r:embed="rId9"/>
                          <a:stretch>
                            <a:fillRect/>
                          </a:stretch>
                        </p:blipFill>
                        <p:spPr>
                          <a:xfrm>
                            <a:off x="-4533347" y="10890299"/>
                            <a:ext cx="1828800" cy="1117600"/>
                          </a:xfrm>
                          <a:prstGeom prst="rect">
                            <a:avLst/>
                          </a:prstGeom>
                        </p:spPr>
                      </p:pic>
                    </p:oleObj>
                  </mc:Fallback>
                </mc:AlternateContent>
              </a:graphicData>
            </a:graphic>
          </p:graphicFrame>
          <p:graphicFrame>
            <p:nvGraphicFramePr>
              <p:cNvPr id="34" name="Object 33"/>
              <p:cNvGraphicFramePr>
                <a:graphicFrameLocks noChangeAspect="1"/>
              </p:cNvGraphicFramePr>
              <p:nvPr userDrawn="1">
                <p:extLst>
                  <p:ext uri="{D42A27DB-BD31-4B8C-83A1-F6EECF244321}">
                    <p14:modId xmlns:p14="http://schemas.microsoft.com/office/powerpoint/2010/main" val="1417921999"/>
                  </p:ext>
                </p:extLst>
              </p:nvPr>
            </p:nvGraphicFramePr>
            <p:xfrm>
              <a:off x="-2456641" y="10893992"/>
              <a:ext cx="1828800" cy="1117600"/>
            </p:xfrm>
            <a:graphic>
              <a:graphicData uri="http://schemas.openxmlformats.org/presentationml/2006/ole">
                <mc:AlternateContent xmlns:mc="http://schemas.openxmlformats.org/markup-compatibility/2006">
                  <mc:Choice xmlns:v="urn:schemas-microsoft-com:vml" Requires="v">
                    <p:oleObj spid="_x0000_s2471" name="Image" r:id="rId10" imgW="1828440" imgH="1117440" progId="Photoshop.Image.13">
                      <p:embed/>
                    </p:oleObj>
                  </mc:Choice>
                  <mc:Fallback>
                    <p:oleObj name="Image" r:id="rId10" imgW="1828440" imgH="1117440" progId="Photoshop.Image.13">
                      <p:embed/>
                      <p:pic>
                        <p:nvPicPr>
                          <p:cNvPr id="0" name=""/>
                          <p:cNvPicPr/>
                          <p:nvPr/>
                        </p:nvPicPr>
                        <p:blipFill>
                          <a:blip r:embed="rId11"/>
                          <a:stretch>
                            <a:fillRect/>
                          </a:stretch>
                        </p:blipFill>
                        <p:spPr>
                          <a:xfrm>
                            <a:off x="-2456641" y="10893992"/>
                            <a:ext cx="1828800" cy="1117600"/>
                          </a:xfrm>
                          <a:prstGeom prst="rect">
                            <a:avLst/>
                          </a:prstGeom>
                        </p:spPr>
                      </p:pic>
                    </p:oleObj>
                  </mc:Fallback>
                </mc:AlternateContent>
              </a:graphicData>
            </a:graphic>
          </p:graphicFrame>
          <p:sp>
            <p:nvSpPr>
              <p:cNvPr id="35" name="TextBox 34"/>
              <p:cNvSpPr txBox="1"/>
              <p:nvPr userDrawn="1"/>
            </p:nvSpPr>
            <p:spPr>
              <a:xfrm rot="16200000">
                <a:off x="-5235785" y="11366226"/>
                <a:ext cx="1117601" cy="165735"/>
              </a:xfrm>
              <a:prstGeom prst="rect">
                <a:avLst/>
              </a:prstGeom>
              <a:noFill/>
            </p:spPr>
            <p:txBody>
              <a:bodyPr wrap="square" lIns="91440" tIns="91440" rIns="91440" bIns="0" rtlCol="0">
                <a:spAutoFit/>
              </a:bodyPr>
              <a:lstStyle/>
              <a:p>
                <a:pPr algn="ctr"/>
                <a:r>
                  <a:rPr lang="en-US" sz="2000" dirty="0">
                    <a:solidFill>
                      <a:srgbClr val="92D050"/>
                    </a:solidFill>
                  </a:rPr>
                  <a:t>Good</a:t>
                </a:r>
                <a:r>
                  <a:rPr lang="en-US" sz="2000" baseline="0" dirty="0">
                    <a:solidFill>
                      <a:srgbClr val="92D050"/>
                    </a:solidFill>
                  </a:rPr>
                  <a:t> </a:t>
                </a:r>
                <a:r>
                  <a:rPr lang="en-US" sz="2000" baseline="0" dirty="0">
                    <a:solidFill>
                      <a:schemeClr val="bg1"/>
                    </a:solidFill>
                  </a:rPr>
                  <a:t>printing quality</a:t>
                </a:r>
                <a:endParaRPr lang="en-US" sz="2000" dirty="0">
                  <a:solidFill>
                    <a:schemeClr val="bg1"/>
                  </a:solidFill>
                </a:endParaRPr>
              </a:p>
            </p:txBody>
          </p:sp>
          <p:sp>
            <p:nvSpPr>
              <p:cNvPr id="36" name="TextBox 35"/>
              <p:cNvSpPr txBox="1"/>
              <p:nvPr userDrawn="1"/>
            </p:nvSpPr>
            <p:spPr>
              <a:xfrm rot="16200000">
                <a:off x="-1095250" y="11375753"/>
                <a:ext cx="1117601" cy="165735"/>
              </a:xfrm>
              <a:prstGeom prst="rect">
                <a:avLst/>
              </a:prstGeom>
              <a:noFill/>
            </p:spPr>
            <p:txBody>
              <a:bodyPr wrap="square" lIns="91440" tIns="91440" rIns="91440" bIns="0" rtlCol="0">
                <a:spAutoFit/>
              </a:bodyPr>
              <a:lstStyle/>
              <a:p>
                <a:pPr algn="ctr"/>
                <a:r>
                  <a:rPr lang="en-US" sz="2000" dirty="0">
                    <a:solidFill>
                      <a:srgbClr val="FF0000"/>
                    </a:solidFill>
                  </a:rPr>
                  <a:t>Bad </a:t>
                </a:r>
                <a:r>
                  <a:rPr lang="en-US" sz="2000" dirty="0">
                    <a:solidFill>
                      <a:schemeClr val="bg1"/>
                    </a:solidFill>
                  </a:rPr>
                  <a:t>printing quality</a:t>
                </a:r>
              </a:p>
            </p:txBody>
          </p:sp>
        </p:grpSp>
      </p:grpSp>
      <p:grpSp>
        <p:nvGrpSpPr>
          <p:cNvPr id="45" name="Group 44"/>
          <p:cNvGrpSpPr/>
          <p:nvPr userDrawn="1"/>
        </p:nvGrpSpPr>
        <p:grpSpPr>
          <a:xfrm>
            <a:off x="36502339" y="0"/>
            <a:ext cx="12284832" cy="35999738"/>
            <a:chOff x="44157839" y="-55065"/>
            <a:chExt cx="11062139" cy="32416732"/>
          </a:xfrm>
        </p:grpSpPr>
        <p:sp>
          <p:nvSpPr>
            <p:cNvPr id="46" name="Rectangle 45"/>
            <p:cNvSpPr/>
            <p:nvPr userDrawn="1"/>
          </p:nvSpPr>
          <p:spPr>
            <a:xfrm>
              <a:off x="44157839" y="-55065"/>
              <a:ext cx="11062139" cy="324167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429000"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a:t>
              </a:r>
              <a:b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b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2000250"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7" name="Object 46"/>
            <p:cNvGraphicFramePr>
              <a:graphicFrameLocks noChangeAspect="1"/>
            </p:cNvGraphicFramePr>
            <p:nvPr userDrawn="1">
              <p:extLst>
                <p:ext uri="{D42A27DB-BD31-4B8C-83A1-F6EECF244321}">
                  <p14:modId xmlns:p14="http://schemas.microsoft.com/office/powerpoint/2010/main" val="1995050242"/>
                </p:ext>
              </p:extLst>
            </p:nvPr>
          </p:nvGraphicFramePr>
          <p:xfrm>
            <a:off x="46871237" y="3286607"/>
            <a:ext cx="5586150" cy="2063772"/>
          </p:xfrm>
          <a:graphic>
            <a:graphicData uri="http://schemas.openxmlformats.org/presentationml/2006/ole">
              <mc:AlternateContent xmlns:mc="http://schemas.openxmlformats.org/markup-compatibility/2006">
                <mc:Choice xmlns:v="urn:schemas-microsoft-com:vml" Requires="v">
                  <p:oleObj spid="_x0000_s2472" name="Image" r:id="rId12" imgW="4571280" imgH="1688760" progId="Photoshop.Image.13">
                    <p:embed/>
                  </p:oleObj>
                </mc:Choice>
                <mc:Fallback>
                  <p:oleObj name="Image" r:id="rId12" imgW="4571280" imgH="1688760" progId="Photoshop.Image.13">
                    <p:embed/>
                    <p:pic>
                      <p:nvPicPr>
                        <p:cNvPr id="0" name=""/>
                        <p:cNvPicPr/>
                        <p:nvPr/>
                      </p:nvPicPr>
                      <p:blipFill>
                        <a:blip r:embed="rId13"/>
                        <a:stretch>
                          <a:fillRect/>
                        </a:stretch>
                      </p:blipFill>
                      <p:spPr>
                        <a:xfrm>
                          <a:off x="46871237" y="3286607"/>
                          <a:ext cx="5586150" cy="2063772"/>
                        </a:xfrm>
                        <a:prstGeom prst="rect">
                          <a:avLst/>
                        </a:prstGeom>
                      </p:spPr>
                    </p:pic>
                  </p:oleObj>
                </mc:Fallback>
              </mc:AlternateContent>
            </a:graphicData>
          </a:graphic>
        </p:graphicFrame>
        <p:pic>
          <p:nvPicPr>
            <p:cNvPr id="48" name="Picture 47"/>
            <p:cNvPicPr>
              <a:picLocks noChangeAspect="1"/>
            </p:cNvPicPr>
            <p:nvPr userDrawn="1"/>
          </p:nvPicPr>
          <p:blipFill>
            <a:blip r:embed="rId14"/>
            <a:stretch>
              <a:fillRect/>
            </a:stretch>
          </p:blipFill>
          <p:spPr>
            <a:xfrm>
              <a:off x="44487207" y="7579895"/>
              <a:ext cx="2969584" cy="1370577"/>
            </a:xfrm>
            <a:prstGeom prst="rect">
              <a:avLst/>
            </a:prstGeom>
            <a:ln>
              <a:noFill/>
            </a:ln>
          </p:spPr>
        </p:pic>
        <p:graphicFrame>
          <p:nvGraphicFramePr>
            <p:cNvPr id="49" name="Object 48"/>
            <p:cNvGraphicFramePr>
              <a:graphicFrameLocks noChangeAspect="1"/>
            </p:cNvGraphicFramePr>
            <p:nvPr userDrawn="1">
              <p:extLst>
                <p:ext uri="{D42A27DB-BD31-4B8C-83A1-F6EECF244321}">
                  <p14:modId xmlns:p14="http://schemas.microsoft.com/office/powerpoint/2010/main" val="293546774"/>
                </p:ext>
              </p:extLst>
            </p:nvPr>
          </p:nvGraphicFramePr>
          <p:xfrm>
            <a:off x="44629619" y="11328671"/>
            <a:ext cx="1482266" cy="992162"/>
          </p:xfrm>
          <a:graphic>
            <a:graphicData uri="http://schemas.openxmlformats.org/presentationml/2006/ole">
              <mc:AlternateContent xmlns:mc="http://schemas.openxmlformats.org/markup-compatibility/2006">
                <mc:Choice xmlns:v="urn:schemas-microsoft-com:vml" Requires="v">
                  <p:oleObj spid="_x0000_s2473" name="Image" r:id="rId15" imgW="1574280" imgH="1053720" progId="Photoshop.Image.13">
                    <p:embed/>
                  </p:oleObj>
                </mc:Choice>
                <mc:Fallback>
                  <p:oleObj name="Image" r:id="rId15" imgW="1574280" imgH="1053720" progId="Photoshop.Image.13">
                    <p:embed/>
                    <p:pic>
                      <p:nvPicPr>
                        <p:cNvPr id="0" name=""/>
                        <p:cNvPicPr/>
                        <p:nvPr/>
                      </p:nvPicPr>
                      <p:blipFill>
                        <a:blip r:embed="rId16"/>
                        <a:stretch>
                          <a:fillRect/>
                        </a:stretch>
                      </p:blipFill>
                      <p:spPr>
                        <a:xfrm>
                          <a:off x="44629619" y="11328671"/>
                          <a:ext cx="1482266" cy="992162"/>
                        </a:xfrm>
                        <a:prstGeom prst="rect">
                          <a:avLst/>
                        </a:prstGeom>
                      </p:spPr>
                    </p:pic>
                  </p:oleObj>
                </mc:Fallback>
              </mc:AlternateContent>
            </a:graphicData>
          </a:graphic>
        </p:graphicFrame>
        <p:grpSp>
          <p:nvGrpSpPr>
            <p:cNvPr id="50" name="Group 49"/>
            <p:cNvGrpSpPr/>
            <p:nvPr userDrawn="1"/>
          </p:nvGrpSpPr>
          <p:grpSpPr>
            <a:xfrm>
              <a:off x="44487207" y="29021651"/>
              <a:ext cx="10354213" cy="1265612"/>
              <a:chOff x="44200453" y="28023802"/>
              <a:chExt cx="9771399" cy="1090622"/>
            </a:xfrm>
          </p:grpSpPr>
          <p:sp>
            <p:nvSpPr>
              <p:cNvPr id="52" name="Rounded Rectangle 51"/>
              <p:cNvSpPr/>
              <p:nvPr userDrawn="1"/>
            </p:nvSpPr>
            <p:spPr>
              <a:xfrm>
                <a:off x="44200453" y="28023802"/>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7" descr="http://t2.gstatic.com/images?q=tbn:ANd9GcR4APHC6TT9w54M2zn_pvCiBxUNcspYPoVxirLRphBoJabfSvu7zw">
                <a:hlinkClick r:id="rId17"/>
              </p:cNvPr>
              <p:cNvPicPr>
                <a:picLocks noChangeAspect="1" noChangeArrowheads="1"/>
              </p:cNvPicPr>
              <p:nvPr userDrawn="1"/>
            </p:nvPicPr>
            <p:blipFill>
              <a:blip r:embed="rId18" cstate="print"/>
              <a:srcRect/>
              <a:stretch>
                <a:fillRect/>
              </a:stretch>
            </p:blipFill>
            <p:spPr bwMode="auto">
              <a:xfrm>
                <a:off x="44326393" y="28122139"/>
                <a:ext cx="914401" cy="914399"/>
              </a:xfrm>
              <a:prstGeom prst="rect">
                <a:avLst/>
              </a:prstGeom>
              <a:noFill/>
              <a:ln>
                <a:noFill/>
              </a:ln>
            </p:spPr>
          </p:pic>
          <p:sp>
            <p:nvSpPr>
              <p:cNvPr id="54" name="TextBox 53"/>
              <p:cNvSpPr txBox="1"/>
              <p:nvPr userDrawn="1"/>
            </p:nvSpPr>
            <p:spPr>
              <a:xfrm>
                <a:off x="45300663" y="28213723"/>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grpSp>
      <p:sp>
        <p:nvSpPr>
          <p:cNvPr id="55" name="TextBox 54"/>
          <p:cNvSpPr txBox="1"/>
          <p:nvPr userDrawn="1"/>
        </p:nvSpPr>
        <p:spPr>
          <a:xfrm>
            <a:off x="36868112" y="34138361"/>
            <a:ext cx="7629577" cy="1399638"/>
          </a:xfrm>
          <a:prstGeom prst="rect">
            <a:avLst/>
          </a:prstGeom>
          <a:noFill/>
        </p:spPr>
        <p:txBody>
          <a:bodyPr wrap="square" lIns="65304" tIns="32651" rIns="65304" bIns="32651" rtlCol="0">
            <a:spAutoFit/>
          </a:bodyPr>
          <a:lstStyle/>
          <a:p>
            <a:pPr marL="398463" indent="-398463">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400" dirty="0">
                <a:solidFill>
                  <a:schemeClr val="bg1"/>
                </a:solidFill>
              </a:rPr>
              <a:t>2117 Fourth Street ,</a:t>
            </a:r>
            <a:r>
              <a:rPr lang="en-US" sz="2400" baseline="0" dirty="0">
                <a:solidFill>
                  <a:schemeClr val="bg1"/>
                </a:solidFill>
              </a:rPr>
              <a:t> Unit C</a:t>
            </a:r>
          </a:p>
          <a:p>
            <a:pPr marL="398463" indent="0">
              <a:lnSpc>
                <a:spcPts val="2600"/>
              </a:lnSpc>
            </a:pPr>
            <a:r>
              <a:rPr lang="en-US" sz="2400" baseline="0" dirty="0">
                <a:solidFill>
                  <a:schemeClr val="bg1"/>
                </a:solidFill>
              </a:rPr>
              <a:t>Berkeley CA </a:t>
            </a:r>
            <a:r>
              <a:rPr lang="en-US" sz="2000" baseline="0" dirty="0">
                <a:solidFill>
                  <a:schemeClr val="bg1"/>
                </a:solidFill>
              </a:rPr>
              <a:t>94710</a:t>
            </a:r>
            <a:br>
              <a:rPr lang="en-US" sz="2400" baseline="0" dirty="0">
                <a:solidFill>
                  <a:schemeClr val="bg1"/>
                </a:solidFill>
              </a:rPr>
            </a:br>
            <a:r>
              <a:rPr lang="en-US" sz="2400" b="1" baseline="0" dirty="0">
                <a:solidFill>
                  <a:srgbClr val="FFFF00"/>
                </a:solidFill>
              </a:rPr>
              <a:t>posterpresenter@gmail.com</a:t>
            </a:r>
            <a:endParaRPr lang="en-US" sz="2800" b="1" dirty="0">
              <a:solidFill>
                <a:srgbClr val="FFFF00"/>
              </a:solidFill>
            </a:endParaRPr>
          </a:p>
        </p:txBody>
      </p:sp>
      <p:sp>
        <p:nvSpPr>
          <p:cNvPr id="51" name="Text Box 14"/>
          <p:cNvSpPr txBox="1">
            <a:spLocks noChangeArrowheads="1"/>
          </p:cNvSpPr>
          <p:nvPr userDrawn="1"/>
        </p:nvSpPr>
        <p:spPr bwMode="auto">
          <a:xfrm>
            <a:off x="1511711" y="35265749"/>
            <a:ext cx="2851567" cy="322562"/>
          </a:xfrm>
          <a:prstGeom prst="rect">
            <a:avLst/>
          </a:prstGeom>
          <a:noFill/>
          <a:ln w="9525">
            <a:noFill/>
            <a:miter lim="800000"/>
            <a:headEnd/>
            <a:tailEnd/>
          </a:ln>
          <a:effectLst/>
        </p:spPr>
        <p:txBody>
          <a:bodyPr wrap="square" lIns="74854" tIns="37420" rIns="74854" bIns="37420">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0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3599776" rtl="0" eaLnBrk="1" latinLnBrk="0" hangingPunct="1">
        <a:spcBef>
          <a:spcPct val="0"/>
        </a:spcBef>
        <a:buNone/>
        <a:defRPr sz="7200" kern="1200">
          <a:solidFill>
            <a:schemeClr val="bg1"/>
          </a:solidFill>
          <a:latin typeface="Trebuchet MS" pitchFamily="34" charset="0"/>
          <a:ea typeface="+mj-ea"/>
          <a:cs typeface="+mj-cs"/>
        </a:defRPr>
      </a:lvl1pPr>
    </p:titleStyle>
    <p:bodyStyle>
      <a:lvl1pPr marL="1349916" indent="-1349916" algn="l" defTabSz="3599776" rtl="0" eaLnBrk="1" latinLnBrk="0" hangingPunct="1">
        <a:spcBef>
          <a:spcPct val="20000"/>
        </a:spcBef>
        <a:buFont typeface="Arial" pitchFamily="34" charset="0"/>
        <a:buChar char="•"/>
        <a:defRPr sz="12600" kern="1200">
          <a:solidFill>
            <a:schemeClr val="tx1"/>
          </a:solidFill>
          <a:latin typeface="+mn-lt"/>
          <a:ea typeface="+mn-ea"/>
          <a:cs typeface="+mn-cs"/>
        </a:defRPr>
      </a:lvl1pPr>
      <a:lvl2pPr marL="2924818" indent="-1124930" algn="l" defTabSz="3599776" rtl="0" eaLnBrk="1" latinLnBrk="0" hangingPunct="1">
        <a:spcBef>
          <a:spcPct val="20000"/>
        </a:spcBef>
        <a:buFont typeface="Arial" pitchFamily="34" charset="0"/>
        <a:buChar char="–"/>
        <a:defRPr sz="11100" kern="1200">
          <a:solidFill>
            <a:schemeClr val="tx1"/>
          </a:solidFill>
          <a:latin typeface="+mn-lt"/>
          <a:ea typeface="+mn-ea"/>
          <a:cs typeface="+mn-cs"/>
        </a:defRPr>
      </a:lvl2pPr>
      <a:lvl3pPr marL="4499721" indent="-899945" algn="l" defTabSz="3599776" rtl="0" eaLnBrk="1" latinLnBrk="0" hangingPunct="1">
        <a:spcBef>
          <a:spcPct val="20000"/>
        </a:spcBef>
        <a:buFont typeface="Arial" pitchFamily="34" charset="0"/>
        <a:buChar char="•"/>
        <a:defRPr sz="9500" kern="1200">
          <a:solidFill>
            <a:schemeClr val="tx1"/>
          </a:solidFill>
          <a:latin typeface="+mn-lt"/>
          <a:ea typeface="+mn-ea"/>
          <a:cs typeface="+mn-cs"/>
        </a:defRPr>
      </a:lvl3pPr>
      <a:lvl4pPr marL="629960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4pPr>
      <a:lvl5pPr marL="8099496"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p:bodyStyle>
    <p:otherStyle>
      <a:defPPr>
        <a:defRPr lang="en-US"/>
      </a:defPPr>
      <a:lvl1pPr marL="0" algn="l" defTabSz="3599776" rtl="0" eaLnBrk="1" latinLnBrk="0" hangingPunct="1">
        <a:defRPr sz="7100" kern="1200">
          <a:solidFill>
            <a:schemeClr val="tx1"/>
          </a:solidFill>
          <a:latin typeface="+mn-lt"/>
          <a:ea typeface="+mn-ea"/>
          <a:cs typeface="+mn-cs"/>
        </a:defRPr>
      </a:lvl1pPr>
      <a:lvl2pPr marL="1799889" algn="l" defTabSz="3599776" rtl="0" eaLnBrk="1" latinLnBrk="0" hangingPunct="1">
        <a:defRPr sz="7100" kern="1200">
          <a:solidFill>
            <a:schemeClr val="tx1"/>
          </a:solidFill>
          <a:latin typeface="+mn-lt"/>
          <a:ea typeface="+mn-ea"/>
          <a:cs typeface="+mn-cs"/>
        </a:defRPr>
      </a:lvl2pPr>
      <a:lvl3pPr marL="3599776" algn="l" defTabSz="3599776" rtl="0" eaLnBrk="1" latinLnBrk="0" hangingPunct="1">
        <a:defRPr sz="7100" kern="1200">
          <a:solidFill>
            <a:schemeClr val="tx1"/>
          </a:solidFill>
          <a:latin typeface="+mn-lt"/>
          <a:ea typeface="+mn-ea"/>
          <a:cs typeface="+mn-cs"/>
        </a:defRPr>
      </a:lvl3pPr>
      <a:lvl4pPr marL="5399664" algn="l" defTabSz="3599776" rtl="0" eaLnBrk="1" latinLnBrk="0" hangingPunct="1">
        <a:defRPr sz="7100" kern="1200">
          <a:solidFill>
            <a:schemeClr val="tx1"/>
          </a:solidFill>
          <a:latin typeface="+mn-lt"/>
          <a:ea typeface="+mn-ea"/>
          <a:cs typeface="+mn-cs"/>
        </a:defRPr>
      </a:lvl4pPr>
      <a:lvl5pPr marL="7199552" algn="l" defTabSz="3599776" rtl="0" eaLnBrk="1" latinLnBrk="0" hangingPunct="1">
        <a:defRPr sz="7100" kern="1200">
          <a:solidFill>
            <a:schemeClr val="tx1"/>
          </a:solidFill>
          <a:latin typeface="+mn-lt"/>
          <a:ea typeface="+mn-ea"/>
          <a:cs typeface="+mn-cs"/>
        </a:defRPr>
      </a:lvl5pPr>
      <a:lvl6pPr marL="8999441" algn="l" defTabSz="3599776" rtl="0" eaLnBrk="1" latinLnBrk="0" hangingPunct="1">
        <a:defRPr sz="7100" kern="1200">
          <a:solidFill>
            <a:schemeClr val="tx1"/>
          </a:solidFill>
          <a:latin typeface="+mn-lt"/>
          <a:ea typeface="+mn-ea"/>
          <a:cs typeface="+mn-cs"/>
        </a:defRPr>
      </a:lvl6pPr>
      <a:lvl7pPr marL="10799330" algn="l" defTabSz="3599776" rtl="0" eaLnBrk="1" latinLnBrk="0" hangingPunct="1">
        <a:defRPr sz="7100" kern="1200">
          <a:solidFill>
            <a:schemeClr val="tx1"/>
          </a:solidFill>
          <a:latin typeface="+mn-lt"/>
          <a:ea typeface="+mn-ea"/>
          <a:cs typeface="+mn-cs"/>
        </a:defRPr>
      </a:lvl7pPr>
      <a:lvl8pPr marL="12599217" algn="l" defTabSz="3599776" rtl="0" eaLnBrk="1" latinLnBrk="0" hangingPunct="1">
        <a:defRPr sz="7100" kern="1200">
          <a:solidFill>
            <a:schemeClr val="tx1"/>
          </a:solidFill>
          <a:latin typeface="+mn-lt"/>
          <a:ea typeface="+mn-ea"/>
          <a:cs typeface="+mn-cs"/>
        </a:defRPr>
      </a:lvl8pPr>
      <a:lvl9pPr marL="14399106" algn="l" defTabSz="3599776" rtl="0" eaLnBrk="1" latinLnBrk="0" hangingPunct="1">
        <a:defRPr sz="7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35999738" cy="5249962"/>
          </a:xfrm>
          <a:prstGeom prst="rect">
            <a:avLst/>
          </a:prstGeom>
          <a:solidFill>
            <a:schemeClr val="accent5">
              <a:lumMod val="75000"/>
            </a:schemeClr>
          </a:solidFill>
          <a:ln w="9525">
            <a:solidFill>
              <a:schemeClr val="tx1"/>
            </a:solidFill>
            <a:miter lim="800000"/>
            <a:headEnd/>
            <a:tailEnd/>
          </a:ln>
          <a:effectLst/>
        </p:spPr>
        <p:txBody>
          <a:bodyPr wrap="none" lIns="74996" tIns="37497" rIns="74996" bIns="37497" anchor="ctr"/>
          <a:lstStyle/>
          <a:p>
            <a:pPr>
              <a:defRPr/>
            </a:pPr>
            <a:endParaRPr lang="en-US" dirty="0"/>
          </a:p>
        </p:txBody>
      </p:sp>
      <p:sp>
        <p:nvSpPr>
          <p:cNvPr id="8" name="Rectangle 33"/>
          <p:cNvSpPr>
            <a:spLocks noChangeArrowheads="1"/>
          </p:cNvSpPr>
          <p:nvPr/>
        </p:nvSpPr>
        <p:spPr bwMode="auto">
          <a:xfrm>
            <a:off x="749995" y="5749958"/>
            <a:ext cx="34495843" cy="29249787"/>
          </a:xfrm>
          <a:prstGeom prst="roundRect">
            <a:avLst>
              <a:gd name="adj" fmla="val 2137"/>
            </a:avLst>
          </a:prstGeom>
          <a:gradFill>
            <a:gsLst>
              <a:gs pos="0">
                <a:srgbClr val="CDD2DE"/>
              </a:gs>
              <a:gs pos="0">
                <a:srgbClr val="EAEAEA"/>
              </a:gs>
              <a:gs pos="100000">
                <a:srgbClr val="F3F5FA"/>
              </a:gs>
            </a:gsLst>
            <a:lin ang="16200000" scaled="1"/>
          </a:gradFill>
          <a:ln w="9525">
            <a:solidFill>
              <a:schemeClr val="tx2"/>
            </a:solidFill>
            <a:miter lim="800000"/>
            <a:headEnd/>
            <a:tailEnd/>
          </a:ln>
          <a:effectLst/>
        </p:spPr>
        <p:txBody>
          <a:bodyPr wrap="none" lIns="74996" tIns="37497" rIns="74996" bIns="37497" anchor="ctr"/>
          <a:lstStyle/>
          <a:p>
            <a:pPr>
              <a:defRPr/>
            </a:pPr>
            <a:endParaRPr lang="en-US" dirty="0"/>
          </a:p>
        </p:txBody>
      </p:sp>
      <p:sp>
        <p:nvSpPr>
          <p:cNvPr id="9" name="Rectangle 9"/>
          <p:cNvSpPr>
            <a:spLocks noChangeArrowheads="1"/>
          </p:cNvSpPr>
          <p:nvPr/>
        </p:nvSpPr>
        <p:spPr bwMode="auto">
          <a:xfrm>
            <a:off x="0" y="5255171"/>
            <a:ext cx="35999738" cy="166665"/>
          </a:xfrm>
          <a:prstGeom prst="rect">
            <a:avLst/>
          </a:prstGeom>
          <a:solidFill>
            <a:schemeClr val="accent5">
              <a:lumMod val="50000"/>
            </a:schemeClr>
          </a:solidFill>
          <a:ln w="152400">
            <a:noFill/>
            <a:miter lim="800000"/>
            <a:headEnd/>
            <a:tailEnd/>
          </a:ln>
          <a:effectLst/>
        </p:spPr>
        <p:txBody>
          <a:bodyPr wrap="none" lIns="74996" tIns="37497" rIns="74996" bIns="37497" anchor="ctr"/>
          <a:lstStyle/>
          <a:p>
            <a:pPr>
              <a:defRPr/>
            </a:pPr>
            <a:endParaRPr lang="en-US" dirty="0"/>
          </a:p>
        </p:txBody>
      </p:sp>
      <p:grpSp>
        <p:nvGrpSpPr>
          <p:cNvPr id="22" name="Group 21"/>
          <p:cNvGrpSpPr/>
          <p:nvPr userDrawn="1"/>
        </p:nvGrpSpPr>
        <p:grpSpPr>
          <a:xfrm>
            <a:off x="-12658121" y="-48127"/>
            <a:ext cx="12259293" cy="36047865"/>
            <a:chOff x="-11225189" y="-1"/>
            <a:chExt cx="11018865" cy="32400447"/>
          </a:xfrm>
        </p:grpSpPr>
        <p:sp>
          <p:nvSpPr>
            <p:cNvPr id="23" name="Rectangle 22"/>
            <p:cNvSpPr/>
            <p:nvPr/>
          </p:nvSpPr>
          <p:spPr>
            <a:xfrm>
              <a:off x="-11216136" y="-1"/>
              <a:ext cx="11009812" cy="3240044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100cmx100cm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2527300" indent="-650875" algn="l" defTabSz="850900">
                <a:tabLst/>
              </a:pPr>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24" name="Straight Connector 23"/>
            <p:cNvCxnSpPr/>
            <p:nvPr/>
          </p:nvCxnSpPr>
          <p:spPr>
            <a:xfrm>
              <a:off x="-11225189" y="7240467"/>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userDrawn="1"/>
          </p:nvPicPr>
          <p:blipFill>
            <a:blip r:embed="rId4"/>
            <a:stretch>
              <a:fillRect/>
            </a:stretch>
          </p:blipFill>
          <p:spPr>
            <a:xfrm>
              <a:off x="-10479105" y="8732868"/>
              <a:ext cx="1597666" cy="1201935"/>
            </a:xfrm>
            <a:prstGeom prst="rect">
              <a:avLst/>
            </a:prstGeom>
          </p:spPr>
        </p:pic>
        <p:pic>
          <p:nvPicPr>
            <p:cNvPr id="26" name="Picture 25"/>
            <p:cNvPicPr>
              <a:picLocks noChangeAspect="1"/>
            </p:cNvPicPr>
            <p:nvPr userDrawn="1"/>
          </p:nvPicPr>
          <p:blipFill>
            <a:blip r:embed="rId5"/>
            <a:stretch>
              <a:fillRect/>
            </a:stretch>
          </p:blipFill>
          <p:spPr>
            <a:xfrm>
              <a:off x="-10732765" y="13076183"/>
              <a:ext cx="9986808" cy="1053596"/>
            </a:xfrm>
            <a:prstGeom prst="rect">
              <a:avLst/>
            </a:prstGeom>
          </p:spPr>
        </p:pic>
        <p:grpSp>
          <p:nvGrpSpPr>
            <p:cNvPr id="27" name="Group 26"/>
            <p:cNvGrpSpPr/>
            <p:nvPr userDrawn="1"/>
          </p:nvGrpSpPr>
          <p:grpSpPr>
            <a:xfrm>
              <a:off x="-9744993" y="19604585"/>
              <a:ext cx="7531182" cy="2120441"/>
              <a:chOff x="-4470427" y="9208123"/>
              <a:chExt cx="3470785" cy="974221"/>
            </a:xfrm>
          </p:grpSpPr>
          <p:grpSp>
            <p:nvGrpSpPr>
              <p:cNvPr id="33" name="Group 32"/>
              <p:cNvGrpSpPr/>
              <p:nvPr userDrawn="1"/>
            </p:nvGrpSpPr>
            <p:grpSpPr>
              <a:xfrm>
                <a:off x="-2783495" y="9252356"/>
                <a:ext cx="624431" cy="898923"/>
                <a:chOff x="-3958697" y="8525819"/>
                <a:chExt cx="779338" cy="1288150"/>
              </a:xfrm>
            </p:grpSpPr>
            <p:pic>
              <p:nvPicPr>
                <p:cNvPr id="42" name="Picture 41"/>
                <p:cNvPicPr>
                  <a:picLocks noChangeAspect="1"/>
                </p:cNvPicPr>
                <p:nvPr userDrawn="1"/>
              </p:nvPicPr>
              <p:blipFill>
                <a:blip r:embed="rId6"/>
                <a:stretch>
                  <a:fillRect/>
                </a:stretch>
              </p:blipFill>
              <p:spPr>
                <a:xfrm>
                  <a:off x="-3948160" y="8525819"/>
                  <a:ext cx="768801" cy="1090857"/>
                </a:xfrm>
                <a:prstGeom prst="rect">
                  <a:avLst/>
                </a:prstGeom>
              </p:spPr>
            </p:pic>
            <p:sp>
              <p:nvSpPr>
                <p:cNvPr id="43" name="TextBox 42"/>
                <p:cNvSpPr txBox="1"/>
                <p:nvPr userDrawn="1"/>
              </p:nvSpPr>
              <p:spPr>
                <a:xfrm>
                  <a:off x="-3958697" y="9522560"/>
                  <a:ext cx="779337" cy="291409"/>
                </a:xfrm>
                <a:prstGeom prst="rect">
                  <a:avLst/>
                </a:prstGeom>
                <a:solidFill>
                  <a:schemeClr val="accent1"/>
                </a:solidFill>
                <a:ln>
                  <a:noFill/>
                </a:ln>
              </p:spPr>
              <p:txBody>
                <a:bodyPr wrap="square" lIns="91440" tIns="91440" rIns="91440" bIns="91440" rtlCol="0">
                  <a:spAutoFit/>
                </a:bodyPr>
                <a:lstStyle/>
                <a:p>
                  <a:pPr algn="ctr"/>
                  <a:r>
                    <a:rPr lang="en-US" sz="2000" b="1" dirty="0">
                      <a:solidFill>
                        <a:schemeClr val="tx1"/>
                      </a:solidFill>
                    </a:rPr>
                    <a:t>ORIGINAL</a:t>
                  </a:r>
                </a:p>
              </p:txBody>
            </p:sp>
          </p:grpSp>
          <p:grpSp>
            <p:nvGrpSpPr>
              <p:cNvPr id="34" name="Group 33"/>
              <p:cNvGrpSpPr/>
              <p:nvPr userDrawn="1"/>
            </p:nvGrpSpPr>
            <p:grpSpPr>
              <a:xfrm>
                <a:off x="-2033159" y="9252361"/>
                <a:ext cx="1033517" cy="898915"/>
                <a:chOff x="-2921738" y="8714808"/>
                <a:chExt cx="1420279" cy="1235304"/>
              </a:xfrm>
            </p:grpSpPr>
            <p:pic>
              <p:nvPicPr>
                <p:cNvPr id="40" name="Picture 39"/>
                <p:cNvPicPr>
                  <a:picLocks noChangeAspect="1"/>
                </p:cNvPicPr>
                <p:nvPr userDrawn="1"/>
              </p:nvPicPr>
              <p:blipFill>
                <a:blip r:embed="rId6"/>
                <a:stretch>
                  <a:fillRect/>
                </a:stretch>
              </p:blipFill>
              <p:spPr>
                <a:xfrm>
                  <a:off x="-2921738" y="8714808"/>
                  <a:ext cx="1420279" cy="1029694"/>
                </a:xfrm>
                <a:prstGeom prst="rect">
                  <a:avLst/>
                </a:prstGeom>
              </p:spPr>
            </p:pic>
            <p:sp>
              <p:nvSpPr>
                <p:cNvPr id="41" name="TextBox 40"/>
                <p:cNvSpPr txBox="1"/>
                <p:nvPr userDrawn="1"/>
              </p:nvSpPr>
              <p:spPr>
                <a:xfrm>
                  <a:off x="-2918991" y="9670656"/>
                  <a:ext cx="1417532" cy="279456"/>
                </a:xfrm>
                <a:prstGeom prst="rect">
                  <a:avLst/>
                </a:prstGeom>
                <a:solidFill>
                  <a:srgbClr val="FF0000"/>
                </a:solidFill>
              </p:spPr>
              <p:txBody>
                <a:bodyPr wrap="square" lIns="457200" tIns="91440" rIns="457200" bIns="91440" rtlCol="0">
                  <a:spAutoFit/>
                </a:bodyPr>
                <a:lstStyle/>
                <a:p>
                  <a:pPr algn="ctr"/>
                  <a:r>
                    <a:rPr lang="en-US" sz="2000" b="1" dirty="0">
                      <a:solidFill>
                        <a:schemeClr val="bg1"/>
                      </a:solidFill>
                    </a:rPr>
                    <a:t>DISTORTED</a:t>
                  </a:r>
                  <a:endParaRPr lang="en-US" sz="900" b="1" dirty="0">
                    <a:solidFill>
                      <a:schemeClr val="bg1"/>
                    </a:solidFill>
                  </a:endParaRPr>
                </a:p>
              </p:txBody>
            </p:sp>
          </p:grpSp>
          <p:pic>
            <p:nvPicPr>
              <p:cNvPr id="35" name="Picture 34"/>
              <p:cNvPicPr>
                <a:picLocks noChangeAspect="1"/>
              </p:cNvPicPr>
              <p:nvPr userDrawn="1"/>
            </p:nvPicPr>
            <p:blipFill>
              <a:blip r:embed="rId7"/>
              <a:stretch>
                <a:fillRect/>
              </a:stretch>
            </p:blipFill>
            <p:spPr>
              <a:xfrm>
                <a:off x="-4470427" y="9208123"/>
                <a:ext cx="1098742" cy="847761"/>
              </a:xfrm>
              <a:prstGeom prst="rect">
                <a:avLst/>
              </a:prstGeom>
            </p:spPr>
          </p:pic>
          <p:sp>
            <p:nvSpPr>
              <p:cNvPr id="36" name="TextBox 35"/>
              <p:cNvSpPr txBox="1"/>
              <p:nvPr userDrawn="1"/>
            </p:nvSpPr>
            <p:spPr>
              <a:xfrm>
                <a:off x="-4440600" y="9857111"/>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28" name="Group 27"/>
            <p:cNvGrpSpPr/>
            <p:nvPr userDrawn="1"/>
          </p:nvGrpSpPr>
          <p:grpSpPr>
            <a:xfrm>
              <a:off x="-10409330" y="23738192"/>
              <a:ext cx="9344084" cy="2453251"/>
              <a:chOff x="-4759852" y="10890293"/>
              <a:chExt cx="4306270" cy="1127128"/>
            </a:xfrm>
          </p:grpSpPr>
          <p:graphicFrame>
            <p:nvGraphicFramePr>
              <p:cNvPr id="29" name="Object 28"/>
              <p:cNvGraphicFramePr>
                <a:graphicFrameLocks noChangeAspect="1"/>
              </p:cNvGraphicFramePr>
              <p:nvPr userDrawn="1">
                <p:extLst>
                  <p:ext uri="{D42A27DB-BD31-4B8C-83A1-F6EECF244321}">
                    <p14:modId xmlns:p14="http://schemas.microsoft.com/office/powerpoint/2010/main" val="1230759770"/>
                  </p:ext>
                </p:extLst>
              </p:nvPr>
            </p:nvGraphicFramePr>
            <p:xfrm>
              <a:off x="-4533347" y="10890299"/>
              <a:ext cx="1828800" cy="1117600"/>
            </p:xfrm>
            <a:graphic>
              <a:graphicData uri="http://schemas.openxmlformats.org/presentationml/2006/ole">
                <mc:AlternateContent xmlns:mc="http://schemas.openxmlformats.org/markup-compatibility/2006">
                  <mc:Choice xmlns:v="urn:schemas-microsoft-com:vml" Requires="v">
                    <p:oleObj spid="_x0000_s3494" name="Image" r:id="rId8" imgW="1828440" imgH="1117440" progId="Photoshop.Image.13">
                      <p:embed/>
                    </p:oleObj>
                  </mc:Choice>
                  <mc:Fallback>
                    <p:oleObj name="Image" r:id="rId8" imgW="1828440" imgH="1117440" progId="Photoshop.Image.13">
                      <p:embed/>
                      <p:pic>
                        <p:nvPicPr>
                          <p:cNvPr id="0" name=""/>
                          <p:cNvPicPr/>
                          <p:nvPr/>
                        </p:nvPicPr>
                        <p:blipFill>
                          <a:blip r:embed="rId9"/>
                          <a:stretch>
                            <a:fillRect/>
                          </a:stretch>
                        </p:blipFill>
                        <p:spPr>
                          <a:xfrm>
                            <a:off x="-4533347" y="10890299"/>
                            <a:ext cx="1828800" cy="1117600"/>
                          </a:xfrm>
                          <a:prstGeom prst="rect">
                            <a:avLst/>
                          </a:prstGeom>
                        </p:spPr>
                      </p:pic>
                    </p:oleObj>
                  </mc:Fallback>
                </mc:AlternateContent>
              </a:graphicData>
            </a:graphic>
          </p:graphicFrame>
          <p:graphicFrame>
            <p:nvGraphicFramePr>
              <p:cNvPr id="30" name="Object 29"/>
              <p:cNvGraphicFramePr>
                <a:graphicFrameLocks noChangeAspect="1"/>
              </p:cNvGraphicFramePr>
              <p:nvPr userDrawn="1">
                <p:extLst>
                  <p:ext uri="{D42A27DB-BD31-4B8C-83A1-F6EECF244321}">
                    <p14:modId xmlns:p14="http://schemas.microsoft.com/office/powerpoint/2010/main" val="1417921999"/>
                  </p:ext>
                </p:extLst>
              </p:nvPr>
            </p:nvGraphicFramePr>
            <p:xfrm>
              <a:off x="-2456641" y="10893992"/>
              <a:ext cx="1828800" cy="1117600"/>
            </p:xfrm>
            <a:graphic>
              <a:graphicData uri="http://schemas.openxmlformats.org/presentationml/2006/ole">
                <mc:AlternateContent xmlns:mc="http://schemas.openxmlformats.org/markup-compatibility/2006">
                  <mc:Choice xmlns:v="urn:schemas-microsoft-com:vml" Requires="v">
                    <p:oleObj spid="_x0000_s3495" name="Image" r:id="rId10" imgW="1828440" imgH="1117440" progId="Photoshop.Image.13">
                      <p:embed/>
                    </p:oleObj>
                  </mc:Choice>
                  <mc:Fallback>
                    <p:oleObj name="Image" r:id="rId10" imgW="1828440" imgH="1117440" progId="Photoshop.Image.13">
                      <p:embed/>
                      <p:pic>
                        <p:nvPicPr>
                          <p:cNvPr id="0" name=""/>
                          <p:cNvPicPr/>
                          <p:nvPr/>
                        </p:nvPicPr>
                        <p:blipFill>
                          <a:blip r:embed="rId11"/>
                          <a:stretch>
                            <a:fillRect/>
                          </a:stretch>
                        </p:blipFill>
                        <p:spPr>
                          <a:xfrm>
                            <a:off x="-2456641" y="10893992"/>
                            <a:ext cx="1828800" cy="1117600"/>
                          </a:xfrm>
                          <a:prstGeom prst="rect">
                            <a:avLst/>
                          </a:prstGeom>
                        </p:spPr>
                      </p:pic>
                    </p:oleObj>
                  </mc:Fallback>
                </mc:AlternateContent>
              </a:graphicData>
            </a:graphic>
          </p:graphicFrame>
          <p:sp>
            <p:nvSpPr>
              <p:cNvPr id="31" name="TextBox 30"/>
              <p:cNvSpPr txBox="1"/>
              <p:nvPr userDrawn="1"/>
            </p:nvSpPr>
            <p:spPr>
              <a:xfrm rot="16200000">
                <a:off x="-5235785" y="11366226"/>
                <a:ext cx="1117601" cy="165735"/>
              </a:xfrm>
              <a:prstGeom prst="rect">
                <a:avLst/>
              </a:prstGeom>
              <a:noFill/>
            </p:spPr>
            <p:txBody>
              <a:bodyPr wrap="square" lIns="91440" tIns="91440" rIns="91440" bIns="0" rtlCol="0">
                <a:spAutoFit/>
              </a:bodyPr>
              <a:lstStyle/>
              <a:p>
                <a:pPr algn="ctr"/>
                <a:r>
                  <a:rPr lang="en-US" sz="2000" dirty="0">
                    <a:solidFill>
                      <a:srgbClr val="92D050"/>
                    </a:solidFill>
                  </a:rPr>
                  <a:t>Good</a:t>
                </a:r>
                <a:r>
                  <a:rPr lang="en-US" sz="2000" baseline="0" dirty="0">
                    <a:solidFill>
                      <a:srgbClr val="92D050"/>
                    </a:solidFill>
                  </a:rPr>
                  <a:t> </a:t>
                </a:r>
                <a:r>
                  <a:rPr lang="en-US" sz="2000" baseline="0" dirty="0">
                    <a:solidFill>
                      <a:schemeClr val="bg1"/>
                    </a:solidFill>
                  </a:rPr>
                  <a:t>printing quality</a:t>
                </a:r>
                <a:endParaRPr lang="en-US" sz="2000" dirty="0">
                  <a:solidFill>
                    <a:schemeClr val="bg1"/>
                  </a:solidFill>
                </a:endParaRPr>
              </a:p>
            </p:txBody>
          </p:sp>
          <p:sp>
            <p:nvSpPr>
              <p:cNvPr id="32" name="TextBox 31"/>
              <p:cNvSpPr txBox="1"/>
              <p:nvPr userDrawn="1"/>
            </p:nvSpPr>
            <p:spPr>
              <a:xfrm rot="16200000">
                <a:off x="-1095250" y="11375753"/>
                <a:ext cx="1117601" cy="165735"/>
              </a:xfrm>
              <a:prstGeom prst="rect">
                <a:avLst/>
              </a:prstGeom>
              <a:noFill/>
            </p:spPr>
            <p:txBody>
              <a:bodyPr wrap="square" lIns="91440" tIns="91440" rIns="91440" bIns="0" rtlCol="0">
                <a:spAutoFit/>
              </a:bodyPr>
              <a:lstStyle/>
              <a:p>
                <a:pPr algn="ctr"/>
                <a:r>
                  <a:rPr lang="en-US" sz="2000" dirty="0">
                    <a:solidFill>
                      <a:srgbClr val="FF0000"/>
                    </a:solidFill>
                  </a:rPr>
                  <a:t>Bad </a:t>
                </a:r>
                <a:r>
                  <a:rPr lang="en-US" sz="2000" dirty="0">
                    <a:solidFill>
                      <a:schemeClr val="bg1"/>
                    </a:solidFill>
                  </a:rPr>
                  <a:t>printing quality</a:t>
                </a:r>
              </a:p>
            </p:txBody>
          </p:sp>
        </p:grpSp>
      </p:grpSp>
      <p:grpSp>
        <p:nvGrpSpPr>
          <p:cNvPr id="44" name="Group 43"/>
          <p:cNvGrpSpPr/>
          <p:nvPr userDrawn="1"/>
        </p:nvGrpSpPr>
        <p:grpSpPr>
          <a:xfrm>
            <a:off x="36502339" y="0"/>
            <a:ext cx="12284832" cy="35999738"/>
            <a:chOff x="44157839" y="-55065"/>
            <a:chExt cx="11062139" cy="32416732"/>
          </a:xfrm>
        </p:grpSpPr>
        <p:sp>
          <p:nvSpPr>
            <p:cNvPr id="45" name="Rectangle 44"/>
            <p:cNvSpPr/>
            <p:nvPr userDrawn="1"/>
          </p:nvSpPr>
          <p:spPr>
            <a:xfrm>
              <a:off x="44157839" y="-55065"/>
              <a:ext cx="11062139" cy="324167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429000"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a:t>
              </a:r>
              <a:b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b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2000250"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1995050242"/>
                </p:ext>
              </p:extLst>
            </p:nvPr>
          </p:nvGraphicFramePr>
          <p:xfrm>
            <a:off x="46871237" y="3286607"/>
            <a:ext cx="5586150" cy="2063772"/>
          </p:xfrm>
          <a:graphic>
            <a:graphicData uri="http://schemas.openxmlformats.org/presentationml/2006/ole">
              <mc:AlternateContent xmlns:mc="http://schemas.openxmlformats.org/markup-compatibility/2006">
                <mc:Choice xmlns:v="urn:schemas-microsoft-com:vml" Requires="v">
                  <p:oleObj spid="_x0000_s3496" name="Image" r:id="rId12" imgW="4571280" imgH="1688760" progId="Photoshop.Image.13">
                    <p:embed/>
                  </p:oleObj>
                </mc:Choice>
                <mc:Fallback>
                  <p:oleObj name="Image" r:id="rId12" imgW="4571280" imgH="1688760" progId="Photoshop.Image.13">
                    <p:embed/>
                    <p:pic>
                      <p:nvPicPr>
                        <p:cNvPr id="0" name=""/>
                        <p:cNvPicPr/>
                        <p:nvPr/>
                      </p:nvPicPr>
                      <p:blipFill>
                        <a:blip r:embed="rId13"/>
                        <a:stretch>
                          <a:fillRect/>
                        </a:stretch>
                      </p:blipFill>
                      <p:spPr>
                        <a:xfrm>
                          <a:off x="46871237" y="3286607"/>
                          <a:ext cx="5586150" cy="2063772"/>
                        </a:xfrm>
                        <a:prstGeom prst="rect">
                          <a:avLst/>
                        </a:prstGeom>
                      </p:spPr>
                    </p:pic>
                  </p:oleObj>
                </mc:Fallback>
              </mc:AlternateContent>
            </a:graphicData>
          </a:graphic>
        </p:graphicFrame>
        <p:pic>
          <p:nvPicPr>
            <p:cNvPr id="48" name="Picture 47"/>
            <p:cNvPicPr>
              <a:picLocks noChangeAspect="1"/>
            </p:cNvPicPr>
            <p:nvPr userDrawn="1"/>
          </p:nvPicPr>
          <p:blipFill>
            <a:blip r:embed="rId14"/>
            <a:stretch>
              <a:fillRect/>
            </a:stretch>
          </p:blipFill>
          <p:spPr>
            <a:xfrm>
              <a:off x="44487207" y="7579895"/>
              <a:ext cx="2969584" cy="1370577"/>
            </a:xfrm>
            <a:prstGeom prst="rect">
              <a:avLst/>
            </a:prstGeom>
            <a:ln>
              <a:noFill/>
            </a:ln>
          </p:spPr>
        </p:pic>
        <p:graphicFrame>
          <p:nvGraphicFramePr>
            <p:cNvPr id="59" name="Object 58"/>
            <p:cNvGraphicFramePr>
              <a:graphicFrameLocks noChangeAspect="1"/>
            </p:cNvGraphicFramePr>
            <p:nvPr userDrawn="1">
              <p:extLst>
                <p:ext uri="{D42A27DB-BD31-4B8C-83A1-F6EECF244321}">
                  <p14:modId xmlns:p14="http://schemas.microsoft.com/office/powerpoint/2010/main" val="293546774"/>
                </p:ext>
              </p:extLst>
            </p:nvPr>
          </p:nvGraphicFramePr>
          <p:xfrm>
            <a:off x="44629619" y="11328671"/>
            <a:ext cx="1482266" cy="992162"/>
          </p:xfrm>
          <a:graphic>
            <a:graphicData uri="http://schemas.openxmlformats.org/presentationml/2006/ole">
              <mc:AlternateContent xmlns:mc="http://schemas.openxmlformats.org/markup-compatibility/2006">
                <mc:Choice xmlns:v="urn:schemas-microsoft-com:vml" Requires="v">
                  <p:oleObj spid="_x0000_s3497" name="Image" r:id="rId15" imgW="1574280" imgH="1053720" progId="Photoshop.Image.13">
                    <p:embed/>
                  </p:oleObj>
                </mc:Choice>
                <mc:Fallback>
                  <p:oleObj name="Image" r:id="rId15" imgW="1574280" imgH="1053720" progId="Photoshop.Image.13">
                    <p:embed/>
                    <p:pic>
                      <p:nvPicPr>
                        <p:cNvPr id="0" name=""/>
                        <p:cNvPicPr/>
                        <p:nvPr/>
                      </p:nvPicPr>
                      <p:blipFill>
                        <a:blip r:embed="rId16"/>
                        <a:stretch>
                          <a:fillRect/>
                        </a:stretch>
                      </p:blipFill>
                      <p:spPr>
                        <a:xfrm>
                          <a:off x="44629619" y="11328671"/>
                          <a:ext cx="1482266" cy="992162"/>
                        </a:xfrm>
                        <a:prstGeom prst="rect">
                          <a:avLst/>
                        </a:prstGeom>
                      </p:spPr>
                    </p:pic>
                  </p:oleObj>
                </mc:Fallback>
              </mc:AlternateContent>
            </a:graphicData>
          </a:graphic>
        </p:graphicFrame>
        <p:grpSp>
          <p:nvGrpSpPr>
            <p:cNvPr id="60" name="Group 59"/>
            <p:cNvGrpSpPr/>
            <p:nvPr userDrawn="1"/>
          </p:nvGrpSpPr>
          <p:grpSpPr>
            <a:xfrm>
              <a:off x="44487207" y="29021651"/>
              <a:ext cx="10354213" cy="1265612"/>
              <a:chOff x="44200453" y="28023802"/>
              <a:chExt cx="9771399" cy="1090622"/>
            </a:xfrm>
          </p:grpSpPr>
          <p:sp>
            <p:nvSpPr>
              <p:cNvPr id="62" name="Rounded Rectangle 61"/>
              <p:cNvSpPr/>
              <p:nvPr userDrawn="1"/>
            </p:nvSpPr>
            <p:spPr>
              <a:xfrm>
                <a:off x="44200453" y="28023802"/>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7" descr="http://t2.gstatic.com/images?q=tbn:ANd9GcR4APHC6TT9w54M2zn_pvCiBxUNcspYPoVxirLRphBoJabfSvu7zw">
                <a:hlinkClick r:id="rId17"/>
              </p:cNvPr>
              <p:cNvPicPr>
                <a:picLocks noChangeAspect="1" noChangeArrowheads="1"/>
              </p:cNvPicPr>
              <p:nvPr userDrawn="1"/>
            </p:nvPicPr>
            <p:blipFill>
              <a:blip r:embed="rId18" cstate="print"/>
              <a:srcRect/>
              <a:stretch>
                <a:fillRect/>
              </a:stretch>
            </p:blipFill>
            <p:spPr bwMode="auto">
              <a:xfrm>
                <a:off x="44326393" y="28122139"/>
                <a:ext cx="914401" cy="914399"/>
              </a:xfrm>
              <a:prstGeom prst="rect">
                <a:avLst/>
              </a:prstGeom>
              <a:noFill/>
              <a:ln>
                <a:noFill/>
              </a:ln>
            </p:spPr>
          </p:pic>
          <p:sp>
            <p:nvSpPr>
              <p:cNvPr id="64" name="TextBox 63"/>
              <p:cNvSpPr txBox="1"/>
              <p:nvPr userDrawn="1"/>
            </p:nvSpPr>
            <p:spPr>
              <a:xfrm>
                <a:off x="45300663" y="28213723"/>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grpSp>
      <p:sp>
        <p:nvSpPr>
          <p:cNvPr id="37" name="TextBox 36"/>
          <p:cNvSpPr txBox="1"/>
          <p:nvPr userDrawn="1"/>
        </p:nvSpPr>
        <p:spPr>
          <a:xfrm>
            <a:off x="36868112" y="34138361"/>
            <a:ext cx="7629577" cy="1399638"/>
          </a:xfrm>
          <a:prstGeom prst="rect">
            <a:avLst/>
          </a:prstGeom>
          <a:noFill/>
        </p:spPr>
        <p:txBody>
          <a:bodyPr wrap="square" lIns="65304" tIns="32651" rIns="65304" bIns="32651" rtlCol="0">
            <a:spAutoFit/>
          </a:bodyPr>
          <a:lstStyle/>
          <a:p>
            <a:pPr marL="398463" indent="-398463">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400" dirty="0">
                <a:solidFill>
                  <a:schemeClr val="bg1"/>
                </a:solidFill>
              </a:rPr>
              <a:t>2117 Fourth Street ,</a:t>
            </a:r>
            <a:r>
              <a:rPr lang="en-US" sz="2400" baseline="0" dirty="0">
                <a:solidFill>
                  <a:schemeClr val="bg1"/>
                </a:solidFill>
              </a:rPr>
              <a:t> Unit C</a:t>
            </a:r>
          </a:p>
          <a:p>
            <a:pPr marL="398463" indent="0">
              <a:lnSpc>
                <a:spcPts val="2600"/>
              </a:lnSpc>
            </a:pPr>
            <a:r>
              <a:rPr lang="en-US" sz="2400" baseline="0" dirty="0">
                <a:solidFill>
                  <a:schemeClr val="bg1"/>
                </a:solidFill>
              </a:rPr>
              <a:t>Berkeley CA </a:t>
            </a:r>
            <a:r>
              <a:rPr lang="en-US" sz="2000" baseline="0" dirty="0">
                <a:solidFill>
                  <a:schemeClr val="bg1"/>
                </a:solidFill>
              </a:rPr>
              <a:t>94710</a:t>
            </a:r>
            <a:br>
              <a:rPr lang="en-US" sz="2400" baseline="0" dirty="0">
                <a:solidFill>
                  <a:schemeClr val="bg1"/>
                </a:solidFill>
              </a:rPr>
            </a:br>
            <a:r>
              <a:rPr lang="en-US" sz="2400" b="1" baseline="0" dirty="0">
                <a:solidFill>
                  <a:srgbClr val="FFFF00"/>
                </a:solidFill>
              </a:rPr>
              <a:t>posterpresenter@gmail.com</a:t>
            </a:r>
            <a:endParaRPr lang="en-US" sz="2800" b="1" dirty="0">
              <a:solidFill>
                <a:srgbClr val="FFFF00"/>
              </a:solidFill>
            </a:endParaRPr>
          </a:p>
        </p:txBody>
      </p:sp>
      <p:sp>
        <p:nvSpPr>
          <p:cNvPr id="38" name="Text Box 14"/>
          <p:cNvSpPr txBox="1">
            <a:spLocks noChangeArrowheads="1"/>
          </p:cNvSpPr>
          <p:nvPr userDrawn="1"/>
        </p:nvSpPr>
        <p:spPr bwMode="auto">
          <a:xfrm>
            <a:off x="1511711" y="35265749"/>
            <a:ext cx="2851567" cy="322562"/>
          </a:xfrm>
          <a:prstGeom prst="rect">
            <a:avLst/>
          </a:prstGeom>
          <a:noFill/>
          <a:ln w="9525">
            <a:noFill/>
            <a:miter lim="800000"/>
            <a:headEnd/>
            <a:tailEnd/>
          </a:ln>
          <a:effectLst/>
        </p:spPr>
        <p:txBody>
          <a:bodyPr wrap="square" lIns="74854" tIns="37420" rIns="74854" bIns="37420">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0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3599776" rtl="0" eaLnBrk="1" latinLnBrk="0" hangingPunct="1">
        <a:spcBef>
          <a:spcPct val="0"/>
        </a:spcBef>
        <a:buNone/>
        <a:defRPr sz="7200" kern="1200">
          <a:solidFill>
            <a:schemeClr val="bg1"/>
          </a:solidFill>
          <a:latin typeface="Trebuchet MS" pitchFamily="34" charset="0"/>
          <a:ea typeface="+mj-ea"/>
          <a:cs typeface="+mj-cs"/>
        </a:defRPr>
      </a:lvl1pPr>
    </p:titleStyle>
    <p:bodyStyle>
      <a:lvl1pPr marL="1349916" indent="-1349916" algn="l" defTabSz="3599776" rtl="0" eaLnBrk="1" latinLnBrk="0" hangingPunct="1">
        <a:spcBef>
          <a:spcPct val="20000"/>
        </a:spcBef>
        <a:buFont typeface="Arial" pitchFamily="34" charset="0"/>
        <a:buChar char="•"/>
        <a:defRPr sz="12600" kern="1200">
          <a:solidFill>
            <a:schemeClr val="tx1"/>
          </a:solidFill>
          <a:latin typeface="+mn-lt"/>
          <a:ea typeface="+mn-ea"/>
          <a:cs typeface="+mn-cs"/>
        </a:defRPr>
      </a:lvl1pPr>
      <a:lvl2pPr marL="2924818" indent="-1124930" algn="l" defTabSz="3599776" rtl="0" eaLnBrk="1" latinLnBrk="0" hangingPunct="1">
        <a:spcBef>
          <a:spcPct val="20000"/>
        </a:spcBef>
        <a:buFont typeface="Arial" pitchFamily="34" charset="0"/>
        <a:buChar char="–"/>
        <a:defRPr sz="11100" kern="1200">
          <a:solidFill>
            <a:schemeClr val="tx1"/>
          </a:solidFill>
          <a:latin typeface="+mn-lt"/>
          <a:ea typeface="+mn-ea"/>
          <a:cs typeface="+mn-cs"/>
        </a:defRPr>
      </a:lvl2pPr>
      <a:lvl3pPr marL="4499721" indent="-899945" algn="l" defTabSz="3599776" rtl="0" eaLnBrk="1" latinLnBrk="0" hangingPunct="1">
        <a:spcBef>
          <a:spcPct val="20000"/>
        </a:spcBef>
        <a:buFont typeface="Arial" pitchFamily="34" charset="0"/>
        <a:buChar char="•"/>
        <a:defRPr sz="9500" kern="1200">
          <a:solidFill>
            <a:schemeClr val="tx1"/>
          </a:solidFill>
          <a:latin typeface="+mn-lt"/>
          <a:ea typeface="+mn-ea"/>
          <a:cs typeface="+mn-cs"/>
        </a:defRPr>
      </a:lvl3pPr>
      <a:lvl4pPr marL="629960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4pPr>
      <a:lvl5pPr marL="8099496"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p:bodyStyle>
    <p:otherStyle>
      <a:defPPr>
        <a:defRPr lang="en-US"/>
      </a:defPPr>
      <a:lvl1pPr marL="0" algn="l" defTabSz="3599776" rtl="0" eaLnBrk="1" latinLnBrk="0" hangingPunct="1">
        <a:defRPr sz="7100" kern="1200">
          <a:solidFill>
            <a:schemeClr val="tx1"/>
          </a:solidFill>
          <a:latin typeface="+mn-lt"/>
          <a:ea typeface="+mn-ea"/>
          <a:cs typeface="+mn-cs"/>
        </a:defRPr>
      </a:lvl1pPr>
      <a:lvl2pPr marL="1799889" algn="l" defTabSz="3599776" rtl="0" eaLnBrk="1" latinLnBrk="0" hangingPunct="1">
        <a:defRPr sz="7100" kern="1200">
          <a:solidFill>
            <a:schemeClr val="tx1"/>
          </a:solidFill>
          <a:latin typeface="+mn-lt"/>
          <a:ea typeface="+mn-ea"/>
          <a:cs typeface="+mn-cs"/>
        </a:defRPr>
      </a:lvl2pPr>
      <a:lvl3pPr marL="3599776" algn="l" defTabSz="3599776" rtl="0" eaLnBrk="1" latinLnBrk="0" hangingPunct="1">
        <a:defRPr sz="7100" kern="1200">
          <a:solidFill>
            <a:schemeClr val="tx1"/>
          </a:solidFill>
          <a:latin typeface="+mn-lt"/>
          <a:ea typeface="+mn-ea"/>
          <a:cs typeface="+mn-cs"/>
        </a:defRPr>
      </a:lvl3pPr>
      <a:lvl4pPr marL="5399664" algn="l" defTabSz="3599776" rtl="0" eaLnBrk="1" latinLnBrk="0" hangingPunct="1">
        <a:defRPr sz="7100" kern="1200">
          <a:solidFill>
            <a:schemeClr val="tx1"/>
          </a:solidFill>
          <a:latin typeface="+mn-lt"/>
          <a:ea typeface="+mn-ea"/>
          <a:cs typeface="+mn-cs"/>
        </a:defRPr>
      </a:lvl4pPr>
      <a:lvl5pPr marL="7199552" algn="l" defTabSz="3599776" rtl="0" eaLnBrk="1" latinLnBrk="0" hangingPunct="1">
        <a:defRPr sz="7100" kern="1200">
          <a:solidFill>
            <a:schemeClr val="tx1"/>
          </a:solidFill>
          <a:latin typeface="+mn-lt"/>
          <a:ea typeface="+mn-ea"/>
          <a:cs typeface="+mn-cs"/>
        </a:defRPr>
      </a:lvl5pPr>
      <a:lvl6pPr marL="8999441" algn="l" defTabSz="3599776" rtl="0" eaLnBrk="1" latinLnBrk="0" hangingPunct="1">
        <a:defRPr sz="7100" kern="1200">
          <a:solidFill>
            <a:schemeClr val="tx1"/>
          </a:solidFill>
          <a:latin typeface="+mn-lt"/>
          <a:ea typeface="+mn-ea"/>
          <a:cs typeface="+mn-cs"/>
        </a:defRPr>
      </a:lvl6pPr>
      <a:lvl7pPr marL="10799330" algn="l" defTabSz="3599776" rtl="0" eaLnBrk="1" latinLnBrk="0" hangingPunct="1">
        <a:defRPr sz="7100" kern="1200">
          <a:solidFill>
            <a:schemeClr val="tx1"/>
          </a:solidFill>
          <a:latin typeface="+mn-lt"/>
          <a:ea typeface="+mn-ea"/>
          <a:cs typeface="+mn-cs"/>
        </a:defRPr>
      </a:lvl7pPr>
      <a:lvl8pPr marL="12599217" algn="l" defTabSz="3599776" rtl="0" eaLnBrk="1" latinLnBrk="0" hangingPunct="1">
        <a:defRPr sz="7100" kern="1200">
          <a:solidFill>
            <a:schemeClr val="tx1"/>
          </a:solidFill>
          <a:latin typeface="+mn-lt"/>
          <a:ea typeface="+mn-ea"/>
          <a:cs typeface="+mn-cs"/>
        </a:defRPr>
      </a:lvl8pPr>
      <a:lvl9pPr marL="14399106" algn="l" defTabSz="3599776" rtl="0" eaLnBrk="1" latinLnBrk="0" hangingPunct="1">
        <a:defRPr sz="7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8.emf"/><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6.emf"/><Relationship Id="rId3" Type="http://schemas.openxmlformats.org/officeDocument/2006/relationships/image" Target="../media/image11.png"/><Relationship Id="rId21" Type="http://schemas.openxmlformats.org/officeDocument/2006/relationships/image" Target="../media/image28.png"/><Relationship Id="rId34" Type="http://schemas.openxmlformats.org/officeDocument/2006/relationships/image" Target="../media/image41.emf"/><Relationship Id="rId42" Type="http://schemas.openxmlformats.org/officeDocument/2006/relationships/image" Target="../media/image49.emf"/><Relationship Id="rId47" Type="http://schemas.openxmlformats.org/officeDocument/2006/relationships/image" Target="../media/image53.png"/><Relationship Id="rId50" Type="http://schemas.openxmlformats.org/officeDocument/2006/relationships/image" Target="../media/image58.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0.emf"/><Relationship Id="rId38" Type="http://schemas.openxmlformats.org/officeDocument/2006/relationships/image" Target="../media/image45.emf"/><Relationship Id="rId46"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7.png"/><Relationship Id="rId29" Type="http://schemas.openxmlformats.org/officeDocument/2006/relationships/image" Target="../media/image36.emf"/><Relationship Id="rId41" Type="http://schemas.openxmlformats.org/officeDocument/2006/relationships/image" Target="../media/image48.emf"/><Relationship Id="rId54"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39.emf"/><Relationship Id="rId37" Type="http://schemas.openxmlformats.org/officeDocument/2006/relationships/image" Target="../media/image44.emf"/><Relationship Id="rId40" Type="http://schemas.openxmlformats.org/officeDocument/2006/relationships/image" Target="../media/image47.emf"/><Relationship Id="rId45" Type="http://schemas.openxmlformats.org/officeDocument/2006/relationships/image" Target="../media/image52.emf"/><Relationship Id="rId53" Type="http://schemas.openxmlformats.org/officeDocument/2006/relationships/image" Target="../media/image61.png"/><Relationship Id="rId5" Type="http://schemas.openxmlformats.org/officeDocument/2006/relationships/image" Target="../media/image13.png"/><Relationship Id="rId15" Type="http://schemas.openxmlformats.org/officeDocument/2006/relationships/image" Target="../media/image22.emf"/><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emf"/><Relationship Id="rId49" Type="http://schemas.openxmlformats.org/officeDocument/2006/relationships/image" Target="../media/image57.png"/><Relationship Id="rId10" Type="http://schemas.openxmlformats.org/officeDocument/2006/relationships/image" Target="../media/image18.png"/><Relationship Id="rId19" Type="http://schemas.openxmlformats.org/officeDocument/2006/relationships/image" Target="../media/image23.png"/><Relationship Id="rId31" Type="http://schemas.openxmlformats.org/officeDocument/2006/relationships/image" Target="../media/image38.emf"/><Relationship Id="rId44" Type="http://schemas.openxmlformats.org/officeDocument/2006/relationships/image" Target="../media/image51.emf"/><Relationship Id="rId52"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1.emf"/><Relationship Id="rId30" Type="http://schemas.openxmlformats.org/officeDocument/2006/relationships/image" Target="../media/image37.emf"/><Relationship Id="rId35" Type="http://schemas.openxmlformats.org/officeDocument/2006/relationships/image" Target="../media/image42.emf"/><Relationship Id="rId43" Type="http://schemas.openxmlformats.org/officeDocument/2006/relationships/image" Target="../media/image50.emf"/><Relationship Id="rId48" Type="http://schemas.openxmlformats.org/officeDocument/2006/relationships/image" Target="../media/image55.png"/><Relationship Id="rId8" Type="http://schemas.openxmlformats.org/officeDocument/2006/relationships/image" Target="../media/image16.png"/><Relationship Id="rId51"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55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09F6AE44-EB52-4219-AAE8-9056E0A48223}"/>
              </a:ext>
            </a:extLst>
          </p:cNvPr>
          <p:cNvSpPr/>
          <p:nvPr/>
        </p:nvSpPr>
        <p:spPr>
          <a:xfrm>
            <a:off x="871362" y="25490876"/>
            <a:ext cx="10899648" cy="8800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Text Placeholder 672"/>
          <p:cNvSpPr>
            <a:spLocks noGrp="1"/>
          </p:cNvSpPr>
          <p:nvPr>
            <p:ph type="body" sz="quarter" idx="11"/>
          </p:nvPr>
        </p:nvSpPr>
        <p:spPr/>
        <p:txBody>
          <a:bodyPr/>
          <a:lstStyle/>
          <a:p>
            <a:r>
              <a:rPr lang="en-US" dirty="0"/>
              <a:t>Introduction</a:t>
            </a:r>
          </a:p>
        </p:txBody>
      </p:sp>
      <p:sp>
        <p:nvSpPr>
          <p:cNvPr id="677" name="Text Placeholder 676"/>
          <p:cNvSpPr>
            <a:spLocks noGrp="1"/>
          </p:cNvSpPr>
          <p:nvPr>
            <p:ph type="body" sz="quarter" idx="20"/>
          </p:nvPr>
        </p:nvSpPr>
        <p:spPr>
          <a:xfrm>
            <a:off x="763794" y="11493227"/>
            <a:ext cx="11132731" cy="618471"/>
          </a:xfrm>
        </p:spPr>
        <p:txBody>
          <a:bodyPr/>
          <a:lstStyle/>
          <a:p>
            <a:r>
              <a:rPr lang="en-US" dirty="0"/>
              <a:t>Microstructural Characterization</a:t>
            </a:r>
          </a:p>
        </p:txBody>
      </p:sp>
      <p:sp>
        <p:nvSpPr>
          <p:cNvPr id="681" name="Text Placeholder 680"/>
          <p:cNvSpPr>
            <a:spLocks noGrp="1"/>
          </p:cNvSpPr>
          <p:nvPr>
            <p:ph type="body" sz="quarter" idx="24"/>
          </p:nvPr>
        </p:nvSpPr>
        <p:spPr>
          <a:xfrm>
            <a:off x="12390321" y="24902177"/>
            <a:ext cx="11137940" cy="618471"/>
          </a:xfrm>
        </p:spPr>
        <p:txBody>
          <a:bodyPr/>
          <a:lstStyle/>
          <a:p>
            <a:r>
              <a:rPr lang="en-US" dirty="0"/>
              <a:t>Results</a:t>
            </a:r>
          </a:p>
        </p:txBody>
      </p:sp>
      <p:sp>
        <p:nvSpPr>
          <p:cNvPr id="686" name="Text Placeholder 685"/>
          <p:cNvSpPr>
            <a:spLocks noGrp="1"/>
          </p:cNvSpPr>
          <p:nvPr>
            <p:ph type="body" sz="quarter" idx="29"/>
          </p:nvPr>
        </p:nvSpPr>
        <p:spPr>
          <a:xfrm>
            <a:off x="24206664" y="19115176"/>
            <a:ext cx="11135113" cy="618471"/>
          </a:xfrm>
        </p:spPr>
        <p:txBody>
          <a:bodyPr/>
          <a:lstStyle/>
          <a:p>
            <a:r>
              <a:rPr lang="en-US" dirty="0"/>
              <a:t>Conclusions</a:t>
            </a:r>
          </a:p>
        </p:txBody>
      </p:sp>
      <p:sp>
        <p:nvSpPr>
          <p:cNvPr id="725" name="Text Placeholder 724"/>
          <p:cNvSpPr>
            <a:spLocks noGrp="1"/>
          </p:cNvSpPr>
          <p:nvPr>
            <p:ph type="body" sz="quarter" idx="150"/>
          </p:nvPr>
        </p:nvSpPr>
        <p:spPr>
          <a:xfrm>
            <a:off x="3635021" y="3698103"/>
            <a:ext cx="31442406" cy="2038723"/>
          </a:xfrm>
        </p:spPr>
        <p:txBody>
          <a:bodyPr>
            <a:normAutofit/>
          </a:bodyPr>
          <a:lstStyle/>
          <a:p>
            <a:r>
              <a:rPr lang="en-US" sz="4000" baseline="30000" dirty="0"/>
              <a:t>1</a:t>
            </a:r>
            <a:r>
              <a:rPr lang="en-US" sz="4000" dirty="0"/>
              <a:t>University of New Hampshire, </a:t>
            </a:r>
            <a:r>
              <a:rPr lang="en-US" sz="4000" baseline="30000" dirty="0"/>
              <a:t>2</a:t>
            </a:r>
            <a:r>
              <a:rPr lang="en-US" sz="4000" dirty="0"/>
              <a:t>Los Alamos National Laboratory, </a:t>
            </a:r>
            <a:r>
              <a:rPr lang="en-US" sz="4000" baseline="30000" dirty="0"/>
              <a:t>3</a:t>
            </a:r>
            <a:r>
              <a:rPr lang="en-US" sz="4000" dirty="0"/>
              <a:t>CCDC Army Research Laboratory, </a:t>
            </a:r>
            <a:r>
              <a:rPr lang="en-US" sz="4000" baseline="30000" dirty="0"/>
              <a:t>4</a:t>
            </a:r>
            <a:r>
              <a:rPr lang="en-US" sz="4000" dirty="0"/>
              <a:t>Air Force Research Laboratory, </a:t>
            </a:r>
            <a:r>
              <a:rPr lang="en-US" sz="4000" baseline="30000" dirty="0"/>
              <a:t>5</a:t>
            </a:r>
            <a:r>
              <a:rPr lang="en-US" sz="4000" dirty="0"/>
              <a:t>Rolls-Royce Corporation </a:t>
            </a:r>
          </a:p>
        </p:txBody>
      </p:sp>
      <p:sp>
        <p:nvSpPr>
          <p:cNvPr id="726" name="Text Placeholder 725"/>
          <p:cNvSpPr>
            <a:spLocks noGrp="1"/>
          </p:cNvSpPr>
          <p:nvPr>
            <p:ph type="body" sz="quarter" idx="151"/>
          </p:nvPr>
        </p:nvSpPr>
        <p:spPr>
          <a:xfrm>
            <a:off x="4463425" y="2091485"/>
            <a:ext cx="30544599" cy="1280160"/>
          </a:xfrm>
        </p:spPr>
        <p:txBody>
          <a:bodyPr>
            <a:noAutofit/>
          </a:bodyPr>
          <a:lstStyle/>
          <a:p>
            <a:r>
              <a:rPr lang="en-US" sz="5000" dirty="0"/>
              <a:t>Iftekhar A. Riyad</a:t>
            </a:r>
            <a:r>
              <a:rPr lang="en-US" sz="5000" baseline="30000" dirty="0"/>
              <a:t>1</a:t>
            </a:r>
            <a:r>
              <a:rPr lang="en-US" sz="5000" dirty="0"/>
              <a:t>, Evgenii Vasilev</a:t>
            </a:r>
            <a:r>
              <a:rPr lang="en-US" sz="5000" baseline="30000" dirty="0"/>
              <a:t>1</a:t>
            </a:r>
            <a:r>
              <a:rPr lang="en-US" sz="5000" dirty="0"/>
              <a:t>, Ricardo A. Lebensohn</a:t>
            </a:r>
            <a:r>
              <a:rPr lang="en-US" sz="5000" baseline="30000" dirty="0"/>
              <a:t>2</a:t>
            </a:r>
            <a:r>
              <a:rPr lang="en-US" sz="5000" dirty="0"/>
              <a:t>, Brandon A. McWilliams</a:t>
            </a:r>
            <a:r>
              <a:rPr lang="en-US" sz="5000" baseline="30000" dirty="0"/>
              <a:t>3</a:t>
            </a:r>
            <a:r>
              <a:rPr lang="en-US" sz="5000" dirty="0"/>
              <a:t>, Adam L. Pilchak</a:t>
            </a:r>
            <a:r>
              <a:rPr lang="en-US" sz="5000" baseline="30000" dirty="0"/>
              <a:t>4</a:t>
            </a:r>
            <a:r>
              <a:rPr lang="en-US" sz="5000" dirty="0"/>
              <a:t>, Michael G. Glavicic</a:t>
            </a:r>
            <a:r>
              <a:rPr lang="en-US" sz="5000" baseline="30000" dirty="0"/>
              <a:t>5</a:t>
            </a:r>
            <a:r>
              <a:rPr lang="en-US" sz="5000" dirty="0"/>
              <a:t>, and Marko Knezevic</a:t>
            </a:r>
            <a:r>
              <a:rPr lang="en-US" sz="5000" baseline="30000" dirty="0"/>
              <a:t>1 </a:t>
            </a:r>
            <a:endParaRPr lang="en-US" sz="5000" dirty="0"/>
          </a:p>
        </p:txBody>
      </p:sp>
      <p:sp>
        <p:nvSpPr>
          <p:cNvPr id="727" name="Text Placeholder 726"/>
          <p:cNvSpPr>
            <a:spLocks noGrp="1"/>
          </p:cNvSpPr>
          <p:nvPr>
            <p:ph type="body" sz="quarter" idx="153"/>
          </p:nvPr>
        </p:nvSpPr>
        <p:spPr>
          <a:xfrm>
            <a:off x="5742723" y="231830"/>
            <a:ext cx="28884332" cy="1637973"/>
          </a:xfrm>
        </p:spPr>
        <p:txBody>
          <a:bodyPr>
            <a:noAutofit/>
          </a:bodyPr>
          <a:lstStyle/>
          <a:p>
            <a:r>
              <a:rPr lang="en-US" sz="6000" dirty="0"/>
              <a:t>Modeling the role of local crystallographic correlations in lamellar microstructures of Ti-6Al-4V fabricated via laser powder bed fusion  </a:t>
            </a:r>
          </a:p>
        </p:txBody>
      </p:sp>
      <p:pic>
        <p:nvPicPr>
          <p:cNvPr id="13" name="Picture 12">
            <a:extLst>
              <a:ext uri="{FF2B5EF4-FFF2-40B4-BE49-F238E27FC236}">
                <a16:creationId xmlns:a16="http://schemas.microsoft.com/office/drawing/2014/main" id="{755CBBF6-D7CE-4E1C-8B90-F67DDE291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959"/>
          <a:stretch/>
        </p:blipFill>
        <p:spPr>
          <a:xfrm>
            <a:off x="871362" y="1115027"/>
            <a:ext cx="2547830" cy="3366209"/>
          </a:xfrm>
          <a:prstGeom prst="rect">
            <a:avLst/>
          </a:prstGeom>
        </p:spPr>
      </p:pic>
      <p:sp>
        <p:nvSpPr>
          <p:cNvPr id="195" name="Rectangle 194">
            <a:extLst>
              <a:ext uri="{FF2B5EF4-FFF2-40B4-BE49-F238E27FC236}">
                <a16:creationId xmlns:a16="http://schemas.microsoft.com/office/drawing/2014/main" id="{B80511FC-A209-4462-B1AE-2F9A6833420E}"/>
              </a:ext>
            </a:extLst>
          </p:cNvPr>
          <p:cNvSpPr/>
          <p:nvPr/>
        </p:nvSpPr>
        <p:spPr>
          <a:xfrm>
            <a:off x="873047" y="12132886"/>
            <a:ext cx="10899648" cy="127804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8" name="Group 447">
            <a:extLst>
              <a:ext uri="{FF2B5EF4-FFF2-40B4-BE49-F238E27FC236}">
                <a16:creationId xmlns:a16="http://schemas.microsoft.com/office/drawing/2014/main" id="{E7A49ECD-4740-450A-AAAA-8B9AD8C97371}"/>
              </a:ext>
            </a:extLst>
          </p:cNvPr>
          <p:cNvGrpSpPr/>
          <p:nvPr/>
        </p:nvGrpSpPr>
        <p:grpSpPr>
          <a:xfrm>
            <a:off x="24224149" y="24447222"/>
            <a:ext cx="10959812" cy="7871667"/>
            <a:chOff x="24168565" y="27293059"/>
            <a:chExt cx="10959812" cy="3069451"/>
          </a:xfrm>
        </p:grpSpPr>
        <p:sp>
          <p:nvSpPr>
            <p:cNvPr id="440" name="Rectangle 439">
              <a:extLst>
                <a:ext uri="{FF2B5EF4-FFF2-40B4-BE49-F238E27FC236}">
                  <a16:creationId xmlns:a16="http://schemas.microsoft.com/office/drawing/2014/main" id="{69556E74-8E9F-4B1F-9D94-D9237090F75E}"/>
                </a:ext>
              </a:extLst>
            </p:cNvPr>
            <p:cNvSpPr/>
            <p:nvPr/>
          </p:nvSpPr>
          <p:spPr>
            <a:xfrm>
              <a:off x="24168565" y="27293059"/>
              <a:ext cx="10899648" cy="2478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TextBox 440">
              <a:extLst>
                <a:ext uri="{FF2B5EF4-FFF2-40B4-BE49-F238E27FC236}">
                  <a16:creationId xmlns:a16="http://schemas.microsoft.com/office/drawing/2014/main" id="{AABB11FB-C5EE-4004-852F-58B9DDA5FD19}"/>
                </a:ext>
              </a:extLst>
            </p:cNvPr>
            <p:cNvSpPr txBox="1"/>
            <p:nvPr/>
          </p:nvSpPr>
          <p:spPr>
            <a:xfrm>
              <a:off x="24304579" y="27426634"/>
              <a:ext cx="10823798" cy="2935876"/>
            </a:xfrm>
            <a:prstGeom prst="rect">
              <a:avLst/>
            </a:prstGeom>
            <a:noFill/>
          </p:spPr>
          <p:txBody>
            <a:bodyPr wrap="square" rtlCol="0">
              <a:spAutoFit/>
            </a:bodyPr>
            <a:lstStyle/>
            <a:p>
              <a:r>
                <a:rPr lang="en-US" sz="2400" dirty="0">
                  <a:solidFill>
                    <a:srgbClr val="002060"/>
                  </a:solidFill>
                  <a:latin typeface="+mj-lt"/>
                  <a:ea typeface="Calibri" panose="020F0502020204030204" pitchFamily="34" charset="0"/>
                  <a:cs typeface="Times New Roman" panose="02020603050405020304" pitchFamily="18" charset="0"/>
                </a:rPr>
                <a:t>[1] </a:t>
              </a:r>
              <a:r>
                <a:rPr lang="en-US" sz="2400" dirty="0" err="1">
                  <a:solidFill>
                    <a:srgbClr val="002060"/>
                  </a:solidFill>
                  <a:latin typeface="+mj-lt"/>
                </a:rPr>
                <a:t>Lebensohn</a:t>
              </a:r>
              <a:r>
                <a:rPr lang="en-US" sz="2400" dirty="0">
                  <a:solidFill>
                    <a:srgbClr val="002060"/>
                  </a:solidFill>
                  <a:latin typeface="+mj-lt"/>
                </a:rPr>
                <a:t>, R., 1999. Modelling the role of local correlations in polycrystal plasticity using </a:t>
              </a:r>
              <a:r>
                <a:rPr lang="en-US" sz="2400" dirty="0" err="1">
                  <a:solidFill>
                    <a:srgbClr val="002060"/>
                  </a:solidFill>
                  <a:latin typeface="+mj-lt"/>
                </a:rPr>
                <a:t>viscoplastic</a:t>
              </a:r>
              <a:r>
                <a:rPr lang="en-US" sz="2400" dirty="0">
                  <a:solidFill>
                    <a:srgbClr val="002060"/>
                  </a:solidFill>
                  <a:latin typeface="+mj-lt"/>
                </a:rPr>
                <a:t> self-consistent schemes. Modelling and Simulation in Materials Science and Engineering 7, 739-746.</a:t>
              </a:r>
              <a:endParaRPr lang="en-US" sz="2400" dirty="0">
                <a:solidFill>
                  <a:srgbClr val="002060"/>
                </a:solidFill>
                <a:latin typeface="+mj-lt"/>
                <a:ea typeface="Calibri" panose="020F0502020204030204" pitchFamily="34" charset="0"/>
                <a:cs typeface="Times New Roman" panose="02020603050405020304" pitchFamily="18" charset="0"/>
              </a:endParaRPr>
            </a:p>
            <a:p>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T. R. Bieler, et al., 2019, “An analysis of (the lack of) slip transfer between near-cube oriented grains in pure Al,” International Journal of Plasticity,118, 269-290.</a:t>
              </a:r>
            </a:p>
            <a:p>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dirty="0">
                  <a:solidFill>
                    <a:srgbClr val="002060"/>
                  </a:solidFill>
                </a:rPr>
                <a:t>Wang, S.C., </a:t>
              </a:r>
              <a:r>
                <a:rPr lang="en-US" sz="2400" dirty="0" err="1">
                  <a:solidFill>
                    <a:srgbClr val="002060"/>
                  </a:solidFill>
                </a:rPr>
                <a:t>Aindow</a:t>
              </a:r>
              <a:r>
                <a:rPr lang="en-US" sz="2400" dirty="0">
                  <a:solidFill>
                    <a:srgbClr val="002060"/>
                  </a:solidFill>
                </a:rPr>
                <a:t>, M., </a:t>
              </a:r>
              <a:r>
                <a:rPr lang="en-US" sz="2400" dirty="0" err="1">
                  <a:solidFill>
                    <a:srgbClr val="002060"/>
                  </a:solidFill>
                </a:rPr>
                <a:t>Starink</a:t>
              </a:r>
              <a:r>
                <a:rPr lang="en-US" sz="2400" dirty="0">
                  <a:solidFill>
                    <a:srgbClr val="002060"/>
                  </a:solidFill>
                </a:rPr>
                <a:t>, M.J., 2003. Effect of self-accommodation on α/α boundary populations in pure titanium. Acta </a:t>
              </a:r>
              <a:r>
                <a:rPr lang="en-US" sz="2400" dirty="0" err="1">
                  <a:solidFill>
                    <a:srgbClr val="002060"/>
                  </a:solidFill>
                </a:rPr>
                <a:t>Materialia</a:t>
              </a:r>
              <a:r>
                <a:rPr lang="en-US" sz="2400" dirty="0">
                  <a:solidFill>
                    <a:srgbClr val="002060"/>
                  </a:solidFill>
                </a:rPr>
                <a:t> 51, 2485-2503.</a:t>
              </a:r>
            </a:p>
            <a:p>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[4] </a:t>
              </a:r>
              <a:r>
                <a:rPr lang="en-US" sz="2400" dirty="0">
                  <a:solidFill>
                    <a:srgbClr val="002060"/>
                  </a:solidFill>
                </a:rPr>
                <a:t>Humbert, M., </a:t>
              </a:r>
              <a:r>
                <a:rPr lang="en-US" sz="2400" dirty="0" err="1">
                  <a:solidFill>
                    <a:srgbClr val="002060"/>
                  </a:solidFill>
                </a:rPr>
                <a:t>Moustahfid</a:t>
              </a:r>
              <a:r>
                <a:rPr lang="en-US" sz="2400" dirty="0">
                  <a:solidFill>
                    <a:srgbClr val="002060"/>
                  </a:solidFill>
                </a:rPr>
                <a:t>, H., Wagner, F., Philippe, M.J., 1994. Evaluation of the high temperature texture of the β phase of a TA6V sample from the individual orientations of grains of the low temperature α phase. </a:t>
              </a:r>
              <a:r>
                <a:rPr lang="en-US" sz="2400" dirty="0" err="1">
                  <a:solidFill>
                    <a:srgbClr val="002060"/>
                  </a:solidFill>
                </a:rPr>
                <a:t>Scripta</a:t>
              </a:r>
              <a:r>
                <a:rPr lang="en-US" sz="2400" dirty="0">
                  <a:solidFill>
                    <a:srgbClr val="002060"/>
                  </a:solidFill>
                </a:rPr>
                <a:t> </a:t>
              </a:r>
              <a:r>
                <a:rPr lang="en-US" sz="2400" dirty="0" err="1">
                  <a:solidFill>
                    <a:srgbClr val="002060"/>
                  </a:solidFill>
                </a:rPr>
                <a:t>Metallurgica</a:t>
              </a:r>
              <a:r>
                <a:rPr lang="en-US" sz="2400" dirty="0">
                  <a:solidFill>
                    <a:srgbClr val="002060"/>
                  </a:solidFill>
                </a:rPr>
                <a:t> et </a:t>
              </a:r>
              <a:r>
                <a:rPr lang="en-US" sz="2400" dirty="0" err="1">
                  <a:solidFill>
                    <a:srgbClr val="002060"/>
                  </a:solidFill>
                </a:rPr>
                <a:t>Materialia</a:t>
              </a:r>
              <a:r>
                <a:rPr lang="en-US" sz="2400" dirty="0">
                  <a:solidFill>
                    <a:srgbClr val="002060"/>
                  </a:solidFill>
                </a:rPr>
                <a:t> 30, 377-382.</a:t>
              </a:r>
            </a:p>
            <a:p>
              <a:r>
                <a:rPr lang="en-US" sz="2400" dirty="0">
                  <a:solidFill>
                    <a:srgbClr val="002060"/>
                  </a:solidFill>
                </a:rPr>
                <a:t>[5] </a:t>
              </a:r>
              <a:r>
                <a:rPr lang="en-US" sz="2400" dirty="0" err="1">
                  <a:solidFill>
                    <a:srgbClr val="002060"/>
                  </a:solidFill>
                </a:rPr>
                <a:t>Knezevic</a:t>
              </a:r>
              <a:r>
                <a:rPr lang="en-US" sz="2400" dirty="0">
                  <a:solidFill>
                    <a:srgbClr val="002060"/>
                  </a:solidFill>
                </a:rPr>
                <a:t>, M., </a:t>
              </a:r>
              <a:r>
                <a:rPr lang="en-US" sz="2400" dirty="0" err="1">
                  <a:solidFill>
                    <a:srgbClr val="002060"/>
                  </a:solidFill>
                </a:rPr>
                <a:t>Lebensohn</a:t>
              </a:r>
              <a:r>
                <a:rPr lang="en-US" sz="2400" dirty="0">
                  <a:solidFill>
                    <a:srgbClr val="002060"/>
                  </a:solidFill>
                </a:rPr>
                <a:t>, R.A., </a:t>
              </a:r>
              <a:r>
                <a:rPr lang="en-US" sz="2400" dirty="0" err="1">
                  <a:solidFill>
                    <a:srgbClr val="002060"/>
                  </a:solidFill>
                </a:rPr>
                <a:t>Cazacu</a:t>
              </a:r>
              <a:r>
                <a:rPr lang="en-US" sz="2400" dirty="0">
                  <a:solidFill>
                    <a:srgbClr val="002060"/>
                  </a:solidFill>
                </a:rPr>
                <a:t>, O., </a:t>
              </a:r>
              <a:r>
                <a:rPr lang="en-US" sz="2400" dirty="0" err="1">
                  <a:solidFill>
                    <a:srgbClr val="002060"/>
                  </a:solidFill>
                </a:rPr>
                <a:t>Revil-Baudard</a:t>
              </a:r>
              <a:r>
                <a:rPr lang="en-US" sz="2400" dirty="0">
                  <a:solidFill>
                    <a:srgbClr val="002060"/>
                  </a:solidFill>
                </a:rPr>
                <a:t>, B., Proust, G., Vogel, S.C., Nixon, M.E., 2013. Modeling bending of α-titanium with embedded polycrystal plasticity in implicit finite elements. Materials Science and Engineering: A 564, 116-126.</a:t>
              </a:r>
            </a:p>
            <a:p>
              <a:endParaRPr lang="en-US" sz="2400" dirty="0">
                <a:solidFill>
                  <a:srgbClr val="002060"/>
                </a:solidFill>
              </a:endParaRPr>
            </a:p>
            <a:p>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24" name="Group 123">
            <a:extLst>
              <a:ext uri="{FF2B5EF4-FFF2-40B4-BE49-F238E27FC236}">
                <a16:creationId xmlns:a16="http://schemas.microsoft.com/office/drawing/2014/main" id="{CD2FF772-A4BC-4C88-A15D-BA6F3B49AE54}"/>
              </a:ext>
            </a:extLst>
          </p:cNvPr>
          <p:cNvGrpSpPr/>
          <p:nvPr/>
        </p:nvGrpSpPr>
        <p:grpSpPr>
          <a:xfrm>
            <a:off x="883667" y="6339050"/>
            <a:ext cx="10889028" cy="5069179"/>
            <a:chOff x="1029322" y="6339050"/>
            <a:chExt cx="10899648" cy="5612845"/>
          </a:xfrm>
        </p:grpSpPr>
        <p:grpSp>
          <p:nvGrpSpPr>
            <p:cNvPr id="4155" name="Group 4154">
              <a:extLst>
                <a:ext uri="{FF2B5EF4-FFF2-40B4-BE49-F238E27FC236}">
                  <a16:creationId xmlns:a16="http://schemas.microsoft.com/office/drawing/2014/main" id="{A4EE3A2E-0817-4ECE-9B4B-DB39B9D0DCC6}"/>
                </a:ext>
              </a:extLst>
            </p:cNvPr>
            <p:cNvGrpSpPr/>
            <p:nvPr/>
          </p:nvGrpSpPr>
          <p:grpSpPr>
            <a:xfrm>
              <a:off x="1029322" y="6339050"/>
              <a:ext cx="10899648" cy="5612845"/>
              <a:chOff x="1029322" y="6339050"/>
              <a:chExt cx="10899648" cy="5612845"/>
            </a:xfrm>
          </p:grpSpPr>
          <p:sp>
            <p:nvSpPr>
              <p:cNvPr id="317" name="Rectangle 316">
                <a:extLst>
                  <a:ext uri="{FF2B5EF4-FFF2-40B4-BE49-F238E27FC236}">
                    <a16:creationId xmlns:a16="http://schemas.microsoft.com/office/drawing/2014/main" id="{8BB73639-A54A-4DB6-9A4F-344D6A2F7DB7}"/>
                  </a:ext>
                </a:extLst>
              </p:cNvPr>
              <p:cNvSpPr/>
              <p:nvPr/>
            </p:nvSpPr>
            <p:spPr>
              <a:xfrm>
                <a:off x="1029322" y="6339050"/>
                <a:ext cx="10899648" cy="56128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2" name="Rectangle 4151">
                <a:extLst>
                  <a:ext uri="{FF2B5EF4-FFF2-40B4-BE49-F238E27FC236}">
                    <a16:creationId xmlns:a16="http://schemas.microsoft.com/office/drawing/2014/main" id="{A4F076B2-EE26-47FA-84E9-41A207D57AF3}"/>
                  </a:ext>
                </a:extLst>
              </p:cNvPr>
              <p:cNvSpPr/>
              <p:nvPr/>
            </p:nvSpPr>
            <p:spPr>
              <a:xfrm>
                <a:off x="10324395" y="7639670"/>
                <a:ext cx="759737" cy="1062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Rectangle 115">
              <a:extLst>
                <a:ext uri="{FF2B5EF4-FFF2-40B4-BE49-F238E27FC236}">
                  <a16:creationId xmlns:a16="http://schemas.microsoft.com/office/drawing/2014/main" id="{7DB82F73-728E-4030-AD66-E330CA4F0999}"/>
                </a:ext>
              </a:extLst>
            </p:cNvPr>
            <p:cNvSpPr/>
            <p:nvPr/>
          </p:nvSpPr>
          <p:spPr>
            <a:xfrm>
              <a:off x="8153400" y="6447297"/>
              <a:ext cx="315969" cy="153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2368FA8F-9972-4CD2-9B08-6E6A0CA526C7}"/>
                </a:ext>
              </a:extLst>
            </p:cNvPr>
            <p:cNvSpPr/>
            <p:nvPr/>
          </p:nvSpPr>
          <p:spPr>
            <a:xfrm>
              <a:off x="9360705" y="6421445"/>
              <a:ext cx="315969" cy="153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405D5FA-340F-49B5-AF25-36C7BAE803B6}"/>
              </a:ext>
            </a:extLst>
          </p:cNvPr>
          <p:cNvSpPr txBox="1"/>
          <p:nvPr/>
        </p:nvSpPr>
        <p:spPr>
          <a:xfrm>
            <a:off x="871362" y="24902867"/>
            <a:ext cx="11081640" cy="553998"/>
          </a:xfrm>
          <a:prstGeom prst="rect">
            <a:avLst/>
          </a:prstGeom>
          <a:noFill/>
        </p:spPr>
        <p:txBody>
          <a:bodyPr wrap="square" rtlCol="0">
            <a:spAutoFit/>
          </a:bodyPr>
          <a:lstStyle/>
          <a:p>
            <a:pPr algn="ctr"/>
            <a:r>
              <a:rPr lang="en-US" sz="3000" b="1" u="sng" dirty="0">
                <a:solidFill>
                  <a:schemeClr val="accent5">
                    <a:lumMod val="50000"/>
                  </a:schemeClr>
                </a:solidFill>
              </a:rPr>
              <a:t>Construction of </a:t>
            </a:r>
            <a:r>
              <a:rPr lang="el-GR" sz="3000" b="1" i="1" u="sng" dirty="0">
                <a:solidFill>
                  <a:schemeClr val="accent5">
                    <a:lumMod val="50000"/>
                  </a:schemeClr>
                </a:solidFill>
                <a:latin typeface="Cambria Math" panose="02040503050406030204" pitchFamily="18" charset="0"/>
                <a:ea typeface="Cambria Math" panose="02040503050406030204" pitchFamily="18" charset="0"/>
              </a:rPr>
              <a:t>α</a:t>
            </a:r>
            <a:r>
              <a:rPr lang="en-US" sz="3000" b="1" i="1" u="sng" dirty="0">
                <a:solidFill>
                  <a:schemeClr val="accent5">
                    <a:lumMod val="50000"/>
                  </a:schemeClr>
                </a:solidFill>
                <a:latin typeface="Cambria Math" panose="02040503050406030204" pitchFamily="18" charset="0"/>
                <a:ea typeface="Cambria Math" panose="02040503050406030204" pitchFamily="18" charset="0"/>
              </a:rPr>
              <a:t> </a:t>
            </a:r>
            <a:r>
              <a:rPr lang="en-US" sz="3000" b="1" i="1" u="sng" dirty="0">
                <a:solidFill>
                  <a:schemeClr val="accent5">
                    <a:lumMod val="50000"/>
                  </a:schemeClr>
                </a:solidFill>
                <a:latin typeface="+mj-lt"/>
                <a:ea typeface="Cambria Math" panose="02040503050406030204" pitchFamily="18" charset="0"/>
              </a:rPr>
              <a:t> </a:t>
            </a:r>
            <a:r>
              <a:rPr lang="en-US" sz="3000" b="1" u="sng" dirty="0">
                <a:solidFill>
                  <a:schemeClr val="accent5">
                    <a:lumMod val="50000"/>
                  </a:schemeClr>
                </a:solidFill>
                <a:latin typeface="+mj-lt"/>
                <a:ea typeface="Cambria Math" panose="02040503050406030204" pitchFamily="18" charset="0"/>
              </a:rPr>
              <a:t>lamellae from EBSD data</a:t>
            </a:r>
            <a:r>
              <a:rPr lang="en-US" sz="3000" b="1" u="sng" dirty="0">
                <a:solidFill>
                  <a:schemeClr val="accent5">
                    <a:lumMod val="50000"/>
                  </a:schemeClr>
                </a:solidFill>
              </a:rPr>
              <a:t>  </a:t>
            </a:r>
          </a:p>
        </p:txBody>
      </p:sp>
      <p:sp>
        <p:nvSpPr>
          <p:cNvPr id="672" name="Text Placeholder 671"/>
          <p:cNvSpPr>
            <a:spLocks noGrp="1"/>
          </p:cNvSpPr>
          <p:nvPr>
            <p:ph type="body" sz="quarter" idx="10"/>
          </p:nvPr>
        </p:nvSpPr>
        <p:spPr>
          <a:xfrm>
            <a:off x="1009650" y="6288816"/>
            <a:ext cx="10696575" cy="5623153"/>
          </a:xfrm>
        </p:spPr>
        <p:txBody>
          <a:bodyPr/>
          <a:lstStyle/>
          <a:p>
            <a:pPr algn="just"/>
            <a:r>
              <a:rPr lang="en-US" dirty="0"/>
              <a:t>Titanium-alloys are widely used as high temperature structural material and in recent years, additive manufacturing (AM) using Ti-6Al-4V as feedstock material has been popular due to its capability to fabricate complex parts. For modeling and predicting the large strain behavior of Ti-6Al-4V with fully </a:t>
            </a:r>
            <a:r>
              <a:rPr lang="en-US" i="1" dirty="0"/>
              <a:t>α</a:t>
            </a:r>
            <a:r>
              <a:rPr lang="en-US" dirty="0"/>
              <a:t>-lamellar structure, a lamellar </a:t>
            </a:r>
            <a:r>
              <a:rPr lang="en-US" dirty="0" err="1"/>
              <a:t>visco</a:t>
            </a:r>
            <a:r>
              <a:rPr lang="en-US" dirty="0"/>
              <a:t>-plastic self-consistent (VPSC) polycrystal plasticity model is adapted. The model incorporates the local crystallographic correlations including the slip transfer between adjacent lamellae and considers the non-Schmid effects for activation of pyramidal slip to capture tension versus compression asymmetry. The lamellar VPSC formulation considers paired </a:t>
            </a:r>
            <a:r>
              <a:rPr lang="en-US" i="1" dirty="0"/>
              <a:t>α</a:t>
            </a:r>
            <a:r>
              <a:rPr lang="en-US" dirty="0"/>
              <a:t>-lamellae and a procedure is developed to construct paired variants from experimental EBSD data. The habit plane of the paired lamellae has effect on the anisotropy in hardening. The model is calibrated and validated on a data set for Ti-6Al-4V fabricated via laser powder bed fusion.</a:t>
            </a:r>
          </a:p>
          <a:p>
            <a:pPr algn="just"/>
            <a:endParaRPr lang="en-US" dirty="0"/>
          </a:p>
        </p:txBody>
      </p:sp>
      <p:sp>
        <p:nvSpPr>
          <p:cNvPr id="427" name="Rectangle 426">
            <a:extLst>
              <a:ext uri="{FF2B5EF4-FFF2-40B4-BE49-F238E27FC236}">
                <a16:creationId xmlns:a16="http://schemas.microsoft.com/office/drawing/2014/main" id="{331E4224-B46C-48A7-B9B0-5AB6AACA0B3B}"/>
              </a:ext>
            </a:extLst>
          </p:cNvPr>
          <p:cNvSpPr/>
          <p:nvPr/>
        </p:nvSpPr>
        <p:spPr>
          <a:xfrm>
            <a:off x="24195619" y="6274303"/>
            <a:ext cx="10899648" cy="12862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ext Placeholder 685">
            <a:extLst>
              <a:ext uri="{FF2B5EF4-FFF2-40B4-BE49-F238E27FC236}">
                <a16:creationId xmlns:a16="http://schemas.microsoft.com/office/drawing/2014/main" id="{EADD4069-1354-4D57-9C2F-28E89FB793F9}"/>
              </a:ext>
            </a:extLst>
          </p:cNvPr>
          <p:cNvSpPr txBox="1">
            <a:spLocks/>
          </p:cNvSpPr>
          <p:nvPr/>
        </p:nvSpPr>
        <p:spPr>
          <a:xfrm>
            <a:off x="24106416" y="30859516"/>
            <a:ext cx="11135113" cy="618471"/>
          </a:xfrm>
          <a:prstGeom prst="rect">
            <a:avLst/>
          </a:prstGeom>
          <a:noFill/>
        </p:spPr>
        <p:txBody>
          <a:bodyPr wrap="square" lIns="74996" tIns="74996" rIns="74996" bIns="74996" anchor="ctr" anchorCtr="0">
            <a:spAutoFit/>
          </a:bodyPr>
          <a:lstStyle>
            <a:lvl1pPr marL="0" indent="0" algn="ctr" defTabSz="3599776" rtl="0" eaLnBrk="1" latinLnBrk="0" hangingPunct="1">
              <a:spcBef>
                <a:spcPct val="20000"/>
              </a:spcBef>
              <a:buFont typeface="Arial" pitchFamily="34" charset="0"/>
              <a:buNone/>
              <a:tabLst/>
              <a:defRPr sz="3000" b="1" u="sng" kern="1200" baseline="0">
                <a:solidFill>
                  <a:schemeClr val="accent5">
                    <a:lumMod val="50000"/>
                  </a:schemeClr>
                </a:solidFill>
                <a:latin typeface="+mn-lt"/>
                <a:ea typeface="+mn-ea"/>
                <a:cs typeface="+mn-cs"/>
              </a:defRPr>
            </a:lvl1pPr>
            <a:lvl2pPr marL="2924818" indent="-1124930" algn="l" defTabSz="3599776" rtl="0" eaLnBrk="1" latinLnBrk="0" hangingPunct="1">
              <a:spcBef>
                <a:spcPct val="20000"/>
              </a:spcBef>
              <a:buFont typeface="Arial" pitchFamily="34" charset="0"/>
              <a:buChar char="–"/>
              <a:defRPr sz="11100" kern="1200">
                <a:solidFill>
                  <a:schemeClr val="tx1"/>
                </a:solidFill>
                <a:latin typeface="+mn-lt"/>
                <a:ea typeface="+mn-ea"/>
                <a:cs typeface="+mn-cs"/>
              </a:defRPr>
            </a:lvl2pPr>
            <a:lvl3pPr marL="4499721" indent="-899945" algn="l" defTabSz="3599776" rtl="0" eaLnBrk="1" latinLnBrk="0" hangingPunct="1">
              <a:spcBef>
                <a:spcPct val="20000"/>
              </a:spcBef>
              <a:buFont typeface="Arial" pitchFamily="34" charset="0"/>
              <a:buChar char="•"/>
              <a:defRPr sz="9500" kern="1200">
                <a:solidFill>
                  <a:schemeClr val="tx1"/>
                </a:solidFill>
                <a:latin typeface="+mn-lt"/>
                <a:ea typeface="+mn-ea"/>
                <a:cs typeface="+mn-cs"/>
              </a:defRPr>
            </a:lvl3pPr>
            <a:lvl4pPr marL="629960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4pPr>
            <a:lvl5pPr marL="8099496"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Acknowledgements</a:t>
            </a:r>
          </a:p>
        </p:txBody>
      </p:sp>
      <p:grpSp>
        <p:nvGrpSpPr>
          <p:cNvPr id="470" name="Group 469">
            <a:extLst>
              <a:ext uri="{FF2B5EF4-FFF2-40B4-BE49-F238E27FC236}">
                <a16:creationId xmlns:a16="http://schemas.microsoft.com/office/drawing/2014/main" id="{956A96C5-3946-4A10-ABEC-5BBB8D23714E}"/>
              </a:ext>
            </a:extLst>
          </p:cNvPr>
          <p:cNvGrpSpPr/>
          <p:nvPr/>
        </p:nvGrpSpPr>
        <p:grpSpPr>
          <a:xfrm>
            <a:off x="24263016" y="33389068"/>
            <a:ext cx="10882078" cy="1100298"/>
            <a:chOff x="22236493" y="25603449"/>
            <a:chExt cx="14906643" cy="2429475"/>
          </a:xfrm>
        </p:grpSpPr>
        <p:sp>
          <p:nvSpPr>
            <p:cNvPr id="471" name="Rectangle 470">
              <a:extLst>
                <a:ext uri="{FF2B5EF4-FFF2-40B4-BE49-F238E27FC236}">
                  <a16:creationId xmlns:a16="http://schemas.microsoft.com/office/drawing/2014/main" id="{B9AE1C31-4AEB-4629-B2F2-039FA25AE2F1}"/>
                </a:ext>
              </a:extLst>
            </p:cNvPr>
            <p:cNvSpPr/>
            <p:nvPr/>
          </p:nvSpPr>
          <p:spPr>
            <a:xfrm>
              <a:off x="22236493" y="25603449"/>
              <a:ext cx="14906643" cy="24294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TextBox 471">
              <a:extLst>
                <a:ext uri="{FF2B5EF4-FFF2-40B4-BE49-F238E27FC236}">
                  <a16:creationId xmlns:a16="http://schemas.microsoft.com/office/drawing/2014/main" id="{3BD57ECE-00AC-452F-92B3-A7A38233BAD8}"/>
                </a:ext>
              </a:extLst>
            </p:cNvPr>
            <p:cNvSpPr txBox="1"/>
            <p:nvPr/>
          </p:nvSpPr>
          <p:spPr>
            <a:xfrm>
              <a:off x="22702511" y="25884218"/>
              <a:ext cx="13730998" cy="1834855"/>
            </a:xfrm>
            <a:prstGeom prst="rect">
              <a:avLst/>
            </a:prstGeom>
            <a:noFill/>
          </p:spPr>
          <p:txBody>
            <a:bodyPr wrap="square" rtlCol="0">
              <a:spAutoFit/>
            </a:bodyPr>
            <a:lstStyle/>
            <a:p>
              <a:r>
                <a:rPr lang="en-US" sz="2400" dirty="0">
                  <a:solidFill>
                    <a:srgbClr val="002060"/>
                  </a:solidFill>
                </a:rPr>
                <a:t>Iftekhar Riyad (iar1001@wildcats.unh.edu)</a:t>
              </a:r>
            </a:p>
            <a:p>
              <a:r>
                <a:rPr lang="en-US" sz="2400" dirty="0">
                  <a:solidFill>
                    <a:srgbClr val="002060"/>
                  </a:solidFill>
                </a:rPr>
                <a:t>Marko </a:t>
              </a:r>
              <a:r>
                <a:rPr lang="en-US" sz="2400" dirty="0" err="1">
                  <a:solidFill>
                    <a:srgbClr val="002060"/>
                  </a:solidFill>
                </a:rPr>
                <a:t>Knezevic</a:t>
              </a:r>
              <a:r>
                <a:rPr lang="en-US" sz="2400" dirty="0">
                  <a:solidFill>
                    <a:srgbClr val="002060"/>
                  </a:solidFill>
                </a:rPr>
                <a:t> (marko.knezevic@unh.edu)</a:t>
              </a:r>
            </a:p>
          </p:txBody>
        </p:sp>
      </p:grpSp>
      <p:sp>
        <p:nvSpPr>
          <p:cNvPr id="191" name="Text Placeholder 685">
            <a:extLst>
              <a:ext uri="{FF2B5EF4-FFF2-40B4-BE49-F238E27FC236}">
                <a16:creationId xmlns:a16="http://schemas.microsoft.com/office/drawing/2014/main" id="{7E373191-B11D-4AF0-B291-36861A84CAC2}"/>
              </a:ext>
            </a:extLst>
          </p:cNvPr>
          <p:cNvSpPr txBox="1">
            <a:spLocks/>
          </p:cNvSpPr>
          <p:nvPr/>
        </p:nvSpPr>
        <p:spPr>
          <a:xfrm>
            <a:off x="23778537" y="32734584"/>
            <a:ext cx="11135113" cy="618471"/>
          </a:xfrm>
          <a:prstGeom prst="rect">
            <a:avLst/>
          </a:prstGeom>
          <a:noFill/>
        </p:spPr>
        <p:txBody>
          <a:bodyPr wrap="square" lIns="74996" tIns="74996" rIns="74996" bIns="74996" anchor="ctr" anchorCtr="0">
            <a:spAutoFit/>
          </a:bodyPr>
          <a:lstStyle>
            <a:lvl1pPr marL="0" indent="0" algn="ctr" defTabSz="3599776" rtl="0" eaLnBrk="1" latinLnBrk="0" hangingPunct="1">
              <a:spcBef>
                <a:spcPct val="20000"/>
              </a:spcBef>
              <a:buFont typeface="Arial" pitchFamily="34" charset="0"/>
              <a:buNone/>
              <a:tabLst/>
              <a:defRPr sz="3000" b="1" u="sng" kern="1200" baseline="0">
                <a:solidFill>
                  <a:schemeClr val="accent5">
                    <a:lumMod val="50000"/>
                  </a:schemeClr>
                </a:solidFill>
                <a:latin typeface="+mn-lt"/>
                <a:ea typeface="+mn-ea"/>
                <a:cs typeface="+mn-cs"/>
              </a:defRPr>
            </a:lvl1pPr>
            <a:lvl2pPr marL="2924818" indent="-1124930" algn="l" defTabSz="3599776" rtl="0" eaLnBrk="1" latinLnBrk="0" hangingPunct="1">
              <a:spcBef>
                <a:spcPct val="20000"/>
              </a:spcBef>
              <a:buFont typeface="Arial" pitchFamily="34" charset="0"/>
              <a:buChar char="–"/>
              <a:defRPr sz="11100" kern="1200">
                <a:solidFill>
                  <a:schemeClr val="tx1"/>
                </a:solidFill>
                <a:latin typeface="+mn-lt"/>
                <a:ea typeface="+mn-ea"/>
                <a:cs typeface="+mn-cs"/>
              </a:defRPr>
            </a:lvl2pPr>
            <a:lvl3pPr marL="4499721" indent="-899945" algn="l" defTabSz="3599776" rtl="0" eaLnBrk="1" latinLnBrk="0" hangingPunct="1">
              <a:spcBef>
                <a:spcPct val="20000"/>
              </a:spcBef>
              <a:buFont typeface="Arial" pitchFamily="34" charset="0"/>
              <a:buChar char="•"/>
              <a:defRPr sz="9500" kern="1200">
                <a:solidFill>
                  <a:schemeClr val="tx1"/>
                </a:solidFill>
                <a:latin typeface="+mn-lt"/>
                <a:ea typeface="+mn-ea"/>
                <a:cs typeface="+mn-cs"/>
              </a:defRPr>
            </a:lvl3pPr>
            <a:lvl4pPr marL="629960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4pPr>
            <a:lvl5pPr marL="8099496"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Contacts</a:t>
            </a:r>
          </a:p>
        </p:txBody>
      </p:sp>
      <p:grpSp>
        <p:nvGrpSpPr>
          <p:cNvPr id="192" name="Group 191">
            <a:extLst>
              <a:ext uri="{FF2B5EF4-FFF2-40B4-BE49-F238E27FC236}">
                <a16:creationId xmlns:a16="http://schemas.microsoft.com/office/drawing/2014/main" id="{33E2BCDE-FEE5-43FA-B71A-464C39EB9898}"/>
              </a:ext>
            </a:extLst>
          </p:cNvPr>
          <p:cNvGrpSpPr/>
          <p:nvPr/>
        </p:nvGrpSpPr>
        <p:grpSpPr>
          <a:xfrm>
            <a:off x="24255966" y="31513999"/>
            <a:ext cx="11171048" cy="1284459"/>
            <a:chOff x="24182705" y="25014965"/>
            <a:chExt cx="11171048" cy="2429475"/>
          </a:xfrm>
        </p:grpSpPr>
        <p:sp>
          <p:nvSpPr>
            <p:cNvPr id="193" name="Rectangle 192">
              <a:extLst>
                <a:ext uri="{FF2B5EF4-FFF2-40B4-BE49-F238E27FC236}">
                  <a16:creationId xmlns:a16="http://schemas.microsoft.com/office/drawing/2014/main" id="{4C6B4D94-B1C6-417E-9892-A0D8E607811E}"/>
                </a:ext>
              </a:extLst>
            </p:cNvPr>
            <p:cNvSpPr/>
            <p:nvPr/>
          </p:nvSpPr>
          <p:spPr>
            <a:xfrm>
              <a:off x="24182705" y="25014965"/>
              <a:ext cx="10899648" cy="24294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extBox 195">
              <a:extLst>
                <a:ext uri="{FF2B5EF4-FFF2-40B4-BE49-F238E27FC236}">
                  <a16:creationId xmlns:a16="http://schemas.microsoft.com/office/drawing/2014/main" id="{61FDBF09-0065-4EDB-A0A0-91C9EF67FC90}"/>
                </a:ext>
              </a:extLst>
            </p:cNvPr>
            <p:cNvSpPr txBox="1"/>
            <p:nvPr/>
          </p:nvSpPr>
          <p:spPr>
            <a:xfrm>
              <a:off x="24529955" y="25362124"/>
              <a:ext cx="10823798" cy="1675851"/>
            </a:xfrm>
            <a:prstGeom prst="rect">
              <a:avLst/>
            </a:prstGeom>
            <a:noFill/>
          </p:spPr>
          <p:txBody>
            <a:bodyPr wrap="square" rtlCol="0">
              <a:spAutoFit/>
            </a:bodyPr>
            <a:lstStyle/>
            <a:p>
              <a:r>
                <a:rPr lang="en-US" sz="2400" dirty="0">
                  <a:solidFill>
                    <a:srgbClr val="002060"/>
                  </a:solidFill>
                </a:rPr>
                <a:t>This research was sponsored by the U.S. Army Research Laboratory and was accomplished under a Cooperative Agreement No. W911NF-15-2-0084.</a:t>
              </a:r>
            </a:p>
          </p:txBody>
        </p:sp>
      </p:grpSp>
      <p:sp>
        <p:nvSpPr>
          <p:cNvPr id="197" name="Text Placeholder 671">
            <a:extLst>
              <a:ext uri="{FF2B5EF4-FFF2-40B4-BE49-F238E27FC236}">
                <a16:creationId xmlns:a16="http://schemas.microsoft.com/office/drawing/2014/main" id="{881FA8AA-F2A7-4DE9-998D-747636FF700D}"/>
              </a:ext>
            </a:extLst>
          </p:cNvPr>
          <p:cNvSpPr txBox="1">
            <a:spLocks/>
          </p:cNvSpPr>
          <p:nvPr/>
        </p:nvSpPr>
        <p:spPr>
          <a:xfrm>
            <a:off x="1091815" y="14877968"/>
            <a:ext cx="4760850" cy="3111696"/>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a:t>(a) Optical micrograph and (b) IPF map showing the lamellar structure of </a:t>
            </a:r>
            <a:r>
              <a:rPr lang="en-US" i="1" dirty="0"/>
              <a:t>α</a:t>
            </a:r>
            <a:r>
              <a:rPr lang="en-US" dirty="0"/>
              <a:t> phase variants.</a:t>
            </a:r>
          </a:p>
          <a:p>
            <a:pPr marL="342900" indent="-342900" algn="just">
              <a:buFont typeface="Arial" panose="020B0604020202020204" pitchFamily="34" charset="0"/>
              <a:buChar char="•"/>
            </a:pPr>
            <a:r>
              <a:rPr lang="en-US" dirty="0"/>
              <a:t>The </a:t>
            </a:r>
            <a:r>
              <a:rPr lang="en-US" i="1" dirty="0"/>
              <a:t>α </a:t>
            </a:r>
            <a:r>
              <a:rPr lang="en-US" dirty="0"/>
              <a:t>variants are hexagonal closed pack (HCP) crystal structure</a:t>
            </a:r>
          </a:p>
          <a:p>
            <a:pPr algn="just"/>
            <a:endParaRPr lang="en-US" dirty="0"/>
          </a:p>
        </p:txBody>
      </p:sp>
      <p:grpSp>
        <p:nvGrpSpPr>
          <p:cNvPr id="210" name="Canvas 1">
            <a:extLst>
              <a:ext uri="{FF2B5EF4-FFF2-40B4-BE49-F238E27FC236}">
                <a16:creationId xmlns:a16="http://schemas.microsoft.com/office/drawing/2014/main" id="{55606638-A5CC-4A13-82D5-3A0735374836}"/>
              </a:ext>
            </a:extLst>
          </p:cNvPr>
          <p:cNvGrpSpPr/>
          <p:nvPr/>
        </p:nvGrpSpPr>
        <p:grpSpPr>
          <a:xfrm>
            <a:off x="6398720" y="12221196"/>
            <a:ext cx="5082079" cy="4801844"/>
            <a:chOff x="0" y="0"/>
            <a:chExt cx="5743575" cy="4848225"/>
          </a:xfrm>
        </p:grpSpPr>
        <p:sp>
          <p:nvSpPr>
            <p:cNvPr id="211" name="Rectangle 210">
              <a:extLst>
                <a:ext uri="{FF2B5EF4-FFF2-40B4-BE49-F238E27FC236}">
                  <a16:creationId xmlns:a16="http://schemas.microsoft.com/office/drawing/2014/main" id="{2770DD7F-FEF3-49D8-A0D7-D60EA61540CE}"/>
                </a:ext>
              </a:extLst>
            </p:cNvPr>
            <p:cNvSpPr/>
            <p:nvPr/>
          </p:nvSpPr>
          <p:spPr>
            <a:xfrm>
              <a:off x="0" y="0"/>
              <a:ext cx="5743575" cy="4848225"/>
            </a:xfrm>
            <a:prstGeom prst="rect">
              <a:avLst/>
            </a:prstGeom>
            <a:solidFill>
              <a:prstClr val="white"/>
            </a:solidFill>
          </p:spPr>
        </p:sp>
        <p:pic>
          <p:nvPicPr>
            <p:cNvPr id="212" name="Picture 211">
              <a:extLst>
                <a:ext uri="{FF2B5EF4-FFF2-40B4-BE49-F238E27FC236}">
                  <a16:creationId xmlns:a16="http://schemas.microsoft.com/office/drawing/2014/main" id="{4AE378D6-8EA0-481D-995A-C35B5A6412D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0000" y="189525"/>
              <a:ext cx="2648925" cy="2182200"/>
            </a:xfrm>
            <a:prstGeom prst="rect">
              <a:avLst/>
            </a:prstGeom>
            <a:noFill/>
          </p:spPr>
        </p:pic>
        <p:sp>
          <p:nvSpPr>
            <p:cNvPr id="213" name="Text Box 2">
              <a:extLst>
                <a:ext uri="{FF2B5EF4-FFF2-40B4-BE49-F238E27FC236}">
                  <a16:creationId xmlns:a16="http://schemas.microsoft.com/office/drawing/2014/main" id="{8E53F95E-0334-4D39-AB56-CC5E330C02A2}"/>
                </a:ext>
              </a:extLst>
            </p:cNvPr>
            <p:cNvSpPr txBox="1">
              <a:spLocks noChangeArrowheads="1"/>
            </p:cNvSpPr>
            <p:nvPr/>
          </p:nvSpPr>
          <p:spPr bwMode="auto">
            <a:xfrm>
              <a:off x="180000" y="180000"/>
              <a:ext cx="269874" cy="305775"/>
            </a:xfrm>
            <a:prstGeom prst="rect">
              <a:avLst/>
            </a:prstGeom>
            <a:solidFill>
              <a:sysClr val="window" lastClr="FFFFFF"/>
            </a:solidFill>
            <a:ln w="9525">
              <a:solidFill>
                <a:sysClr val="window" lastClr="FFFFFF"/>
              </a:solid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a:t>
              </a:r>
            </a:p>
          </p:txBody>
        </p:sp>
        <p:pic>
          <p:nvPicPr>
            <p:cNvPr id="214" name="Picture 213">
              <a:extLst>
                <a:ext uri="{FF2B5EF4-FFF2-40B4-BE49-F238E27FC236}">
                  <a16:creationId xmlns:a16="http://schemas.microsoft.com/office/drawing/2014/main" id="{8529647E-E598-489B-968B-C5DC272DC02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42250" y="180000"/>
              <a:ext cx="2706075" cy="2201250"/>
            </a:xfrm>
            <a:prstGeom prst="rect">
              <a:avLst/>
            </a:prstGeom>
            <a:noFill/>
          </p:spPr>
        </p:pic>
        <p:sp>
          <p:nvSpPr>
            <p:cNvPr id="215" name="Text Box 2">
              <a:extLst>
                <a:ext uri="{FF2B5EF4-FFF2-40B4-BE49-F238E27FC236}">
                  <a16:creationId xmlns:a16="http://schemas.microsoft.com/office/drawing/2014/main" id="{4F920FEC-8C68-4BD9-A84C-CD0F237E410D}"/>
                </a:ext>
              </a:extLst>
            </p:cNvPr>
            <p:cNvSpPr txBox="1">
              <a:spLocks noChangeArrowheads="1"/>
            </p:cNvSpPr>
            <p:nvPr/>
          </p:nvSpPr>
          <p:spPr bwMode="auto">
            <a:xfrm>
              <a:off x="2961301" y="180001"/>
              <a:ext cx="417968" cy="305774"/>
            </a:xfrm>
            <a:prstGeom prst="rect">
              <a:avLst/>
            </a:prstGeom>
            <a:solidFill>
              <a:sysClr val="window" lastClr="FFFFFF"/>
            </a:solidFill>
            <a:ln w="9525">
              <a:solidFill>
                <a:sysClr val="window" lastClr="FFFFFF"/>
              </a:solid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a:t>
              </a:r>
            </a:p>
          </p:txBody>
        </p:sp>
        <p:pic>
          <p:nvPicPr>
            <p:cNvPr id="216" name="Picture 215">
              <a:extLst>
                <a:ext uri="{FF2B5EF4-FFF2-40B4-BE49-F238E27FC236}">
                  <a16:creationId xmlns:a16="http://schemas.microsoft.com/office/drawing/2014/main" id="{6141104A-FD35-4B82-A42C-F24E7C321977}"/>
                </a:ext>
              </a:extLst>
            </p:cNvPr>
            <p:cNvPicPr/>
            <p:nvPr/>
          </p:nvPicPr>
          <p:blipFill rotWithShape="1">
            <a:blip r:embed="rId6">
              <a:extLst>
                <a:ext uri="{28A0092B-C50C-407E-A947-70E740481C1C}">
                  <a14:useLocalDpi xmlns:a14="http://schemas.microsoft.com/office/drawing/2010/main" val="0"/>
                </a:ext>
              </a:extLst>
            </a:blip>
            <a:srcRect l="1804" t="3741" r="1138" b="1704"/>
            <a:stretch/>
          </p:blipFill>
          <p:spPr bwMode="auto">
            <a:xfrm>
              <a:off x="189526" y="2513625"/>
              <a:ext cx="2658449" cy="2191725"/>
            </a:xfrm>
            <a:prstGeom prst="rect">
              <a:avLst/>
            </a:prstGeom>
            <a:noFill/>
            <a:ln>
              <a:noFill/>
            </a:ln>
            <a:extLst>
              <a:ext uri="{53640926-AAD7-44D8-BBD7-CCE9431645EC}">
                <a14:shadowObscured xmlns:a14="http://schemas.microsoft.com/office/drawing/2010/main"/>
              </a:ext>
            </a:extLst>
          </p:spPr>
        </p:pic>
        <p:sp>
          <p:nvSpPr>
            <p:cNvPr id="217" name="Text Box 2">
              <a:extLst>
                <a:ext uri="{FF2B5EF4-FFF2-40B4-BE49-F238E27FC236}">
                  <a16:creationId xmlns:a16="http://schemas.microsoft.com/office/drawing/2014/main" id="{F0AF1354-47B5-48C7-A72C-B1E35CB7FD4B}"/>
                </a:ext>
              </a:extLst>
            </p:cNvPr>
            <p:cNvSpPr txBox="1">
              <a:spLocks noChangeArrowheads="1"/>
            </p:cNvSpPr>
            <p:nvPr/>
          </p:nvSpPr>
          <p:spPr bwMode="auto">
            <a:xfrm>
              <a:off x="180000" y="2475525"/>
              <a:ext cx="269874" cy="315300"/>
            </a:xfrm>
            <a:prstGeom prst="rect">
              <a:avLst/>
            </a:prstGeom>
            <a:solidFill>
              <a:sysClr val="window" lastClr="FFFFFF"/>
            </a:solidFill>
            <a:ln w="9525">
              <a:solidFill>
                <a:sysClr val="window" lastClr="FFFFFF"/>
              </a:solid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a:t>
              </a:r>
            </a:p>
          </p:txBody>
        </p:sp>
        <p:pic>
          <p:nvPicPr>
            <p:cNvPr id="218" name="Picture 217">
              <a:extLst>
                <a:ext uri="{FF2B5EF4-FFF2-40B4-BE49-F238E27FC236}">
                  <a16:creationId xmlns:a16="http://schemas.microsoft.com/office/drawing/2014/main" id="{CD629639-FE0B-4117-A9A2-4F77B7B4514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951775" y="2504100"/>
              <a:ext cx="2725125" cy="2191725"/>
            </a:xfrm>
            <a:prstGeom prst="rect">
              <a:avLst/>
            </a:prstGeom>
            <a:noFill/>
          </p:spPr>
        </p:pic>
        <p:sp>
          <p:nvSpPr>
            <p:cNvPr id="219" name="Text Box 2">
              <a:extLst>
                <a:ext uri="{FF2B5EF4-FFF2-40B4-BE49-F238E27FC236}">
                  <a16:creationId xmlns:a16="http://schemas.microsoft.com/office/drawing/2014/main" id="{EA23DB92-DC74-4C22-BB3E-ECD6AF5C43E3}"/>
                </a:ext>
              </a:extLst>
            </p:cNvPr>
            <p:cNvSpPr txBox="1">
              <a:spLocks noChangeArrowheads="1"/>
            </p:cNvSpPr>
            <p:nvPr/>
          </p:nvSpPr>
          <p:spPr bwMode="auto">
            <a:xfrm>
              <a:off x="2951775" y="2494575"/>
              <a:ext cx="317499" cy="267675"/>
            </a:xfrm>
            <a:prstGeom prst="rect">
              <a:avLst/>
            </a:prstGeom>
            <a:solidFill>
              <a:sysClr val="window" lastClr="FFFFFF"/>
            </a:solidFill>
            <a:ln w="9525">
              <a:solidFill>
                <a:sysClr val="window" lastClr="FFFFFF"/>
              </a:solid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a:t>
              </a:r>
            </a:p>
          </p:txBody>
        </p:sp>
      </p:grpSp>
      <p:grpSp>
        <p:nvGrpSpPr>
          <p:cNvPr id="222" name="Canvas 19">
            <a:extLst>
              <a:ext uri="{FF2B5EF4-FFF2-40B4-BE49-F238E27FC236}">
                <a16:creationId xmlns:a16="http://schemas.microsoft.com/office/drawing/2014/main" id="{CDE0D870-D0AE-402D-9B14-4003B648F7EB}"/>
              </a:ext>
            </a:extLst>
          </p:cNvPr>
          <p:cNvGrpSpPr/>
          <p:nvPr/>
        </p:nvGrpSpPr>
        <p:grpSpPr>
          <a:xfrm>
            <a:off x="1019655" y="12213957"/>
            <a:ext cx="4915451" cy="2894641"/>
            <a:chOff x="0" y="0"/>
            <a:chExt cx="6153150" cy="3219450"/>
          </a:xfrm>
        </p:grpSpPr>
        <p:sp>
          <p:nvSpPr>
            <p:cNvPr id="223" name="Rectangle 222">
              <a:extLst>
                <a:ext uri="{FF2B5EF4-FFF2-40B4-BE49-F238E27FC236}">
                  <a16:creationId xmlns:a16="http://schemas.microsoft.com/office/drawing/2014/main" id="{B730A702-A68F-42B8-99BA-E32C8E6F93B0}"/>
                </a:ext>
              </a:extLst>
            </p:cNvPr>
            <p:cNvSpPr/>
            <p:nvPr/>
          </p:nvSpPr>
          <p:spPr>
            <a:xfrm>
              <a:off x="0" y="0"/>
              <a:ext cx="6153150" cy="3219450"/>
            </a:xfrm>
            <a:prstGeom prst="rect">
              <a:avLst/>
            </a:prstGeom>
            <a:solidFill>
              <a:prstClr val="white"/>
            </a:solidFill>
          </p:spPr>
        </p:sp>
        <p:grpSp>
          <p:nvGrpSpPr>
            <p:cNvPr id="224" name="Group 223">
              <a:extLst>
                <a:ext uri="{FF2B5EF4-FFF2-40B4-BE49-F238E27FC236}">
                  <a16:creationId xmlns:a16="http://schemas.microsoft.com/office/drawing/2014/main" id="{15AA1532-3E7D-44A6-B294-A1F9FF947A7E}"/>
                </a:ext>
              </a:extLst>
            </p:cNvPr>
            <p:cNvGrpSpPr/>
            <p:nvPr/>
          </p:nvGrpSpPr>
          <p:grpSpPr>
            <a:xfrm>
              <a:off x="180000" y="180000"/>
              <a:ext cx="2943860" cy="2542540"/>
              <a:chOff x="0" y="0"/>
              <a:chExt cx="2915626" cy="2543175"/>
            </a:xfrm>
          </p:grpSpPr>
          <p:pic>
            <p:nvPicPr>
              <p:cNvPr id="228" name="Picture 227">
                <a:extLst>
                  <a:ext uri="{FF2B5EF4-FFF2-40B4-BE49-F238E27FC236}">
                    <a16:creationId xmlns:a16="http://schemas.microsoft.com/office/drawing/2014/main" id="{12F82F8F-F554-47E4-8340-AA2B57A7EAB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3371" r="31638"/>
              <a:stretch/>
            </p:blipFill>
            <p:spPr>
              <a:xfrm>
                <a:off x="0" y="0"/>
                <a:ext cx="2915626" cy="2543175"/>
              </a:xfrm>
              <a:prstGeom prst="rect">
                <a:avLst/>
              </a:prstGeom>
            </p:spPr>
          </p:pic>
          <p:pic>
            <p:nvPicPr>
              <p:cNvPr id="229" name="Picture 228">
                <a:extLst>
                  <a:ext uri="{FF2B5EF4-FFF2-40B4-BE49-F238E27FC236}">
                    <a16:creationId xmlns:a16="http://schemas.microsoft.com/office/drawing/2014/main" id="{E5D1BE69-3CD7-4480-ABD5-1DD3EA24B22E}"/>
                  </a:ext>
                </a:extLst>
              </p:cNvPr>
              <p:cNvPicPr/>
              <p:nvPr/>
            </p:nvPicPr>
            <p:blipFill rotWithShape="1">
              <a:blip r:embed="rId9">
                <a:extLst>
                  <a:ext uri="{28A0092B-C50C-407E-A947-70E740481C1C}">
                    <a14:useLocalDpi xmlns:a14="http://schemas.microsoft.com/office/drawing/2010/main" val="0"/>
                  </a:ext>
                </a:extLst>
              </a:blip>
              <a:srcRect l="1291" t="87335" r="82294" b="6918"/>
              <a:stretch/>
            </p:blipFill>
            <p:spPr bwMode="auto">
              <a:xfrm>
                <a:off x="57151" y="2324099"/>
                <a:ext cx="981075" cy="152400"/>
              </a:xfrm>
              <a:prstGeom prst="rect">
                <a:avLst/>
              </a:prstGeom>
              <a:noFill/>
              <a:ln>
                <a:noFill/>
              </a:ln>
              <a:extLst>
                <a:ext uri="{53640926-AAD7-44D8-BBD7-CCE9431645EC}">
                  <a14:shadowObscured xmlns:a14="http://schemas.microsoft.com/office/drawing/2010/main"/>
                </a:ext>
              </a:extLst>
            </p:spPr>
          </p:pic>
        </p:grpSp>
        <p:sp>
          <p:nvSpPr>
            <p:cNvPr id="225" name="Text Box 2">
              <a:extLst>
                <a:ext uri="{FF2B5EF4-FFF2-40B4-BE49-F238E27FC236}">
                  <a16:creationId xmlns:a16="http://schemas.microsoft.com/office/drawing/2014/main" id="{7741A968-4AD2-461B-BEAE-C6B974FFC19D}"/>
                </a:ext>
              </a:extLst>
            </p:cNvPr>
            <p:cNvSpPr txBox="1">
              <a:spLocks noChangeArrowheads="1"/>
            </p:cNvSpPr>
            <p:nvPr/>
          </p:nvSpPr>
          <p:spPr bwMode="auto">
            <a:xfrm>
              <a:off x="180000" y="180000"/>
              <a:ext cx="248919" cy="286725"/>
            </a:xfrm>
            <a:prstGeom prst="rect">
              <a:avLst/>
            </a:prstGeom>
            <a:solidFill>
              <a:sysClr val="window" lastClr="FFFFFF"/>
            </a:solidFill>
            <a:ln w="9525">
              <a:solidFill>
                <a:sysClr val="window" lastClr="FFFFFF"/>
              </a:solid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6" name="Picture 225">
              <a:extLst>
                <a:ext uri="{FF2B5EF4-FFF2-40B4-BE49-F238E27FC236}">
                  <a16:creationId xmlns:a16="http://schemas.microsoft.com/office/drawing/2014/main" id="{D5D556AF-04CE-45DE-AC0E-A89C01B829BE}"/>
                </a:ext>
              </a:extLst>
            </p:cNvPr>
            <p:cNvPicPr/>
            <p:nvPr/>
          </p:nvPicPr>
          <p:blipFill rotWithShape="1">
            <a:blip r:embed="rId9">
              <a:extLst>
                <a:ext uri="{28A0092B-C50C-407E-A947-70E740481C1C}">
                  <a14:useLocalDpi xmlns:a14="http://schemas.microsoft.com/office/drawing/2010/main" val="0"/>
                </a:ext>
              </a:extLst>
            </a:blip>
            <a:srcRect r="51223" b="4056"/>
            <a:stretch/>
          </p:blipFill>
          <p:spPr bwMode="auto">
            <a:xfrm>
              <a:off x="3208950" y="170475"/>
              <a:ext cx="2907665" cy="2540635"/>
            </a:xfrm>
            <a:prstGeom prst="rect">
              <a:avLst/>
            </a:prstGeom>
            <a:noFill/>
            <a:ln>
              <a:noFill/>
            </a:ln>
            <a:extLst>
              <a:ext uri="{53640926-AAD7-44D8-BBD7-CCE9431645EC}">
                <a14:shadowObscured xmlns:a14="http://schemas.microsoft.com/office/drawing/2010/main"/>
              </a:ext>
            </a:extLst>
          </p:spPr>
        </p:pic>
        <p:sp>
          <p:nvSpPr>
            <p:cNvPr id="227" name="Text Box 2">
              <a:extLst>
                <a:ext uri="{FF2B5EF4-FFF2-40B4-BE49-F238E27FC236}">
                  <a16:creationId xmlns:a16="http://schemas.microsoft.com/office/drawing/2014/main" id="{BEA3D3BA-82FF-474B-B769-A6C4B6F42F50}"/>
                </a:ext>
              </a:extLst>
            </p:cNvPr>
            <p:cNvSpPr txBox="1">
              <a:spLocks noChangeArrowheads="1"/>
            </p:cNvSpPr>
            <p:nvPr/>
          </p:nvSpPr>
          <p:spPr bwMode="auto">
            <a:xfrm>
              <a:off x="3208950" y="170475"/>
              <a:ext cx="269874" cy="286725"/>
            </a:xfrm>
            <a:prstGeom prst="rect">
              <a:avLst/>
            </a:prstGeom>
            <a:solidFill>
              <a:sysClr val="window" lastClr="FFFFFF"/>
            </a:solidFill>
            <a:ln w="9525">
              <a:solidFill>
                <a:sysClr val="window" lastClr="FFFFFF"/>
              </a:solid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a:t>
              </a:r>
            </a:p>
          </p:txBody>
        </p:sp>
      </p:grpSp>
      <p:sp>
        <p:nvSpPr>
          <p:cNvPr id="231" name="Text Placeholder 671">
            <a:extLst>
              <a:ext uri="{FF2B5EF4-FFF2-40B4-BE49-F238E27FC236}">
                <a16:creationId xmlns:a16="http://schemas.microsoft.com/office/drawing/2014/main" id="{6913F717-C834-4566-896A-3DAA969120C7}"/>
              </a:ext>
            </a:extLst>
          </p:cNvPr>
          <p:cNvSpPr txBox="1">
            <a:spLocks/>
          </p:cNvSpPr>
          <p:nvPr/>
        </p:nvSpPr>
        <p:spPr>
          <a:xfrm>
            <a:off x="1134729" y="21313296"/>
            <a:ext cx="4607994" cy="2373032"/>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Pole figures (PFs) showing the initial measured by: </a:t>
            </a:r>
          </a:p>
          <a:p>
            <a:r>
              <a:rPr lang="en-US" dirty="0"/>
              <a:t>(c) neutron diffraction (</a:t>
            </a:r>
            <a:r>
              <a:rPr lang="en-US" dirty="0" err="1"/>
              <a:t>NeD</a:t>
            </a:r>
            <a:r>
              <a:rPr lang="en-US" dirty="0"/>
              <a:t>)</a:t>
            </a:r>
          </a:p>
          <a:p>
            <a:r>
              <a:rPr lang="en-US" dirty="0"/>
              <a:t>(d) electron backscattered  diffraction (EBSD)</a:t>
            </a:r>
          </a:p>
        </p:txBody>
      </p:sp>
      <p:grpSp>
        <p:nvGrpSpPr>
          <p:cNvPr id="232" name="Canvas 31">
            <a:extLst>
              <a:ext uri="{FF2B5EF4-FFF2-40B4-BE49-F238E27FC236}">
                <a16:creationId xmlns:a16="http://schemas.microsoft.com/office/drawing/2014/main" id="{E3FAF447-CC07-42CE-A81A-B20500F36DB1}"/>
              </a:ext>
            </a:extLst>
          </p:cNvPr>
          <p:cNvGrpSpPr/>
          <p:nvPr/>
        </p:nvGrpSpPr>
        <p:grpSpPr>
          <a:xfrm>
            <a:off x="1019655" y="17620332"/>
            <a:ext cx="4850197" cy="3506102"/>
            <a:chOff x="0" y="0"/>
            <a:chExt cx="6112510" cy="4318000"/>
          </a:xfrm>
        </p:grpSpPr>
        <p:sp>
          <p:nvSpPr>
            <p:cNvPr id="233" name="Rectangle 232">
              <a:extLst>
                <a:ext uri="{FF2B5EF4-FFF2-40B4-BE49-F238E27FC236}">
                  <a16:creationId xmlns:a16="http://schemas.microsoft.com/office/drawing/2014/main" id="{5A9BAB0C-5954-426A-B6E9-7041FFAD418D}"/>
                </a:ext>
              </a:extLst>
            </p:cNvPr>
            <p:cNvSpPr/>
            <p:nvPr/>
          </p:nvSpPr>
          <p:spPr>
            <a:xfrm>
              <a:off x="0" y="0"/>
              <a:ext cx="6112510" cy="4318000"/>
            </a:xfrm>
            <a:prstGeom prst="rect">
              <a:avLst/>
            </a:prstGeom>
            <a:solidFill>
              <a:prstClr val="white"/>
            </a:solidFill>
          </p:spPr>
        </p:sp>
        <mc:AlternateContent xmlns:mc="http://schemas.openxmlformats.org/markup-compatibility/2006" xmlns:a14="http://schemas.microsoft.com/office/drawing/2010/main">
          <mc:Choice Requires="a14">
            <p:sp>
              <p:nvSpPr>
                <p:cNvPr id="234" name="Text Box 6">
                  <a:extLst>
                    <a:ext uri="{FF2B5EF4-FFF2-40B4-BE49-F238E27FC236}">
                      <a16:creationId xmlns:a16="http://schemas.microsoft.com/office/drawing/2014/main" id="{9454E47D-8EEB-4306-8045-4AA6400923B2}"/>
                    </a:ext>
                  </a:extLst>
                </p:cNvPr>
                <p:cNvSpPr txBox="1"/>
                <p:nvPr/>
              </p:nvSpPr>
              <p:spPr>
                <a:xfrm>
                  <a:off x="961050" y="36000"/>
                  <a:ext cx="838200" cy="3321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d>
                          <m:dPr>
                            <m:begChr m:val="{"/>
                            <m:endChr m:val="}"/>
                            <m:ctrlPr>
                              <a:rPr lang="en-US" sz="1200"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100" b="1" i="1">
                                <a:effectLst/>
                                <a:latin typeface="Cambria Math" panose="02040503050406030204" pitchFamily="18" charset="0"/>
                                <a:ea typeface="Calibri" panose="020F0502020204030204" pitchFamily="34" charset="0"/>
                                <a:cs typeface="Times New Roman" panose="02020603050405020304" pitchFamily="18" charset="0"/>
                              </a:rPr>
                              <m:t>𝟏𝟎</m:t>
                            </m:r>
                            <m:acc>
                              <m:accPr>
                                <m:chr m:val="̅"/>
                                <m:ctrlPr>
                                  <a:rPr lang="en-US" sz="1200" b="1"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100" b="1" i="1">
                                    <a:effectLst/>
                                    <a:latin typeface="Cambria Math" panose="02040503050406030204" pitchFamily="18" charset="0"/>
                                    <a:ea typeface="Calibri" panose="020F0502020204030204" pitchFamily="34" charset="0"/>
                                    <a:cs typeface="Times New Roman" panose="02020603050405020304" pitchFamily="18" charset="0"/>
                                  </a:rPr>
                                  <m:t>𝟏</m:t>
                                </m:r>
                              </m:e>
                            </m:acc>
                            <m:r>
                              <a:rPr lang="en-US" sz="1100" b="1" i="1">
                                <a:effectLst/>
                                <a:latin typeface="Cambria Math" panose="02040503050406030204" pitchFamily="18" charset="0"/>
                                <a:ea typeface="Calibri" panose="020F0502020204030204" pitchFamily="34" charset="0"/>
                                <a:cs typeface="Times New Roman" panose="02020603050405020304" pitchFamily="18" charset="0"/>
                              </a:rPr>
                              <m:t>𝟎</m:t>
                            </m:r>
                          </m:e>
                        </m:d>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4" name="Text Box 6">
                  <a:extLst>
                    <a:ext uri="{FF2B5EF4-FFF2-40B4-BE49-F238E27FC236}">
                      <a16:creationId xmlns:a16="http://schemas.microsoft.com/office/drawing/2014/main" id="{9454E47D-8EEB-4306-8045-4AA6400923B2}"/>
                    </a:ext>
                  </a:extLst>
                </p:cNvPr>
                <p:cNvSpPr txBox="1">
                  <a:spLocks noRot="1" noChangeAspect="1" noMove="1" noResize="1" noEditPoints="1" noAdjustHandles="1" noChangeArrowheads="1" noChangeShapeType="1" noTextEdit="1"/>
                </p:cNvSpPr>
                <p:nvPr/>
              </p:nvSpPr>
              <p:spPr>
                <a:xfrm>
                  <a:off x="961050" y="36000"/>
                  <a:ext cx="838200" cy="332105"/>
                </a:xfrm>
                <a:prstGeom prst="rect">
                  <a:avLst/>
                </a:prstGeom>
                <a:blipFill>
                  <a:blip r:embed="rId10"/>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5" name="Text Box 6">
                  <a:extLst>
                    <a:ext uri="{FF2B5EF4-FFF2-40B4-BE49-F238E27FC236}">
                      <a16:creationId xmlns:a16="http://schemas.microsoft.com/office/drawing/2014/main" id="{148A0CAA-EA05-4585-AE74-C98CBB45AACE}"/>
                    </a:ext>
                  </a:extLst>
                </p:cNvPr>
                <p:cNvSpPr txBox="1"/>
                <p:nvPr/>
              </p:nvSpPr>
              <p:spPr>
                <a:xfrm>
                  <a:off x="2618400" y="36000"/>
                  <a:ext cx="838200" cy="3321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d>
                          <m:dPr>
                            <m:begChr m:val="{"/>
                            <m:endChr m:val="}"/>
                            <m:ctrlPr>
                              <a:rPr lang="en-US" sz="1200"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100" b="1" i="1">
                                <a:effectLst/>
                                <a:latin typeface="Cambria Math" panose="02040503050406030204" pitchFamily="18" charset="0"/>
                                <a:ea typeface="Calibri" panose="020F0502020204030204" pitchFamily="34" charset="0"/>
                                <a:cs typeface="Times New Roman" panose="02020603050405020304" pitchFamily="18" charset="0"/>
                              </a:rPr>
                              <m:t>𝟎𝟎𝟎𝟏</m:t>
                            </m:r>
                          </m:e>
                        </m:d>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5" name="Text Box 6">
                  <a:extLst>
                    <a:ext uri="{FF2B5EF4-FFF2-40B4-BE49-F238E27FC236}">
                      <a16:creationId xmlns:a16="http://schemas.microsoft.com/office/drawing/2014/main" id="{148A0CAA-EA05-4585-AE74-C98CBB45AACE}"/>
                    </a:ext>
                  </a:extLst>
                </p:cNvPr>
                <p:cNvSpPr txBox="1">
                  <a:spLocks noRot="1" noChangeAspect="1" noMove="1" noResize="1" noEditPoints="1" noAdjustHandles="1" noChangeArrowheads="1" noChangeShapeType="1" noTextEdit="1"/>
                </p:cNvSpPr>
                <p:nvPr/>
              </p:nvSpPr>
              <p:spPr>
                <a:xfrm>
                  <a:off x="2618400" y="36000"/>
                  <a:ext cx="838200" cy="332105"/>
                </a:xfrm>
                <a:prstGeom prst="rect">
                  <a:avLst/>
                </a:prstGeom>
                <a:blipFill>
                  <a:blip r:embed="rId11"/>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6" name="Text Box 6">
                  <a:extLst>
                    <a:ext uri="{FF2B5EF4-FFF2-40B4-BE49-F238E27FC236}">
                      <a16:creationId xmlns:a16="http://schemas.microsoft.com/office/drawing/2014/main" id="{701CC39E-FDD1-4BDC-87BE-FFCB8AAC7ECB}"/>
                    </a:ext>
                  </a:extLst>
                </p:cNvPr>
                <p:cNvSpPr txBox="1"/>
                <p:nvPr/>
              </p:nvSpPr>
              <p:spPr>
                <a:xfrm>
                  <a:off x="4266225" y="36000"/>
                  <a:ext cx="838200" cy="3321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d>
                          <m:dPr>
                            <m:begChr m:val="{"/>
                            <m:endChr m:val="}"/>
                            <m:ctrlPr>
                              <a:rPr lang="en-US" sz="1200"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100" b="1" i="1">
                                <a:effectLst/>
                                <a:latin typeface="Cambria Math" panose="02040503050406030204" pitchFamily="18" charset="0"/>
                                <a:ea typeface="Calibri" panose="020F0502020204030204" pitchFamily="34" charset="0"/>
                                <a:cs typeface="Times New Roman" panose="02020603050405020304" pitchFamily="18" charset="0"/>
                              </a:rPr>
                              <m:t>𝟏𝟏</m:t>
                            </m:r>
                            <m:acc>
                              <m:accPr>
                                <m:chr m:val="̅"/>
                                <m:ctrlPr>
                                  <a:rPr lang="en-US" sz="1200" b="1"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100" b="1" i="1">
                                    <a:effectLst/>
                                    <a:latin typeface="Cambria Math" panose="02040503050406030204" pitchFamily="18" charset="0"/>
                                    <a:ea typeface="Calibri" panose="020F0502020204030204" pitchFamily="34" charset="0"/>
                                    <a:cs typeface="Times New Roman" panose="02020603050405020304" pitchFamily="18" charset="0"/>
                                  </a:rPr>
                                  <m:t>𝟐</m:t>
                                </m:r>
                              </m:e>
                            </m:acc>
                            <m:r>
                              <a:rPr lang="en-US" sz="1100" b="1" i="1">
                                <a:effectLst/>
                                <a:latin typeface="Cambria Math" panose="02040503050406030204" pitchFamily="18" charset="0"/>
                                <a:ea typeface="Calibri" panose="020F0502020204030204" pitchFamily="34" charset="0"/>
                                <a:cs typeface="Times New Roman" panose="02020603050405020304" pitchFamily="18" charset="0"/>
                              </a:rPr>
                              <m:t>𝟎</m:t>
                            </m:r>
                          </m:e>
                        </m:d>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6" name="Text Box 6">
                  <a:extLst>
                    <a:ext uri="{FF2B5EF4-FFF2-40B4-BE49-F238E27FC236}">
                      <a16:creationId xmlns:a16="http://schemas.microsoft.com/office/drawing/2014/main" id="{701CC39E-FDD1-4BDC-87BE-FFCB8AAC7ECB}"/>
                    </a:ext>
                  </a:extLst>
                </p:cNvPr>
                <p:cNvSpPr txBox="1">
                  <a:spLocks noRot="1" noChangeAspect="1" noMove="1" noResize="1" noEditPoints="1" noAdjustHandles="1" noChangeArrowheads="1" noChangeShapeType="1" noTextEdit="1"/>
                </p:cNvSpPr>
                <p:nvPr/>
              </p:nvSpPr>
              <p:spPr>
                <a:xfrm>
                  <a:off x="4266225" y="36000"/>
                  <a:ext cx="838200" cy="332105"/>
                </a:xfrm>
                <a:prstGeom prst="rect">
                  <a:avLst/>
                </a:prstGeom>
                <a:blipFill>
                  <a:blip r:embed="rId12"/>
                  <a:stretch>
                    <a:fillRect/>
                  </a:stretch>
                </a:blipFill>
                <a:ln w="6350">
                  <a:noFill/>
                </a:ln>
              </p:spPr>
              <p:txBody>
                <a:bodyPr/>
                <a:lstStyle/>
                <a:p>
                  <a:r>
                    <a:rPr lang="en-US">
                      <a:noFill/>
                    </a:rPr>
                    <a:t> </a:t>
                  </a:r>
                </a:p>
              </p:txBody>
            </p:sp>
          </mc:Fallback>
        </mc:AlternateContent>
        <p:pic>
          <p:nvPicPr>
            <p:cNvPr id="237" name="Picture 236">
              <a:extLst>
                <a:ext uri="{FF2B5EF4-FFF2-40B4-BE49-F238E27FC236}">
                  <a16:creationId xmlns:a16="http://schemas.microsoft.com/office/drawing/2014/main" id="{0A2EAF30-B99F-4D6E-8FC9-FB642E89B972}"/>
                </a:ext>
              </a:extLst>
            </p:cNvPr>
            <p:cNvPicPr>
              <a:picLocks noChangeAspect="1"/>
            </p:cNvPicPr>
            <p:nvPr/>
          </p:nvPicPr>
          <p:blipFill>
            <a:blip r:embed="rId13"/>
            <a:stretch>
              <a:fillRect/>
            </a:stretch>
          </p:blipFill>
          <p:spPr>
            <a:xfrm>
              <a:off x="0" y="0"/>
              <a:ext cx="6112510" cy="4152870"/>
            </a:xfrm>
            <a:prstGeom prst="rect">
              <a:avLst/>
            </a:prstGeom>
          </p:spPr>
        </p:pic>
      </p:grpSp>
      <p:sp>
        <p:nvSpPr>
          <p:cNvPr id="238" name="Text Placeholder 671">
            <a:extLst>
              <a:ext uri="{FF2B5EF4-FFF2-40B4-BE49-F238E27FC236}">
                <a16:creationId xmlns:a16="http://schemas.microsoft.com/office/drawing/2014/main" id="{1E87B27E-5608-44E3-A50E-E8A88A10F5C1}"/>
              </a:ext>
            </a:extLst>
          </p:cNvPr>
          <p:cNvSpPr txBox="1">
            <a:spLocks/>
          </p:cNvSpPr>
          <p:nvPr/>
        </p:nvSpPr>
        <p:spPr>
          <a:xfrm>
            <a:off x="6432255" y="17065418"/>
            <a:ext cx="4760850" cy="4662890"/>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(e) and (e’) IPF maps and (f) and (f’) reconstructed prior </a:t>
            </a:r>
            <a:r>
              <a:rPr lang="en-US" i="1" dirty="0"/>
              <a:t>𝛽</a:t>
            </a:r>
            <a:r>
              <a:rPr lang="en-US" dirty="0"/>
              <a:t> grains of Ti-6Al-4V fabricated via laser powder bed fusion. </a:t>
            </a:r>
          </a:p>
          <a:p>
            <a:pPr marL="342900" indent="-342900">
              <a:buFont typeface="Arial" panose="020B0604020202020204" pitchFamily="34" charset="0"/>
              <a:buChar char="•"/>
            </a:pPr>
            <a:r>
              <a:rPr lang="en-US" dirty="0"/>
              <a:t>The build direction is perpendicular to (e) and (f), and vertical to (e’)and (f’).</a:t>
            </a:r>
          </a:p>
          <a:p>
            <a:pPr marL="342900" indent="-342900">
              <a:buFont typeface="Arial" panose="020B0604020202020204" pitchFamily="34" charset="0"/>
              <a:buChar char="•"/>
            </a:pPr>
            <a:r>
              <a:rPr lang="en-US" i="1" dirty="0"/>
              <a:t>α </a:t>
            </a:r>
            <a:r>
              <a:rPr lang="en-US" dirty="0"/>
              <a:t>variants are extracted from reconstructed </a:t>
            </a:r>
            <a:r>
              <a:rPr lang="en-US" i="1" dirty="0"/>
              <a:t>𝛽</a:t>
            </a:r>
            <a:r>
              <a:rPr lang="en-US" dirty="0"/>
              <a:t> grains for simulations.</a:t>
            </a:r>
          </a:p>
          <a:p>
            <a:r>
              <a:rPr lang="en-US" dirty="0"/>
              <a:t> </a:t>
            </a:r>
          </a:p>
        </p:txBody>
      </p:sp>
      <p:grpSp>
        <p:nvGrpSpPr>
          <p:cNvPr id="240" name="Canvas 38">
            <a:extLst>
              <a:ext uri="{FF2B5EF4-FFF2-40B4-BE49-F238E27FC236}">
                <a16:creationId xmlns:a16="http://schemas.microsoft.com/office/drawing/2014/main" id="{A259E97C-5AA3-424B-9E32-F720CB1B5DDD}"/>
              </a:ext>
            </a:extLst>
          </p:cNvPr>
          <p:cNvGrpSpPr/>
          <p:nvPr/>
        </p:nvGrpSpPr>
        <p:grpSpPr>
          <a:xfrm>
            <a:off x="6068240" y="21369716"/>
            <a:ext cx="5283712" cy="1724009"/>
            <a:chOff x="0" y="0"/>
            <a:chExt cx="6009640" cy="1990725"/>
          </a:xfrm>
        </p:grpSpPr>
        <p:sp>
          <p:nvSpPr>
            <p:cNvPr id="241" name="Rectangle 240">
              <a:extLst>
                <a:ext uri="{FF2B5EF4-FFF2-40B4-BE49-F238E27FC236}">
                  <a16:creationId xmlns:a16="http://schemas.microsoft.com/office/drawing/2014/main" id="{0CCA140E-98B0-456F-837F-14F93494F9D5}"/>
                </a:ext>
              </a:extLst>
            </p:cNvPr>
            <p:cNvSpPr/>
            <p:nvPr/>
          </p:nvSpPr>
          <p:spPr>
            <a:xfrm>
              <a:off x="0" y="0"/>
              <a:ext cx="6009640" cy="1990725"/>
            </a:xfrm>
            <a:prstGeom prst="rect">
              <a:avLst/>
            </a:prstGeom>
            <a:solidFill>
              <a:prstClr val="white"/>
            </a:solidFill>
          </p:spPr>
        </p:sp>
        <p:pic>
          <p:nvPicPr>
            <p:cNvPr id="242" name="Picture 241">
              <a:extLst>
                <a:ext uri="{FF2B5EF4-FFF2-40B4-BE49-F238E27FC236}">
                  <a16:creationId xmlns:a16="http://schemas.microsoft.com/office/drawing/2014/main" id="{1D3A71A0-0E57-422B-8083-7B7E57AFCD3E}"/>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541950" y="208534"/>
              <a:ext cx="5068275" cy="1753615"/>
            </a:xfrm>
            <a:prstGeom prst="rect">
              <a:avLst/>
            </a:prstGeom>
            <a:noFill/>
          </p:spPr>
        </p:pic>
      </p:grpSp>
      <p:sp>
        <p:nvSpPr>
          <p:cNvPr id="243" name="Text Placeholder 671">
            <a:extLst>
              <a:ext uri="{FF2B5EF4-FFF2-40B4-BE49-F238E27FC236}">
                <a16:creationId xmlns:a16="http://schemas.microsoft.com/office/drawing/2014/main" id="{428EE6BF-A3EB-4E99-9F22-02D333CCEAA2}"/>
              </a:ext>
            </a:extLst>
          </p:cNvPr>
          <p:cNvSpPr txBox="1">
            <a:spLocks/>
          </p:cNvSpPr>
          <p:nvPr/>
        </p:nvSpPr>
        <p:spPr>
          <a:xfrm>
            <a:off x="6506767" y="23050940"/>
            <a:ext cx="4865984" cy="111730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PFs of the initial texture used in simulations</a:t>
            </a:r>
          </a:p>
        </p:txBody>
      </p:sp>
      <p:pic>
        <p:nvPicPr>
          <p:cNvPr id="244" name="Picture 243">
            <a:extLst>
              <a:ext uri="{FF2B5EF4-FFF2-40B4-BE49-F238E27FC236}">
                <a16:creationId xmlns:a16="http://schemas.microsoft.com/office/drawing/2014/main" id="{60DBF6EE-530E-4B2B-998C-82FB3AEF4E2B}"/>
              </a:ext>
            </a:extLst>
          </p:cNvPr>
          <p:cNvPicPr/>
          <p:nvPr/>
        </p:nvPicPr>
        <p:blipFill rotWithShape="1">
          <a:blip r:embed="rId15">
            <a:extLst>
              <a:ext uri="{28A0092B-C50C-407E-A947-70E740481C1C}">
                <a14:useLocalDpi xmlns:a14="http://schemas.microsoft.com/office/drawing/2010/main" val="0"/>
              </a:ext>
            </a:extLst>
          </a:blip>
          <a:srcRect l="45122" t="5273" r="51037" b="49983"/>
          <a:stretch/>
        </p:blipFill>
        <p:spPr bwMode="auto">
          <a:xfrm>
            <a:off x="11120630" y="21600896"/>
            <a:ext cx="321212" cy="1383003"/>
          </a:xfrm>
          <a:prstGeom prst="rect">
            <a:avLst/>
          </a:prstGeom>
          <a:ln>
            <a:noFill/>
          </a:ln>
          <a:extLst>
            <a:ext uri="{53640926-AAD7-44D8-BBD7-CCE9431645EC}">
              <a14:shadowObscured xmlns:a14="http://schemas.microsoft.com/office/drawing/2010/main"/>
            </a:ext>
          </a:extLst>
        </p:spPr>
      </p:pic>
      <p:pic>
        <p:nvPicPr>
          <p:cNvPr id="245" name="Picture 244">
            <a:extLst>
              <a:ext uri="{FF2B5EF4-FFF2-40B4-BE49-F238E27FC236}">
                <a16:creationId xmlns:a16="http://schemas.microsoft.com/office/drawing/2014/main" id="{9D37EEDE-AC6A-4094-82A2-DDEE89AA8FED}"/>
              </a:ext>
            </a:extLst>
          </p:cNvPr>
          <p:cNvPicPr/>
          <p:nvPr/>
        </p:nvPicPr>
        <p:blipFill rotWithShape="1">
          <a:blip r:embed="rId15">
            <a:extLst>
              <a:ext uri="{28A0092B-C50C-407E-A947-70E740481C1C}">
                <a14:useLocalDpi xmlns:a14="http://schemas.microsoft.com/office/drawing/2010/main" val="0"/>
              </a:ext>
            </a:extLst>
          </a:blip>
          <a:srcRect l="45122" t="5273" r="51037" b="49983"/>
          <a:stretch/>
        </p:blipFill>
        <p:spPr bwMode="auto">
          <a:xfrm>
            <a:off x="5460453" y="19531328"/>
            <a:ext cx="321212" cy="1383003"/>
          </a:xfrm>
          <a:prstGeom prst="rect">
            <a:avLst/>
          </a:prstGeom>
          <a:ln>
            <a:noFill/>
          </a:ln>
          <a:extLst>
            <a:ext uri="{53640926-AAD7-44D8-BBD7-CCE9431645EC}">
              <a14:shadowObscured xmlns:a14="http://schemas.microsoft.com/office/drawing/2010/main"/>
            </a:ext>
          </a:extLst>
        </p:spPr>
      </p:pic>
      <p:sp>
        <p:nvSpPr>
          <p:cNvPr id="246" name="Rectangle 245">
            <a:extLst>
              <a:ext uri="{FF2B5EF4-FFF2-40B4-BE49-F238E27FC236}">
                <a16:creationId xmlns:a16="http://schemas.microsoft.com/office/drawing/2014/main" id="{392C46C9-AA8F-455C-A0F9-9B6F0C12B192}"/>
              </a:ext>
            </a:extLst>
          </p:cNvPr>
          <p:cNvSpPr/>
          <p:nvPr/>
        </p:nvSpPr>
        <p:spPr>
          <a:xfrm>
            <a:off x="12587542" y="25533740"/>
            <a:ext cx="10899648" cy="89410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ext Placeholder 685">
            <a:extLst>
              <a:ext uri="{FF2B5EF4-FFF2-40B4-BE49-F238E27FC236}">
                <a16:creationId xmlns:a16="http://schemas.microsoft.com/office/drawing/2014/main" id="{011F4BE7-55A4-413C-9A62-B250F3E39409}"/>
              </a:ext>
            </a:extLst>
          </p:cNvPr>
          <p:cNvSpPr txBox="1">
            <a:spLocks/>
          </p:cNvSpPr>
          <p:nvPr/>
        </p:nvSpPr>
        <p:spPr>
          <a:xfrm>
            <a:off x="24106416" y="23775396"/>
            <a:ext cx="11135113" cy="618471"/>
          </a:xfrm>
          <a:prstGeom prst="rect">
            <a:avLst/>
          </a:prstGeom>
          <a:noFill/>
        </p:spPr>
        <p:txBody>
          <a:bodyPr wrap="square" lIns="74996" tIns="74996" rIns="74996" bIns="74996" anchor="ctr" anchorCtr="0">
            <a:spAutoFit/>
          </a:bodyPr>
          <a:lstStyle>
            <a:lvl1pPr marL="0" indent="0" algn="ctr" defTabSz="3599776" rtl="0" eaLnBrk="1" latinLnBrk="0" hangingPunct="1">
              <a:spcBef>
                <a:spcPct val="20000"/>
              </a:spcBef>
              <a:buFont typeface="Arial" pitchFamily="34" charset="0"/>
              <a:buNone/>
              <a:tabLst/>
              <a:defRPr sz="3000" b="1" u="sng" kern="1200" baseline="0">
                <a:solidFill>
                  <a:schemeClr val="accent5">
                    <a:lumMod val="50000"/>
                  </a:schemeClr>
                </a:solidFill>
                <a:latin typeface="+mn-lt"/>
                <a:ea typeface="+mn-ea"/>
                <a:cs typeface="+mn-cs"/>
              </a:defRPr>
            </a:lvl1pPr>
            <a:lvl2pPr marL="2924818" indent="-1124930" algn="l" defTabSz="3599776" rtl="0" eaLnBrk="1" latinLnBrk="0" hangingPunct="1">
              <a:spcBef>
                <a:spcPct val="20000"/>
              </a:spcBef>
              <a:buFont typeface="Arial" pitchFamily="34" charset="0"/>
              <a:buChar char="–"/>
              <a:defRPr sz="11100" kern="1200">
                <a:solidFill>
                  <a:schemeClr val="tx1"/>
                </a:solidFill>
                <a:latin typeface="+mn-lt"/>
                <a:ea typeface="+mn-ea"/>
                <a:cs typeface="+mn-cs"/>
              </a:defRPr>
            </a:lvl2pPr>
            <a:lvl3pPr marL="4499721" indent="-899945" algn="l" defTabSz="3599776" rtl="0" eaLnBrk="1" latinLnBrk="0" hangingPunct="1">
              <a:spcBef>
                <a:spcPct val="20000"/>
              </a:spcBef>
              <a:buFont typeface="Arial" pitchFamily="34" charset="0"/>
              <a:buChar char="•"/>
              <a:defRPr sz="9500" kern="1200">
                <a:solidFill>
                  <a:schemeClr val="tx1"/>
                </a:solidFill>
                <a:latin typeface="+mn-lt"/>
                <a:ea typeface="+mn-ea"/>
                <a:cs typeface="+mn-cs"/>
              </a:defRPr>
            </a:lvl3pPr>
            <a:lvl4pPr marL="629960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4pPr>
            <a:lvl5pPr marL="8099496"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Literature Cited</a:t>
            </a:r>
          </a:p>
        </p:txBody>
      </p:sp>
      <p:grpSp>
        <p:nvGrpSpPr>
          <p:cNvPr id="248" name="Group 247">
            <a:extLst>
              <a:ext uri="{FF2B5EF4-FFF2-40B4-BE49-F238E27FC236}">
                <a16:creationId xmlns:a16="http://schemas.microsoft.com/office/drawing/2014/main" id="{5F554FB1-F8F3-470E-AD79-56F637F23E95}"/>
              </a:ext>
            </a:extLst>
          </p:cNvPr>
          <p:cNvGrpSpPr/>
          <p:nvPr/>
        </p:nvGrpSpPr>
        <p:grpSpPr>
          <a:xfrm>
            <a:off x="24194067" y="19733641"/>
            <a:ext cx="10929730" cy="4249012"/>
            <a:chOff x="24168565" y="27293059"/>
            <a:chExt cx="10929730" cy="2330293"/>
          </a:xfrm>
        </p:grpSpPr>
        <p:sp>
          <p:nvSpPr>
            <p:cNvPr id="249" name="Rectangle 248">
              <a:extLst>
                <a:ext uri="{FF2B5EF4-FFF2-40B4-BE49-F238E27FC236}">
                  <a16:creationId xmlns:a16="http://schemas.microsoft.com/office/drawing/2014/main" id="{7D822455-85D6-43BB-B284-1DD9AB9426E2}"/>
                </a:ext>
              </a:extLst>
            </p:cNvPr>
            <p:cNvSpPr/>
            <p:nvPr/>
          </p:nvSpPr>
          <p:spPr>
            <a:xfrm>
              <a:off x="24168565" y="27293059"/>
              <a:ext cx="10899648" cy="2228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13BE74D2-161B-4895-BE98-D5B9DCEF18C4}"/>
                </a:ext>
              </a:extLst>
            </p:cNvPr>
            <p:cNvSpPr txBox="1"/>
            <p:nvPr/>
          </p:nvSpPr>
          <p:spPr>
            <a:xfrm>
              <a:off x="24274497" y="27344627"/>
              <a:ext cx="10823798" cy="227872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2060"/>
                  </a:solidFill>
                </a:rPr>
                <a:t>The simulation results for stress-strain curves are compared with experimentally measured data set for tension- compression. Hardening parameters are chosen to best fit the experimental results.</a:t>
              </a:r>
            </a:p>
            <a:p>
              <a:pPr marL="342900" indent="-342900">
                <a:buFont typeface="Arial" panose="020B0604020202020204" pitchFamily="34" charset="0"/>
                <a:buChar char="•"/>
              </a:pPr>
              <a:r>
                <a:rPr lang="en-US" sz="2400" dirty="0">
                  <a:solidFill>
                    <a:srgbClr val="002060"/>
                  </a:solidFill>
                </a:rPr>
                <a:t>A random distribution of habit planes is found to best fit the data and underlying anisotropy in hardening. </a:t>
              </a:r>
            </a:p>
            <a:p>
              <a:pPr marL="342900" indent="-342900">
                <a:buFont typeface="Arial" panose="020B0604020202020204" pitchFamily="34" charset="0"/>
                <a:buChar char="•"/>
              </a:pPr>
              <a:r>
                <a:rPr lang="en-US" sz="2400" dirty="0">
                  <a:solidFill>
                    <a:srgbClr val="002060"/>
                  </a:solidFill>
                </a:rPr>
                <a:t>Non-Schmid effects for activation of pyramidal slip captures tension versus compression asymmetry well.</a:t>
              </a:r>
            </a:p>
            <a:p>
              <a:pPr marL="342900" indent="-342900">
                <a:buFont typeface="Arial" panose="020B0604020202020204" pitchFamily="34" charset="0"/>
                <a:buChar char="•"/>
              </a:pPr>
              <a:r>
                <a:rPr lang="en-US" sz="2400" dirty="0">
                  <a:solidFill>
                    <a:srgbClr val="002060"/>
                  </a:solidFill>
                </a:rPr>
                <a:t>The local crystallographic correlations including the slip transfer between adjacent lamellae based on Luster-Morris parameter improves the simulation results. </a:t>
              </a:r>
            </a:p>
            <a:p>
              <a:endParaRPr lang="en-US" sz="2400" dirty="0">
                <a:solidFill>
                  <a:srgbClr val="002060"/>
                </a:solidFill>
              </a:endParaRPr>
            </a:p>
            <a:p>
              <a:pPr marL="342900" indent="-342900">
                <a:buFont typeface="Arial" panose="020B0604020202020204" pitchFamily="34" charset="0"/>
                <a:buChar char="•"/>
              </a:pPr>
              <a:endParaRPr lang="en-US" sz="2400" dirty="0">
                <a:solidFill>
                  <a:srgbClr val="002060"/>
                </a:solidFill>
                <a:latin typeface="Times New Roman" panose="02020603050405020304" pitchFamily="18" charset="0"/>
                <a:cs typeface="Times New Roman" panose="02020603050405020304" pitchFamily="18" charset="0"/>
              </a:endParaRPr>
            </a:p>
          </p:txBody>
        </p:sp>
      </p:grpSp>
      <p:sp>
        <p:nvSpPr>
          <p:cNvPr id="251" name="TextBox 250">
            <a:extLst>
              <a:ext uri="{FF2B5EF4-FFF2-40B4-BE49-F238E27FC236}">
                <a16:creationId xmlns:a16="http://schemas.microsoft.com/office/drawing/2014/main" id="{DF9A3135-1FA2-4B63-BCCA-60E6040C3D46}"/>
              </a:ext>
            </a:extLst>
          </p:cNvPr>
          <p:cNvSpPr txBox="1"/>
          <p:nvPr/>
        </p:nvSpPr>
        <p:spPr>
          <a:xfrm>
            <a:off x="12173742" y="5833952"/>
            <a:ext cx="11081640" cy="553998"/>
          </a:xfrm>
          <a:prstGeom prst="rect">
            <a:avLst/>
          </a:prstGeom>
          <a:noFill/>
        </p:spPr>
        <p:txBody>
          <a:bodyPr wrap="square" rtlCol="0">
            <a:spAutoFit/>
          </a:bodyPr>
          <a:lstStyle/>
          <a:p>
            <a:pPr algn="ctr"/>
            <a:r>
              <a:rPr lang="en-US" sz="3000" b="1" u="sng" dirty="0">
                <a:solidFill>
                  <a:schemeClr val="accent5">
                    <a:lumMod val="50000"/>
                  </a:schemeClr>
                </a:solidFill>
              </a:rPr>
              <a:t>Model</a:t>
            </a:r>
          </a:p>
        </p:txBody>
      </p:sp>
      <p:sp>
        <p:nvSpPr>
          <p:cNvPr id="252" name="Rectangle 251">
            <a:extLst>
              <a:ext uri="{FF2B5EF4-FFF2-40B4-BE49-F238E27FC236}">
                <a16:creationId xmlns:a16="http://schemas.microsoft.com/office/drawing/2014/main" id="{F5B23265-950F-4856-ABB8-B38136A22DA7}"/>
              </a:ext>
            </a:extLst>
          </p:cNvPr>
          <p:cNvSpPr/>
          <p:nvPr/>
        </p:nvSpPr>
        <p:spPr>
          <a:xfrm>
            <a:off x="12611949" y="6466739"/>
            <a:ext cx="10821839" cy="184538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3" name="Text Placeholder 671">
                <a:extLst>
                  <a:ext uri="{FF2B5EF4-FFF2-40B4-BE49-F238E27FC236}">
                    <a16:creationId xmlns:a16="http://schemas.microsoft.com/office/drawing/2014/main" id="{B6677C61-3B81-497B-8E01-887CFB4AF06F}"/>
                  </a:ext>
                </a:extLst>
              </p:cNvPr>
              <p:cNvSpPr txBox="1">
                <a:spLocks/>
              </p:cNvSpPr>
              <p:nvPr/>
            </p:nvSpPr>
            <p:spPr>
              <a:xfrm>
                <a:off x="937525" y="25532312"/>
                <a:ext cx="5613089" cy="3037829"/>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At high temperature, Ti-6Al-4V has BCC phase, </a:t>
                </a:r>
                <a14:m>
                  <m:oMath xmlns:m="http://schemas.openxmlformats.org/officeDocument/2006/math">
                    <m:r>
                      <a:rPr lang="en-US" i="1">
                        <a:latin typeface="Cambria Math" panose="02040503050406030204" pitchFamily="18" charset="0"/>
                      </a:rPr>
                      <m:t>𝛽</m:t>
                    </m:r>
                  </m:oMath>
                </a14:m>
                <a:r>
                  <a:rPr lang="en-US" dirty="0"/>
                  <a:t> and when cooled  to room temperature, it transforms into HCP phase, </a:t>
                </a:r>
                <a14:m>
                  <m:oMath xmlns:m="http://schemas.openxmlformats.org/officeDocument/2006/math">
                    <m:r>
                      <a:rPr lang="en-US" i="1">
                        <a:latin typeface="Cambria Math" panose="02040503050406030204" pitchFamily="18" charset="0"/>
                      </a:rPr>
                      <m:t>𝛼</m:t>
                    </m:r>
                  </m:oMath>
                </a14:m>
                <a:r>
                  <a:rPr lang="en-US" dirty="0"/>
                  <a:t>.</a:t>
                </a:r>
              </a:p>
              <a:p>
                <a:pPr marL="342900" indent="-342900">
                  <a:buFont typeface="Arial" panose="020B0604020202020204" pitchFamily="34" charset="0"/>
                  <a:buChar char="•"/>
                </a:pPr>
                <a:r>
                  <a:rPr lang="en-US" dirty="0"/>
                  <a:t>The transformation of </a:t>
                </a:r>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and </a:t>
                </a:r>
                <a14:m>
                  <m:oMath xmlns:m="http://schemas.openxmlformats.org/officeDocument/2006/math">
                    <m:r>
                      <a:rPr lang="en-US" i="1">
                        <a:latin typeface="Cambria Math" panose="02040503050406030204" pitchFamily="18" charset="0"/>
                      </a:rPr>
                      <m:t>𝛽</m:t>
                    </m:r>
                    <m:r>
                      <a:rPr lang="en-US" i="1">
                        <a:latin typeface="Cambria Math" panose="02040503050406030204" pitchFamily="18" charset="0"/>
                      </a:rPr>
                      <m:t>→</m:t>
                    </m:r>
                    <m:r>
                      <a:rPr lang="en-US" i="1">
                        <a:latin typeface="Cambria Math" panose="02040503050406030204" pitchFamily="18" charset="0"/>
                      </a:rPr>
                      <m:t>𝛼</m:t>
                    </m:r>
                  </m:oMath>
                </a14:m>
                <a:r>
                  <a:rPr lang="en-US" dirty="0"/>
                  <a:t> is governed by the Burgers relationship. </a:t>
                </a:r>
              </a:p>
            </p:txBody>
          </p:sp>
        </mc:Choice>
        <mc:Fallback xmlns="">
          <p:sp>
            <p:nvSpPr>
              <p:cNvPr id="253" name="Text Placeholder 671">
                <a:extLst>
                  <a:ext uri="{FF2B5EF4-FFF2-40B4-BE49-F238E27FC236}">
                    <a16:creationId xmlns:a16="http://schemas.microsoft.com/office/drawing/2014/main" id="{B6677C61-3B81-497B-8E01-887CFB4AF06F}"/>
                  </a:ext>
                </a:extLst>
              </p:cNvPr>
              <p:cNvSpPr txBox="1">
                <a:spLocks noRot="1" noChangeAspect="1" noMove="1" noResize="1" noEditPoints="1" noAdjustHandles="1" noChangeArrowheads="1" noChangeShapeType="1" noTextEdit="1"/>
              </p:cNvSpPr>
              <p:nvPr/>
            </p:nvSpPr>
            <p:spPr>
              <a:xfrm>
                <a:off x="937525" y="25532312"/>
                <a:ext cx="5613089" cy="303782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 Placeholder 671">
                <a:extLst>
                  <a:ext uri="{FF2B5EF4-FFF2-40B4-BE49-F238E27FC236}">
                    <a16:creationId xmlns:a16="http://schemas.microsoft.com/office/drawing/2014/main" id="{15F5CC9C-3356-4556-9D85-5E47245AA323}"/>
                  </a:ext>
                </a:extLst>
              </p:cNvPr>
              <p:cNvSpPr txBox="1">
                <a:spLocks/>
              </p:cNvSpPr>
              <p:nvPr/>
            </p:nvSpPr>
            <p:spPr>
              <a:xfrm>
                <a:off x="8460561" y="32243401"/>
                <a:ext cx="2989263" cy="1869561"/>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u="sng" dirty="0"/>
                  <a:t>Burgers relation</a:t>
                </a:r>
                <a:r>
                  <a:rPr lang="en-US" dirty="0"/>
                  <a:t>:</a:t>
                </a:r>
                <a:endParaRPr lang="en-US" dirty="0">
                  <a:solidFill>
                    <a:srgbClr val="C00000"/>
                  </a:solidFill>
                </a:endParaRPr>
              </a:p>
              <a:p>
                <a14:m>
                  <m:oMath xmlns:m="http://schemas.openxmlformats.org/officeDocument/2006/math">
                    <m:sSub>
                      <m:sSubPr>
                        <m:ctrlPr>
                          <a:rPr lang="en-US" sz="2000" i="1">
                            <a:solidFill>
                              <a:srgbClr val="C00000"/>
                            </a:solidFill>
                            <a:latin typeface="Cambria Math" panose="02040503050406030204" pitchFamily="18" charset="0"/>
                          </a:rPr>
                        </m:ctrlPr>
                      </m:sSubPr>
                      <m:e>
                        <m:d>
                          <m:dPr>
                            <m:begChr m:val="{"/>
                            <m:endChr m:val="}"/>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1 0 1</m:t>
                            </m:r>
                          </m:e>
                        </m:d>
                      </m:e>
                      <m:sub>
                        <m:r>
                          <a:rPr lang="en-US" sz="2000" i="1">
                            <a:solidFill>
                              <a:srgbClr val="C00000"/>
                            </a:solidFill>
                            <a:latin typeface="Cambria Math" panose="02040503050406030204" pitchFamily="18" charset="0"/>
                          </a:rPr>
                          <m:t>𝛽</m:t>
                        </m:r>
                      </m:sub>
                    </m:sSub>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m:t>
                        </m:r>
                        <m:d>
                          <m:dPr>
                            <m:begChr m:val="{"/>
                            <m:endChr m:val="}"/>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0 0 0 1</m:t>
                            </m:r>
                          </m:e>
                        </m:d>
                      </m:e>
                      <m:sub>
                        <m:r>
                          <a:rPr lang="en-US" sz="2000" i="1">
                            <a:solidFill>
                              <a:srgbClr val="C00000"/>
                            </a:solidFill>
                            <a:latin typeface="Cambria Math" panose="02040503050406030204" pitchFamily="18" charset="0"/>
                          </a:rPr>
                          <m:t>𝛼</m:t>
                        </m:r>
                      </m:sub>
                    </m:sSub>
                  </m:oMath>
                </a14:m>
                <a:r>
                  <a:rPr lang="en-US" sz="2000" dirty="0">
                    <a:solidFill>
                      <a:srgbClr val="C00000"/>
                    </a:solidFill>
                  </a:rPr>
                  <a:t>   </a:t>
                </a:r>
              </a:p>
              <a:p>
                <a14:m>
                  <m:oMath xmlns:m="http://schemas.openxmlformats.org/officeDocument/2006/math">
                    <m:sSub>
                      <m:sSubPr>
                        <m:ctrlPr>
                          <a:rPr lang="en-US" sz="2000" i="1">
                            <a:solidFill>
                              <a:srgbClr val="C00000"/>
                            </a:solidFill>
                            <a:latin typeface="Cambria Math" panose="02040503050406030204" pitchFamily="18" charset="0"/>
                          </a:rPr>
                        </m:ctrlPr>
                      </m:sSubPr>
                      <m:e>
                        <m:d>
                          <m:dPr>
                            <m:begChr m:val="〈"/>
                            <m:endChr m:val="〉"/>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1 1 </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panose="02040503050406030204" pitchFamily="18" charset="0"/>
                                  </a:rPr>
                                  <m:t>1</m:t>
                                </m:r>
                              </m:e>
                            </m:acc>
                          </m:e>
                        </m:d>
                      </m:e>
                      <m:sub>
                        <m:r>
                          <a:rPr lang="en-US" sz="2000" i="1">
                            <a:solidFill>
                              <a:srgbClr val="C00000"/>
                            </a:solidFill>
                            <a:latin typeface="Cambria Math" panose="02040503050406030204" pitchFamily="18" charset="0"/>
                          </a:rPr>
                          <m:t>𝛽</m:t>
                        </m:r>
                      </m:sub>
                    </m:sSub>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d>
                          <m:dPr>
                            <m:begChr m:val="〈"/>
                            <m:endChr m:val="〉"/>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1 1 </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panose="02040503050406030204" pitchFamily="18" charset="0"/>
                                  </a:rPr>
                                  <m:t>2 </m:t>
                                </m:r>
                              </m:e>
                            </m:acc>
                            <m:r>
                              <a:rPr lang="en-US" sz="2000" i="1">
                                <a:solidFill>
                                  <a:srgbClr val="C00000"/>
                                </a:solidFill>
                                <a:latin typeface="Cambria Math" panose="02040503050406030204" pitchFamily="18" charset="0"/>
                              </a:rPr>
                              <m:t> 0</m:t>
                            </m:r>
                          </m:e>
                        </m:d>
                      </m:e>
                      <m:sub>
                        <m:r>
                          <a:rPr lang="en-US" sz="2000" i="1">
                            <a:solidFill>
                              <a:srgbClr val="C00000"/>
                            </a:solidFill>
                            <a:latin typeface="Cambria Math" panose="02040503050406030204" pitchFamily="18" charset="0"/>
                          </a:rPr>
                          <m:t>𝛼</m:t>
                        </m:r>
                      </m:sub>
                    </m:sSub>
                  </m:oMath>
                </a14:m>
                <a:r>
                  <a:rPr lang="en-US" sz="2000" dirty="0"/>
                  <a:t>	</a:t>
                </a:r>
              </a:p>
            </p:txBody>
          </p:sp>
        </mc:Choice>
        <mc:Fallback xmlns="">
          <p:sp>
            <p:nvSpPr>
              <p:cNvPr id="254" name="Text Placeholder 671">
                <a:extLst>
                  <a:ext uri="{FF2B5EF4-FFF2-40B4-BE49-F238E27FC236}">
                    <a16:creationId xmlns:a16="http://schemas.microsoft.com/office/drawing/2014/main" id="{15F5CC9C-3356-4556-9D85-5E47245AA323}"/>
                  </a:ext>
                </a:extLst>
              </p:cNvPr>
              <p:cNvSpPr txBox="1">
                <a:spLocks noRot="1" noChangeAspect="1" noMove="1" noResize="1" noEditPoints="1" noAdjustHandles="1" noChangeArrowheads="1" noChangeShapeType="1" noTextEdit="1"/>
              </p:cNvSpPr>
              <p:nvPr/>
            </p:nvSpPr>
            <p:spPr>
              <a:xfrm>
                <a:off x="8460561" y="32243401"/>
                <a:ext cx="2989263" cy="186956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 Placeholder 671">
                <a:extLst>
                  <a:ext uri="{FF2B5EF4-FFF2-40B4-BE49-F238E27FC236}">
                    <a16:creationId xmlns:a16="http://schemas.microsoft.com/office/drawing/2014/main" id="{21F04FFF-52D3-4744-8EB6-3D962A04EED0}"/>
                  </a:ext>
                </a:extLst>
              </p:cNvPr>
              <p:cNvSpPr txBox="1">
                <a:spLocks/>
              </p:cNvSpPr>
              <p:nvPr/>
            </p:nvSpPr>
            <p:spPr>
              <a:xfrm>
                <a:off x="1082450" y="28886956"/>
                <a:ext cx="4660273" cy="111730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14:m>
                  <m:oMath xmlns:m="http://schemas.openxmlformats.org/officeDocument/2006/math">
                    <m:r>
                      <a:rPr lang="en-US" i="1" u="sng" smtClean="0">
                        <a:solidFill>
                          <a:srgbClr val="00B050"/>
                        </a:solidFill>
                        <a:latin typeface="Cambria Math" panose="02040503050406030204" pitchFamily="18" charset="0"/>
                      </a:rPr>
                      <m:t>𝛼</m:t>
                    </m:r>
                    <m:r>
                      <a:rPr lang="en-US" i="1" u="sng" smtClean="0">
                        <a:solidFill>
                          <a:srgbClr val="00B050"/>
                        </a:solidFill>
                        <a:latin typeface="Cambria Math" panose="02040503050406030204" pitchFamily="18" charset="0"/>
                      </a:rPr>
                      <m:t> </m:t>
                    </m:r>
                  </m:oMath>
                </a14:m>
                <a:r>
                  <a:rPr lang="en-US" u="sng" dirty="0">
                    <a:solidFill>
                      <a:srgbClr val="00B050"/>
                    </a:solidFill>
                  </a:rPr>
                  <a:t>variants selection and pairing</a:t>
                </a:r>
                <a:r>
                  <a:rPr lang="en-US" dirty="0"/>
                  <a:t>:	</a:t>
                </a:r>
              </a:p>
            </p:txBody>
          </p:sp>
        </mc:Choice>
        <mc:Fallback xmlns="">
          <p:sp>
            <p:nvSpPr>
              <p:cNvPr id="255" name="Text Placeholder 671">
                <a:extLst>
                  <a:ext uri="{FF2B5EF4-FFF2-40B4-BE49-F238E27FC236}">
                    <a16:creationId xmlns:a16="http://schemas.microsoft.com/office/drawing/2014/main" id="{21F04FFF-52D3-4744-8EB6-3D962A04EED0}"/>
                  </a:ext>
                </a:extLst>
              </p:cNvPr>
              <p:cNvSpPr txBox="1">
                <a:spLocks noRot="1" noChangeAspect="1" noMove="1" noResize="1" noEditPoints="1" noAdjustHandles="1" noChangeArrowheads="1" noChangeShapeType="1" noTextEdit="1"/>
              </p:cNvSpPr>
              <p:nvPr/>
            </p:nvSpPr>
            <p:spPr>
              <a:xfrm>
                <a:off x="1082450" y="28886956"/>
                <a:ext cx="4660273" cy="1117304"/>
              </a:xfrm>
              <a:prstGeom prst="rect">
                <a:avLst/>
              </a:prstGeom>
              <a:blipFill>
                <a:blip r:embed="rId18"/>
                <a:stretch>
                  <a:fillRect/>
                </a:stretch>
              </a:blipFill>
            </p:spPr>
            <p:txBody>
              <a:bodyPr/>
              <a:lstStyle/>
              <a:p>
                <a:r>
                  <a:rPr lang="en-US">
                    <a:noFill/>
                  </a:rPr>
                  <a:t> </a:t>
                </a:r>
              </a:p>
            </p:txBody>
          </p:sp>
        </mc:Fallback>
      </mc:AlternateContent>
      <p:grpSp>
        <p:nvGrpSpPr>
          <p:cNvPr id="256" name="Canvas 40">
            <a:extLst>
              <a:ext uri="{FF2B5EF4-FFF2-40B4-BE49-F238E27FC236}">
                <a16:creationId xmlns:a16="http://schemas.microsoft.com/office/drawing/2014/main" id="{9E4C9FA9-C97F-4525-ACA0-93612649F0A7}"/>
              </a:ext>
            </a:extLst>
          </p:cNvPr>
          <p:cNvGrpSpPr/>
          <p:nvPr/>
        </p:nvGrpSpPr>
        <p:grpSpPr>
          <a:xfrm>
            <a:off x="7137718" y="25982131"/>
            <a:ext cx="4454088" cy="6002347"/>
            <a:chOff x="0" y="0"/>
            <a:chExt cx="4695485" cy="6852745"/>
          </a:xfrm>
        </p:grpSpPr>
        <p:sp>
          <p:nvSpPr>
            <p:cNvPr id="257" name="Rectangle 256">
              <a:extLst>
                <a:ext uri="{FF2B5EF4-FFF2-40B4-BE49-F238E27FC236}">
                  <a16:creationId xmlns:a16="http://schemas.microsoft.com/office/drawing/2014/main" id="{39789CB8-EDEC-4C87-BB2E-77B4B8F378C0}"/>
                </a:ext>
              </a:extLst>
            </p:cNvPr>
            <p:cNvSpPr/>
            <p:nvPr/>
          </p:nvSpPr>
          <p:spPr>
            <a:xfrm>
              <a:off x="0" y="0"/>
              <a:ext cx="4695485" cy="6771002"/>
            </a:xfrm>
            <a:prstGeom prst="rect">
              <a:avLst/>
            </a:prstGeom>
            <a:solidFill>
              <a:prstClr val="white"/>
            </a:solidFill>
          </p:spPr>
        </p:sp>
        <p:pic>
          <p:nvPicPr>
            <p:cNvPr id="258" name="Picture 257">
              <a:extLst>
                <a:ext uri="{FF2B5EF4-FFF2-40B4-BE49-F238E27FC236}">
                  <a16:creationId xmlns:a16="http://schemas.microsoft.com/office/drawing/2014/main" id="{C9BB962B-507C-451E-8805-A987A05241F4}"/>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180000" y="133010"/>
              <a:ext cx="1991360" cy="2390775"/>
            </a:xfrm>
            <a:prstGeom prst="rect">
              <a:avLst/>
            </a:prstGeom>
            <a:noFill/>
            <a:ln>
              <a:noFill/>
            </a:ln>
          </p:spPr>
        </p:pic>
        <p:sp>
          <p:nvSpPr>
            <p:cNvPr id="259" name="Text Box 2">
              <a:extLst>
                <a:ext uri="{FF2B5EF4-FFF2-40B4-BE49-F238E27FC236}">
                  <a16:creationId xmlns:a16="http://schemas.microsoft.com/office/drawing/2014/main" id="{C48363E0-FD88-4A6F-8153-10D7E596E895}"/>
                </a:ext>
              </a:extLst>
            </p:cNvPr>
            <p:cNvSpPr txBox="1">
              <a:spLocks noChangeArrowheads="1"/>
            </p:cNvSpPr>
            <p:nvPr/>
          </p:nvSpPr>
          <p:spPr bwMode="auto">
            <a:xfrm>
              <a:off x="116789" y="40327"/>
              <a:ext cx="498730" cy="38132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T2</a:t>
              </a:r>
            </a:p>
          </p:txBody>
        </p:sp>
        <p:pic>
          <p:nvPicPr>
            <p:cNvPr id="260" name="Picture 259">
              <a:extLst>
                <a:ext uri="{FF2B5EF4-FFF2-40B4-BE49-F238E27FC236}">
                  <a16:creationId xmlns:a16="http://schemas.microsoft.com/office/drawing/2014/main" id="{76DDF721-00C3-401A-9985-4E5C1148F768}"/>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2446950" y="37125"/>
              <a:ext cx="2248535" cy="2362835"/>
            </a:xfrm>
            <a:prstGeom prst="rect">
              <a:avLst/>
            </a:prstGeom>
            <a:noFill/>
            <a:ln>
              <a:noFill/>
            </a:ln>
          </p:spPr>
        </p:pic>
        <p:sp>
          <p:nvSpPr>
            <p:cNvPr id="261" name="Text Box 2">
              <a:extLst>
                <a:ext uri="{FF2B5EF4-FFF2-40B4-BE49-F238E27FC236}">
                  <a16:creationId xmlns:a16="http://schemas.microsoft.com/office/drawing/2014/main" id="{6085A7FF-97B9-4930-A2AA-56D03C66322F}"/>
                </a:ext>
              </a:extLst>
            </p:cNvPr>
            <p:cNvSpPr txBox="1">
              <a:spLocks noChangeArrowheads="1"/>
            </p:cNvSpPr>
            <p:nvPr/>
          </p:nvSpPr>
          <p:spPr bwMode="auto">
            <a:xfrm>
              <a:off x="2126278" y="67306"/>
              <a:ext cx="498730" cy="38132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T3</a:t>
              </a:r>
            </a:p>
          </p:txBody>
        </p:sp>
        <p:pic>
          <p:nvPicPr>
            <p:cNvPr id="262" name="Picture 261">
              <a:extLst>
                <a:ext uri="{FF2B5EF4-FFF2-40B4-BE49-F238E27FC236}">
                  <a16:creationId xmlns:a16="http://schemas.microsoft.com/office/drawing/2014/main" id="{B09102BE-0D2E-4232-9A40-5DB5FDA6570D}"/>
                </a:ext>
              </a:extLst>
            </p:cNvPr>
            <p:cNvPicPr/>
            <p:nvPr/>
          </p:nvPicPr>
          <p:blipFill>
            <a:blip r:embed="rId21">
              <a:extLst>
                <a:ext uri="{28A0092B-C50C-407E-A947-70E740481C1C}">
                  <a14:useLocalDpi xmlns:a14="http://schemas.microsoft.com/office/drawing/2010/main" val="0"/>
                </a:ext>
              </a:extLst>
            </a:blip>
            <a:srcRect/>
            <a:stretch>
              <a:fillRect/>
            </a:stretch>
          </p:blipFill>
          <p:spPr bwMode="auto">
            <a:xfrm>
              <a:off x="190938" y="2428535"/>
              <a:ext cx="2011045" cy="2267585"/>
            </a:xfrm>
            <a:prstGeom prst="rect">
              <a:avLst/>
            </a:prstGeom>
            <a:noFill/>
            <a:ln>
              <a:noFill/>
            </a:ln>
          </p:spPr>
        </p:pic>
        <p:sp>
          <p:nvSpPr>
            <p:cNvPr id="263" name="Text Box 2">
              <a:extLst>
                <a:ext uri="{FF2B5EF4-FFF2-40B4-BE49-F238E27FC236}">
                  <a16:creationId xmlns:a16="http://schemas.microsoft.com/office/drawing/2014/main" id="{D65D00FB-BB27-4698-96E4-5E3863413AB0}"/>
                </a:ext>
              </a:extLst>
            </p:cNvPr>
            <p:cNvSpPr txBox="1">
              <a:spLocks noChangeArrowheads="1"/>
            </p:cNvSpPr>
            <p:nvPr/>
          </p:nvSpPr>
          <p:spPr bwMode="auto">
            <a:xfrm>
              <a:off x="46649" y="2209298"/>
              <a:ext cx="498730" cy="38132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T4</a:t>
              </a:r>
            </a:p>
          </p:txBody>
        </p:sp>
        <p:pic>
          <p:nvPicPr>
            <p:cNvPr id="264" name="Picture 263">
              <a:extLst>
                <a:ext uri="{FF2B5EF4-FFF2-40B4-BE49-F238E27FC236}">
                  <a16:creationId xmlns:a16="http://schemas.microsoft.com/office/drawing/2014/main" id="{84CC94F3-A5CC-4D32-A83B-D31B71F6B359}"/>
                </a:ext>
              </a:extLst>
            </p:cNvPr>
            <p:cNvPicPr/>
            <p:nvPr/>
          </p:nvPicPr>
          <p:blipFill>
            <a:blip r:embed="rId22">
              <a:extLst>
                <a:ext uri="{28A0092B-C50C-407E-A947-70E740481C1C}">
                  <a14:useLocalDpi xmlns:a14="http://schemas.microsoft.com/office/drawing/2010/main" val="0"/>
                </a:ext>
              </a:extLst>
            </a:blip>
            <a:srcRect/>
            <a:stretch>
              <a:fillRect/>
            </a:stretch>
          </p:blipFill>
          <p:spPr bwMode="auto">
            <a:xfrm>
              <a:off x="2218350" y="2399960"/>
              <a:ext cx="2343785" cy="2124710"/>
            </a:xfrm>
            <a:prstGeom prst="rect">
              <a:avLst/>
            </a:prstGeom>
            <a:noFill/>
            <a:ln>
              <a:noFill/>
            </a:ln>
          </p:spPr>
        </p:pic>
        <p:sp>
          <p:nvSpPr>
            <p:cNvPr id="265" name="Text Box 2">
              <a:extLst>
                <a:ext uri="{FF2B5EF4-FFF2-40B4-BE49-F238E27FC236}">
                  <a16:creationId xmlns:a16="http://schemas.microsoft.com/office/drawing/2014/main" id="{8983BF79-25BC-424A-88BE-553D281614C3}"/>
                </a:ext>
              </a:extLst>
            </p:cNvPr>
            <p:cNvSpPr txBox="1">
              <a:spLocks noChangeArrowheads="1"/>
            </p:cNvSpPr>
            <p:nvPr/>
          </p:nvSpPr>
          <p:spPr bwMode="auto">
            <a:xfrm>
              <a:off x="2171360" y="2208165"/>
              <a:ext cx="453649" cy="38132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T5</a:t>
              </a:r>
            </a:p>
          </p:txBody>
        </p:sp>
        <p:pic>
          <p:nvPicPr>
            <p:cNvPr id="266" name="Picture 265">
              <a:extLst>
                <a:ext uri="{FF2B5EF4-FFF2-40B4-BE49-F238E27FC236}">
                  <a16:creationId xmlns:a16="http://schemas.microsoft.com/office/drawing/2014/main" id="{6D7A4339-121D-4314-8C03-BE4C5DDC2CC2}"/>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1129007" y="4538171"/>
              <a:ext cx="2442209" cy="2314574"/>
            </a:xfrm>
            <a:prstGeom prst="rect">
              <a:avLst/>
            </a:prstGeom>
            <a:noFill/>
            <a:ln>
              <a:noFill/>
            </a:ln>
          </p:spPr>
        </p:pic>
        <p:sp>
          <p:nvSpPr>
            <p:cNvPr id="267" name="Text Box 2">
              <a:extLst>
                <a:ext uri="{FF2B5EF4-FFF2-40B4-BE49-F238E27FC236}">
                  <a16:creationId xmlns:a16="http://schemas.microsoft.com/office/drawing/2014/main" id="{E73CFF2E-8F01-438C-886F-6B5D02D47B83}"/>
                </a:ext>
              </a:extLst>
            </p:cNvPr>
            <p:cNvSpPr txBox="1">
              <a:spLocks noChangeArrowheads="1"/>
            </p:cNvSpPr>
            <p:nvPr/>
          </p:nvSpPr>
          <p:spPr bwMode="auto">
            <a:xfrm>
              <a:off x="1294425" y="4790721"/>
              <a:ext cx="456441" cy="34850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T6</a:t>
              </a:r>
            </a:p>
          </p:txBody>
        </p:sp>
      </p:grpSp>
      <mc:AlternateContent xmlns:mc="http://schemas.openxmlformats.org/markup-compatibility/2006" xmlns:a14="http://schemas.microsoft.com/office/drawing/2010/main">
        <mc:Choice Requires="a14">
          <p:sp>
            <p:nvSpPr>
              <p:cNvPr id="268" name="Text Placeholder 671">
                <a:extLst>
                  <a:ext uri="{FF2B5EF4-FFF2-40B4-BE49-F238E27FC236}">
                    <a16:creationId xmlns:a16="http://schemas.microsoft.com/office/drawing/2014/main" id="{905D62D5-D053-4AA3-8FCA-360C4849A5E6}"/>
                  </a:ext>
                </a:extLst>
              </p:cNvPr>
              <p:cNvSpPr txBox="1">
                <a:spLocks/>
              </p:cNvSpPr>
              <p:nvPr/>
            </p:nvSpPr>
            <p:spPr>
              <a:xfrm>
                <a:off x="1082450" y="29387970"/>
                <a:ext cx="6361917" cy="2373032"/>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Five misorientations (T2-T6) can be formed when the microstructures are all </a:t>
                </a:r>
                <a14:m>
                  <m:oMath xmlns:m="http://schemas.openxmlformats.org/officeDocument/2006/math">
                    <m:r>
                      <a:rPr lang="en-US" i="1">
                        <a:latin typeface="Cambria Math" panose="02040503050406030204" pitchFamily="18" charset="0"/>
                      </a:rPr>
                      <m:t>𝛼</m:t>
                    </m:r>
                  </m:oMath>
                </a14:m>
                <a:r>
                  <a:rPr lang="en-US" dirty="0"/>
                  <a:t> variants.</a:t>
                </a:r>
              </a:p>
              <a:p>
                <a:pPr marL="342900" indent="-342900">
                  <a:buFont typeface="Arial" panose="020B0604020202020204" pitchFamily="34" charset="0"/>
                  <a:buChar char="•"/>
                </a:pPr>
                <a:r>
                  <a:rPr lang="en-US" dirty="0"/>
                  <a:t>Misorientations are shown with respect to reference crystal.</a:t>
                </a:r>
              </a:p>
              <a:p>
                <a:pPr marL="342900" indent="-342900">
                  <a:buFont typeface="Arial" panose="020B0604020202020204" pitchFamily="34" charset="0"/>
                  <a:buChar char="•"/>
                </a:pPr>
                <a:endParaRPr lang="en-US" dirty="0"/>
              </a:p>
            </p:txBody>
          </p:sp>
        </mc:Choice>
        <mc:Fallback xmlns="">
          <p:sp>
            <p:nvSpPr>
              <p:cNvPr id="268" name="Text Placeholder 671">
                <a:extLst>
                  <a:ext uri="{FF2B5EF4-FFF2-40B4-BE49-F238E27FC236}">
                    <a16:creationId xmlns:a16="http://schemas.microsoft.com/office/drawing/2014/main" id="{905D62D5-D053-4AA3-8FCA-360C4849A5E6}"/>
                  </a:ext>
                </a:extLst>
              </p:cNvPr>
              <p:cNvSpPr txBox="1">
                <a:spLocks noRot="1" noChangeAspect="1" noMove="1" noResize="1" noEditPoints="1" noAdjustHandles="1" noChangeArrowheads="1" noChangeShapeType="1" noTextEdit="1"/>
              </p:cNvSpPr>
              <p:nvPr/>
            </p:nvSpPr>
            <p:spPr>
              <a:xfrm>
                <a:off x="1082450" y="29387970"/>
                <a:ext cx="6361917" cy="23730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569DF5F-972C-4283-8879-B8AC846F7921}"/>
                  </a:ext>
                </a:extLst>
              </p:cNvPr>
              <p:cNvGraphicFramePr>
                <a:graphicFrameLocks noGrp="1"/>
              </p:cNvGraphicFramePr>
              <p:nvPr>
                <p:extLst>
                  <p:ext uri="{D42A27DB-BD31-4B8C-83A1-F6EECF244321}">
                    <p14:modId xmlns:p14="http://schemas.microsoft.com/office/powerpoint/2010/main" val="1111076086"/>
                  </p:ext>
                </p:extLst>
              </p:nvPr>
            </p:nvGraphicFramePr>
            <p:xfrm>
              <a:off x="1138856" y="31615961"/>
              <a:ext cx="6861948" cy="2207253"/>
            </p:xfrm>
            <a:graphic>
              <a:graphicData uri="http://schemas.openxmlformats.org/drawingml/2006/table">
                <a:tbl>
                  <a:tblPr firstRow="1" firstCol="1" bandRow="1">
                    <a:tableStyleId>{5C22544A-7EE6-4342-B048-85BDC9FD1C3A}</a:tableStyleId>
                  </a:tblPr>
                  <a:tblGrid>
                    <a:gridCol w="1263039">
                      <a:extLst>
                        <a:ext uri="{9D8B030D-6E8A-4147-A177-3AD203B41FA5}">
                          <a16:colId xmlns:a16="http://schemas.microsoft.com/office/drawing/2014/main" val="1294172998"/>
                        </a:ext>
                      </a:extLst>
                    </a:gridCol>
                    <a:gridCol w="1012048">
                      <a:extLst>
                        <a:ext uri="{9D8B030D-6E8A-4147-A177-3AD203B41FA5}">
                          <a16:colId xmlns:a16="http://schemas.microsoft.com/office/drawing/2014/main" val="772981981"/>
                        </a:ext>
                      </a:extLst>
                    </a:gridCol>
                    <a:gridCol w="1191596">
                      <a:extLst>
                        <a:ext uri="{9D8B030D-6E8A-4147-A177-3AD203B41FA5}">
                          <a16:colId xmlns:a16="http://schemas.microsoft.com/office/drawing/2014/main" val="564688415"/>
                        </a:ext>
                      </a:extLst>
                    </a:gridCol>
                    <a:gridCol w="1245295">
                      <a:extLst>
                        <a:ext uri="{9D8B030D-6E8A-4147-A177-3AD203B41FA5}">
                          <a16:colId xmlns:a16="http://schemas.microsoft.com/office/drawing/2014/main" val="850143518"/>
                        </a:ext>
                      </a:extLst>
                    </a:gridCol>
                    <a:gridCol w="1069672">
                      <a:extLst>
                        <a:ext uri="{9D8B030D-6E8A-4147-A177-3AD203B41FA5}">
                          <a16:colId xmlns:a16="http://schemas.microsoft.com/office/drawing/2014/main" val="3451861219"/>
                        </a:ext>
                      </a:extLst>
                    </a:gridCol>
                    <a:gridCol w="1080298">
                      <a:extLst>
                        <a:ext uri="{9D8B030D-6E8A-4147-A177-3AD203B41FA5}">
                          <a16:colId xmlns:a16="http://schemas.microsoft.com/office/drawing/2014/main" val="1561492134"/>
                        </a:ext>
                      </a:extLst>
                    </a:gridCol>
                  </a:tblGrid>
                  <a:tr h="295526">
                    <a:tc>
                      <a:txBody>
                        <a:bodyPr/>
                        <a:lstStyle/>
                        <a:p>
                          <a:pPr marL="0" marR="0">
                            <a:lnSpc>
                              <a:spcPct val="107000"/>
                            </a:lnSpc>
                            <a:spcBef>
                              <a:spcPts val="0"/>
                            </a:spcBef>
                            <a:spcAft>
                              <a:spcPts val="0"/>
                            </a:spcAft>
                          </a:pPr>
                          <a:r>
                            <a:rPr lang="en-US" sz="1600" dirty="0">
                              <a:solidFill>
                                <a:schemeClr val="tx1">
                                  <a:lumMod val="95000"/>
                                  <a:lumOff val="5000"/>
                                </a:schemeClr>
                              </a:solidFill>
                              <a:effectLst/>
                            </a:rPr>
                            <a:t> </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T2</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T3</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T4</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T5</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T6</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1976351"/>
                      </a:ext>
                    </a:extLst>
                  </a:tr>
                  <a:tr h="997719">
                    <a:tc>
                      <a:txBody>
                        <a:bodyPr/>
                        <a:lstStyle/>
                        <a:p>
                          <a:pPr marL="0" marR="0">
                            <a:lnSpc>
                              <a:spcPct val="107000"/>
                            </a:lnSpc>
                            <a:spcBef>
                              <a:spcPts val="0"/>
                            </a:spcBef>
                            <a:spcAft>
                              <a:spcPts val="0"/>
                            </a:spcAft>
                          </a:pPr>
                          <a:r>
                            <a:rPr lang="en-US" sz="1600">
                              <a:solidFill>
                                <a:schemeClr val="tx1">
                                  <a:lumMod val="95000"/>
                                  <a:lumOff val="5000"/>
                                </a:schemeClr>
                              </a:solidFill>
                              <a:effectLst/>
                            </a:rPr>
                            <a:t>Axis/angle pair</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 1 </a:t>
                          </a:r>
                          <a14:m>
                            <m:oMath xmlns:m="http://schemas.openxmlformats.org/officeDocument/2006/math">
                              <m:acc>
                                <m:accPr>
                                  <m:chr m:val="̅"/>
                                  <m:ctrlPr>
                                    <a:rPr lang="en-US" sz="1600" i="1">
                                      <a:solidFill>
                                        <a:schemeClr val="tx1">
                                          <a:lumMod val="95000"/>
                                          <a:lumOff val="5000"/>
                                        </a:schemeClr>
                                      </a:solidFill>
                                      <a:effectLst/>
                                      <a:latin typeface="Cambria Math" panose="02040503050406030204" pitchFamily="18" charset="0"/>
                                    </a:rPr>
                                  </m:ctrlPr>
                                </m:accPr>
                                <m:e>
                                  <m:r>
                                    <a:rPr lang="en-US" sz="1600">
                                      <a:solidFill>
                                        <a:schemeClr val="tx1">
                                          <a:lumMod val="95000"/>
                                          <a:lumOff val="5000"/>
                                        </a:schemeClr>
                                      </a:solidFill>
                                      <a:effectLst/>
                                      <a:latin typeface="Cambria Math" panose="02040503050406030204" pitchFamily="18" charset="0"/>
                                    </a:rPr>
                                    <m:t>2</m:t>
                                  </m:r>
                                </m:e>
                              </m:acc>
                            </m:oMath>
                          </a14:m>
                          <a:r>
                            <a:rPr lang="en-US" sz="1600" dirty="0">
                              <a:solidFill>
                                <a:schemeClr val="tx1">
                                  <a:lumMod val="95000"/>
                                  <a:lumOff val="5000"/>
                                </a:schemeClr>
                              </a:solidFill>
                              <a:effectLst/>
                            </a:rPr>
                            <a:t> 0]/ 60°</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[-1.38 -1 2.38 0.36]/ 60.83°</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[-10 5 5 -3]/ 63.26°</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[1 -2.38 1.38 0]/ 90°</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[0 0 0 1]/ 10.53°</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6497883"/>
                      </a:ext>
                    </a:extLst>
                  </a:tr>
                  <a:tr h="914008">
                    <a:tc>
                      <a:txBody>
                        <a:bodyPr/>
                        <a:lstStyle/>
                        <a:p>
                          <a:pPr marL="0" marR="0">
                            <a:lnSpc>
                              <a:spcPct val="107000"/>
                            </a:lnSpc>
                            <a:spcBef>
                              <a:spcPts val="0"/>
                            </a:spcBef>
                            <a:spcAft>
                              <a:spcPts val="0"/>
                            </a:spcAft>
                          </a:pPr>
                          <a:r>
                            <a:rPr lang="en-US" sz="1600">
                              <a:solidFill>
                                <a:schemeClr val="tx1">
                                  <a:lumMod val="95000"/>
                                  <a:lumOff val="5000"/>
                                </a:schemeClr>
                              </a:solidFill>
                              <a:effectLst/>
                            </a:rPr>
                            <a:t>Bunge-Euler angles</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225°, 60°, 135°</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39.59°, 60.66°, 315.64°</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6.89°, 61.89°, 6.89°</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84.23°, 90°, 275.77°</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10.53°, 0°, 0°</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8480194"/>
                      </a:ext>
                    </a:extLst>
                  </a:tr>
                </a:tbl>
              </a:graphicData>
            </a:graphic>
          </p:graphicFrame>
        </mc:Choice>
        <mc:Fallback xmlns="">
          <p:graphicFrame>
            <p:nvGraphicFramePr>
              <p:cNvPr id="3" name="Table 2">
                <a:extLst>
                  <a:ext uri="{FF2B5EF4-FFF2-40B4-BE49-F238E27FC236}">
                    <a16:creationId xmlns:a16="http://schemas.microsoft.com/office/drawing/2014/main" id="{4569DF5F-972C-4283-8879-B8AC846F7921}"/>
                  </a:ext>
                </a:extLst>
              </p:cNvPr>
              <p:cNvGraphicFramePr>
                <a:graphicFrameLocks noGrp="1"/>
              </p:cNvGraphicFramePr>
              <p:nvPr>
                <p:extLst>
                  <p:ext uri="{D42A27DB-BD31-4B8C-83A1-F6EECF244321}">
                    <p14:modId xmlns:p14="http://schemas.microsoft.com/office/powerpoint/2010/main" val="1111076086"/>
                  </p:ext>
                </p:extLst>
              </p:nvPr>
            </p:nvGraphicFramePr>
            <p:xfrm>
              <a:off x="1138856" y="31615961"/>
              <a:ext cx="6861948" cy="2207253"/>
            </p:xfrm>
            <a:graphic>
              <a:graphicData uri="http://schemas.openxmlformats.org/drawingml/2006/table">
                <a:tbl>
                  <a:tblPr firstRow="1" firstCol="1" bandRow="1">
                    <a:tableStyleId>{5C22544A-7EE6-4342-B048-85BDC9FD1C3A}</a:tableStyleId>
                  </a:tblPr>
                  <a:tblGrid>
                    <a:gridCol w="1263039">
                      <a:extLst>
                        <a:ext uri="{9D8B030D-6E8A-4147-A177-3AD203B41FA5}">
                          <a16:colId xmlns:a16="http://schemas.microsoft.com/office/drawing/2014/main" val="1294172998"/>
                        </a:ext>
                      </a:extLst>
                    </a:gridCol>
                    <a:gridCol w="1012048">
                      <a:extLst>
                        <a:ext uri="{9D8B030D-6E8A-4147-A177-3AD203B41FA5}">
                          <a16:colId xmlns:a16="http://schemas.microsoft.com/office/drawing/2014/main" val="772981981"/>
                        </a:ext>
                      </a:extLst>
                    </a:gridCol>
                    <a:gridCol w="1191596">
                      <a:extLst>
                        <a:ext uri="{9D8B030D-6E8A-4147-A177-3AD203B41FA5}">
                          <a16:colId xmlns:a16="http://schemas.microsoft.com/office/drawing/2014/main" val="564688415"/>
                        </a:ext>
                      </a:extLst>
                    </a:gridCol>
                    <a:gridCol w="1245295">
                      <a:extLst>
                        <a:ext uri="{9D8B030D-6E8A-4147-A177-3AD203B41FA5}">
                          <a16:colId xmlns:a16="http://schemas.microsoft.com/office/drawing/2014/main" val="850143518"/>
                        </a:ext>
                      </a:extLst>
                    </a:gridCol>
                    <a:gridCol w="1069672">
                      <a:extLst>
                        <a:ext uri="{9D8B030D-6E8A-4147-A177-3AD203B41FA5}">
                          <a16:colId xmlns:a16="http://schemas.microsoft.com/office/drawing/2014/main" val="3451861219"/>
                        </a:ext>
                      </a:extLst>
                    </a:gridCol>
                    <a:gridCol w="1080298">
                      <a:extLst>
                        <a:ext uri="{9D8B030D-6E8A-4147-A177-3AD203B41FA5}">
                          <a16:colId xmlns:a16="http://schemas.microsoft.com/office/drawing/2014/main" val="1561492134"/>
                        </a:ext>
                      </a:extLst>
                    </a:gridCol>
                  </a:tblGrid>
                  <a:tr h="295526">
                    <a:tc>
                      <a:txBody>
                        <a:bodyPr/>
                        <a:lstStyle/>
                        <a:p>
                          <a:pPr marL="0" marR="0">
                            <a:lnSpc>
                              <a:spcPct val="107000"/>
                            </a:lnSpc>
                            <a:spcBef>
                              <a:spcPts val="0"/>
                            </a:spcBef>
                            <a:spcAft>
                              <a:spcPts val="0"/>
                            </a:spcAft>
                          </a:pPr>
                          <a:r>
                            <a:rPr lang="en-US" sz="1600" dirty="0">
                              <a:solidFill>
                                <a:schemeClr val="tx1">
                                  <a:lumMod val="95000"/>
                                  <a:lumOff val="5000"/>
                                </a:schemeClr>
                              </a:solidFill>
                              <a:effectLst/>
                            </a:rPr>
                            <a:t> </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T2</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T3</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T4</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T5</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T6</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1976351"/>
                      </a:ext>
                    </a:extLst>
                  </a:tr>
                  <a:tr h="997719">
                    <a:tc>
                      <a:txBody>
                        <a:bodyPr/>
                        <a:lstStyle/>
                        <a:p>
                          <a:pPr marL="0" marR="0">
                            <a:lnSpc>
                              <a:spcPct val="107000"/>
                            </a:lnSpc>
                            <a:spcBef>
                              <a:spcPts val="0"/>
                            </a:spcBef>
                            <a:spcAft>
                              <a:spcPts val="0"/>
                            </a:spcAft>
                          </a:pPr>
                          <a:r>
                            <a:rPr lang="en-US" sz="1600">
                              <a:solidFill>
                                <a:schemeClr val="tx1">
                                  <a:lumMod val="95000"/>
                                  <a:lumOff val="5000"/>
                                </a:schemeClr>
                              </a:solidFill>
                              <a:effectLst/>
                            </a:rPr>
                            <a:t>Axis/angle pair</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5"/>
                          <a:stretch>
                            <a:fillRect l="-124551" t="-35366" r="-453293" b="-92683"/>
                          </a:stretch>
                        </a:blipFill>
                      </a:tcPr>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[-1.38 -1 2.38 0.36]/ 60.83°</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[-10 5 5 -3]/ 63.26°</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[1 -2.38 1.38 0]/ 90°</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[0 0 0 1]/ 10.53°</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6497883"/>
                      </a:ext>
                    </a:extLst>
                  </a:tr>
                  <a:tr h="914008">
                    <a:tc>
                      <a:txBody>
                        <a:bodyPr/>
                        <a:lstStyle/>
                        <a:p>
                          <a:pPr marL="0" marR="0">
                            <a:lnSpc>
                              <a:spcPct val="107000"/>
                            </a:lnSpc>
                            <a:spcBef>
                              <a:spcPts val="0"/>
                            </a:spcBef>
                            <a:spcAft>
                              <a:spcPts val="0"/>
                            </a:spcAft>
                          </a:pPr>
                          <a:r>
                            <a:rPr lang="en-US" sz="1600">
                              <a:solidFill>
                                <a:schemeClr val="tx1">
                                  <a:lumMod val="95000"/>
                                  <a:lumOff val="5000"/>
                                </a:schemeClr>
                              </a:solidFill>
                              <a:effectLst/>
                            </a:rPr>
                            <a:t>Bunge-Euler angles</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225°, 60°, 135°</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39.59°, 60.66°, 315.64°</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solidFill>
                                <a:schemeClr val="tx1">
                                  <a:lumMod val="95000"/>
                                  <a:lumOff val="5000"/>
                                </a:schemeClr>
                              </a:solidFill>
                              <a:effectLst/>
                            </a:rPr>
                            <a:t>6.89°, 61.89°, 6.89°</a:t>
                          </a:r>
                          <a:endParaRPr lang="en-US" sz="16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84.23°, 90°, 275.77°</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solidFill>
                                <a:schemeClr val="tx1">
                                  <a:lumMod val="95000"/>
                                  <a:lumOff val="5000"/>
                                </a:schemeClr>
                              </a:solidFill>
                              <a:effectLst/>
                            </a:rPr>
                            <a:t>10.53°, 0°, 0°</a:t>
                          </a:r>
                          <a:endParaRPr lang="en-US"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8480194"/>
                      </a:ext>
                    </a:extLst>
                  </a:tr>
                </a:tbl>
              </a:graphicData>
            </a:graphic>
          </p:graphicFrame>
        </mc:Fallback>
      </mc:AlternateContent>
      <p:sp>
        <p:nvSpPr>
          <p:cNvPr id="269" name="Text Placeholder 671">
            <a:extLst>
              <a:ext uri="{FF2B5EF4-FFF2-40B4-BE49-F238E27FC236}">
                <a16:creationId xmlns:a16="http://schemas.microsoft.com/office/drawing/2014/main" id="{5E1395B5-E0E7-4090-B7AF-26D0953A0371}"/>
              </a:ext>
            </a:extLst>
          </p:cNvPr>
          <p:cNvSpPr txBox="1">
            <a:spLocks/>
          </p:cNvSpPr>
          <p:nvPr/>
        </p:nvSpPr>
        <p:spPr>
          <a:xfrm>
            <a:off x="13019348" y="6391419"/>
            <a:ext cx="4223624" cy="747972"/>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u="sng" dirty="0">
                <a:solidFill>
                  <a:srgbClr val="00B050"/>
                </a:solidFill>
              </a:rPr>
              <a:t>Single crystalline response</a:t>
            </a:r>
            <a:r>
              <a:rPr lang="en-US" dirty="0">
                <a:solidFill>
                  <a:srgbClr val="00B050"/>
                </a:solidFill>
              </a:rPr>
              <a:t>:</a:t>
            </a:r>
            <a:r>
              <a:rPr lang="en-US" sz="2000" dirty="0"/>
              <a:t>	</a:t>
            </a:r>
          </a:p>
        </p:txBody>
      </p:sp>
      <p:sp>
        <p:nvSpPr>
          <p:cNvPr id="272" name="Text Placeholder 671">
            <a:extLst>
              <a:ext uri="{FF2B5EF4-FFF2-40B4-BE49-F238E27FC236}">
                <a16:creationId xmlns:a16="http://schemas.microsoft.com/office/drawing/2014/main" id="{5EAE21CA-D60D-4134-9DC9-F60711167C2E}"/>
              </a:ext>
            </a:extLst>
          </p:cNvPr>
          <p:cNvSpPr txBox="1">
            <a:spLocks/>
          </p:cNvSpPr>
          <p:nvPr/>
        </p:nvSpPr>
        <p:spPr>
          <a:xfrm>
            <a:off x="13019348" y="6983517"/>
            <a:ext cx="10204674" cy="111730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Relationship between stress and strain rate at the single crystal level is approximated using the </a:t>
            </a:r>
            <a:r>
              <a:rPr lang="en-US" dirty="0" err="1"/>
              <a:t>visco</a:t>
            </a:r>
            <a:r>
              <a:rPr lang="en-US" dirty="0"/>
              <a:t>-plastic equation.</a:t>
            </a:r>
          </a:p>
        </p:txBody>
      </p:sp>
      <mc:AlternateContent xmlns:mc="http://schemas.openxmlformats.org/markup-compatibility/2006" xmlns:a14="http://schemas.microsoft.com/office/drawing/2010/main">
        <mc:Choice Requires="a14">
          <p:sp>
            <p:nvSpPr>
              <p:cNvPr id="304" name="Text Placeholder 671">
                <a:extLst>
                  <a:ext uri="{FF2B5EF4-FFF2-40B4-BE49-F238E27FC236}">
                    <a16:creationId xmlns:a16="http://schemas.microsoft.com/office/drawing/2014/main" id="{81EDCB58-8139-428E-8C70-EC64D7EBB59F}"/>
                  </a:ext>
                </a:extLst>
              </p:cNvPr>
              <p:cNvSpPr txBox="1">
                <a:spLocks/>
              </p:cNvSpPr>
              <p:nvPr/>
            </p:nvSpPr>
            <p:spPr>
              <a:xfrm>
                <a:off x="12946768" y="8210038"/>
                <a:ext cx="6190052" cy="1615453"/>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defRPr/>
                </a:pPr>
                <a:r>
                  <a:rPr lang="en-US" dirty="0" err="1"/>
                  <a:t>Visco</a:t>
                </a:r>
                <a:r>
                  <a:rPr lang="en-US" dirty="0"/>
                  <a:t>-plastic approximation for shear rate [1]:</a:t>
                </a:r>
              </a:p>
              <a:p>
                <a:pPr>
                  <a:defRPr/>
                </a:pP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sSup>
                            <m:sSupPr>
                              <m:ctrlPr>
                                <a:rPr lang="en-US" i="1">
                                  <a:solidFill>
                                    <a:srgbClr val="C00000"/>
                                  </a:solidFill>
                                  <a:latin typeface="Cambria Math" panose="02040503050406030204" pitchFamily="18" charset="0"/>
                                </a:rPr>
                              </m:ctrlPr>
                            </m:sSup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𝛾</m:t>
                                  </m:r>
                                </m:e>
                              </m:acc>
                            </m:e>
                            <m:sup>
                              <m:r>
                                <a:rPr lang="en-US" i="1" smtClean="0">
                                  <a:solidFill>
                                    <a:srgbClr val="C00000"/>
                                  </a:solidFill>
                                  <a:latin typeface="Cambria Math" panose="02040503050406030204" pitchFamily="18" charset="0"/>
                                </a:rPr>
                                <m:t>𝑠</m:t>
                              </m:r>
                            </m:sup>
                          </m:sSup>
                          <m:r>
                            <a:rPr lang="en-US" b="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𝛾</m:t>
                                  </m:r>
                                </m:e>
                              </m:acc>
                            </m:e>
                            <m:sub>
                              <m:r>
                                <a:rPr lang="en-US">
                                  <a:solidFill>
                                    <a:srgbClr val="C00000"/>
                                  </a:solidFill>
                                  <a:latin typeface="Cambria Math" panose="02040503050406030204" pitchFamily="18" charset="0"/>
                                </a:rPr>
                                <m:t>0</m:t>
                              </m:r>
                            </m:sub>
                          </m:sSub>
                          <m:d>
                            <m:dPr>
                              <m:ctrlPr>
                                <a:rPr lang="en-US" i="1">
                                  <a:solidFill>
                                    <a:srgbClr val="C00000"/>
                                  </a:solidFill>
                                  <a:latin typeface="Cambria Math" panose="02040503050406030204" pitchFamily="18" charset="0"/>
                                </a:rPr>
                              </m:ctrlPr>
                            </m:dPr>
                            <m:e>
                              <m:f>
                                <m:fPr>
                                  <m:ctrlPr>
                                    <a:rPr lang="en-US" i="1">
                                      <a:solidFill>
                                        <a:srgbClr val="C00000"/>
                                      </a:solidFill>
                                      <a:latin typeface="Cambria Math" panose="02040503050406030204" pitchFamily="18" charset="0"/>
                                    </a:rPr>
                                  </m:ctrlPr>
                                </m:fPr>
                                <m:num>
                                  <m:d>
                                    <m:dPr>
                                      <m:begChr m:val="|"/>
                                      <m:endChr m:val="|"/>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𝜏</m:t>
                                          </m:r>
                                        </m:e>
                                        <m:sup>
                                          <m:r>
                                            <a:rPr lang="en-US" i="1">
                                              <a:solidFill>
                                                <a:srgbClr val="C00000"/>
                                              </a:solidFill>
                                              <a:latin typeface="Cambria Math" panose="02040503050406030204" pitchFamily="18" charset="0"/>
                                            </a:rPr>
                                            <m:t>𝑠</m:t>
                                          </m:r>
                                        </m:sup>
                                      </m:sSup>
                                    </m:e>
                                  </m:d>
                                </m:num>
                                <m:den>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rPr>
                                        <m:t>𝜏</m:t>
                                      </m:r>
                                    </m:e>
                                    <m:sub>
                                      <m:r>
                                        <a:rPr lang="en-US" i="1">
                                          <a:solidFill>
                                            <a:srgbClr val="C00000"/>
                                          </a:solidFill>
                                          <a:latin typeface="Cambria Math" panose="02040503050406030204" pitchFamily="18" charset="0"/>
                                        </a:rPr>
                                        <m:t>𝑐</m:t>
                                      </m:r>
                                    </m:sub>
                                    <m:sup>
                                      <m:r>
                                        <a:rPr lang="en-US" i="1">
                                          <a:solidFill>
                                            <a:srgbClr val="C00000"/>
                                          </a:solidFill>
                                          <a:latin typeface="Cambria Math" panose="02040503050406030204" pitchFamily="18" charset="0"/>
                                        </a:rPr>
                                        <m:t>𝑠</m:t>
                                      </m:r>
                                    </m:sup>
                                  </m:sSubSup>
                                </m:den>
                              </m:f>
                            </m:e>
                          </m:d>
                        </m:e>
                        <m:sup>
                          <m:r>
                            <a:rPr lang="en-US" i="1">
                              <a:solidFill>
                                <a:srgbClr val="C00000"/>
                              </a:solidFill>
                              <a:latin typeface="Cambria Math" panose="02040503050406030204" pitchFamily="18" charset="0"/>
                            </a:rPr>
                            <m:t>𝑛</m:t>
                          </m:r>
                        </m:sup>
                      </m:sSup>
                      <m:r>
                        <m:rPr>
                          <m:sty m:val="p"/>
                        </m:rPr>
                        <a:rPr lang="en-US">
                          <a:solidFill>
                            <a:srgbClr val="C00000"/>
                          </a:solidFill>
                          <a:latin typeface="Cambria Math" panose="02040503050406030204" pitchFamily="18" charset="0"/>
                        </a:rPr>
                        <m:t>sign</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𝜏</m:t>
                              </m:r>
                            </m:e>
                            <m:sup>
                              <m:r>
                                <a:rPr lang="en-US" i="1">
                                  <a:solidFill>
                                    <a:srgbClr val="C00000"/>
                                  </a:solidFill>
                                  <a:latin typeface="Cambria Math" panose="02040503050406030204" pitchFamily="18" charset="0"/>
                                </a:rPr>
                                <m:t>𝑠</m:t>
                              </m:r>
                            </m:sup>
                          </m:sSup>
                        </m:e>
                      </m:d>
                    </m:oMath>
                  </m:oMathPara>
                </a14:m>
                <a:endParaRPr lang="en-US" dirty="0"/>
              </a:p>
            </p:txBody>
          </p:sp>
        </mc:Choice>
        <mc:Fallback xmlns="">
          <p:sp>
            <p:nvSpPr>
              <p:cNvPr id="304" name="Text Placeholder 671">
                <a:extLst>
                  <a:ext uri="{FF2B5EF4-FFF2-40B4-BE49-F238E27FC236}">
                    <a16:creationId xmlns:a16="http://schemas.microsoft.com/office/drawing/2014/main" id="{81EDCB58-8139-428E-8C70-EC64D7EBB59F}"/>
                  </a:ext>
                </a:extLst>
              </p:cNvPr>
              <p:cNvSpPr txBox="1">
                <a:spLocks noRot="1" noChangeAspect="1" noMove="1" noResize="1" noEditPoints="1" noAdjustHandles="1" noChangeArrowheads="1" noChangeShapeType="1" noTextEdit="1"/>
              </p:cNvSpPr>
              <p:nvPr/>
            </p:nvSpPr>
            <p:spPr>
              <a:xfrm>
                <a:off x="12946768" y="8210038"/>
                <a:ext cx="6190052" cy="1615453"/>
              </a:xfrm>
              <a:prstGeom prst="rect">
                <a:avLst/>
              </a:prstGeom>
              <a:blipFill>
                <a:blip r:embed="rId26"/>
                <a:stretch>
                  <a:fillRect/>
                </a:stretch>
              </a:blipFill>
            </p:spPr>
            <p:txBody>
              <a:bodyPr/>
              <a:lstStyle/>
              <a:p>
                <a:r>
                  <a:rPr lang="en-US">
                    <a:noFill/>
                  </a:rPr>
                  <a:t> </a:t>
                </a:r>
              </a:p>
            </p:txBody>
          </p:sp>
        </mc:Fallback>
      </mc:AlternateContent>
      <p:sp>
        <p:nvSpPr>
          <p:cNvPr id="318" name="Text Placeholder 671">
            <a:extLst>
              <a:ext uri="{FF2B5EF4-FFF2-40B4-BE49-F238E27FC236}">
                <a16:creationId xmlns:a16="http://schemas.microsoft.com/office/drawing/2014/main" id="{E327BF89-1C25-4313-BAA2-3D0679B5892C}"/>
              </a:ext>
            </a:extLst>
          </p:cNvPr>
          <p:cNvSpPr txBox="1">
            <a:spLocks/>
          </p:cNvSpPr>
          <p:nvPr/>
        </p:nvSpPr>
        <p:spPr>
          <a:xfrm>
            <a:off x="12946768" y="9560722"/>
            <a:ext cx="7794146" cy="747972"/>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u="sng" dirty="0">
                <a:solidFill>
                  <a:srgbClr val="00B050"/>
                </a:solidFill>
              </a:rPr>
              <a:t>Lamellar aggregate and polycrystalline response</a:t>
            </a:r>
            <a:r>
              <a:rPr lang="en-US" dirty="0">
                <a:solidFill>
                  <a:srgbClr val="00B050"/>
                </a:solidFill>
              </a:rPr>
              <a:t>:</a:t>
            </a:r>
            <a:r>
              <a:rPr lang="en-US" sz="2000" dirty="0"/>
              <a:t>	</a:t>
            </a:r>
          </a:p>
        </p:txBody>
      </p:sp>
      <p:pic>
        <p:nvPicPr>
          <p:cNvPr id="320" name="Picture 319">
            <a:extLst>
              <a:ext uri="{FF2B5EF4-FFF2-40B4-BE49-F238E27FC236}">
                <a16:creationId xmlns:a16="http://schemas.microsoft.com/office/drawing/2014/main" id="{B800E37A-A703-4A21-91B6-FC8C13038498}"/>
              </a:ext>
            </a:extLst>
          </p:cNvPr>
          <p:cNvPicPr>
            <a:picLocks noChangeAspect="1"/>
          </p:cNvPicPr>
          <p:nvPr/>
        </p:nvPicPr>
        <p:blipFill>
          <a:blip r:embed="rId27"/>
          <a:stretch>
            <a:fillRect/>
          </a:stretch>
        </p:blipFill>
        <p:spPr>
          <a:xfrm>
            <a:off x="20810224" y="9014161"/>
            <a:ext cx="2559026" cy="1473917"/>
          </a:xfrm>
          <a:prstGeom prst="rect">
            <a:avLst/>
          </a:prstGeom>
        </p:spPr>
      </p:pic>
      <p:grpSp>
        <p:nvGrpSpPr>
          <p:cNvPr id="321" name="Group 320">
            <a:extLst>
              <a:ext uri="{FF2B5EF4-FFF2-40B4-BE49-F238E27FC236}">
                <a16:creationId xmlns:a16="http://schemas.microsoft.com/office/drawing/2014/main" id="{CB36713E-4DCD-4620-82F8-FA49E8C966F0}"/>
              </a:ext>
            </a:extLst>
          </p:cNvPr>
          <p:cNvGrpSpPr/>
          <p:nvPr/>
        </p:nvGrpSpPr>
        <p:grpSpPr>
          <a:xfrm>
            <a:off x="20783583" y="11037698"/>
            <a:ext cx="2385262" cy="1425022"/>
            <a:chOff x="5329087" y="1099533"/>
            <a:chExt cx="1927527" cy="1238945"/>
          </a:xfrm>
        </p:grpSpPr>
        <p:grpSp>
          <p:nvGrpSpPr>
            <p:cNvPr id="322" name="Group 2">
              <a:extLst>
                <a:ext uri="{FF2B5EF4-FFF2-40B4-BE49-F238E27FC236}">
                  <a16:creationId xmlns:a16="http://schemas.microsoft.com/office/drawing/2014/main" id="{A9F75B56-94E8-42E7-95FB-299C7057BBF8}"/>
                </a:ext>
              </a:extLst>
            </p:cNvPr>
            <p:cNvGrpSpPr>
              <a:grpSpLocks/>
            </p:cNvGrpSpPr>
            <p:nvPr/>
          </p:nvGrpSpPr>
          <p:grpSpPr bwMode="auto">
            <a:xfrm>
              <a:off x="5385096" y="1099533"/>
              <a:ext cx="1871518" cy="1238945"/>
              <a:chOff x="2325" y="0"/>
              <a:chExt cx="15352" cy="20000"/>
            </a:xfrm>
          </p:grpSpPr>
          <p:grpSp>
            <p:nvGrpSpPr>
              <p:cNvPr id="346" name="Group 4">
                <a:extLst>
                  <a:ext uri="{FF2B5EF4-FFF2-40B4-BE49-F238E27FC236}">
                    <a16:creationId xmlns:a16="http://schemas.microsoft.com/office/drawing/2014/main" id="{8DC2E87E-53F7-43C8-B13F-1177FADA9E20}"/>
                  </a:ext>
                </a:extLst>
              </p:cNvPr>
              <p:cNvGrpSpPr>
                <a:grpSpLocks/>
              </p:cNvGrpSpPr>
              <p:nvPr/>
            </p:nvGrpSpPr>
            <p:grpSpPr bwMode="auto">
              <a:xfrm>
                <a:off x="2325" y="0"/>
                <a:ext cx="15352" cy="20000"/>
                <a:chOff x="2502" y="8102"/>
                <a:chExt cx="4361" cy="3201"/>
              </a:xfrm>
            </p:grpSpPr>
            <p:sp>
              <p:nvSpPr>
                <p:cNvPr id="348" name="Rectangle 5">
                  <a:extLst>
                    <a:ext uri="{FF2B5EF4-FFF2-40B4-BE49-F238E27FC236}">
                      <a16:creationId xmlns:a16="http://schemas.microsoft.com/office/drawing/2014/main" id="{90432133-0C63-48D7-B279-8D70C97C2637}"/>
                    </a:ext>
                  </a:extLst>
                </p:cNvPr>
                <p:cNvSpPr>
                  <a:spLocks noChangeArrowheads="1"/>
                </p:cNvSpPr>
                <p:nvPr/>
              </p:nvSpPr>
              <p:spPr bwMode="auto">
                <a:xfrm>
                  <a:off x="2502" y="8102"/>
                  <a:ext cx="4361" cy="3201"/>
                </a:xfrm>
                <a:prstGeom prst="rect">
                  <a:avLst/>
                </a:prstGeom>
                <a:solidFill>
                  <a:srgbClr val="FF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53" name="Freeform 6">
                  <a:extLst>
                    <a:ext uri="{FF2B5EF4-FFF2-40B4-BE49-F238E27FC236}">
                      <a16:creationId xmlns:a16="http://schemas.microsoft.com/office/drawing/2014/main" id="{533FA78D-4A13-49DD-9BFF-8E4C956B1FDC}"/>
                    </a:ext>
                  </a:extLst>
                </p:cNvPr>
                <p:cNvSpPr>
                  <a:spLocks/>
                </p:cNvSpPr>
                <p:nvPr/>
              </p:nvSpPr>
              <p:spPr bwMode="auto">
                <a:xfrm>
                  <a:off x="2522" y="8102"/>
                  <a:ext cx="1501" cy="1112"/>
                </a:xfrm>
                <a:custGeom>
                  <a:avLst/>
                  <a:gdLst>
                    <a:gd name="T0" fmla="*/ 0 w 20000"/>
                    <a:gd name="T1" fmla="*/ 19640 h 20000"/>
                    <a:gd name="T2" fmla="*/ 533 w 20000"/>
                    <a:gd name="T3" fmla="*/ 19299 h 20000"/>
                    <a:gd name="T4" fmla="*/ 1066 w 20000"/>
                    <a:gd name="T5" fmla="*/ 18957 h 20000"/>
                    <a:gd name="T6" fmla="*/ 2132 w 20000"/>
                    <a:gd name="T7" fmla="*/ 18597 h 20000"/>
                    <a:gd name="T8" fmla="*/ 2931 w 20000"/>
                    <a:gd name="T9" fmla="*/ 18255 h 20000"/>
                    <a:gd name="T10" fmla="*/ 3464 w 20000"/>
                    <a:gd name="T11" fmla="*/ 17914 h 20000"/>
                    <a:gd name="T12" fmla="*/ 4264 w 20000"/>
                    <a:gd name="T13" fmla="*/ 17572 h 20000"/>
                    <a:gd name="T14" fmla="*/ 5063 w 20000"/>
                    <a:gd name="T15" fmla="*/ 17230 h 20000"/>
                    <a:gd name="T16" fmla="*/ 5863 w 20000"/>
                    <a:gd name="T17" fmla="*/ 16888 h 20000"/>
                    <a:gd name="T18" fmla="*/ 6662 w 20000"/>
                    <a:gd name="T19" fmla="*/ 16529 h 20000"/>
                    <a:gd name="T20" fmla="*/ 7462 w 20000"/>
                    <a:gd name="T21" fmla="*/ 15845 h 20000"/>
                    <a:gd name="T22" fmla="*/ 9327 w 20000"/>
                    <a:gd name="T23" fmla="*/ 14820 h 20000"/>
                    <a:gd name="T24" fmla="*/ 10393 w 20000"/>
                    <a:gd name="T25" fmla="*/ 13777 h 20000"/>
                    <a:gd name="T26" fmla="*/ 10926 w 20000"/>
                    <a:gd name="T27" fmla="*/ 13435 h 20000"/>
                    <a:gd name="T28" fmla="*/ 12525 w 20000"/>
                    <a:gd name="T29" fmla="*/ 11709 h 20000"/>
                    <a:gd name="T30" fmla="*/ 12791 w 20000"/>
                    <a:gd name="T31" fmla="*/ 11025 h 20000"/>
                    <a:gd name="T32" fmla="*/ 13058 w 20000"/>
                    <a:gd name="T33" fmla="*/ 10683 h 20000"/>
                    <a:gd name="T34" fmla="*/ 14390 w 20000"/>
                    <a:gd name="T35" fmla="*/ 9299 h 20000"/>
                    <a:gd name="T36" fmla="*/ 14923 w 20000"/>
                    <a:gd name="T37" fmla="*/ 8273 h 20000"/>
                    <a:gd name="T38" fmla="*/ 15723 w 20000"/>
                    <a:gd name="T39" fmla="*/ 7572 h 20000"/>
                    <a:gd name="T40" fmla="*/ 15989 w 20000"/>
                    <a:gd name="T41" fmla="*/ 6888 h 20000"/>
                    <a:gd name="T42" fmla="*/ 17588 w 20000"/>
                    <a:gd name="T43" fmla="*/ 4478 h 20000"/>
                    <a:gd name="T44" fmla="*/ 18121 w 20000"/>
                    <a:gd name="T45" fmla="*/ 4137 h 20000"/>
                    <a:gd name="T46" fmla="*/ 18388 w 20000"/>
                    <a:gd name="T47" fmla="*/ 3453 h 20000"/>
                    <a:gd name="T48" fmla="*/ 18654 w 20000"/>
                    <a:gd name="T49" fmla="*/ 3094 h 20000"/>
                    <a:gd name="T50" fmla="*/ 18921 w 20000"/>
                    <a:gd name="T51" fmla="*/ 2752 h 20000"/>
                    <a:gd name="T52" fmla="*/ 19187 w 20000"/>
                    <a:gd name="T53" fmla="*/ 2410 h 20000"/>
                    <a:gd name="T54" fmla="*/ 19454 w 20000"/>
                    <a:gd name="T55" fmla="*/ 1727 h 20000"/>
                    <a:gd name="T56" fmla="*/ 19720 w 20000"/>
                    <a:gd name="T57" fmla="*/ 1025 h 20000"/>
                    <a:gd name="T58" fmla="*/ 19987 w 20000"/>
                    <a:gd name="T59" fmla="*/ 342 h 20000"/>
                    <a:gd name="T60" fmla="*/ 19987 w 20000"/>
                    <a:gd name="T61" fmla="*/ 342 h 20000"/>
                    <a:gd name="T62" fmla="*/ 19987 w 20000"/>
                    <a:gd name="T63" fmla="*/ 34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00" h="20000">
                      <a:moveTo>
                        <a:pt x="0" y="19982"/>
                      </a:moveTo>
                      <a:lnTo>
                        <a:pt x="0" y="19640"/>
                      </a:lnTo>
                      <a:lnTo>
                        <a:pt x="533" y="19640"/>
                      </a:lnTo>
                      <a:lnTo>
                        <a:pt x="533" y="19299"/>
                      </a:lnTo>
                      <a:lnTo>
                        <a:pt x="799" y="19299"/>
                      </a:lnTo>
                      <a:lnTo>
                        <a:pt x="1066" y="18957"/>
                      </a:lnTo>
                      <a:lnTo>
                        <a:pt x="1599" y="18957"/>
                      </a:lnTo>
                      <a:lnTo>
                        <a:pt x="2132" y="18597"/>
                      </a:lnTo>
                      <a:lnTo>
                        <a:pt x="2398" y="18597"/>
                      </a:lnTo>
                      <a:lnTo>
                        <a:pt x="2931" y="18255"/>
                      </a:lnTo>
                      <a:lnTo>
                        <a:pt x="3198" y="18255"/>
                      </a:lnTo>
                      <a:lnTo>
                        <a:pt x="3464" y="17914"/>
                      </a:lnTo>
                      <a:lnTo>
                        <a:pt x="3731" y="17914"/>
                      </a:lnTo>
                      <a:lnTo>
                        <a:pt x="4264" y="17572"/>
                      </a:lnTo>
                      <a:lnTo>
                        <a:pt x="4797" y="17572"/>
                      </a:lnTo>
                      <a:lnTo>
                        <a:pt x="5063" y="17230"/>
                      </a:lnTo>
                      <a:lnTo>
                        <a:pt x="5596" y="17230"/>
                      </a:lnTo>
                      <a:lnTo>
                        <a:pt x="5863" y="16888"/>
                      </a:lnTo>
                      <a:lnTo>
                        <a:pt x="6396" y="16529"/>
                      </a:lnTo>
                      <a:lnTo>
                        <a:pt x="6662" y="16529"/>
                      </a:lnTo>
                      <a:lnTo>
                        <a:pt x="6929" y="16187"/>
                      </a:lnTo>
                      <a:lnTo>
                        <a:pt x="7462" y="15845"/>
                      </a:lnTo>
                      <a:lnTo>
                        <a:pt x="7728" y="15845"/>
                      </a:lnTo>
                      <a:lnTo>
                        <a:pt x="9327" y="14820"/>
                      </a:lnTo>
                      <a:lnTo>
                        <a:pt x="9860" y="14119"/>
                      </a:lnTo>
                      <a:lnTo>
                        <a:pt x="10393" y="13777"/>
                      </a:lnTo>
                      <a:lnTo>
                        <a:pt x="10660" y="13777"/>
                      </a:lnTo>
                      <a:lnTo>
                        <a:pt x="10926" y="13435"/>
                      </a:lnTo>
                      <a:lnTo>
                        <a:pt x="11193" y="13435"/>
                      </a:lnTo>
                      <a:lnTo>
                        <a:pt x="12525" y="11709"/>
                      </a:lnTo>
                      <a:lnTo>
                        <a:pt x="12525" y="11367"/>
                      </a:lnTo>
                      <a:lnTo>
                        <a:pt x="12791" y="11025"/>
                      </a:lnTo>
                      <a:lnTo>
                        <a:pt x="12791" y="10683"/>
                      </a:lnTo>
                      <a:lnTo>
                        <a:pt x="13058" y="10683"/>
                      </a:lnTo>
                      <a:lnTo>
                        <a:pt x="14124" y="9299"/>
                      </a:lnTo>
                      <a:lnTo>
                        <a:pt x="14390" y="9299"/>
                      </a:lnTo>
                      <a:lnTo>
                        <a:pt x="14923" y="8615"/>
                      </a:lnTo>
                      <a:lnTo>
                        <a:pt x="14923" y="8273"/>
                      </a:lnTo>
                      <a:lnTo>
                        <a:pt x="15456" y="7572"/>
                      </a:lnTo>
                      <a:lnTo>
                        <a:pt x="15723" y="7572"/>
                      </a:lnTo>
                      <a:lnTo>
                        <a:pt x="15989" y="7230"/>
                      </a:lnTo>
                      <a:lnTo>
                        <a:pt x="15989" y="6888"/>
                      </a:lnTo>
                      <a:lnTo>
                        <a:pt x="17588" y="4820"/>
                      </a:lnTo>
                      <a:lnTo>
                        <a:pt x="17588" y="4478"/>
                      </a:lnTo>
                      <a:lnTo>
                        <a:pt x="17855" y="4137"/>
                      </a:lnTo>
                      <a:lnTo>
                        <a:pt x="18121" y="4137"/>
                      </a:lnTo>
                      <a:lnTo>
                        <a:pt x="18121" y="3795"/>
                      </a:lnTo>
                      <a:lnTo>
                        <a:pt x="18388" y="3453"/>
                      </a:lnTo>
                      <a:lnTo>
                        <a:pt x="18388" y="3094"/>
                      </a:lnTo>
                      <a:lnTo>
                        <a:pt x="18654" y="3094"/>
                      </a:lnTo>
                      <a:lnTo>
                        <a:pt x="18654" y="2752"/>
                      </a:lnTo>
                      <a:lnTo>
                        <a:pt x="18921" y="2752"/>
                      </a:lnTo>
                      <a:lnTo>
                        <a:pt x="18921" y="2410"/>
                      </a:lnTo>
                      <a:lnTo>
                        <a:pt x="19187" y="2410"/>
                      </a:lnTo>
                      <a:lnTo>
                        <a:pt x="19187" y="1727"/>
                      </a:lnTo>
                      <a:lnTo>
                        <a:pt x="19454" y="1727"/>
                      </a:lnTo>
                      <a:lnTo>
                        <a:pt x="19454" y="1025"/>
                      </a:lnTo>
                      <a:lnTo>
                        <a:pt x="19720" y="1025"/>
                      </a:lnTo>
                      <a:lnTo>
                        <a:pt x="19720" y="342"/>
                      </a:lnTo>
                      <a:lnTo>
                        <a:pt x="19987" y="342"/>
                      </a:lnTo>
                      <a:lnTo>
                        <a:pt x="19987" y="0"/>
                      </a:lnTo>
                      <a:lnTo>
                        <a:pt x="19987" y="342"/>
                      </a:lnTo>
                      <a:lnTo>
                        <a:pt x="19720" y="342"/>
                      </a:lnTo>
                      <a:lnTo>
                        <a:pt x="19987" y="342"/>
                      </a:lnTo>
                    </a:path>
                  </a:pathLst>
                </a:custGeom>
                <a:solidFill>
                  <a:srgbClr val="FFFFFF"/>
                </a:solidFill>
                <a:ln w="25400" cap="flat">
                  <a:solidFill>
                    <a:srgbClr val="000000"/>
                  </a:solidFill>
                  <a:prstDash val="solid"/>
                  <a:round/>
                  <a:headEnd type="none" w="sm" len="lg"/>
                  <a:tailEnd type="none" w="sm"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54" name="Freeform 7">
                  <a:extLst>
                    <a:ext uri="{FF2B5EF4-FFF2-40B4-BE49-F238E27FC236}">
                      <a16:creationId xmlns:a16="http://schemas.microsoft.com/office/drawing/2014/main" id="{09F430E9-41CB-4116-A4C7-A9BD9DD43788}"/>
                    </a:ext>
                  </a:extLst>
                </p:cNvPr>
                <p:cNvSpPr>
                  <a:spLocks/>
                </p:cNvSpPr>
                <p:nvPr/>
              </p:nvSpPr>
              <p:spPr bwMode="auto">
                <a:xfrm>
                  <a:off x="3302" y="8888"/>
                  <a:ext cx="1461" cy="2415"/>
                </a:xfrm>
                <a:custGeom>
                  <a:avLst/>
                  <a:gdLst>
                    <a:gd name="T0" fmla="*/ 274 w 20000"/>
                    <a:gd name="T1" fmla="*/ 0 h 20000"/>
                    <a:gd name="T2" fmla="*/ 548 w 20000"/>
                    <a:gd name="T3" fmla="*/ 315 h 20000"/>
                    <a:gd name="T4" fmla="*/ 821 w 20000"/>
                    <a:gd name="T5" fmla="*/ 638 h 20000"/>
                    <a:gd name="T6" fmla="*/ 1095 w 20000"/>
                    <a:gd name="T7" fmla="*/ 952 h 20000"/>
                    <a:gd name="T8" fmla="*/ 1369 w 20000"/>
                    <a:gd name="T9" fmla="*/ 1267 h 20000"/>
                    <a:gd name="T10" fmla="*/ 1643 w 20000"/>
                    <a:gd name="T11" fmla="*/ 1590 h 20000"/>
                    <a:gd name="T12" fmla="*/ 1916 w 20000"/>
                    <a:gd name="T13" fmla="*/ 1905 h 20000"/>
                    <a:gd name="T14" fmla="*/ 2464 w 20000"/>
                    <a:gd name="T15" fmla="*/ 2062 h 20000"/>
                    <a:gd name="T16" fmla="*/ 3012 w 20000"/>
                    <a:gd name="T17" fmla="*/ 2542 h 20000"/>
                    <a:gd name="T18" fmla="*/ 3285 w 20000"/>
                    <a:gd name="T19" fmla="*/ 2700 h 20000"/>
                    <a:gd name="T20" fmla="*/ 3559 w 20000"/>
                    <a:gd name="T21" fmla="*/ 3172 h 20000"/>
                    <a:gd name="T22" fmla="*/ 3833 w 20000"/>
                    <a:gd name="T23" fmla="*/ 3487 h 20000"/>
                    <a:gd name="T24" fmla="*/ 4381 w 20000"/>
                    <a:gd name="T25" fmla="*/ 3810 h 20000"/>
                    <a:gd name="T26" fmla="*/ 4654 w 20000"/>
                    <a:gd name="T27" fmla="*/ 3967 h 20000"/>
                    <a:gd name="T28" fmla="*/ 4928 w 20000"/>
                    <a:gd name="T29" fmla="*/ 4124 h 20000"/>
                    <a:gd name="T30" fmla="*/ 5202 w 20000"/>
                    <a:gd name="T31" fmla="*/ 4282 h 20000"/>
                    <a:gd name="T32" fmla="*/ 5749 w 20000"/>
                    <a:gd name="T33" fmla="*/ 4762 h 20000"/>
                    <a:gd name="T34" fmla="*/ 6297 w 20000"/>
                    <a:gd name="T35" fmla="*/ 5077 h 20000"/>
                    <a:gd name="T36" fmla="*/ 6571 w 20000"/>
                    <a:gd name="T37" fmla="*/ 5234 h 20000"/>
                    <a:gd name="T38" fmla="*/ 8761 w 20000"/>
                    <a:gd name="T39" fmla="*/ 6667 h 20000"/>
                    <a:gd name="T40" fmla="*/ 9582 w 20000"/>
                    <a:gd name="T41" fmla="*/ 6981 h 20000"/>
                    <a:gd name="T42" fmla="*/ 10130 w 20000"/>
                    <a:gd name="T43" fmla="*/ 7619 h 20000"/>
                    <a:gd name="T44" fmla="*/ 11773 w 20000"/>
                    <a:gd name="T45" fmla="*/ 8406 h 20000"/>
                    <a:gd name="T46" fmla="*/ 12868 w 20000"/>
                    <a:gd name="T47" fmla="*/ 8886 h 20000"/>
                    <a:gd name="T48" fmla="*/ 14237 w 20000"/>
                    <a:gd name="T49" fmla="*/ 9524 h 20000"/>
                    <a:gd name="T50" fmla="*/ 14511 w 20000"/>
                    <a:gd name="T51" fmla="*/ 9681 h 20000"/>
                    <a:gd name="T52" fmla="*/ 15058 w 20000"/>
                    <a:gd name="T53" fmla="*/ 9839 h 20000"/>
                    <a:gd name="T54" fmla="*/ 15880 w 20000"/>
                    <a:gd name="T55" fmla="*/ 10153 h 20000"/>
                    <a:gd name="T56" fmla="*/ 16701 w 20000"/>
                    <a:gd name="T57" fmla="*/ 10634 h 20000"/>
                    <a:gd name="T58" fmla="*/ 17796 w 20000"/>
                    <a:gd name="T59" fmla="*/ 11420 h 20000"/>
                    <a:gd name="T60" fmla="*/ 18070 w 20000"/>
                    <a:gd name="T61" fmla="*/ 11901 h 20000"/>
                    <a:gd name="T62" fmla="*/ 18344 w 20000"/>
                    <a:gd name="T63" fmla="*/ 12373 h 20000"/>
                    <a:gd name="T64" fmla="*/ 18617 w 20000"/>
                    <a:gd name="T65" fmla="*/ 12696 h 20000"/>
                    <a:gd name="T66" fmla="*/ 18891 w 20000"/>
                    <a:gd name="T67" fmla="*/ 13325 h 20000"/>
                    <a:gd name="T68" fmla="*/ 19165 w 20000"/>
                    <a:gd name="T69" fmla="*/ 13805 h 20000"/>
                    <a:gd name="T70" fmla="*/ 19439 w 20000"/>
                    <a:gd name="T71" fmla="*/ 14435 h 20000"/>
                    <a:gd name="T72" fmla="*/ 19713 w 20000"/>
                    <a:gd name="T73" fmla="*/ 19354 h 20000"/>
                    <a:gd name="T74" fmla="*/ 19986 w 20000"/>
                    <a:gd name="T75" fmla="*/ 1999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00" h="20000">
                      <a:moveTo>
                        <a:pt x="0" y="0"/>
                      </a:moveTo>
                      <a:lnTo>
                        <a:pt x="274" y="0"/>
                      </a:lnTo>
                      <a:lnTo>
                        <a:pt x="274" y="315"/>
                      </a:lnTo>
                      <a:lnTo>
                        <a:pt x="548" y="315"/>
                      </a:lnTo>
                      <a:lnTo>
                        <a:pt x="548" y="638"/>
                      </a:lnTo>
                      <a:lnTo>
                        <a:pt x="821" y="638"/>
                      </a:lnTo>
                      <a:lnTo>
                        <a:pt x="821" y="795"/>
                      </a:lnTo>
                      <a:lnTo>
                        <a:pt x="1095" y="952"/>
                      </a:lnTo>
                      <a:lnTo>
                        <a:pt x="1095" y="1110"/>
                      </a:lnTo>
                      <a:lnTo>
                        <a:pt x="1369" y="1267"/>
                      </a:lnTo>
                      <a:lnTo>
                        <a:pt x="1369" y="1424"/>
                      </a:lnTo>
                      <a:lnTo>
                        <a:pt x="1643" y="1590"/>
                      </a:lnTo>
                      <a:lnTo>
                        <a:pt x="1643" y="1747"/>
                      </a:lnTo>
                      <a:lnTo>
                        <a:pt x="1916" y="1905"/>
                      </a:lnTo>
                      <a:lnTo>
                        <a:pt x="2190" y="1905"/>
                      </a:lnTo>
                      <a:lnTo>
                        <a:pt x="2464" y="2062"/>
                      </a:lnTo>
                      <a:lnTo>
                        <a:pt x="2464" y="2219"/>
                      </a:lnTo>
                      <a:lnTo>
                        <a:pt x="3012" y="2542"/>
                      </a:lnTo>
                      <a:lnTo>
                        <a:pt x="3012" y="2700"/>
                      </a:lnTo>
                      <a:lnTo>
                        <a:pt x="3285" y="2700"/>
                      </a:lnTo>
                      <a:lnTo>
                        <a:pt x="3559" y="2857"/>
                      </a:lnTo>
                      <a:lnTo>
                        <a:pt x="3559" y="3172"/>
                      </a:lnTo>
                      <a:lnTo>
                        <a:pt x="3833" y="3329"/>
                      </a:lnTo>
                      <a:lnTo>
                        <a:pt x="3833" y="3487"/>
                      </a:lnTo>
                      <a:lnTo>
                        <a:pt x="4107" y="3487"/>
                      </a:lnTo>
                      <a:lnTo>
                        <a:pt x="4381" y="3810"/>
                      </a:lnTo>
                      <a:lnTo>
                        <a:pt x="4381" y="3967"/>
                      </a:lnTo>
                      <a:lnTo>
                        <a:pt x="4654" y="3967"/>
                      </a:lnTo>
                      <a:lnTo>
                        <a:pt x="4654" y="4124"/>
                      </a:lnTo>
                      <a:lnTo>
                        <a:pt x="4928" y="4124"/>
                      </a:lnTo>
                      <a:lnTo>
                        <a:pt x="4928" y="4282"/>
                      </a:lnTo>
                      <a:lnTo>
                        <a:pt x="5202" y="4282"/>
                      </a:lnTo>
                      <a:lnTo>
                        <a:pt x="5202" y="4439"/>
                      </a:lnTo>
                      <a:lnTo>
                        <a:pt x="5749" y="4762"/>
                      </a:lnTo>
                      <a:lnTo>
                        <a:pt x="6023" y="4762"/>
                      </a:lnTo>
                      <a:lnTo>
                        <a:pt x="6297" y="5077"/>
                      </a:lnTo>
                      <a:lnTo>
                        <a:pt x="6297" y="5234"/>
                      </a:lnTo>
                      <a:lnTo>
                        <a:pt x="6571" y="5234"/>
                      </a:lnTo>
                      <a:lnTo>
                        <a:pt x="8487" y="6344"/>
                      </a:lnTo>
                      <a:lnTo>
                        <a:pt x="8761" y="6667"/>
                      </a:lnTo>
                      <a:lnTo>
                        <a:pt x="9035" y="6824"/>
                      </a:lnTo>
                      <a:lnTo>
                        <a:pt x="9582" y="6981"/>
                      </a:lnTo>
                      <a:lnTo>
                        <a:pt x="10130" y="7296"/>
                      </a:lnTo>
                      <a:lnTo>
                        <a:pt x="10130" y="7619"/>
                      </a:lnTo>
                      <a:lnTo>
                        <a:pt x="10678" y="7776"/>
                      </a:lnTo>
                      <a:lnTo>
                        <a:pt x="11773" y="8406"/>
                      </a:lnTo>
                      <a:lnTo>
                        <a:pt x="12047" y="8406"/>
                      </a:lnTo>
                      <a:lnTo>
                        <a:pt x="12868" y="8886"/>
                      </a:lnTo>
                      <a:lnTo>
                        <a:pt x="13415" y="9043"/>
                      </a:lnTo>
                      <a:lnTo>
                        <a:pt x="14237" y="9524"/>
                      </a:lnTo>
                      <a:lnTo>
                        <a:pt x="14511" y="9524"/>
                      </a:lnTo>
                      <a:lnTo>
                        <a:pt x="14511" y="9681"/>
                      </a:lnTo>
                      <a:lnTo>
                        <a:pt x="14784" y="9681"/>
                      </a:lnTo>
                      <a:lnTo>
                        <a:pt x="15058" y="9839"/>
                      </a:lnTo>
                      <a:lnTo>
                        <a:pt x="15606" y="9996"/>
                      </a:lnTo>
                      <a:lnTo>
                        <a:pt x="15880" y="10153"/>
                      </a:lnTo>
                      <a:lnTo>
                        <a:pt x="16153" y="10468"/>
                      </a:lnTo>
                      <a:lnTo>
                        <a:pt x="16701" y="10634"/>
                      </a:lnTo>
                      <a:lnTo>
                        <a:pt x="16975" y="10948"/>
                      </a:lnTo>
                      <a:lnTo>
                        <a:pt x="17796" y="11420"/>
                      </a:lnTo>
                      <a:lnTo>
                        <a:pt x="17796" y="11586"/>
                      </a:lnTo>
                      <a:lnTo>
                        <a:pt x="18070" y="11901"/>
                      </a:lnTo>
                      <a:lnTo>
                        <a:pt x="18070" y="12058"/>
                      </a:lnTo>
                      <a:lnTo>
                        <a:pt x="18344" y="12373"/>
                      </a:lnTo>
                      <a:lnTo>
                        <a:pt x="18617" y="12538"/>
                      </a:lnTo>
                      <a:lnTo>
                        <a:pt x="18617" y="12696"/>
                      </a:lnTo>
                      <a:lnTo>
                        <a:pt x="18891" y="13010"/>
                      </a:lnTo>
                      <a:lnTo>
                        <a:pt x="18891" y="13325"/>
                      </a:lnTo>
                      <a:lnTo>
                        <a:pt x="19165" y="13648"/>
                      </a:lnTo>
                      <a:lnTo>
                        <a:pt x="19165" y="13805"/>
                      </a:lnTo>
                      <a:lnTo>
                        <a:pt x="19439" y="13963"/>
                      </a:lnTo>
                      <a:lnTo>
                        <a:pt x="19439" y="14435"/>
                      </a:lnTo>
                      <a:lnTo>
                        <a:pt x="19713" y="14600"/>
                      </a:lnTo>
                      <a:lnTo>
                        <a:pt x="19713" y="19354"/>
                      </a:lnTo>
                      <a:lnTo>
                        <a:pt x="19986" y="19354"/>
                      </a:lnTo>
                      <a:lnTo>
                        <a:pt x="19986" y="19992"/>
                      </a:lnTo>
                    </a:path>
                  </a:pathLst>
                </a:custGeom>
                <a:solidFill>
                  <a:srgbClr val="FFFFFF"/>
                </a:solidFill>
                <a:ln w="25400" cap="flat">
                  <a:solidFill>
                    <a:srgbClr val="000000"/>
                  </a:solidFill>
                  <a:prstDash val="solid"/>
                  <a:round/>
                  <a:headEnd type="none" w="sm" len="lg"/>
                  <a:tailEnd type="none" w="sm"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55" name="Freeform 8">
                  <a:extLst>
                    <a:ext uri="{FF2B5EF4-FFF2-40B4-BE49-F238E27FC236}">
                      <a16:creationId xmlns:a16="http://schemas.microsoft.com/office/drawing/2014/main" id="{F96BEC65-6C38-46BA-892A-D63FBF53D762}"/>
                    </a:ext>
                  </a:extLst>
                </p:cNvPr>
                <p:cNvSpPr>
                  <a:spLocks/>
                </p:cNvSpPr>
                <p:nvPr/>
              </p:nvSpPr>
              <p:spPr bwMode="auto">
                <a:xfrm>
                  <a:off x="4242" y="8102"/>
                  <a:ext cx="2221" cy="1821"/>
                </a:xfrm>
                <a:custGeom>
                  <a:avLst/>
                  <a:gdLst>
                    <a:gd name="T0" fmla="*/ 180 w 20000"/>
                    <a:gd name="T1" fmla="*/ 19989 h 20000"/>
                    <a:gd name="T2" fmla="*/ 360 w 20000"/>
                    <a:gd name="T3" fmla="*/ 19572 h 20000"/>
                    <a:gd name="T4" fmla="*/ 540 w 20000"/>
                    <a:gd name="T5" fmla="*/ 19363 h 20000"/>
                    <a:gd name="T6" fmla="*/ 1261 w 20000"/>
                    <a:gd name="T7" fmla="*/ 18726 h 20000"/>
                    <a:gd name="T8" fmla="*/ 1621 w 20000"/>
                    <a:gd name="T9" fmla="*/ 18517 h 20000"/>
                    <a:gd name="T10" fmla="*/ 1801 w 20000"/>
                    <a:gd name="T11" fmla="*/ 18309 h 20000"/>
                    <a:gd name="T12" fmla="*/ 2161 w 20000"/>
                    <a:gd name="T13" fmla="*/ 18100 h 20000"/>
                    <a:gd name="T14" fmla="*/ 2521 w 20000"/>
                    <a:gd name="T15" fmla="*/ 17880 h 20000"/>
                    <a:gd name="T16" fmla="*/ 3242 w 20000"/>
                    <a:gd name="T17" fmla="*/ 17254 h 20000"/>
                    <a:gd name="T18" fmla="*/ 4502 w 20000"/>
                    <a:gd name="T19" fmla="*/ 16409 h 20000"/>
                    <a:gd name="T20" fmla="*/ 5223 w 20000"/>
                    <a:gd name="T21" fmla="*/ 16200 h 20000"/>
                    <a:gd name="T22" fmla="*/ 5943 w 20000"/>
                    <a:gd name="T23" fmla="*/ 15991 h 20000"/>
                    <a:gd name="T24" fmla="*/ 7024 w 20000"/>
                    <a:gd name="T25" fmla="*/ 15783 h 20000"/>
                    <a:gd name="T26" fmla="*/ 7564 w 20000"/>
                    <a:gd name="T27" fmla="*/ 15574 h 20000"/>
                    <a:gd name="T28" fmla="*/ 8285 w 20000"/>
                    <a:gd name="T29" fmla="*/ 15365 h 20000"/>
                    <a:gd name="T30" fmla="*/ 8825 w 20000"/>
                    <a:gd name="T31" fmla="*/ 15146 h 20000"/>
                    <a:gd name="T32" fmla="*/ 11526 w 20000"/>
                    <a:gd name="T33" fmla="*/ 13465 h 20000"/>
                    <a:gd name="T34" fmla="*/ 12067 w 20000"/>
                    <a:gd name="T35" fmla="*/ 13048 h 20000"/>
                    <a:gd name="T36" fmla="*/ 12607 w 20000"/>
                    <a:gd name="T37" fmla="*/ 12630 h 20000"/>
                    <a:gd name="T38" fmla="*/ 13327 w 20000"/>
                    <a:gd name="T39" fmla="*/ 11993 h 20000"/>
                    <a:gd name="T40" fmla="*/ 13868 w 20000"/>
                    <a:gd name="T41" fmla="*/ 11785 h 20000"/>
                    <a:gd name="T42" fmla="*/ 14228 w 20000"/>
                    <a:gd name="T43" fmla="*/ 11367 h 20000"/>
                    <a:gd name="T44" fmla="*/ 14588 w 20000"/>
                    <a:gd name="T45" fmla="*/ 11148 h 20000"/>
                    <a:gd name="T46" fmla="*/ 15308 w 20000"/>
                    <a:gd name="T47" fmla="*/ 10104 h 20000"/>
                    <a:gd name="T48" fmla="*/ 15489 w 20000"/>
                    <a:gd name="T49" fmla="*/ 9885 h 20000"/>
                    <a:gd name="T50" fmla="*/ 16029 w 20000"/>
                    <a:gd name="T51" fmla="*/ 9050 h 20000"/>
                    <a:gd name="T52" fmla="*/ 16569 w 20000"/>
                    <a:gd name="T53" fmla="*/ 8622 h 20000"/>
                    <a:gd name="T54" fmla="*/ 16749 w 20000"/>
                    <a:gd name="T55" fmla="*/ 8204 h 20000"/>
                    <a:gd name="T56" fmla="*/ 17109 w 20000"/>
                    <a:gd name="T57" fmla="*/ 7578 h 20000"/>
                    <a:gd name="T58" fmla="*/ 17470 w 20000"/>
                    <a:gd name="T59" fmla="*/ 6733 h 20000"/>
                    <a:gd name="T60" fmla="*/ 17650 w 20000"/>
                    <a:gd name="T61" fmla="*/ 6524 h 20000"/>
                    <a:gd name="T62" fmla="*/ 17830 w 20000"/>
                    <a:gd name="T63" fmla="*/ 6107 h 20000"/>
                    <a:gd name="T64" fmla="*/ 18190 w 20000"/>
                    <a:gd name="T65" fmla="*/ 5470 h 20000"/>
                    <a:gd name="T66" fmla="*/ 18370 w 20000"/>
                    <a:gd name="T67" fmla="*/ 5052 h 20000"/>
                    <a:gd name="T68" fmla="*/ 18550 w 20000"/>
                    <a:gd name="T69" fmla="*/ 4624 h 20000"/>
                    <a:gd name="T70" fmla="*/ 18730 w 20000"/>
                    <a:gd name="T71" fmla="*/ 4206 h 20000"/>
                    <a:gd name="T72" fmla="*/ 18910 w 20000"/>
                    <a:gd name="T73" fmla="*/ 3998 h 20000"/>
                    <a:gd name="T74" fmla="*/ 19090 w 20000"/>
                    <a:gd name="T75" fmla="*/ 3152 h 20000"/>
                    <a:gd name="T76" fmla="*/ 19271 w 20000"/>
                    <a:gd name="T77" fmla="*/ 2943 h 20000"/>
                    <a:gd name="T78" fmla="*/ 19451 w 20000"/>
                    <a:gd name="T79" fmla="*/ 2526 h 20000"/>
                    <a:gd name="T80" fmla="*/ 19631 w 20000"/>
                    <a:gd name="T81" fmla="*/ 1889 h 20000"/>
                    <a:gd name="T82" fmla="*/ 19811 w 20000"/>
                    <a:gd name="T83" fmla="*/ 1472 h 20000"/>
                    <a:gd name="T84" fmla="*/ 19991 w 20000"/>
                    <a:gd name="T85" fmla="*/ 626 h 20000"/>
                    <a:gd name="T86" fmla="*/ 19991 w 20000"/>
                    <a:gd name="T87" fmla="*/ 209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00" h="20000">
                      <a:moveTo>
                        <a:pt x="0" y="19989"/>
                      </a:moveTo>
                      <a:lnTo>
                        <a:pt x="180" y="19989"/>
                      </a:lnTo>
                      <a:lnTo>
                        <a:pt x="180" y="19572"/>
                      </a:lnTo>
                      <a:lnTo>
                        <a:pt x="360" y="19572"/>
                      </a:lnTo>
                      <a:lnTo>
                        <a:pt x="360" y="19363"/>
                      </a:lnTo>
                      <a:lnTo>
                        <a:pt x="540" y="19363"/>
                      </a:lnTo>
                      <a:lnTo>
                        <a:pt x="900" y="18935"/>
                      </a:lnTo>
                      <a:lnTo>
                        <a:pt x="1261" y="18726"/>
                      </a:lnTo>
                      <a:lnTo>
                        <a:pt x="1441" y="18517"/>
                      </a:lnTo>
                      <a:lnTo>
                        <a:pt x="1621" y="18517"/>
                      </a:lnTo>
                      <a:lnTo>
                        <a:pt x="1621" y="18309"/>
                      </a:lnTo>
                      <a:lnTo>
                        <a:pt x="1801" y="18309"/>
                      </a:lnTo>
                      <a:lnTo>
                        <a:pt x="1981" y="18100"/>
                      </a:lnTo>
                      <a:lnTo>
                        <a:pt x="2161" y="18100"/>
                      </a:lnTo>
                      <a:lnTo>
                        <a:pt x="2341" y="17880"/>
                      </a:lnTo>
                      <a:lnTo>
                        <a:pt x="2521" y="17880"/>
                      </a:lnTo>
                      <a:lnTo>
                        <a:pt x="2882" y="17672"/>
                      </a:lnTo>
                      <a:lnTo>
                        <a:pt x="3242" y="17254"/>
                      </a:lnTo>
                      <a:lnTo>
                        <a:pt x="4322" y="16628"/>
                      </a:lnTo>
                      <a:lnTo>
                        <a:pt x="4502" y="16409"/>
                      </a:lnTo>
                      <a:lnTo>
                        <a:pt x="4863" y="16200"/>
                      </a:lnTo>
                      <a:lnTo>
                        <a:pt x="5223" y="16200"/>
                      </a:lnTo>
                      <a:lnTo>
                        <a:pt x="5403" y="15991"/>
                      </a:lnTo>
                      <a:lnTo>
                        <a:pt x="5943" y="15991"/>
                      </a:lnTo>
                      <a:lnTo>
                        <a:pt x="5943" y="15783"/>
                      </a:lnTo>
                      <a:lnTo>
                        <a:pt x="7024" y="15783"/>
                      </a:lnTo>
                      <a:lnTo>
                        <a:pt x="7384" y="15574"/>
                      </a:lnTo>
                      <a:lnTo>
                        <a:pt x="7564" y="15574"/>
                      </a:lnTo>
                      <a:lnTo>
                        <a:pt x="7924" y="15365"/>
                      </a:lnTo>
                      <a:lnTo>
                        <a:pt x="8285" y="15365"/>
                      </a:lnTo>
                      <a:lnTo>
                        <a:pt x="8645" y="15146"/>
                      </a:lnTo>
                      <a:lnTo>
                        <a:pt x="8825" y="15146"/>
                      </a:lnTo>
                      <a:lnTo>
                        <a:pt x="11346" y="13674"/>
                      </a:lnTo>
                      <a:lnTo>
                        <a:pt x="11526" y="13465"/>
                      </a:lnTo>
                      <a:lnTo>
                        <a:pt x="11887" y="13256"/>
                      </a:lnTo>
                      <a:lnTo>
                        <a:pt x="12067" y="13048"/>
                      </a:lnTo>
                      <a:lnTo>
                        <a:pt x="12427" y="12839"/>
                      </a:lnTo>
                      <a:lnTo>
                        <a:pt x="12607" y="12630"/>
                      </a:lnTo>
                      <a:lnTo>
                        <a:pt x="12787" y="12630"/>
                      </a:lnTo>
                      <a:lnTo>
                        <a:pt x="13327" y="11993"/>
                      </a:lnTo>
                      <a:lnTo>
                        <a:pt x="13688" y="11785"/>
                      </a:lnTo>
                      <a:lnTo>
                        <a:pt x="13868" y="11785"/>
                      </a:lnTo>
                      <a:lnTo>
                        <a:pt x="13868" y="11576"/>
                      </a:lnTo>
                      <a:lnTo>
                        <a:pt x="14228" y="11367"/>
                      </a:lnTo>
                      <a:lnTo>
                        <a:pt x="14408" y="11148"/>
                      </a:lnTo>
                      <a:lnTo>
                        <a:pt x="14588" y="11148"/>
                      </a:lnTo>
                      <a:lnTo>
                        <a:pt x="14588" y="10939"/>
                      </a:lnTo>
                      <a:lnTo>
                        <a:pt x="15308" y="10104"/>
                      </a:lnTo>
                      <a:lnTo>
                        <a:pt x="15489" y="10104"/>
                      </a:lnTo>
                      <a:lnTo>
                        <a:pt x="15489" y="9885"/>
                      </a:lnTo>
                      <a:lnTo>
                        <a:pt x="16029" y="9259"/>
                      </a:lnTo>
                      <a:lnTo>
                        <a:pt x="16029" y="9050"/>
                      </a:lnTo>
                      <a:lnTo>
                        <a:pt x="16209" y="8841"/>
                      </a:lnTo>
                      <a:lnTo>
                        <a:pt x="16569" y="8622"/>
                      </a:lnTo>
                      <a:lnTo>
                        <a:pt x="16749" y="8413"/>
                      </a:lnTo>
                      <a:lnTo>
                        <a:pt x="16749" y="8204"/>
                      </a:lnTo>
                      <a:lnTo>
                        <a:pt x="17109" y="7787"/>
                      </a:lnTo>
                      <a:lnTo>
                        <a:pt x="17109" y="7578"/>
                      </a:lnTo>
                      <a:lnTo>
                        <a:pt x="17470" y="7150"/>
                      </a:lnTo>
                      <a:lnTo>
                        <a:pt x="17470" y="6733"/>
                      </a:lnTo>
                      <a:lnTo>
                        <a:pt x="17650" y="6733"/>
                      </a:lnTo>
                      <a:lnTo>
                        <a:pt x="17650" y="6524"/>
                      </a:lnTo>
                      <a:lnTo>
                        <a:pt x="17830" y="6315"/>
                      </a:lnTo>
                      <a:lnTo>
                        <a:pt x="17830" y="6107"/>
                      </a:lnTo>
                      <a:lnTo>
                        <a:pt x="18010" y="5887"/>
                      </a:lnTo>
                      <a:lnTo>
                        <a:pt x="18190" y="5470"/>
                      </a:lnTo>
                      <a:lnTo>
                        <a:pt x="18190" y="5261"/>
                      </a:lnTo>
                      <a:lnTo>
                        <a:pt x="18370" y="5052"/>
                      </a:lnTo>
                      <a:lnTo>
                        <a:pt x="18370" y="4843"/>
                      </a:lnTo>
                      <a:lnTo>
                        <a:pt x="18550" y="4624"/>
                      </a:lnTo>
                      <a:lnTo>
                        <a:pt x="18550" y="4415"/>
                      </a:lnTo>
                      <a:lnTo>
                        <a:pt x="18730" y="4206"/>
                      </a:lnTo>
                      <a:lnTo>
                        <a:pt x="18730" y="3998"/>
                      </a:lnTo>
                      <a:lnTo>
                        <a:pt x="18910" y="3998"/>
                      </a:lnTo>
                      <a:lnTo>
                        <a:pt x="18910" y="3372"/>
                      </a:lnTo>
                      <a:lnTo>
                        <a:pt x="19090" y="3152"/>
                      </a:lnTo>
                      <a:lnTo>
                        <a:pt x="19090" y="2943"/>
                      </a:lnTo>
                      <a:lnTo>
                        <a:pt x="19271" y="2943"/>
                      </a:lnTo>
                      <a:lnTo>
                        <a:pt x="19271" y="2526"/>
                      </a:lnTo>
                      <a:lnTo>
                        <a:pt x="19451" y="2526"/>
                      </a:lnTo>
                      <a:lnTo>
                        <a:pt x="19451" y="2109"/>
                      </a:lnTo>
                      <a:lnTo>
                        <a:pt x="19631" y="1889"/>
                      </a:lnTo>
                      <a:lnTo>
                        <a:pt x="19631" y="1472"/>
                      </a:lnTo>
                      <a:lnTo>
                        <a:pt x="19811" y="1472"/>
                      </a:lnTo>
                      <a:lnTo>
                        <a:pt x="19811" y="626"/>
                      </a:lnTo>
                      <a:lnTo>
                        <a:pt x="19991" y="626"/>
                      </a:lnTo>
                      <a:lnTo>
                        <a:pt x="19991" y="0"/>
                      </a:lnTo>
                      <a:lnTo>
                        <a:pt x="19991" y="209"/>
                      </a:lnTo>
                      <a:lnTo>
                        <a:pt x="19991" y="0"/>
                      </a:lnTo>
                    </a:path>
                  </a:pathLst>
                </a:custGeom>
                <a:solidFill>
                  <a:srgbClr val="FFFFFF"/>
                </a:solidFill>
                <a:ln w="25400" cap="flat">
                  <a:solidFill>
                    <a:srgbClr val="000000"/>
                  </a:solidFill>
                  <a:prstDash val="solid"/>
                  <a:round/>
                  <a:headEnd type="none" w="sm" len="lg"/>
                  <a:tailEnd type="none" w="sm"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57" name="Freeform 9">
                  <a:extLst>
                    <a:ext uri="{FF2B5EF4-FFF2-40B4-BE49-F238E27FC236}">
                      <a16:creationId xmlns:a16="http://schemas.microsoft.com/office/drawing/2014/main" id="{74A1C1A5-BF2E-455C-95B5-837EF67A22F1}"/>
                    </a:ext>
                  </a:extLst>
                </p:cNvPr>
                <p:cNvSpPr>
                  <a:spLocks/>
                </p:cNvSpPr>
                <p:nvPr/>
              </p:nvSpPr>
              <p:spPr bwMode="auto">
                <a:xfrm>
                  <a:off x="5402" y="9405"/>
                  <a:ext cx="1461" cy="1189"/>
                </a:xfrm>
                <a:custGeom>
                  <a:avLst/>
                  <a:gdLst>
                    <a:gd name="T0" fmla="*/ 0 w 20000"/>
                    <a:gd name="T1" fmla="*/ 0 h 20000"/>
                    <a:gd name="T2" fmla="*/ 548 w 20000"/>
                    <a:gd name="T3" fmla="*/ 0 h 20000"/>
                    <a:gd name="T4" fmla="*/ 548 w 20000"/>
                    <a:gd name="T5" fmla="*/ 320 h 20000"/>
                    <a:gd name="T6" fmla="*/ 821 w 20000"/>
                    <a:gd name="T7" fmla="*/ 320 h 20000"/>
                    <a:gd name="T8" fmla="*/ 1369 w 20000"/>
                    <a:gd name="T9" fmla="*/ 959 h 20000"/>
                    <a:gd name="T10" fmla="*/ 1369 w 20000"/>
                    <a:gd name="T11" fmla="*/ 1295 h 20000"/>
                    <a:gd name="T12" fmla="*/ 2190 w 20000"/>
                    <a:gd name="T13" fmla="*/ 2254 h 20000"/>
                    <a:gd name="T14" fmla="*/ 2738 w 20000"/>
                    <a:gd name="T15" fmla="*/ 2574 h 20000"/>
                    <a:gd name="T16" fmla="*/ 3012 w 20000"/>
                    <a:gd name="T17" fmla="*/ 2893 h 20000"/>
                    <a:gd name="T18" fmla="*/ 3012 w 20000"/>
                    <a:gd name="T19" fmla="*/ 3230 h 20000"/>
                    <a:gd name="T20" fmla="*/ 4107 w 20000"/>
                    <a:gd name="T21" fmla="*/ 4508 h 20000"/>
                    <a:gd name="T22" fmla="*/ 4107 w 20000"/>
                    <a:gd name="T23" fmla="*/ 4828 h 20000"/>
                    <a:gd name="T24" fmla="*/ 4654 w 20000"/>
                    <a:gd name="T25" fmla="*/ 5164 h 20000"/>
                    <a:gd name="T26" fmla="*/ 4928 w 20000"/>
                    <a:gd name="T27" fmla="*/ 5484 h 20000"/>
                    <a:gd name="T28" fmla="*/ 5202 w 20000"/>
                    <a:gd name="T29" fmla="*/ 6123 h 20000"/>
                    <a:gd name="T30" fmla="*/ 5476 w 20000"/>
                    <a:gd name="T31" fmla="*/ 6123 h 20000"/>
                    <a:gd name="T32" fmla="*/ 6023 w 20000"/>
                    <a:gd name="T33" fmla="*/ 6762 h 20000"/>
                    <a:gd name="T34" fmla="*/ 6023 w 20000"/>
                    <a:gd name="T35" fmla="*/ 7098 h 20000"/>
                    <a:gd name="T36" fmla="*/ 6297 w 20000"/>
                    <a:gd name="T37" fmla="*/ 7098 h 20000"/>
                    <a:gd name="T38" fmla="*/ 7666 w 20000"/>
                    <a:gd name="T39" fmla="*/ 8696 h 20000"/>
                    <a:gd name="T40" fmla="*/ 7940 w 20000"/>
                    <a:gd name="T41" fmla="*/ 8696 h 20000"/>
                    <a:gd name="T42" fmla="*/ 7940 w 20000"/>
                    <a:gd name="T43" fmla="*/ 9033 h 20000"/>
                    <a:gd name="T44" fmla="*/ 8214 w 20000"/>
                    <a:gd name="T45" fmla="*/ 9352 h 20000"/>
                    <a:gd name="T46" fmla="*/ 8487 w 20000"/>
                    <a:gd name="T47" fmla="*/ 9352 h 20000"/>
                    <a:gd name="T48" fmla="*/ 8487 w 20000"/>
                    <a:gd name="T49" fmla="*/ 9672 h 20000"/>
                    <a:gd name="T50" fmla="*/ 9035 w 20000"/>
                    <a:gd name="T51" fmla="*/ 9992 h 20000"/>
                    <a:gd name="T52" fmla="*/ 9582 w 20000"/>
                    <a:gd name="T53" fmla="*/ 10631 h 20000"/>
                    <a:gd name="T54" fmla="*/ 10130 w 20000"/>
                    <a:gd name="T55" fmla="*/ 10631 h 20000"/>
                    <a:gd name="T56" fmla="*/ 10404 w 20000"/>
                    <a:gd name="T57" fmla="*/ 10967 h 20000"/>
                    <a:gd name="T58" fmla="*/ 10678 w 20000"/>
                    <a:gd name="T59" fmla="*/ 10967 h 20000"/>
                    <a:gd name="T60" fmla="*/ 10678 w 20000"/>
                    <a:gd name="T61" fmla="*/ 11287 h 20000"/>
                    <a:gd name="T62" fmla="*/ 11225 w 20000"/>
                    <a:gd name="T63" fmla="*/ 11287 h 20000"/>
                    <a:gd name="T64" fmla="*/ 11225 w 20000"/>
                    <a:gd name="T65" fmla="*/ 11606 h 20000"/>
                    <a:gd name="T66" fmla="*/ 11773 w 20000"/>
                    <a:gd name="T67" fmla="*/ 11606 h 20000"/>
                    <a:gd name="T68" fmla="*/ 12320 w 20000"/>
                    <a:gd name="T69" fmla="*/ 12246 h 20000"/>
                    <a:gd name="T70" fmla="*/ 12320 w 20000"/>
                    <a:gd name="T71" fmla="*/ 12565 h 20000"/>
                    <a:gd name="T72" fmla="*/ 12594 w 20000"/>
                    <a:gd name="T73" fmla="*/ 12565 h 20000"/>
                    <a:gd name="T74" fmla="*/ 12594 w 20000"/>
                    <a:gd name="T75" fmla="*/ 13860 h 20000"/>
                    <a:gd name="T76" fmla="*/ 12868 w 20000"/>
                    <a:gd name="T77" fmla="*/ 13860 h 20000"/>
                    <a:gd name="T78" fmla="*/ 12868 w 20000"/>
                    <a:gd name="T79" fmla="*/ 14500 h 20000"/>
                    <a:gd name="T80" fmla="*/ 13142 w 20000"/>
                    <a:gd name="T81" fmla="*/ 14819 h 20000"/>
                    <a:gd name="T82" fmla="*/ 13142 w 20000"/>
                    <a:gd name="T83" fmla="*/ 15156 h 20000"/>
                    <a:gd name="T84" fmla="*/ 13689 w 20000"/>
                    <a:gd name="T85" fmla="*/ 15795 h 20000"/>
                    <a:gd name="T86" fmla="*/ 13689 w 20000"/>
                    <a:gd name="T87" fmla="*/ 16114 h 20000"/>
                    <a:gd name="T88" fmla="*/ 14511 w 20000"/>
                    <a:gd name="T89" fmla="*/ 17090 h 20000"/>
                    <a:gd name="T90" fmla="*/ 14784 w 20000"/>
                    <a:gd name="T91" fmla="*/ 17090 h 20000"/>
                    <a:gd name="T92" fmla="*/ 15058 w 20000"/>
                    <a:gd name="T93" fmla="*/ 17410 h 20000"/>
                    <a:gd name="T94" fmla="*/ 15058 w 20000"/>
                    <a:gd name="T95" fmla="*/ 17729 h 20000"/>
                    <a:gd name="T96" fmla="*/ 15332 w 20000"/>
                    <a:gd name="T97" fmla="*/ 17729 h 20000"/>
                    <a:gd name="T98" fmla="*/ 16153 w 20000"/>
                    <a:gd name="T99" fmla="*/ 18688 h 20000"/>
                    <a:gd name="T100" fmla="*/ 16153 w 20000"/>
                    <a:gd name="T101" fmla="*/ 19024 h 20000"/>
                    <a:gd name="T102" fmla="*/ 16701 w 20000"/>
                    <a:gd name="T103" fmla="*/ 19024 h 20000"/>
                    <a:gd name="T104" fmla="*/ 16701 w 20000"/>
                    <a:gd name="T105" fmla="*/ 19344 h 20000"/>
                    <a:gd name="T106" fmla="*/ 17248 w 20000"/>
                    <a:gd name="T107" fmla="*/ 19344 h 20000"/>
                    <a:gd name="T108" fmla="*/ 17248 w 20000"/>
                    <a:gd name="T109" fmla="*/ 19664 h 20000"/>
                    <a:gd name="T110" fmla="*/ 19713 w 20000"/>
                    <a:gd name="T111" fmla="*/ 19664 h 20000"/>
                    <a:gd name="T112" fmla="*/ 19713 w 20000"/>
                    <a:gd name="T113" fmla="*/ 19983 h 20000"/>
                    <a:gd name="T114" fmla="*/ 19986 w 20000"/>
                    <a:gd name="T115" fmla="*/ 19983 h 20000"/>
                    <a:gd name="T116" fmla="*/ 19713 w 20000"/>
                    <a:gd name="T117" fmla="*/ 19983 h 20000"/>
                    <a:gd name="T118" fmla="*/ 19986 w 20000"/>
                    <a:gd name="T119" fmla="*/ 19983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00" h="20000">
                      <a:moveTo>
                        <a:pt x="0" y="0"/>
                      </a:moveTo>
                      <a:lnTo>
                        <a:pt x="548" y="0"/>
                      </a:lnTo>
                      <a:lnTo>
                        <a:pt x="548" y="320"/>
                      </a:lnTo>
                      <a:lnTo>
                        <a:pt x="821" y="320"/>
                      </a:lnTo>
                      <a:lnTo>
                        <a:pt x="1369" y="959"/>
                      </a:lnTo>
                      <a:lnTo>
                        <a:pt x="1369" y="1295"/>
                      </a:lnTo>
                      <a:lnTo>
                        <a:pt x="2190" y="2254"/>
                      </a:lnTo>
                      <a:lnTo>
                        <a:pt x="2738" y="2574"/>
                      </a:lnTo>
                      <a:lnTo>
                        <a:pt x="3012" y="2893"/>
                      </a:lnTo>
                      <a:lnTo>
                        <a:pt x="3012" y="3230"/>
                      </a:lnTo>
                      <a:lnTo>
                        <a:pt x="4107" y="4508"/>
                      </a:lnTo>
                      <a:lnTo>
                        <a:pt x="4107" y="4828"/>
                      </a:lnTo>
                      <a:lnTo>
                        <a:pt x="4654" y="5164"/>
                      </a:lnTo>
                      <a:lnTo>
                        <a:pt x="4928" y="5484"/>
                      </a:lnTo>
                      <a:lnTo>
                        <a:pt x="5202" y="6123"/>
                      </a:lnTo>
                      <a:lnTo>
                        <a:pt x="5476" y="6123"/>
                      </a:lnTo>
                      <a:lnTo>
                        <a:pt x="6023" y="6762"/>
                      </a:lnTo>
                      <a:lnTo>
                        <a:pt x="6023" y="7098"/>
                      </a:lnTo>
                      <a:lnTo>
                        <a:pt x="6297" y="7098"/>
                      </a:lnTo>
                      <a:lnTo>
                        <a:pt x="7666" y="8696"/>
                      </a:lnTo>
                      <a:lnTo>
                        <a:pt x="7940" y="8696"/>
                      </a:lnTo>
                      <a:lnTo>
                        <a:pt x="7940" y="9033"/>
                      </a:lnTo>
                      <a:lnTo>
                        <a:pt x="8214" y="9352"/>
                      </a:lnTo>
                      <a:lnTo>
                        <a:pt x="8487" y="9352"/>
                      </a:lnTo>
                      <a:lnTo>
                        <a:pt x="8487" y="9672"/>
                      </a:lnTo>
                      <a:lnTo>
                        <a:pt x="9035" y="9992"/>
                      </a:lnTo>
                      <a:lnTo>
                        <a:pt x="9582" y="10631"/>
                      </a:lnTo>
                      <a:lnTo>
                        <a:pt x="10130" y="10631"/>
                      </a:lnTo>
                      <a:lnTo>
                        <a:pt x="10404" y="10967"/>
                      </a:lnTo>
                      <a:lnTo>
                        <a:pt x="10678" y="10967"/>
                      </a:lnTo>
                      <a:lnTo>
                        <a:pt x="10678" y="11287"/>
                      </a:lnTo>
                      <a:lnTo>
                        <a:pt x="11225" y="11287"/>
                      </a:lnTo>
                      <a:lnTo>
                        <a:pt x="11225" y="11606"/>
                      </a:lnTo>
                      <a:lnTo>
                        <a:pt x="11773" y="11606"/>
                      </a:lnTo>
                      <a:lnTo>
                        <a:pt x="12320" y="12246"/>
                      </a:lnTo>
                      <a:lnTo>
                        <a:pt x="12320" y="12565"/>
                      </a:lnTo>
                      <a:lnTo>
                        <a:pt x="12594" y="12565"/>
                      </a:lnTo>
                      <a:lnTo>
                        <a:pt x="12594" y="13860"/>
                      </a:lnTo>
                      <a:lnTo>
                        <a:pt x="12868" y="13860"/>
                      </a:lnTo>
                      <a:lnTo>
                        <a:pt x="12868" y="14500"/>
                      </a:lnTo>
                      <a:lnTo>
                        <a:pt x="13142" y="14819"/>
                      </a:lnTo>
                      <a:lnTo>
                        <a:pt x="13142" y="15156"/>
                      </a:lnTo>
                      <a:lnTo>
                        <a:pt x="13689" y="15795"/>
                      </a:lnTo>
                      <a:lnTo>
                        <a:pt x="13689" y="16114"/>
                      </a:lnTo>
                      <a:lnTo>
                        <a:pt x="14511" y="17090"/>
                      </a:lnTo>
                      <a:lnTo>
                        <a:pt x="14784" y="17090"/>
                      </a:lnTo>
                      <a:lnTo>
                        <a:pt x="15058" y="17410"/>
                      </a:lnTo>
                      <a:lnTo>
                        <a:pt x="15058" y="17729"/>
                      </a:lnTo>
                      <a:lnTo>
                        <a:pt x="15332" y="17729"/>
                      </a:lnTo>
                      <a:lnTo>
                        <a:pt x="16153" y="18688"/>
                      </a:lnTo>
                      <a:lnTo>
                        <a:pt x="16153" y="19024"/>
                      </a:lnTo>
                      <a:lnTo>
                        <a:pt x="16701" y="19024"/>
                      </a:lnTo>
                      <a:lnTo>
                        <a:pt x="16701" y="19344"/>
                      </a:lnTo>
                      <a:lnTo>
                        <a:pt x="17248" y="19344"/>
                      </a:lnTo>
                      <a:lnTo>
                        <a:pt x="17248" y="19664"/>
                      </a:lnTo>
                      <a:lnTo>
                        <a:pt x="19713" y="19664"/>
                      </a:lnTo>
                      <a:lnTo>
                        <a:pt x="19713" y="19983"/>
                      </a:lnTo>
                      <a:lnTo>
                        <a:pt x="19986" y="19983"/>
                      </a:lnTo>
                      <a:lnTo>
                        <a:pt x="19713" y="19983"/>
                      </a:lnTo>
                      <a:lnTo>
                        <a:pt x="19986" y="19983"/>
                      </a:lnTo>
                    </a:path>
                  </a:pathLst>
                </a:custGeom>
                <a:solidFill>
                  <a:srgbClr val="FFFFFF"/>
                </a:solidFill>
                <a:ln w="25400" cap="flat">
                  <a:solidFill>
                    <a:srgbClr val="000000"/>
                  </a:solidFill>
                  <a:prstDash val="solid"/>
                  <a:round/>
                  <a:headEnd type="none" w="sm" len="lg"/>
                  <a:tailEnd type="none" w="sm"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347" name="Line 30">
                <a:extLst>
                  <a:ext uri="{FF2B5EF4-FFF2-40B4-BE49-F238E27FC236}">
                    <a16:creationId xmlns:a16="http://schemas.microsoft.com/office/drawing/2014/main" id="{20691934-50B4-4FC0-B857-1B4BA3DBCF08}"/>
                  </a:ext>
                </a:extLst>
              </p:cNvPr>
              <p:cNvSpPr>
                <a:spLocks noChangeShapeType="1"/>
              </p:cNvSpPr>
              <p:nvPr/>
            </p:nvSpPr>
            <p:spPr bwMode="auto">
              <a:xfrm>
                <a:off x="10843" y="9216"/>
                <a:ext cx="3453" cy="2043"/>
              </a:xfrm>
              <a:prstGeom prst="line">
                <a:avLst/>
              </a:prstGeom>
              <a:noFill/>
              <a:ln w="9525">
                <a:solidFill>
                  <a:srgbClr val="0000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324" name="Oval 16">
              <a:extLst>
                <a:ext uri="{FF2B5EF4-FFF2-40B4-BE49-F238E27FC236}">
                  <a16:creationId xmlns:a16="http://schemas.microsoft.com/office/drawing/2014/main" id="{2D56FF0D-1193-4EA3-BA68-C6CE62DF9870}"/>
                </a:ext>
              </a:extLst>
            </p:cNvPr>
            <p:cNvSpPr>
              <a:spLocks noChangeArrowheads="1"/>
            </p:cNvSpPr>
            <p:nvPr/>
          </p:nvSpPr>
          <p:spPr bwMode="auto">
            <a:xfrm>
              <a:off x="5814166" y="1401504"/>
              <a:ext cx="1018958" cy="573509"/>
            </a:xfrm>
            <a:prstGeom prst="ellipse">
              <a:avLst/>
            </a:prstGeom>
            <a:solidFill>
              <a:schemeClr val="bg1"/>
            </a:solidFill>
            <a:ln w="25400">
              <a:solidFill>
                <a:srgbClr val="000000"/>
              </a:solidFill>
              <a:round/>
              <a:headEnd/>
              <a:tailEnd/>
            </a:ln>
            <a:effec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800">
                <a:solidFill>
                  <a:srgbClr val="000000"/>
                </a:solidFill>
                <a:latin typeface="Arial" pitchFamily="34" charset="0"/>
              </a:endParaRPr>
            </a:p>
          </p:txBody>
        </p:sp>
        <p:cxnSp>
          <p:nvCxnSpPr>
            <p:cNvPr id="325" name="Straight Arrow Connector 2">
              <a:extLst>
                <a:ext uri="{FF2B5EF4-FFF2-40B4-BE49-F238E27FC236}">
                  <a16:creationId xmlns:a16="http://schemas.microsoft.com/office/drawing/2014/main" id="{A6E31218-9F5E-4B56-8DDD-8A9E2F9126E1}"/>
                </a:ext>
              </a:extLst>
            </p:cNvPr>
            <p:cNvCxnSpPr>
              <a:cxnSpLocks noChangeShapeType="1"/>
            </p:cNvCxnSpPr>
            <p:nvPr/>
          </p:nvCxnSpPr>
          <p:spPr bwMode="auto">
            <a:xfrm flipH="1" flipV="1">
              <a:off x="6328775" y="1665156"/>
              <a:ext cx="210486" cy="13182"/>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6" name="Straight Arrow Connector 2">
              <a:extLst>
                <a:ext uri="{FF2B5EF4-FFF2-40B4-BE49-F238E27FC236}">
                  <a16:creationId xmlns:a16="http://schemas.microsoft.com/office/drawing/2014/main" id="{B8DF0B97-0C27-4407-8E23-AFFAE67F931B}"/>
                </a:ext>
              </a:extLst>
            </p:cNvPr>
            <p:cNvCxnSpPr>
              <a:cxnSpLocks noChangeShapeType="1"/>
            </p:cNvCxnSpPr>
            <p:nvPr/>
          </p:nvCxnSpPr>
          <p:spPr bwMode="auto">
            <a:xfrm flipH="1" flipV="1">
              <a:off x="5911332" y="1537312"/>
              <a:ext cx="210486" cy="13182"/>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8" name="Rectangle: Rounded Corners 327">
              <a:extLst>
                <a:ext uri="{FF2B5EF4-FFF2-40B4-BE49-F238E27FC236}">
                  <a16:creationId xmlns:a16="http://schemas.microsoft.com/office/drawing/2014/main" id="{7F1353E7-69FE-4C04-A66F-883B2851AF6C}"/>
                </a:ext>
              </a:extLst>
            </p:cNvPr>
            <p:cNvSpPr/>
            <p:nvPr/>
          </p:nvSpPr>
          <p:spPr>
            <a:xfrm rot="19658308">
              <a:off x="5875786" y="1579866"/>
              <a:ext cx="662692" cy="147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cxnSp>
          <p:nvCxnSpPr>
            <p:cNvPr id="329" name="Straight Arrow Connector 2">
              <a:extLst>
                <a:ext uri="{FF2B5EF4-FFF2-40B4-BE49-F238E27FC236}">
                  <a16:creationId xmlns:a16="http://schemas.microsoft.com/office/drawing/2014/main" id="{7F91E1FB-BE28-40B5-98EF-930131648F79}"/>
                </a:ext>
              </a:extLst>
            </p:cNvPr>
            <p:cNvCxnSpPr>
              <a:cxnSpLocks noChangeShapeType="1"/>
            </p:cNvCxnSpPr>
            <p:nvPr/>
          </p:nvCxnSpPr>
          <p:spPr bwMode="auto">
            <a:xfrm flipV="1">
              <a:off x="6168928" y="1519866"/>
              <a:ext cx="98671" cy="163329"/>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0" name="Rectangle: Rounded Corners 329">
              <a:extLst>
                <a:ext uri="{FF2B5EF4-FFF2-40B4-BE49-F238E27FC236}">
                  <a16:creationId xmlns:a16="http://schemas.microsoft.com/office/drawing/2014/main" id="{779D6C10-2A69-4438-B4D8-F555779F5F55}"/>
                </a:ext>
              </a:extLst>
            </p:cNvPr>
            <p:cNvSpPr/>
            <p:nvPr/>
          </p:nvSpPr>
          <p:spPr>
            <a:xfrm rot="19658308">
              <a:off x="6304391" y="1701311"/>
              <a:ext cx="540041" cy="111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1" name="Straight Arrow Connector 2">
              <a:extLst>
                <a:ext uri="{FF2B5EF4-FFF2-40B4-BE49-F238E27FC236}">
                  <a16:creationId xmlns:a16="http://schemas.microsoft.com/office/drawing/2014/main" id="{E7BF71C4-79C4-466A-BB46-DF83F4E5F1AE}"/>
                </a:ext>
              </a:extLst>
            </p:cNvPr>
            <p:cNvCxnSpPr>
              <a:cxnSpLocks noChangeShapeType="1"/>
            </p:cNvCxnSpPr>
            <p:nvPr/>
          </p:nvCxnSpPr>
          <p:spPr bwMode="auto">
            <a:xfrm flipV="1">
              <a:off x="6546613" y="1657032"/>
              <a:ext cx="98671" cy="163329"/>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2" name="Rectangle: Rounded Corners 331">
              <a:extLst>
                <a:ext uri="{FF2B5EF4-FFF2-40B4-BE49-F238E27FC236}">
                  <a16:creationId xmlns:a16="http://schemas.microsoft.com/office/drawing/2014/main" id="{6E925B6B-0CE0-46AB-BECF-FF86CE4471FF}"/>
                </a:ext>
              </a:extLst>
            </p:cNvPr>
            <p:cNvSpPr/>
            <p:nvPr/>
          </p:nvSpPr>
          <p:spPr>
            <a:xfrm rot="20150108">
              <a:off x="5728512" y="1268957"/>
              <a:ext cx="861952" cy="70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Rounded Corners 332">
              <a:extLst>
                <a:ext uri="{FF2B5EF4-FFF2-40B4-BE49-F238E27FC236}">
                  <a16:creationId xmlns:a16="http://schemas.microsoft.com/office/drawing/2014/main" id="{6EE00C3A-8559-45D6-909B-565CBDA75C7A}"/>
                </a:ext>
              </a:extLst>
            </p:cNvPr>
            <p:cNvSpPr/>
            <p:nvPr/>
          </p:nvSpPr>
          <p:spPr>
            <a:xfrm rot="20150108">
              <a:off x="6489649" y="1217253"/>
              <a:ext cx="545443" cy="6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Rounded Corners 333">
              <a:extLst>
                <a:ext uri="{FF2B5EF4-FFF2-40B4-BE49-F238E27FC236}">
                  <a16:creationId xmlns:a16="http://schemas.microsoft.com/office/drawing/2014/main" id="{C912D819-D002-4F56-A75E-6221C721E56C}"/>
                </a:ext>
              </a:extLst>
            </p:cNvPr>
            <p:cNvSpPr/>
            <p:nvPr/>
          </p:nvSpPr>
          <p:spPr>
            <a:xfrm>
              <a:off x="6846806" y="1463255"/>
              <a:ext cx="400489" cy="120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Rounded Corners 339">
              <a:extLst>
                <a:ext uri="{FF2B5EF4-FFF2-40B4-BE49-F238E27FC236}">
                  <a16:creationId xmlns:a16="http://schemas.microsoft.com/office/drawing/2014/main" id="{B304577B-F8A3-40E4-BE7E-7A11D3AA9B80}"/>
                </a:ext>
              </a:extLst>
            </p:cNvPr>
            <p:cNvSpPr/>
            <p:nvPr/>
          </p:nvSpPr>
          <p:spPr>
            <a:xfrm>
              <a:off x="6954537" y="1748706"/>
              <a:ext cx="292758" cy="79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Rounded Corners 340">
              <a:extLst>
                <a:ext uri="{FF2B5EF4-FFF2-40B4-BE49-F238E27FC236}">
                  <a16:creationId xmlns:a16="http://schemas.microsoft.com/office/drawing/2014/main" id="{5B06EFAF-77F0-48EB-A310-BE6A7F4DD30E}"/>
                </a:ext>
              </a:extLst>
            </p:cNvPr>
            <p:cNvSpPr/>
            <p:nvPr/>
          </p:nvSpPr>
          <p:spPr>
            <a:xfrm rot="1608266">
              <a:off x="5329087" y="1870643"/>
              <a:ext cx="1032304" cy="102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42" name="Rectangle: Rounded Corners 341">
              <a:extLst>
                <a:ext uri="{FF2B5EF4-FFF2-40B4-BE49-F238E27FC236}">
                  <a16:creationId xmlns:a16="http://schemas.microsoft.com/office/drawing/2014/main" id="{D3EA2168-B40E-490D-B200-B9432D7F11AF}"/>
                </a:ext>
              </a:extLst>
            </p:cNvPr>
            <p:cNvSpPr/>
            <p:nvPr/>
          </p:nvSpPr>
          <p:spPr>
            <a:xfrm rot="1663672">
              <a:off x="5367785" y="2066537"/>
              <a:ext cx="671076" cy="105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Rounded Corners 342">
              <a:extLst>
                <a:ext uri="{FF2B5EF4-FFF2-40B4-BE49-F238E27FC236}">
                  <a16:creationId xmlns:a16="http://schemas.microsoft.com/office/drawing/2014/main" id="{A0510909-ED99-4FFC-B67A-542F09666BEA}"/>
                </a:ext>
              </a:extLst>
            </p:cNvPr>
            <p:cNvSpPr/>
            <p:nvPr/>
          </p:nvSpPr>
          <p:spPr>
            <a:xfrm rot="20150108">
              <a:off x="5370054" y="1196701"/>
              <a:ext cx="476191" cy="113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Rounded Corners 343">
              <a:extLst>
                <a:ext uri="{FF2B5EF4-FFF2-40B4-BE49-F238E27FC236}">
                  <a16:creationId xmlns:a16="http://schemas.microsoft.com/office/drawing/2014/main" id="{72E0DB40-ABEF-40C9-BD14-48093ECD2D3B}"/>
                </a:ext>
              </a:extLst>
            </p:cNvPr>
            <p:cNvSpPr/>
            <p:nvPr/>
          </p:nvSpPr>
          <p:spPr>
            <a:xfrm rot="19658308">
              <a:off x="6308899" y="2003135"/>
              <a:ext cx="662692" cy="842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Rounded Corners 344">
              <a:extLst>
                <a:ext uri="{FF2B5EF4-FFF2-40B4-BE49-F238E27FC236}">
                  <a16:creationId xmlns:a16="http://schemas.microsoft.com/office/drawing/2014/main" id="{A02E9CF8-1E57-4FAB-ADD7-C107D5919960}"/>
                </a:ext>
              </a:extLst>
            </p:cNvPr>
            <p:cNvSpPr/>
            <p:nvPr/>
          </p:nvSpPr>
          <p:spPr>
            <a:xfrm rot="19658308">
              <a:off x="6672407" y="2105814"/>
              <a:ext cx="485965" cy="115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8" name="Group 357">
            <a:extLst>
              <a:ext uri="{FF2B5EF4-FFF2-40B4-BE49-F238E27FC236}">
                <a16:creationId xmlns:a16="http://schemas.microsoft.com/office/drawing/2014/main" id="{81F10EA6-5DDC-4726-86D0-DB36707854EB}"/>
              </a:ext>
            </a:extLst>
          </p:cNvPr>
          <p:cNvGrpSpPr/>
          <p:nvPr/>
        </p:nvGrpSpPr>
        <p:grpSpPr>
          <a:xfrm>
            <a:off x="20836448" y="12725395"/>
            <a:ext cx="2345619" cy="1484749"/>
            <a:chOff x="6161917" y="4158353"/>
            <a:chExt cx="1842334" cy="1106197"/>
          </a:xfrm>
        </p:grpSpPr>
        <p:sp>
          <p:nvSpPr>
            <p:cNvPr id="359" name="Rectangle 15">
              <a:extLst>
                <a:ext uri="{FF2B5EF4-FFF2-40B4-BE49-F238E27FC236}">
                  <a16:creationId xmlns:a16="http://schemas.microsoft.com/office/drawing/2014/main" id="{3D01F226-A266-4287-B1F2-94736CB04BB8}"/>
                </a:ext>
              </a:extLst>
            </p:cNvPr>
            <p:cNvSpPr>
              <a:spLocks noChangeArrowheads="1"/>
            </p:cNvSpPr>
            <p:nvPr/>
          </p:nvSpPr>
          <p:spPr bwMode="auto">
            <a:xfrm>
              <a:off x="6161917" y="4158353"/>
              <a:ext cx="1842334" cy="1106197"/>
            </a:xfrm>
            <a:prstGeom prst="rect">
              <a:avLst/>
            </a:prstGeom>
            <a:solidFill>
              <a:srgbClr val="DFDFD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800" b="1" dirty="0">
                <a:solidFill>
                  <a:srgbClr val="000000"/>
                </a:solidFill>
                <a:latin typeface="Arial" pitchFamily="34" charset="0"/>
              </a:endParaRPr>
            </a:p>
          </p:txBody>
        </p:sp>
        <p:sp>
          <p:nvSpPr>
            <p:cNvPr id="362" name="Oval 16">
              <a:extLst>
                <a:ext uri="{FF2B5EF4-FFF2-40B4-BE49-F238E27FC236}">
                  <a16:creationId xmlns:a16="http://schemas.microsoft.com/office/drawing/2014/main" id="{392F167B-5E1C-414C-90D5-0ABBAB899CF9}"/>
                </a:ext>
              </a:extLst>
            </p:cNvPr>
            <p:cNvSpPr>
              <a:spLocks noChangeArrowheads="1"/>
            </p:cNvSpPr>
            <p:nvPr/>
          </p:nvSpPr>
          <p:spPr bwMode="auto">
            <a:xfrm>
              <a:off x="6636254" y="4394936"/>
              <a:ext cx="1018958" cy="619442"/>
            </a:xfrm>
            <a:prstGeom prst="ellipse">
              <a:avLst/>
            </a:prstGeom>
            <a:solidFill>
              <a:schemeClr val="bg1"/>
            </a:solidFill>
            <a:ln w="25400">
              <a:solidFill>
                <a:srgbClr val="000000"/>
              </a:solidFill>
              <a:round/>
              <a:headEnd/>
              <a:tailEnd/>
            </a:ln>
            <a:effec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800">
                <a:solidFill>
                  <a:srgbClr val="000000"/>
                </a:solidFill>
                <a:latin typeface="Arial" pitchFamily="34" charset="0"/>
              </a:endParaRPr>
            </a:p>
          </p:txBody>
        </p:sp>
        <p:cxnSp>
          <p:nvCxnSpPr>
            <p:cNvPr id="371" name="Straight Arrow Connector 2">
              <a:extLst>
                <a:ext uri="{FF2B5EF4-FFF2-40B4-BE49-F238E27FC236}">
                  <a16:creationId xmlns:a16="http://schemas.microsoft.com/office/drawing/2014/main" id="{CD44D971-996D-4129-80FA-4604A8495725}"/>
                </a:ext>
              </a:extLst>
            </p:cNvPr>
            <p:cNvCxnSpPr>
              <a:cxnSpLocks noChangeShapeType="1"/>
            </p:cNvCxnSpPr>
            <p:nvPr/>
          </p:nvCxnSpPr>
          <p:spPr bwMode="auto">
            <a:xfrm flipH="1" flipV="1">
              <a:off x="7137611" y="4680766"/>
              <a:ext cx="210486" cy="14238"/>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Straight Arrow Connector 2">
              <a:extLst>
                <a:ext uri="{FF2B5EF4-FFF2-40B4-BE49-F238E27FC236}">
                  <a16:creationId xmlns:a16="http://schemas.microsoft.com/office/drawing/2014/main" id="{248CDA17-43A9-4B6E-92A1-BC6EF3ECB275}"/>
                </a:ext>
              </a:extLst>
            </p:cNvPr>
            <p:cNvCxnSpPr>
              <a:cxnSpLocks noChangeShapeType="1"/>
            </p:cNvCxnSpPr>
            <p:nvPr/>
          </p:nvCxnSpPr>
          <p:spPr bwMode="auto">
            <a:xfrm flipH="1" flipV="1">
              <a:off x="6733420" y="4541621"/>
              <a:ext cx="210486" cy="14238"/>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3" name="Rectangle: Rounded Corners 372">
              <a:extLst>
                <a:ext uri="{FF2B5EF4-FFF2-40B4-BE49-F238E27FC236}">
                  <a16:creationId xmlns:a16="http://schemas.microsoft.com/office/drawing/2014/main" id="{74D1F604-033A-4F5C-B321-32309A569266}"/>
                </a:ext>
              </a:extLst>
            </p:cNvPr>
            <p:cNvSpPr/>
            <p:nvPr/>
          </p:nvSpPr>
          <p:spPr>
            <a:xfrm rot="19658308">
              <a:off x="6639623" y="4563810"/>
              <a:ext cx="740984" cy="170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5" name="Straight Arrow Connector 2">
              <a:extLst>
                <a:ext uri="{FF2B5EF4-FFF2-40B4-BE49-F238E27FC236}">
                  <a16:creationId xmlns:a16="http://schemas.microsoft.com/office/drawing/2014/main" id="{83A68945-662B-40A6-9A73-C52680EA6B14}"/>
                </a:ext>
              </a:extLst>
            </p:cNvPr>
            <p:cNvCxnSpPr>
              <a:cxnSpLocks noChangeShapeType="1"/>
            </p:cNvCxnSpPr>
            <p:nvPr/>
          </p:nvCxnSpPr>
          <p:spPr bwMode="auto">
            <a:xfrm flipV="1">
              <a:off x="6991016" y="4522778"/>
              <a:ext cx="98671" cy="176410"/>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7" name="Rectangle: Rounded Corners 376">
              <a:extLst>
                <a:ext uri="{FF2B5EF4-FFF2-40B4-BE49-F238E27FC236}">
                  <a16:creationId xmlns:a16="http://schemas.microsoft.com/office/drawing/2014/main" id="{06BFD336-D7B2-4493-9868-ED37F621DCBF}"/>
                </a:ext>
              </a:extLst>
            </p:cNvPr>
            <p:cNvSpPr/>
            <p:nvPr/>
          </p:nvSpPr>
          <p:spPr>
            <a:xfrm rot="19658308">
              <a:off x="7083919" y="4726639"/>
              <a:ext cx="569254" cy="143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8" name="Straight Arrow Connector 2">
              <a:extLst>
                <a:ext uri="{FF2B5EF4-FFF2-40B4-BE49-F238E27FC236}">
                  <a16:creationId xmlns:a16="http://schemas.microsoft.com/office/drawing/2014/main" id="{090B50D0-A403-4718-9297-13D7B964EAA9}"/>
                </a:ext>
              </a:extLst>
            </p:cNvPr>
            <p:cNvCxnSpPr>
              <a:cxnSpLocks noChangeShapeType="1"/>
            </p:cNvCxnSpPr>
            <p:nvPr/>
          </p:nvCxnSpPr>
          <p:spPr bwMode="auto">
            <a:xfrm flipV="1">
              <a:off x="7328945" y="4701679"/>
              <a:ext cx="98671" cy="176410"/>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6" name="Text Box 9">
            <a:extLst>
              <a:ext uri="{FF2B5EF4-FFF2-40B4-BE49-F238E27FC236}">
                <a16:creationId xmlns:a16="http://schemas.microsoft.com/office/drawing/2014/main" id="{B0AC0B05-2906-4FBA-AD8F-B85B4442275D}"/>
              </a:ext>
            </a:extLst>
          </p:cNvPr>
          <p:cNvSpPr txBox="1">
            <a:spLocks noChangeArrowheads="1"/>
          </p:cNvSpPr>
          <p:nvPr/>
        </p:nvSpPr>
        <p:spPr bwMode="auto">
          <a:xfrm>
            <a:off x="19547415" y="12718983"/>
            <a:ext cx="1258526" cy="10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11" tIns="44904" rIns="89811" bIns="44904">
            <a:spAutoFit/>
          </a:bodyPr>
          <a:lstStyle>
            <a:lvl1pPr defTabSz="901700">
              <a:spcBef>
                <a:spcPct val="20000"/>
              </a:spcBef>
              <a:buClr>
                <a:schemeClr val="hlink"/>
              </a:buClr>
              <a:buSzPct val="100000"/>
              <a:buChar char="•"/>
              <a:defRPr sz="3200">
                <a:solidFill>
                  <a:schemeClr val="tx1"/>
                </a:solidFill>
                <a:latin typeface="Times New Roman" pitchFamily="18" charset="0"/>
              </a:defRPr>
            </a:lvl1pPr>
            <a:lvl2pPr marL="450850" indent="-282575" defTabSz="901700">
              <a:spcBef>
                <a:spcPct val="20000"/>
              </a:spcBef>
              <a:buClr>
                <a:srgbClr val="0000FF"/>
              </a:buClr>
              <a:buSzPct val="100000"/>
              <a:buChar char="–"/>
              <a:defRPr sz="2800">
                <a:solidFill>
                  <a:schemeClr val="tx1"/>
                </a:solidFill>
                <a:latin typeface="Times New Roman" pitchFamily="18" charset="0"/>
              </a:defRPr>
            </a:lvl2pPr>
            <a:lvl3pPr marL="901700" indent="-225425" defTabSz="901700">
              <a:spcBef>
                <a:spcPct val="20000"/>
              </a:spcBef>
              <a:buClr>
                <a:srgbClr val="0000FF"/>
              </a:buClr>
              <a:buSzPct val="100000"/>
              <a:buChar char="•"/>
              <a:defRPr sz="2400">
                <a:solidFill>
                  <a:schemeClr val="tx1"/>
                </a:solidFill>
                <a:latin typeface="Times New Roman" pitchFamily="18" charset="0"/>
              </a:defRPr>
            </a:lvl3pPr>
            <a:lvl4pPr marL="1344613" indent="-233363" defTabSz="901700">
              <a:spcBef>
                <a:spcPct val="20000"/>
              </a:spcBef>
              <a:buClr>
                <a:srgbClr val="0000FF"/>
              </a:buClr>
              <a:buSzPct val="100000"/>
              <a:buChar char="–"/>
              <a:defRPr sz="2000">
                <a:solidFill>
                  <a:schemeClr val="tx1"/>
                </a:solidFill>
                <a:latin typeface="Times New Roman" pitchFamily="18" charset="0"/>
              </a:defRPr>
            </a:lvl4pPr>
            <a:lvl5pPr marL="1804988" indent="-225425" defTabSz="901700">
              <a:spcBef>
                <a:spcPct val="20000"/>
              </a:spcBef>
              <a:buClr>
                <a:srgbClr val="0000FF"/>
              </a:buClr>
              <a:buSzPct val="100000"/>
              <a:buChar char="•"/>
              <a:defRPr sz="2000">
                <a:solidFill>
                  <a:schemeClr val="tx1"/>
                </a:solidFill>
                <a:latin typeface="Times New Roman" pitchFamily="18" charset="0"/>
              </a:defRPr>
            </a:lvl5pPr>
            <a:lvl6pPr marL="22621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6pPr>
            <a:lvl7pPr marL="27193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7pPr>
            <a:lvl8pPr marL="31765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8pPr>
            <a:lvl9pPr marL="36337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9pPr>
          </a:lstStyle>
          <a:p>
            <a:pPr algn="ctr" eaLnBrk="0" hangingPunct="0">
              <a:spcBef>
                <a:spcPct val="50000"/>
              </a:spcBef>
              <a:buClrTx/>
              <a:buSzTx/>
              <a:buFontTx/>
              <a:buNone/>
            </a:pPr>
            <a:r>
              <a:rPr lang="en-US" altLang="en-US" sz="1600" b="1" dirty="0">
                <a:solidFill>
                  <a:srgbClr val="000000"/>
                </a:solidFill>
                <a:latin typeface="Helvetica" pitchFamily="34" charset="0"/>
              </a:rPr>
              <a:t>lamellar structure VPSC</a:t>
            </a:r>
          </a:p>
          <a:p>
            <a:pPr algn="ctr" eaLnBrk="0" hangingPunct="0">
              <a:spcBef>
                <a:spcPts val="0"/>
              </a:spcBef>
              <a:buClrTx/>
              <a:buSzTx/>
              <a:buFontTx/>
              <a:buNone/>
            </a:pPr>
            <a:r>
              <a:rPr lang="en-US" altLang="en-US" sz="1600" b="1" dirty="0">
                <a:solidFill>
                  <a:srgbClr val="000000"/>
                </a:solidFill>
                <a:latin typeface="Helvetica" pitchFamily="34" charset="0"/>
              </a:rPr>
              <a:t>(LS-VPSC)</a:t>
            </a:r>
          </a:p>
        </p:txBody>
      </p:sp>
      <p:sp>
        <p:nvSpPr>
          <p:cNvPr id="387" name="Text Box 9">
            <a:extLst>
              <a:ext uri="{FF2B5EF4-FFF2-40B4-BE49-F238E27FC236}">
                <a16:creationId xmlns:a16="http://schemas.microsoft.com/office/drawing/2014/main" id="{7AE926CE-56C8-46EA-8F39-270574FF9576}"/>
              </a:ext>
            </a:extLst>
          </p:cNvPr>
          <p:cNvSpPr txBox="1">
            <a:spLocks noChangeArrowheads="1"/>
          </p:cNvSpPr>
          <p:nvPr/>
        </p:nvSpPr>
        <p:spPr bwMode="auto">
          <a:xfrm>
            <a:off x="20777848" y="10553158"/>
            <a:ext cx="2426580" cy="33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11" tIns="44904" rIns="89811" bIns="44904">
            <a:spAutoFit/>
          </a:bodyPr>
          <a:lstStyle>
            <a:lvl1pPr defTabSz="901700">
              <a:spcBef>
                <a:spcPct val="20000"/>
              </a:spcBef>
              <a:buClr>
                <a:schemeClr val="hlink"/>
              </a:buClr>
              <a:buSzPct val="100000"/>
              <a:buChar char="•"/>
              <a:defRPr sz="3200">
                <a:solidFill>
                  <a:schemeClr val="tx1"/>
                </a:solidFill>
                <a:latin typeface="Times New Roman" pitchFamily="18" charset="0"/>
              </a:defRPr>
            </a:lvl1pPr>
            <a:lvl2pPr marL="450850" indent="-282575" defTabSz="901700">
              <a:spcBef>
                <a:spcPct val="20000"/>
              </a:spcBef>
              <a:buClr>
                <a:srgbClr val="0000FF"/>
              </a:buClr>
              <a:buSzPct val="100000"/>
              <a:buChar char="–"/>
              <a:defRPr sz="2800">
                <a:solidFill>
                  <a:schemeClr val="tx1"/>
                </a:solidFill>
                <a:latin typeface="Times New Roman" pitchFamily="18" charset="0"/>
              </a:defRPr>
            </a:lvl2pPr>
            <a:lvl3pPr marL="901700" indent="-225425" defTabSz="901700">
              <a:spcBef>
                <a:spcPct val="20000"/>
              </a:spcBef>
              <a:buClr>
                <a:srgbClr val="0000FF"/>
              </a:buClr>
              <a:buSzPct val="100000"/>
              <a:buChar char="•"/>
              <a:defRPr sz="2400">
                <a:solidFill>
                  <a:schemeClr val="tx1"/>
                </a:solidFill>
                <a:latin typeface="Times New Roman" pitchFamily="18" charset="0"/>
              </a:defRPr>
            </a:lvl3pPr>
            <a:lvl4pPr marL="1344613" indent="-233363" defTabSz="901700">
              <a:spcBef>
                <a:spcPct val="20000"/>
              </a:spcBef>
              <a:buClr>
                <a:srgbClr val="0000FF"/>
              </a:buClr>
              <a:buSzPct val="100000"/>
              <a:buChar char="–"/>
              <a:defRPr sz="2000">
                <a:solidFill>
                  <a:schemeClr val="tx1"/>
                </a:solidFill>
                <a:latin typeface="Times New Roman" pitchFamily="18" charset="0"/>
              </a:defRPr>
            </a:lvl4pPr>
            <a:lvl5pPr marL="1804988" indent="-225425" defTabSz="901700">
              <a:spcBef>
                <a:spcPct val="20000"/>
              </a:spcBef>
              <a:buClr>
                <a:srgbClr val="0000FF"/>
              </a:buClr>
              <a:buSzPct val="100000"/>
              <a:buChar char="•"/>
              <a:defRPr sz="2000">
                <a:solidFill>
                  <a:schemeClr val="tx1"/>
                </a:solidFill>
                <a:latin typeface="Times New Roman" pitchFamily="18" charset="0"/>
              </a:defRPr>
            </a:lvl5pPr>
            <a:lvl6pPr marL="22621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6pPr>
            <a:lvl7pPr marL="27193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7pPr>
            <a:lvl8pPr marL="31765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8pPr>
            <a:lvl9pPr marL="3633788" indent="-225425" defTabSz="901700" eaLnBrk="0" fontAlgn="base" hangingPunct="0">
              <a:spcBef>
                <a:spcPct val="20000"/>
              </a:spcBef>
              <a:spcAft>
                <a:spcPct val="0"/>
              </a:spcAft>
              <a:buClr>
                <a:srgbClr val="0000FF"/>
              </a:buClr>
              <a:buSzPct val="100000"/>
              <a:buChar char="•"/>
              <a:defRPr sz="2000">
                <a:solidFill>
                  <a:schemeClr val="tx1"/>
                </a:solidFill>
                <a:latin typeface="Times New Roman" pitchFamily="18" charset="0"/>
              </a:defRPr>
            </a:lvl9pPr>
          </a:lstStyle>
          <a:p>
            <a:pPr eaLnBrk="0" hangingPunct="0">
              <a:spcBef>
                <a:spcPct val="50000"/>
              </a:spcBef>
              <a:buClrTx/>
              <a:buSzTx/>
              <a:buFontTx/>
              <a:buNone/>
            </a:pPr>
            <a:r>
              <a:rPr lang="en-US" altLang="en-US" sz="1600" b="1" dirty="0">
                <a:solidFill>
                  <a:srgbClr val="000000"/>
                </a:solidFill>
                <a:latin typeface="Cambria Math" panose="02040503050406030204" pitchFamily="18" charset="0"/>
                <a:ea typeface="Cambria Math" panose="02040503050406030204" pitchFamily="18" charset="0"/>
              </a:rPr>
              <a:t>𝛼 </a:t>
            </a:r>
            <a:r>
              <a:rPr lang="en-US" altLang="en-US" sz="1600" b="1" dirty="0">
                <a:solidFill>
                  <a:srgbClr val="000000"/>
                </a:solidFill>
                <a:latin typeface="Helvetica" pitchFamily="34" charset="0"/>
              </a:rPr>
              <a:t>-phase lamellar Ti64</a:t>
            </a:r>
          </a:p>
        </p:txBody>
      </p:sp>
      <p:sp>
        <p:nvSpPr>
          <p:cNvPr id="392" name="TextBox 391">
            <a:extLst>
              <a:ext uri="{FF2B5EF4-FFF2-40B4-BE49-F238E27FC236}">
                <a16:creationId xmlns:a16="http://schemas.microsoft.com/office/drawing/2014/main" id="{52ACB51A-2E6E-4A26-82D1-D2056E4F63D1}"/>
              </a:ext>
            </a:extLst>
          </p:cNvPr>
          <p:cNvSpPr txBox="1"/>
          <p:nvPr/>
        </p:nvSpPr>
        <p:spPr>
          <a:xfrm>
            <a:off x="19839342" y="14129573"/>
            <a:ext cx="1381788" cy="373949"/>
          </a:xfrm>
          <a:prstGeom prst="rect">
            <a:avLst/>
          </a:prstGeom>
          <a:noFill/>
        </p:spPr>
        <p:txBody>
          <a:bodyPr wrap="square" lIns="96012" tIns="48006" rIns="96012" bIns="48006">
            <a:spAutoFit/>
          </a:bodyPr>
          <a:lstStyle/>
          <a:p>
            <a:pPr>
              <a:defRPr/>
            </a:pPr>
            <a:r>
              <a:rPr lang="en-US" sz="1800" dirty="0">
                <a:latin typeface="+mj-lt"/>
              </a:rPr>
              <a:t>Matrix</a:t>
            </a:r>
          </a:p>
        </p:txBody>
      </p:sp>
      <p:sp>
        <p:nvSpPr>
          <p:cNvPr id="393" name="TextBox 392">
            <a:extLst>
              <a:ext uri="{FF2B5EF4-FFF2-40B4-BE49-F238E27FC236}">
                <a16:creationId xmlns:a16="http://schemas.microsoft.com/office/drawing/2014/main" id="{519A96C9-E21C-4FE8-9ABE-63EE425CB148}"/>
              </a:ext>
            </a:extLst>
          </p:cNvPr>
          <p:cNvSpPr txBox="1"/>
          <p:nvPr/>
        </p:nvSpPr>
        <p:spPr>
          <a:xfrm>
            <a:off x="21277741" y="14451478"/>
            <a:ext cx="2091509" cy="373949"/>
          </a:xfrm>
          <a:prstGeom prst="rect">
            <a:avLst/>
          </a:prstGeom>
          <a:noFill/>
        </p:spPr>
        <p:txBody>
          <a:bodyPr wrap="square" lIns="96012" tIns="48006" rIns="96012" bIns="48006">
            <a:spAutoFit/>
          </a:bodyPr>
          <a:lstStyle/>
          <a:p>
            <a:pPr>
              <a:defRPr/>
            </a:pPr>
            <a:r>
              <a:rPr lang="en-US" sz="1800" dirty="0">
                <a:latin typeface="+mj-lt"/>
              </a:rPr>
              <a:t>Single Lamella</a:t>
            </a:r>
          </a:p>
        </p:txBody>
      </p:sp>
      <p:cxnSp>
        <p:nvCxnSpPr>
          <p:cNvPr id="395" name="Straight Arrow Connector 394">
            <a:extLst>
              <a:ext uri="{FF2B5EF4-FFF2-40B4-BE49-F238E27FC236}">
                <a16:creationId xmlns:a16="http://schemas.microsoft.com/office/drawing/2014/main" id="{0A854E51-8D0C-43DE-B066-5469ABCE0A79}"/>
              </a:ext>
            </a:extLst>
          </p:cNvPr>
          <p:cNvCxnSpPr>
            <a:cxnSpLocks/>
          </p:cNvCxnSpPr>
          <p:nvPr/>
        </p:nvCxnSpPr>
        <p:spPr>
          <a:xfrm flipV="1">
            <a:off x="20592340" y="13997948"/>
            <a:ext cx="600547" cy="306228"/>
          </a:xfrm>
          <a:prstGeom prst="straightConnector1">
            <a:avLst/>
          </a:prstGeom>
          <a:ln w="19050">
            <a:solidFill>
              <a:srgbClr val="2F8D2F"/>
            </a:solidFill>
            <a:tailEnd type="arrow"/>
          </a:ln>
        </p:spPr>
        <p:style>
          <a:lnRef idx="1">
            <a:schemeClr val="accent1"/>
          </a:lnRef>
          <a:fillRef idx="0">
            <a:schemeClr val="accent1"/>
          </a:fillRef>
          <a:effectRef idx="0">
            <a:schemeClr val="accent1"/>
          </a:effectRef>
          <a:fontRef idx="minor">
            <a:schemeClr val="tx1"/>
          </a:fontRef>
        </p:style>
      </p:cxnSp>
      <p:cxnSp>
        <p:nvCxnSpPr>
          <p:cNvPr id="398" name="Straight Arrow Connector 397">
            <a:extLst>
              <a:ext uri="{FF2B5EF4-FFF2-40B4-BE49-F238E27FC236}">
                <a16:creationId xmlns:a16="http://schemas.microsoft.com/office/drawing/2014/main" id="{6B14BCAA-7DF2-4754-974D-7258B9A51976}"/>
              </a:ext>
            </a:extLst>
          </p:cNvPr>
          <p:cNvCxnSpPr>
            <a:cxnSpLocks/>
          </p:cNvCxnSpPr>
          <p:nvPr/>
        </p:nvCxnSpPr>
        <p:spPr>
          <a:xfrm flipH="1" flipV="1">
            <a:off x="21889096" y="13528210"/>
            <a:ext cx="237806" cy="963594"/>
          </a:xfrm>
          <a:prstGeom prst="straightConnector1">
            <a:avLst/>
          </a:prstGeom>
          <a:ln w="19050">
            <a:solidFill>
              <a:srgbClr val="2F8D2F"/>
            </a:solidFill>
            <a:tailEnd type="arrow"/>
          </a:ln>
        </p:spPr>
        <p:style>
          <a:lnRef idx="1">
            <a:schemeClr val="accent1"/>
          </a:lnRef>
          <a:fillRef idx="0">
            <a:schemeClr val="accent1"/>
          </a:fillRef>
          <a:effectRef idx="0">
            <a:schemeClr val="accent1"/>
          </a:effectRef>
          <a:fontRef idx="minor">
            <a:schemeClr val="tx1"/>
          </a:fontRef>
        </p:style>
      </p:cxnSp>
      <p:sp>
        <p:nvSpPr>
          <p:cNvPr id="399" name="Text Placeholder 671">
            <a:extLst>
              <a:ext uri="{FF2B5EF4-FFF2-40B4-BE49-F238E27FC236}">
                <a16:creationId xmlns:a16="http://schemas.microsoft.com/office/drawing/2014/main" id="{B83CA583-4474-43D3-98F4-80BB52F9EA88}"/>
              </a:ext>
            </a:extLst>
          </p:cNvPr>
          <p:cNvSpPr txBox="1">
            <a:spLocks/>
          </p:cNvSpPr>
          <p:nvPr/>
        </p:nvSpPr>
        <p:spPr>
          <a:xfrm>
            <a:off x="12917752" y="10075647"/>
            <a:ext cx="7573153" cy="111730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defRPr/>
            </a:pPr>
            <a:r>
              <a:rPr lang="en-US" dirty="0"/>
              <a:t>The mechanical response of the polycrystal is obtained by self-consistent homogenization (VPSC model).</a:t>
            </a:r>
          </a:p>
        </p:txBody>
      </p:sp>
      <p:grpSp>
        <p:nvGrpSpPr>
          <p:cNvPr id="402" name="Group 401">
            <a:extLst>
              <a:ext uri="{FF2B5EF4-FFF2-40B4-BE49-F238E27FC236}">
                <a16:creationId xmlns:a16="http://schemas.microsoft.com/office/drawing/2014/main" id="{06006B21-C25B-463F-B174-92122FA03CF4}"/>
              </a:ext>
            </a:extLst>
          </p:cNvPr>
          <p:cNvGrpSpPr/>
          <p:nvPr/>
        </p:nvGrpSpPr>
        <p:grpSpPr>
          <a:xfrm>
            <a:off x="13630722" y="11224211"/>
            <a:ext cx="3646849" cy="3062195"/>
            <a:chOff x="15672784" y="8329872"/>
            <a:chExt cx="4912867" cy="4125249"/>
          </a:xfrm>
        </p:grpSpPr>
        <p:grpSp>
          <p:nvGrpSpPr>
            <p:cNvPr id="404" name="Group 403">
              <a:extLst>
                <a:ext uri="{FF2B5EF4-FFF2-40B4-BE49-F238E27FC236}">
                  <a16:creationId xmlns:a16="http://schemas.microsoft.com/office/drawing/2014/main" id="{E5557395-3A0B-40D1-AED6-9EE39B15311C}"/>
                </a:ext>
              </a:extLst>
            </p:cNvPr>
            <p:cNvGrpSpPr/>
            <p:nvPr/>
          </p:nvGrpSpPr>
          <p:grpSpPr>
            <a:xfrm>
              <a:off x="16253821" y="8329872"/>
              <a:ext cx="3632193" cy="506027"/>
              <a:chOff x="16253821" y="8329872"/>
              <a:chExt cx="3632193" cy="506027"/>
            </a:xfrm>
          </p:grpSpPr>
          <p:cxnSp>
            <p:nvCxnSpPr>
              <p:cNvPr id="426" name="Straight Arrow Connector 425">
                <a:extLst>
                  <a:ext uri="{FF2B5EF4-FFF2-40B4-BE49-F238E27FC236}">
                    <a16:creationId xmlns:a16="http://schemas.microsoft.com/office/drawing/2014/main" id="{B6B92FA1-8D29-4E38-8083-9E1BF06AD0A4}"/>
                  </a:ext>
                </a:extLst>
              </p:cNvPr>
              <p:cNvCxnSpPr/>
              <p:nvPr/>
            </p:nvCxnSpPr>
            <p:spPr>
              <a:xfrm>
                <a:off x="16253821"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8" name="Straight Arrow Connector 427">
                <a:extLst>
                  <a:ext uri="{FF2B5EF4-FFF2-40B4-BE49-F238E27FC236}">
                    <a16:creationId xmlns:a16="http://schemas.microsoft.com/office/drawing/2014/main" id="{59C5C068-4CF8-4FD9-8D1C-9354273F9D02}"/>
                  </a:ext>
                </a:extLst>
              </p:cNvPr>
              <p:cNvCxnSpPr/>
              <p:nvPr/>
            </p:nvCxnSpPr>
            <p:spPr>
              <a:xfrm>
                <a:off x="17464552"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9" name="Straight Arrow Connector 428">
                <a:extLst>
                  <a:ext uri="{FF2B5EF4-FFF2-40B4-BE49-F238E27FC236}">
                    <a16:creationId xmlns:a16="http://schemas.microsoft.com/office/drawing/2014/main" id="{A5198B41-867F-4D9F-9D3D-7052FFDC3983}"/>
                  </a:ext>
                </a:extLst>
              </p:cNvPr>
              <p:cNvCxnSpPr/>
              <p:nvPr/>
            </p:nvCxnSpPr>
            <p:spPr>
              <a:xfrm>
                <a:off x="18675283"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0" name="Straight Arrow Connector 429">
                <a:extLst>
                  <a:ext uri="{FF2B5EF4-FFF2-40B4-BE49-F238E27FC236}">
                    <a16:creationId xmlns:a16="http://schemas.microsoft.com/office/drawing/2014/main" id="{5C387448-C0FC-40C9-A46D-AEA172E1C862}"/>
                  </a:ext>
                </a:extLst>
              </p:cNvPr>
              <p:cNvCxnSpPr/>
              <p:nvPr/>
            </p:nvCxnSpPr>
            <p:spPr>
              <a:xfrm>
                <a:off x="19886014"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A166AAF3-461F-4C84-B4EE-ACE7D2675D60}"/>
                </a:ext>
              </a:extLst>
            </p:cNvPr>
            <p:cNvGrpSpPr/>
            <p:nvPr/>
          </p:nvGrpSpPr>
          <p:grpSpPr>
            <a:xfrm>
              <a:off x="15672784" y="8966159"/>
              <a:ext cx="506028" cy="2878034"/>
              <a:chOff x="15672784" y="8966159"/>
              <a:chExt cx="506028" cy="2878034"/>
            </a:xfrm>
          </p:grpSpPr>
          <p:cxnSp>
            <p:nvCxnSpPr>
              <p:cNvPr id="421" name="Straight Arrow Connector 420">
                <a:extLst>
                  <a:ext uri="{FF2B5EF4-FFF2-40B4-BE49-F238E27FC236}">
                    <a16:creationId xmlns:a16="http://schemas.microsoft.com/office/drawing/2014/main" id="{6AAAE91D-ECCC-404E-AF59-E9635E9668EC}"/>
                  </a:ext>
                </a:extLst>
              </p:cNvPr>
              <p:cNvCxnSpPr/>
              <p:nvPr/>
            </p:nvCxnSpPr>
            <p:spPr>
              <a:xfrm rot="5400000">
                <a:off x="15925798" y="8713145"/>
                <a:ext cx="0" cy="506027"/>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80FD5015-CCC4-4B29-B914-DF042B7680EC}"/>
                  </a:ext>
                </a:extLst>
              </p:cNvPr>
              <p:cNvCxnSpPr/>
              <p:nvPr/>
            </p:nvCxnSpPr>
            <p:spPr>
              <a:xfrm rot="5400000">
                <a:off x="15925798" y="9432654"/>
                <a:ext cx="0" cy="506027"/>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00E3F6C2-6F6D-4076-AB04-9C44BB5CCCB4}"/>
                  </a:ext>
                </a:extLst>
              </p:cNvPr>
              <p:cNvCxnSpPr/>
              <p:nvPr/>
            </p:nvCxnSpPr>
            <p:spPr>
              <a:xfrm rot="5400000">
                <a:off x="15925798" y="10152163"/>
                <a:ext cx="0" cy="506027"/>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4" name="Straight Arrow Connector 423">
                <a:extLst>
                  <a:ext uri="{FF2B5EF4-FFF2-40B4-BE49-F238E27FC236}">
                    <a16:creationId xmlns:a16="http://schemas.microsoft.com/office/drawing/2014/main" id="{709A3A54-DB1F-4D3C-B5C6-28CEDD9C2866}"/>
                  </a:ext>
                </a:extLst>
              </p:cNvPr>
              <p:cNvCxnSpPr/>
              <p:nvPr/>
            </p:nvCxnSpPr>
            <p:spPr>
              <a:xfrm flipH="1">
                <a:off x="15672784" y="11124686"/>
                <a:ext cx="506028" cy="0"/>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5" name="Straight Arrow Connector 424">
                <a:extLst>
                  <a:ext uri="{FF2B5EF4-FFF2-40B4-BE49-F238E27FC236}">
                    <a16:creationId xmlns:a16="http://schemas.microsoft.com/office/drawing/2014/main" id="{1A6743E3-E3C2-428A-8543-4856A0F3CABC}"/>
                  </a:ext>
                </a:extLst>
              </p:cNvPr>
              <p:cNvCxnSpPr/>
              <p:nvPr/>
            </p:nvCxnSpPr>
            <p:spPr>
              <a:xfrm flipH="1">
                <a:off x="15672784" y="11844193"/>
                <a:ext cx="506028" cy="0"/>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1E922626-8FDE-44BB-9CD2-A9B8BD180BA3}"/>
                </a:ext>
              </a:extLst>
            </p:cNvPr>
            <p:cNvGrpSpPr/>
            <p:nvPr/>
          </p:nvGrpSpPr>
          <p:grpSpPr>
            <a:xfrm rot="10800000">
              <a:off x="16230600" y="8922199"/>
              <a:ext cx="4355051" cy="3532922"/>
              <a:chOff x="18831766" y="8329872"/>
              <a:chExt cx="4355051" cy="3532922"/>
            </a:xfrm>
          </p:grpSpPr>
          <p:grpSp>
            <p:nvGrpSpPr>
              <p:cNvPr id="407" name="Group 406">
                <a:extLst>
                  <a:ext uri="{FF2B5EF4-FFF2-40B4-BE49-F238E27FC236}">
                    <a16:creationId xmlns:a16="http://schemas.microsoft.com/office/drawing/2014/main" id="{D70FF500-3BD9-463C-A003-58BDA382BC7D}"/>
                  </a:ext>
                </a:extLst>
              </p:cNvPr>
              <p:cNvGrpSpPr/>
              <p:nvPr/>
            </p:nvGrpSpPr>
            <p:grpSpPr>
              <a:xfrm>
                <a:off x="19554623" y="8329872"/>
                <a:ext cx="3632194" cy="506027"/>
                <a:chOff x="17464552" y="8329872"/>
                <a:chExt cx="3632194" cy="506027"/>
              </a:xfrm>
            </p:grpSpPr>
            <p:cxnSp>
              <p:nvCxnSpPr>
                <p:cNvPr id="417" name="Straight Arrow Connector 416">
                  <a:extLst>
                    <a:ext uri="{FF2B5EF4-FFF2-40B4-BE49-F238E27FC236}">
                      <a16:creationId xmlns:a16="http://schemas.microsoft.com/office/drawing/2014/main" id="{797EB93B-5E65-4F5B-9D76-71A55E2A5FF6}"/>
                    </a:ext>
                  </a:extLst>
                </p:cNvPr>
                <p:cNvCxnSpPr/>
                <p:nvPr/>
              </p:nvCxnSpPr>
              <p:spPr>
                <a:xfrm>
                  <a:off x="17464552"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6024C72C-81F2-4AA5-A395-C759A9FDB7B8}"/>
                    </a:ext>
                  </a:extLst>
                </p:cNvPr>
                <p:cNvCxnSpPr/>
                <p:nvPr/>
              </p:nvCxnSpPr>
              <p:spPr>
                <a:xfrm>
                  <a:off x="18675283"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9" name="Straight Arrow Connector 418">
                  <a:extLst>
                    <a:ext uri="{FF2B5EF4-FFF2-40B4-BE49-F238E27FC236}">
                      <a16:creationId xmlns:a16="http://schemas.microsoft.com/office/drawing/2014/main" id="{CC5494B2-79A9-4DB3-B2A5-6882B4593C65}"/>
                    </a:ext>
                  </a:extLst>
                </p:cNvPr>
                <p:cNvCxnSpPr/>
                <p:nvPr/>
              </p:nvCxnSpPr>
              <p:spPr>
                <a:xfrm>
                  <a:off x="19886014"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0" name="Straight Arrow Connector 419">
                  <a:extLst>
                    <a:ext uri="{FF2B5EF4-FFF2-40B4-BE49-F238E27FC236}">
                      <a16:creationId xmlns:a16="http://schemas.microsoft.com/office/drawing/2014/main" id="{F15B4037-42FD-4B9A-B3D7-2B7DE8F24B30}"/>
                    </a:ext>
                  </a:extLst>
                </p:cNvPr>
                <p:cNvCxnSpPr/>
                <p:nvPr/>
              </p:nvCxnSpPr>
              <p:spPr>
                <a:xfrm>
                  <a:off x="21096746" y="8329872"/>
                  <a:ext cx="0" cy="506027"/>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8" name="Group 407">
                <a:extLst>
                  <a:ext uri="{FF2B5EF4-FFF2-40B4-BE49-F238E27FC236}">
                    <a16:creationId xmlns:a16="http://schemas.microsoft.com/office/drawing/2014/main" id="{3DF98190-538E-46D0-80D2-CACA04B0BA1C}"/>
                  </a:ext>
                </a:extLst>
              </p:cNvPr>
              <p:cNvGrpSpPr/>
              <p:nvPr/>
            </p:nvGrpSpPr>
            <p:grpSpPr>
              <a:xfrm>
                <a:off x="18831766" y="8992473"/>
                <a:ext cx="565649" cy="2870321"/>
                <a:chOff x="16741695" y="8992473"/>
                <a:chExt cx="565649" cy="2870321"/>
              </a:xfrm>
            </p:grpSpPr>
            <p:cxnSp>
              <p:nvCxnSpPr>
                <p:cNvPr id="411" name="Straight Arrow Connector 410">
                  <a:extLst>
                    <a:ext uri="{FF2B5EF4-FFF2-40B4-BE49-F238E27FC236}">
                      <a16:creationId xmlns:a16="http://schemas.microsoft.com/office/drawing/2014/main" id="{5C53ED06-B45C-46CB-AE90-E46FF8C21A32}"/>
                    </a:ext>
                  </a:extLst>
                </p:cNvPr>
                <p:cNvCxnSpPr/>
                <p:nvPr/>
              </p:nvCxnSpPr>
              <p:spPr>
                <a:xfrm rot="5400000">
                  <a:off x="17024280" y="8739459"/>
                  <a:ext cx="0" cy="506028"/>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2" name="Straight Arrow Connector 411">
                  <a:extLst>
                    <a:ext uri="{FF2B5EF4-FFF2-40B4-BE49-F238E27FC236}">
                      <a16:creationId xmlns:a16="http://schemas.microsoft.com/office/drawing/2014/main" id="{852CFE65-F112-458A-BA1D-CFA7691D52AB}"/>
                    </a:ext>
                  </a:extLst>
                </p:cNvPr>
                <p:cNvCxnSpPr/>
                <p:nvPr/>
              </p:nvCxnSpPr>
              <p:spPr>
                <a:xfrm rot="5400000">
                  <a:off x="17045300" y="9518781"/>
                  <a:ext cx="0" cy="506027"/>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9E400963-1F19-4E72-85B2-680B34395839}"/>
                    </a:ext>
                  </a:extLst>
                </p:cNvPr>
                <p:cNvCxnSpPr/>
                <p:nvPr/>
              </p:nvCxnSpPr>
              <p:spPr>
                <a:xfrm rot="5400000">
                  <a:off x="16994709" y="10110451"/>
                  <a:ext cx="0" cy="506028"/>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BA671390-9810-4F9E-B5CF-5F0E5E2CEA37}"/>
                    </a:ext>
                  </a:extLst>
                </p:cNvPr>
                <p:cNvCxnSpPr/>
                <p:nvPr/>
              </p:nvCxnSpPr>
              <p:spPr>
                <a:xfrm flipH="1">
                  <a:off x="16801316" y="11142290"/>
                  <a:ext cx="506028" cy="0"/>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5" name="Straight Arrow Connector 414">
                  <a:extLst>
                    <a:ext uri="{FF2B5EF4-FFF2-40B4-BE49-F238E27FC236}">
                      <a16:creationId xmlns:a16="http://schemas.microsoft.com/office/drawing/2014/main" id="{E6175101-D3FA-4542-9BAA-16B8239828FE}"/>
                    </a:ext>
                  </a:extLst>
                </p:cNvPr>
                <p:cNvCxnSpPr>
                  <a:cxnSpLocks/>
                </p:cNvCxnSpPr>
                <p:nvPr/>
              </p:nvCxnSpPr>
              <p:spPr>
                <a:xfrm flipH="1">
                  <a:off x="16763465" y="11862794"/>
                  <a:ext cx="506029" cy="0"/>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pic>
        <p:nvPicPr>
          <p:cNvPr id="432" name="Picture 431">
            <a:extLst>
              <a:ext uri="{FF2B5EF4-FFF2-40B4-BE49-F238E27FC236}">
                <a16:creationId xmlns:a16="http://schemas.microsoft.com/office/drawing/2014/main" id="{5FEBAC38-ADCC-4CD3-8212-FE8B38FA5863}"/>
              </a:ext>
            </a:extLst>
          </p:cNvPr>
          <p:cNvPicPr/>
          <p:nvPr/>
        </p:nvPicPr>
        <p:blipFill rotWithShape="1">
          <a:blip r:embed="rId9">
            <a:extLst>
              <a:ext uri="{28A0092B-C50C-407E-A947-70E740481C1C}">
                <a14:useLocalDpi xmlns:a14="http://schemas.microsoft.com/office/drawing/2010/main" val="0"/>
              </a:ext>
            </a:extLst>
          </a:blip>
          <a:srcRect t="21991" r="51223" b="4056"/>
          <a:stretch/>
        </p:blipFill>
        <p:spPr bwMode="auto">
          <a:xfrm>
            <a:off x="14021640" y="11631098"/>
            <a:ext cx="2934604" cy="2289471"/>
          </a:xfrm>
          <a:prstGeom prst="rect">
            <a:avLst/>
          </a:prstGeom>
          <a:noFill/>
          <a:ln>
            <a:noFill/>
          </a:ln>
          <a:extLst>
            <a:ext uri="{53640926-AAD7-44D8-BBD7-CCE9431645EC}">
              <a14:shadowObscured xmlns:a14="http://schemas.microsoft.com/office/drawing/2010/main"/>
            </a:ext>
          </a:extLst>
        </p:spPr>
      </p:pic>
      <p:sp>
        <p:nvSpPr>
          <p:cNvPr id="435" name="Text Placeholder 671">
            <a:extLst>
              <a:ext uri="{FF2B5EF4-FFF2-40B4-BE49-F238E27FC236}">
                <a16:creationId xmlns:a16="http://schemas.microsoft.com/office/drawing/2014/main" id="{17400AF5-BD3B-4C6C-AFDE-5F5B88174826}"/>
              </a:ext>
            </a:extLst>
          </p:cNvPr>
          <p:cNvSpPr txBox="1">
            <a:spLocks/>
          </p:cNvSpPr>
          <p:nvPr/>
        </p:nvSpPr>
        <p:spPr>
          <a:xfrm>
            <a:off x="12848000" y="14378475"/>
            <a:ext cx="3499970" cy="111730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defRPr/>
            </a:pPr>
            <a:r>
              <a:rPr lang="en-US" dirty="0"/>
              <a:t>Polycrystalline material under applied load.</a:t>
            </a:r>
          </a:p>
        </p:txBody>
      </p:sp>
      <p:grpSp>
        <p:nvGrpSpPr>
          <p:cNvPr id="436" name="Group 435">
            <a:extLst>
              <a:ext uri="{FF2B5EF4-FFF2-40B4-BE49-F238E27FC236}">
                <a16:creationId xmlns:a16="http://schemas.microsoft.com/office/drawing/2014/main" id="{6359E8A3-ED7B-4E1E-86CB-0C4FF85D8E87}"/>
              </a:ext>
            </a:extLst>
          </p:cNvPr>
          <p:cNvGrpSpPr/>
          <p:nvPr/>
        </p:nvGrpSpPr>
        <p:grpSpPr>
          <a:xfrm>
            <a:off x="14721461" y="15257625"/>
            <a:ext cx="3787574" cy="3399775"/>
            <a:chOff x="7203573" y="19354800"/>
            <a:chExt cx="5883992" cy="5331192"/>
          </a:xfrm>
        </p:grpSpPr>
        <p:grpSp>
          <p:nvGrpSpPr>
            <p:cNvPr id="437" name="Group 436">
              <a:extLst>
                <a:ext uri="{FF2B5EF4-FFF2-40B4-BE49-F238E27FC236}">
                  <a16:creationId xmlns:a16="http://schemas.microsoft.com/office/drawing/2014/main" id="{C21F23FA-B92A-4D37-B1B4-91B54895A1F6}"/>
                </a:ext>
              </a:extLst>
            </p:cNvPr>
            <p:cNvGrpSpPr/>
            <p:nvPr/>
          </p:nvGrpSpPr>
          <p:grpSpPr>
            <a:xfrm>
              <a:off x="7741510" y="19837325"/>
              <a:ext cx="4889130" cy="4475658"/>
              <a:chOff x="21477914" y="14138035"/>
              <a:chExt cx="4114955" cy="3766953"/>
            </a:xfrm>
          </p:grpSpPr>
          <p:pic>
            <p:nvPicPr>
              <p:cNvPr id="493" name="Picture 13">
                <a:extLst>
                  <a:ext uri="{FF2B5EF4-FFF2-40B4-BE49-F238E27FC236}">
                    <a16:creationId xmlns:a16="http://schemas.microsoft.com/office/drawing/2014/main" id="{608B1096-AA6C-4187-BABD-7C867E3507E2}"/>
                  </a:ext>
                </a:extLst>
              </p:cNvPr>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22906" t="28148" r="55719" b="15987"/>
              <a:stretch>
                <a:fillRect/>
              </a:stretch>
            </p:blipFill>
            <p:spPr bwMode="auto">
              <a:xfrm>
                <a:off x="21477914" y="14138035"/>
                <a:ext cx="4114955" cy="376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4" name="TextBox 493">
                <a:extLst>
                  <a:ext uri="{FF2B5EF4-FFF2-40B4-BE49-F238E27FC236}">
                    <a16:creationId xmlns:a16="http://schemas.microsoft.com/office/drawing/2014/main" id="{A210E8B8-AACA-4D42-8854-68B7C10E84BA}"/>
                  </a:ext>
                </a:extLst>
              </p:cNvPr>
              <p:cNvSpPr txBox="1"/>
              <p:nvPr/>
            </p:nvSpPr>
            <p:spPr>
              <a:xfrm>
                <a:off x="22097517" y="15727986"/>
                <a:ext cx="1538077" cy="534157"/>
              </a:xfrm>
              <a:prstGeom prst="rect">
                <a:avLst/>
              </a:prstGeom>
              <a:noFill/>
            </p:spPr>
            <p:txBody>
              <a:bodyPr wrap="square" lIns="96012" tIns="48006" rIns="96012" bIns="48006">
                <a:spAutoFit/>
              </a:bodyPr>
              <a:lstStyle/>
              <a:p>
                <a:pPr>
                  <a:defRPr/>
                </a:pPr>
                <a:r>
                  <a:rPr lang="en-US" sz="2000" dirty="0">
                    <a:solidFill>
                      <a:srgbClr val="2F8D2F"/>
                    </a:solidFill>
                    <a:latin typeface="+mj-lt"/>
                  </a:rPr>
                  <a:t>Grain</a:t>
                </a:r>
              </a:p>
            </p:txBody>
          </p:sp>
          <p:sp>
            <p:nvSpPr>
              <p:cNvPr id="495" name="TextBox 494">
                <a:extLst>
                  <a:ext uri="{FF2B5EF4-FFF2-40B4-BE49-F238E27FC236}">
                    <a16:creationId xmlns:a16="http://schemas.microsoft.com/office/drawing/2014/main" id="{50D9EA5E-2912-47D0-BE69-7BBF57D2EC71}"/>
                  </a:ext>
                </a:extLst>
              </p:cNvPr>
              <p:cNvSpPr txBox="1"/>
              <p:nvPr/>
            </p:nvSpPr>
            <p:spPr>
              <a:xfrm>
                <a:off x="22748585" y="16772550"/>
                <a:ext cx="1538077" cy="534157"/>
              </a:xfrm>
              <a:prstGeom prst="rect">
                <a:avLst/>
              </a:prstGeom>
              <a:noFill/>
            </p:spPr>
            <p:txBody>
              <a:bodyPr wrap="square" lIns="96012" tIns="48006" rIns="96012" bIns="48006">
                <a:spAutoFit/>
              </a:bodyPr>
              <a:lstStyle/>
              <a:p>
                <a:pPr>
                  <a:defRPr/>
                </a:pPr>
                <a:r>
                  <a:rPr lang="en-US" sz="2000" dirty="0">
                    <a:latin typeface="+mj-lt"/>
                  </a:rPr>
                  <a:t>Matrix</a:t>
                </a:r>
              </a:p>
            </p:txBody>
          </p:sp>
        </p:grpSp>
        <p:grpSp>
          <p:nvGrpSpPr>
            <p:cNvPr id="442" name="Group 441">
              <a:extLst>
                <a:ext uri="{FF2B5EF4-FFF2-40B4-BE49-F238E27FC236}">
                  <a16:creationId xmlns:a16="http://schemas.microsoft.com/office/drawing/2014/main" id="{BCA55769-B75F-476F-B2AD-4285CF19977D}"/>
                </a:ext>
              </a:extLst>
            </p:cNvPr>
            <p:cNvGrpSpPr/>
            <p:nvPr/>
          </p:nvGrpSpPr>
          <p:grpSpPr>
            <a:xfrm>
              <a:off x="7816895" y="19354800"/>
              <a:ext cx="4642612" cy="5331192"/>
              <a:chOff x="7816895" y="19354800"/>
              <a:chExt cx="4642612" cy="5331192"/>
            </a:xfrm>
          </p:grpSpPr>
          <p:cxnSp>
            <p:nvCxnSpPr>
              <p:cNvPr id="479" name="Straight Arrow Connector 478">
                <a:extLst>
                  <a:ext uri="{FF2B5EF4-FFF2-40B4-BE49-F238E27FC236}">
                    <a16:creationId xmlns:a16="http://schemas.microsoft.com/office/drawing/2014/main" id="{7C106C39-D78F-4503-882B-8A27C6B1E7CF}"/>
                  </a:ext>
                </a:extLst>
              </p:cNvPr>
              <p:cNvCxnSpPr/>
              <p:nvPr/>
            </p:nvCxnSpPr>
            <p:spPr>
              <a:xfrm>
                <a:off x="7816895" y="20158854"/>
                <a:ext cx="87290" cy="5172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EDDAA961-A601-4F72-8487-9469337C3C96}"/>
                  </a:ext>
                </a:extLst>
              </p:cNvPr>
              <p:cNvCxnSpPr/>
              <p:nvPr/>
            </p:nvCxnSpPr>
            <p:spPr>
              <a:xfrm>
                <a:off x="10883900" y="20358100"/>
                <a:ext cx="38575" cy="5546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576E544C-FA45-489B-BCC0-62B58444D8F9}"/>
                  </a:ext>
                </a:extLst>
              </p:cNvPr>
              <p:cNvCxnSpPr/>
              <p:nvPr/>
            </p:nvCxnSpPr>
            <p:spPr>
              <a:xfrm>
                <a:off x="12223750" y="19573875"/>
                <a:ext cx="41283" cy="494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3FF5B113-3E87-419D-8350-028F751132BE}"/>
                  </a:ext>
                </a:extLst>
              </p:cNvPr>
              <p:cNvCxnSpPr/>
              <p:nvPr/>
            </p:nvCxnSpPr>
            <p:spPr>
              <a:xfrm>
                <a:off x="9613900" y="19354800"/>
                <a:ext cx="58549" cy="5170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9EB78304-9BEC-4FCB-A58D-26CD669492C9}"/>
                  </a:ext>
                </a:extLst>
              </p:cNvPr>
              <p:cNvCxnSpPr/>
              <p:nvPr/>
            </p:nvCxnSpPr>
            <p:spPr>
              <a:xfrm>
                <a:off x="8737464" y="19751974"/>
                <a:ext cx="87290" cy="5172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554D497A-46C7-41C5-A1B7-1968B614BC34}"/>
                  </a:ext>
                </a:extLst>
              </p:cNvPr>
              <p:cNvCxnSpPr/>
              <p:nvPr/>
            </p:nvCxnSpPr>
            <p:spPr>
              <a:xfrm>
                <a:off x="9194170" y="20241764"/>
                <a:ext cx="87290" cy="5172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CA3290D7-7A2F-4B2D-A569-519E03565980}"/>
                  </a:ext>
                </a:extLst>
              </p:cNvPr>
              <p:cNvCxnSpPr/>
              <p:nvPr/>
            </p:nvCxnSpPr>
            <p:spPr>
              <a:xfrm>
                <a:off x="11563350" y="19923491"/>
                <a:ext cx="36490" cy="5546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60A21BD0-49FB-4645-AC89-36272CEA4580}"/>
                  </a:ext>
                </a:extLst>
              </p:cNvPr>
              <p:cNvCxnSpPr/>
              <p:nvPr/>
            </p:nvCxnSpPr>
            <p:spPr>
              <a:xfrm>
                <a:off x="10915650" y="19443700"/>
                <a:ext cx="19990" cy="5292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7" name="Straight Arrow Connector 486">
                <a:extLst>
                  <a:ext uri="{FF2B5EF4-FFF2-40B4-BE49-F238E27FC236}">
                    <a16:creationId xmlns:a16="http://schemas.microsoft.com/office/drawing/2014/main" id="{50666DA8-C680-48CF-A411-2782A6948BE0}"/>
                  </a:ext>
                </a:extLst>
              </p:cNvPr>
              <p:cNvCxnSpPr/>
              <p:nvPr/>
            </p:nvCxnSpPr>
            <p:spPr>
              <a:xfrm>
                <a:off x="10128250" y="19786600"/>
                <a:ext cx="38629" cy="5762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FBA0426D-4DCC-4C45-899B-7ADE0D45712B}"/>
                  </a:ext>
                </a:extLst>
              </p:cNvPr>
              <p:cNvCxnSpPr/>
              <p:nvPr/>
            </p:nvCxnSpPr>
            <p:spPr>
              <a:xfrm>
                <a:off x="8345646" y="23761595"/>
                <a:ext cx="87290" cy="517226"/>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B5D4F48B-72ED-4843-B6B5-54B61ADCC914}"/>
                  </a:ext>
                </a:extLst>
              </p:cNvPr>
              <p:cNvCxnSpPr/>
              <p:nvPr/>
            </p:nvCxnSpPr>
            <p:spPr>
              <a:xfrm>
                <a:off x="11182122" y="24131353"/>
                <a:ext cx="38575" cy="554639"/>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BD9DDABE-4D66-4CA6-8247-ECB069CB9979}"/>
                  </a:ext>
                </a:extLst>
              </p:cNvPr>
              <p:cNvCxnSpPr/>
              <p:nvPr/>
            </p:nvCxnSpPr>
            <p:spPr>
              <a:xfrm>
                <a:off x="9696450" y="23945850"/>
                <a:ext cx="53997" cy="526093"/>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AF408D0D-0C30-476B-812C-FEF08C8E9799}"/>
                  </a:ext>
                </a:extLst>
              </p:cNvPr>
              <p:cNvCxnSpPr/>
              <p:nvPr/>
            </p:nvCxnSpPr>
            <p:spPr>
              <a:xfrm>
                <a:off x="11842759" y="23448409"/>
                <a:ext cx="38575" cy="554639"/>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F46FB29A-04D8-44D2-B624-EE76A04C6285}"/>
                  </a:ext>
                </a:extLst>
              </p:cNvPr>
              <p:cNvCxnSpPr/>
              <p:nvPr/>
            </p:nvCxnSpPr>
            <p:spPr>
              <a:xfrm>
                <a:off x="12418224" y="22860000"/>
                <a:ext cx="41283" cy="494623"/>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2EF12A76-E8C8-4AC9-9191-ED2835FB4C8F}"/>
                </a:ext>
              </a:extLst>
            </p:cNvPr>
            <p:cNvGrpSpPr/>
            <p:nvPr/>
          </p:nvGrpSpPr>
          <p:grpSpPr>
            <a:xfrm>
              <a:off x="7203573" y="19803198"/>
              <a:ext cx="5883992" cy="4403002"/>
              <a:chOff x="7203573" y="19803198"/>
              <a:chExt cx="5883992" cy="4403002"/>
            </a:xfrm>
          </p:grpSpPr>
          <p:cxnSp>
            <p:nvCxnSpPr>
              <p:cNvPr id="445" name="Straight Arrow Connector 444">
                <a:extLst>
                  <a:ext uri="{FF2B5EF4-FFF2-40B4-BE49-F238E27FC236}">
                    <a16:creationId xmlns:a16="http://schemas.microsoft.com/office/drawing/2014/main" id="{34E967DB-32BC-49BD-AD19-B0129BCD8553}"/>
                  </a:ext>
                </a:extLst>
              </p:cNvPr>
              <p:cNvCxnSpPr/>
              <p:nvPr/>
            </p:nvCxnSpPr>
            <p:spPr>
              <a:xfrm>
                <a:off x="12424574" y="22835452"/>
                <a:ext cx="662991" cy="5452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C5F62A95-4F92-4854-88E7-FA3A8DCAD158}"/>
                  </a:ext>
                </a:extLst>
              </p:cNvPr>
              <p:cNvCxnSpPr/>
              <p:nvPr/>
            </p:nvCxnSpPr>
            <p:spPr>
              <a:xfrm>
                <a:off x="11182122" y="24125028"/>
                <a:ext cx="651103" cy="81172"/>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305A7C4B-180B-47B3-BF16-5DE4B4D8CAC7}"/>
                  </a:ext>
                </a:extLst>
              </p:cNvPr>
              <p:cNvCxnSpPr/>
              <p:nvPr/>
            </p:nvCxnSpPr>
            <p:spPr>
              <a:xfrm>
                <a:off x="10903187" y="20912274"/>
                <a:ext cx="664926" cy="5701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52" name="Straight Arrow Connector 451">
                <a:extLst>
                  <a:ext uri="{FF2B5EF4-FFF2-40B4-BE49-F238E27FC236}">
                    <a16:creationId xmlns:a16="http://schemas.microsoft.com/office/drawing/2014/main" id="{88D48815-8E8D-4481-8BCD-694B508DD22C}"/>
                  </a:ext>
                </a:extLst>
              </p:cNvPr>
              <p:cNvCxnSpPr/>
              <p:nvPr/>
            </p:nvCxnSpPr>
            <p:spPr>
              <a:xfrm>
                <a:off x="12265033" y="20060453"/>
                <a:ext cx="658011" cy="6825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53" name="Straight Arrow Connector 452">
                <a:extLst>
                  <a:ext uri="{FF2B5EF4-FFF2-40B4-BE49-F238E27FC236}">
                    <a16:creationId xmlns:a16="http://schemas.microsoft.com/office/drawing/2014/main" id="{476137D1-F477-4D19-8C9A-8655AD62625E}"/>
                  </a:ext>
                </a:extLst>
              </p:cNvPr>
              <p:cNvCxnSpPr/>
              <p:nvPr/>
            </p:nvCxnSpPr>
            <p:spPr>
              <a:xfrm>
                <a:off x="11041682" y="22416503"/>
                <a:ext cx="664926" cy="5701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54" name="Straight Arrow Connector 453">
                <a:extLst>
                  <a:ext uri="{FF2B5EF4-FFF2-40B4-BE49-F238E27FC236}">
                    <a16:creationId xmlns:a16="http://schemas.microsoft.com/office/drawing/2014/main" id="{2F98249A-E9AC-4437-9DB1-385585DE8299}"/>
                  </a:ext>
                </a:extLst>
              </p:cNvPr>
              <p:cNvCxnSpPr/>
              <p:nvPr/>
            </p:nvCxnSpPr>
            <p:spPr>
              <a:xfrm>
                <a:off x="12366642" y="21449938"/>
                <a:ext cx="664926" cy="5701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57" name="Straight Arrow Connector 456">
                <a:extLst>
                  <a:ext uri="{FF2B5EF4-FFF2-40B4-BE49-F238E27FC236}">
                    <a16:creationId xmlns:a16="http://schemas.microsoft.com/office/drawing/2014/main" id="{86690C5C-1035-4127-BC7B-49F8B8746118}"/>
                  </a:ext>
                </a:extLst>
              </p:cNvPr>
              <p:cNvCxnSpPr/>
              <p:nvPr/>
            </p:nvCxnSpPr>
            <p:spPr>
              <a:xfrm>
                <a:off x="11645351" y="20449983"/>
                <a:ext cx="664926" cy="5701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0" name="Straight Arrow Connector 459">
                <a:extLst>
                  <a:ext uri="{FF2B5EF4-FFF2-40B4-BE49-F238E27FC236}">
                    <a16:creationId xmlns:a16="http://schemas.microsoft.com/office/drawing/2014/main" id="{AA8FD16C-6F62-4FDC-A442-C1DE0361784A}"/>
                  </a:ext>
                </a:extLst>
              </p:cNvPr>
              <p:cNvCxnSpPr/>
              <p:nvPr/>
            </p:nvCxnSpPr>
            <p:spPr>
              <a:xfrm>
                <a:off x="11828183" y="23439120"/>
                <a:ext cx="662991" cy="5452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6" name="Straight Arrow Connector 465">
                <a:extLst>
                  <a:ext uri="{FF2B5EF4-FFF2-40B4-BE49-F238E27FC236}">
                    <a16:creationId xmlns:a16="http://schemas.microsoft.com/office/drawing/2014/main" id="{7A825423-4482-4C2E-A505-DA4B20A5A2EA}"/>
                  </a:ext>
                </a:extLst>
              </p:cNvPr>
              <p:cNvCxnSpPr/>
              <p:nvPr/>
            </p:nvCxnSpPr>
            <p:spPr>
              <a:xfrm>
                <a:off x="11761583" y="21889878"/>
                <a:ext cx="662991" cy="5452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73" name="Straight Arrow Connector 472">
                <a:extLst>
                  <a:ext uri="{FF2B5EF4-FFF2-40B4-BE49-F238E27FC236}">
                    <a16:creationId xmlns:a16="http://schemas.microsoft.com/office/drawing/2014/main" id="{D8C7F3CA-E301-4A03-8966-FC842756C2A8}"/>
                  </a:ext>
                </a:extLst>
              </p:cNvPr>
              <p:cNvCxnSpPr/>
              <p:nvPr/>
            </p:nvCxnSpPr>
            <p:spPr>
              <a:xfrm>
                <a:off x="7694543" y="23668941"/>
                <a:ext cx="651103" cy="81172"/>
              </a:xfrm>
              <a:prstGeom prst="straightConnector1">
                <a:avLst/>
              </a:prstGeom>
              <a:ln w="1905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4" name="Straight Arrow Connector 473">
                <a:extLst>
                  <a:ext uri="{FF2B5EF4-FFF2-40B4-BE49-F238E27FC236}">
                    <a16:creationId xmlns:a16="http://schemas.microsoft.com/office/drawing/2014/main" id="{2391AE49-851C-496B-A54C-0B16E212BE56}"/>
                  </a:ext>
                </a:extLst>
              </p:cNvPr>
              <p:cNvCxnSpPr/>
              <p:nvPr/>
            </p:nvCxnSpPr>
            <p:spPr>
              <a:xfrm>
                <a:off x="7203573" y="20612534"/>
                <a:ext cx="664926" cy="57014"/>
              </a:xfrm>
              <a:prstGeom prst="straightConnector1">
                <a:avLst/>
              </a:prstGeom>
              <a:ln w="1905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5" name="Straight Arrow Connector 474">
                <a:extLst>
                  <a:ext uri="{FF2B5EF4-FFF2-40B4-BE49-F238E27FC236}">
                    <a16:creationId xmlns:a16="http://schemas.microsoft.com/office/drawing/2014/main" id="{BF2C90AE-B495-49D6-B260-2C6CE0BB204E}"/>
                  </a:ext>
                </a:extLst>
              </p:cNvPr>
              <p:cNvCxnSpPr/>
              <p:nvPr/>
            </p:nvCxnSpPr>
            <p:spPr>
              <a:xfrm>
                <a:off x="7425909" y="22059495"/>
                <a:ext cx="664926" cy="57014"/>
              </a:xfrm>
              <a:prstGeom prst="straightConnector1">
                <a:avLst/>
              </a:prstGeom>
              <a:ln w="1905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861C27DB-9B11-41A2-A7F5-5D1B071BA683}"/>
                  </a:ext>
                </a:extLst>
              </p:cNvPr>
              <p:cNvCxnSpPr/>
              <p:nvPr/>
            </p:nvCxnSpPr>
            <p:spPr>
              <a:xfrm>
                <a:off x="8988844" y="19803198"/>
                <a:ext cx="658011" cy="68253"/>
              </a:xfrm>
              <a:prstGeom prst="straightConnector1">
                <a:avLst/>
              </a:prstGeom>
              <a:ln w="1905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8" name="Straight Arrow Connector 477">
                <a:extLst>
                  <a:ext uri="{FF2B5EF4-FFF2-40B4-BE49-F238E27FC236}">
                    <a16:creationId xmlns:a16="http://schemas.microsoft.com/office/drawing/2014/main" id="{6E7044F8-5199-4F6F-92CF-6AEC524FA502}"/>
                  </a:ext>
                </a:extLst>
              </p:cNvPr>
              <p:cNvCxnSpPr/>
              <p:nvPr/>
            </p:nvCxnSpPr>
            <p:spPr>
              <a:xfrm>
                <a:off x="8128655" y="20190347"/>
                <a:ext cx="664926" cy="57014"/>
              </a:xfrm>
              <a:prstGeom prst="straightConnector1">
                <a:avLst/>
              </a:prstGeom>
              <a:ln w="1905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4" name="Arrow: Right 13">
            <a:extLst>
              <a:ext uri="{FF2B5EF4-FFF2-40B4-BE49-F238E27FC236}">
                <a16:creationId xmlns:a16="http://schemas.microsoft.com/office/drawing/2014/main" id="{CC44CE5B-9344-4DBD-9E7C-90BC33A75A24}"/>
              </a:ext>
            </a:extLst>
          </p:cNvPr>
          <p:cNvSpPr/>
          <p:nvPr/>
        </p:nvSpPr>
        <p:spPr>
          <a:xfrm rot="4169833">
            <a:off x="16290144" y="14478535"/>
            <a:ext cx="550185" cy="3038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extBox 495">
            <a:extLst>
              <a:ext uri="{FF2B5EF4-FFF2-40B4-BE49-F238E27FC236}">
                <a16:creationId xmlns:a16="http://schemas.microsoft.com/office/drawing/2014/main" id="{166733EF-9C03-4202-9A49-1A59AF8B0F67}"/>
              </a:ext>
            </a:extLst>
          </p:cNvPr>
          <p:cNvSpPr txBox="1"/>
          <p:nvPr/>
        </p:nvSpPr>
        <p:spPr>
          <a:xfrm>
            <a:off x="20330147" y="14587036"/>
            <a:ext cx="991168" cy="373949"/>
          </a:xfrm>
          <a:prstGeom prst="rect">
            <a:avLst/>
          </a:prstGeom>
          <a:noFill/>
        </p:spPr>
        <p:txBody>
          <a:bodyPr wrap="square" lIns="96012" tIns="48006" rIns="96012" bIns="48006">
            <a:spAutoFit/>
          </a:bodyPr>
          <a:lstStyle/>
          <a:p>
            <a:pPr>
              <a:defRPr/>
            </a:pPr>
            <a:r>
              <a:rPr lang="en-US" sz="1800" dirty="0">
                <a:latin typeface="+mj-lt"/>
              </a:rPr>
              <a:t>Grain</a:t>
            </a:r>
          </a:p>
        </p:txBody>
      </p:sp>
      <p:cxnSp>
        <p:nvCxnSpPr>
          <p:cNvPr id="497" name="Straight Arrow Connector 496">
            <a:extLst>
              <a:ext uri="{FF2B5EF4-FFF2-40B4-BE49-F238E27FC236}">
                <a16:creationId xmlns:a16="http://schemas.microsoft.com/office/drawing/2014/main" id="{C8997939-449C-49FB-BD04-41393057997D}"/>
              </a:ext>
            </a:extLst>
          </p:cNvPr>
          <p:cNvCxnSpPr>
            <a:cxnSpLocks/>
          </p:cNvCxnSpPr>
          <p:nvPr/>
        </p:nvCxnSpPr>
        <p:spPr>
          <a:xfrm flipV="1">
            <a:off x="20900151" y="13846713"/>
            <a:ext cx="830942" cy="789646"/>
          </a:xfrm>
          <a:prstGeom prst="straightConnector1">
            <a:avLst/>
          </a:prstGeom>
          <a:ln w="19050">
            <a:solidFill>
              <a:srgbClr val="2F8D2F"/>
            </a:solidFill>
            <a:tailEnd type="arrow"/>
          </a:ln>
        </p:spPr>
        <p:style>
          <a:lnRef idx="1">
            <a:schemeClr val="accent1"/>
          </a:lnRef>
          <a:fillRef idx="0">
            <a:schemeClr val="accent1"/>
          </a:fillRef>
          <a:effectRef idx="0">
            <a:schemeClr val="accent1"/>
          </a:effectRef>
          <a:fontRef idx="minor">
            <a:schemeClr val="tx1"/>
          </a:fontRef>
        </p:style>
      </p:cxnSp>
      <p:sp>
        <p:nvSpPr>
          <p:cNvPr id="498" name="Text Placeholder 671">
            <a:extLst>
              <a:ext uri="{FF2B5EF4-FFF2-40B4-BE49-F238E27FC236}">
                <a16:creationId xmlns:a16="http://schemas.microsoft.com/office/drawing/2014/main" id="{99E685E6-AE8C-4F8F-9CE2-EFA932016168}"/>
              </a:ext>
            </a:extLst>
          </p:cNvPr>
          <p:cNvSpPr txBox="1">
            <a:spLocks/>
          </p:cNvSpPr>
          <p:nvPr/>
        </p:nvSpPr>
        <p:spPr>
          <a:xfrm>
            <a:off x="13111605" y="18592867"/>
            <a:ext cx="9743966" cy="747972"/>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defRPr/>
            </a:pPr>
            <a:r>
              <a:rPr lang="en-US" u="sng" dirty="0">
                <a:solidFill>
                  <a:srgbClr val="00B050"/>
                </a:solidFill>
              </a:rPr>
              <a:t>Luster-Morris parameter:</a:t>
            </a:r>
            <a:endParaRPr lang="en-US" dirty="0"/>
          </a:p>
        </p:txBody>
      </p:sp>
      <p:sp>
        <p:nvSpPr>
          <p:cNvPr id="499" name="Text Placeholder 671">
            <a:extLst>
              <a:ext uri="{FF2B5EF4-FFF2-40B4-BE49-F238E27FC236}">
                <a16:creationId xmlns:a16="http://schemas.microsoft.com/office/drawing/2014/main" id="{217F0336-EDDE-4AB8-85FC-9725B5F97C2E}"/>
              </a:ext>
            </a:extLst>
          </p:cNvPr>
          <p:cNvSpPr txBox="1">
            <a:spLocks/>
          </p:cNvSpPr>
          <p:nvPr/>
        </p:nvSpPr>
        <p:spPr>
          <a:xfrm>
            <a:off x="24246257" y="6274303"/>
            <a:ext cx="6227368" cy="747972"/>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defRPr/>
            </a:pPr>
            <a:r>
              <a:rPr lang="en-US" u="sng" dirty="0">
                <a:solidFill>
                  <a:srgbClr val="00B050"/>
                </a:solidFill>
              </a:rPr>
              <a:t>Stress-strain response and texture evolution</a:t>
            </a:r>
            <a:r>
              <a:rPr lang="en-US" dirty="0">
                <a:solidFill>
                  <a:srgbClr val="00B050"/>
                </a:solidFill>
              </a:rPr>
              <a:t>:</a:t>
            </a:r>
          </a:p>
        </p:txBody>
      </p:sp>
      <p:grpSp>
        <p:nvGrpSpPr>
          <p:cNvPr id="501" name="Canvas 52">
            <a:extLst>
              <a:ext uri="{FF2B5EF4-FFF2-40B4-BE49-F238E27FC236}">
                <a16:creationId xmlns:a16="http://schemas.microsoft.com/office/drawing/2014/main" id="{59A0561C-BAEF-4957-9125-8DAB32D528BD}"/>
              </a:ext>
            </a:extLst>
          </p:cNvPr>
          <p:cNvGrpSpPr/>
          <p:nvPr/>
        </p:nvGrpSpPr>
        <p:grpSpPr>
          <a:xfrm>
            <a:off x="24452883" y="6875911"/>
            <a:ext cx="6492642" cy="4813409"/>
            <a:chOff x="0" y="0"/>
            <a:chExt cx="6248400" cy="4010025"/>
          </a:xfrm>
        </p:grpSpPr>
        <p:sp>
          <p:nvSpPr>
            <p:cNvPr id="502" name="Rectangle 501">
              <a:extLst>
                <a:ext uri="{FF2B5EF4-FFF2-40B4-BE49-F238E27FC236}">
                  <a16:creationId xmlns:a16="http://schemas.microsoft.com/office/drawing/2014/main" id="{4E3D9779-BA84-4E7A-9D84-2A5B763DC2AF}"/>
                </a:ext>
              </a:extLst>
            </p:cNvPr>
            <p:cNvSpPr/>
            <p:nvPr/>
          </p:nvSpPr>
          <p:spPr>
            <a:xfrm>
              <a:off x="0" y="0"/>
              <a:ext cx="6248400" cy="4010025"/>
            </a:xfrm>
            <a:prstGeom prst="rect">
              <a:avLst/>
            </a:prstGeom>
            <a:solidFill>
              <a:prstClr val="white"/>
            </a:solidFill>
          </p:spPr>
        </p:sp>
        <p:pic>
          <p:nvPicPr>
            <p:cNvPr id="503" name="Picture 502">
              <a:extLst>
                <a:ext uri="{FF2B5EF4-FFF2-40B4-BE49-F238E27FC236}">
                  <a16:creationId xmlns:a16="http://schemas.microsoft.com/office/drawing/2014/main" id="{C1E565F3-BC9B-481C-9806-A4E690898D3E}"/>
                </a:ext>
              </a:extLst>
            </p:cNvPr>
            <p:cNvPicPr/>
            <p:nvPr/>
          </p:nvPicPr>
          <p:blipFill rotWithShape="1">
            <a:blip r:embed="rId29" cstate="print">
              <a:extLst>
                <a:ext uri="{28A0092B-C50C-407E-A947-70E740481C1C}">
                  <a14:useLocalDpi xmlns:a14="http://schemas.microsoft.com/office/drawing/2010/main" val="0"/>
                </a:ext>
              </a:extLst>
            </a:blip>
            <a:srcRect r="6814"/>
            <a:stretch/>
          </p:blipFill>
          <p:spPr bwMode="auto">
            <a:xfrm>
              <a:off x="246675" y="227626"/>
              <a:ext cx="2962275" cy="1856105"/>
            </a:xfrm>
            <a:prstGeom prst="rect">
              <a:avLst/>
            </a:prstGeom>
            <a:ln>
              <a:noFill/>
            </a:ln>
            <a:extLst>
              <a:ext uri="{53640926-AAD7-44D8-BBD7-CCE9431645EC}">
                <a14:shadowObscured xmlns:a14="http://schemas.microsoft.com/office/drawing/2010/main"/>
              </a:ext>
            </a:extLst>
          </p:spPr>
        </p:pic>
        <p:pic>
          <p:nvPicPr>
            <p:cNvPr id="504" name="Picture 503">
              <a:extLst>
                <a:ext uri="{FF2B5EF4-FFF2-40B4-BE49-F238E27FC236}">
                  <a16:creationId xmlns:a16="http://schemas.microsoft.com/office/drawing/2014/main" id="{7F7E6DB9-232B-4364-B566-7EBFD19CE856}"/>
                </a:ext>
              </a:extLst>
            </p:cNvPr>
            <p:cNvPicPr/>
            <p:nvPr/>
          </p:nvPicPr>
          <p:blipFill rotWithShape="1">
            <a:blip r:embed="rId30" cstate="print">
              <a:extLst>
                <a:ext uri="{28A0092B-C50C-407E-A947-70E740481C1C}">
                  <a14:useLocalDpi xmlns:a14="http://schemas.microsoft.com/office/drawing/2010/main" val="0"/>
                </a:ext>
              </a:extLst>
            </a:blip>
            <a:srcRect r="6864"/>
            <a:stretch/>
          </p:blipFill>
          <p:spPr bwMode="auto">
            <a:xfrm>
              <a:off x="3199425" y="227586"/>
              <a:ext cx="2962275" cy="1856105"/>
            </a:xfrm>
            <a:prstGeom prst="rect">
              <a:avLst/>
            </a:prstGeom>
            <a:ln>
              <a:noFill/>
            </a:ln>
            <a:extLst>
              <a:ext uri="{53640926-AAD7-44D8-BBD7-CCE9431645EC}">
                <a14:shadowObscured xmlns:a14="http://schemas.microsoft.com/office/drawing/2010/main"/>
              </a:ext>
            </a:extLst>
          </p:spPr>
        </p:pic>
        <p:pic>
          <p:nvPicPr>
            <p:cNvPr id="505" name="Picture 504">
              <a:extLst>
                <a:ext uri="{FF2B5EF4-FFF2-40B4-BE49-F238E27FC236}">
                  <a16:creationId xmlns:a16="http://schemas.microsoft.com/office/drawing/2014/main" id="{ECFF5BAF-7BB0-4703-99EA-6C37A40D096B}"/>
                </a:ext>
              </a:extLst>
            </p:cNvPr>
            <p:cNvPicPr/>
            <p:nvPr/>
          </p:nvPicPr>
          <p:blipFill rotWithShape="1">
            <a:blip r:embed="rId31" cstate="print">
              <a:extLst>
                <a:ext uri="{28A0092B-C50C-407E-A947-70E740481C1C}">
                  <a14:useLocalDpi xmlns:a14="http://schemas.microsoft.com/office/drawing/2010/main" val="0"/>
                </a:ext>
              </a:extLst>
            </a:blip>
            <a:srcRect r="7076"/>
            <a:stretch/>
          </p:blipFill>
          <p:spPr bwMode="auto">
            <a:xfrm>
              <a:off x="208575" y="2123101"/>
              <a:ext cx="2962275" cy="1859280"/>
            </a:xfrm>
            <a:prstGeom prst="rect">
              <a:avLst/>
            </a:prstGeom>
            <a:ln>
              <a:noFill/>
            </a:ln>
            <a:extLst>
              <a:ext uri="{53640926-AAD7-44D8-BBD7-CCE9431645EC}">
                <a14:shadowObscured xmlns:a14="http://schemas.microsoft.com/office/drawing/2010/main"/>
              </a:ext>
            </a:extLst>
          </p:spPr>
        </p:pic>
        <p:pic>
          <p:nvPicPr>
            <p:cNvPr id="506" name="Picture 505">
              <a:extLst>
                <a:ext uri="{FF2B5EF4-FFF2-40B4-BE49-F238E27FC236}">
                  <a16:creationId xmlns:a16="http://schemas.microsoft.com/office/drawing/2014/main" id="{9442AD9F-A8DA-4299-BB41-C8DC0B18AC9C}"/>
                </a:ext>
              </a:extLst>
            </p:cNvPr>
            <p:cNvPicPr/>
            <p:nvPr/>
          </p:nvPicPr>
          <p:blipFill rotWithShape="1">
            <a:blip r:embed="rId32" cstate="print">
              <a:extLst>
                <a:ext uri="{28A0092B-C50C-407E-A947-70E740481C1C}">
                  <a14:useLocalDpi xmlns:a14="http://schemas.microsoft.com/office/drawing/2010/main" val="0"/>
                </a:ext>
              </a:extLst>
            </a:blip>
            <a:srcRect r="7082"/>
            <a:stretch/>
          </p:blipFill>
          <p:spPr bwMode="auto">
            <a:xfrm>
              <a:off x="3228000" y="2083527"/>
              <a:ext cx="2962275" cy="1857375"/>
            </a:xfrm>
            <a:prstGeom prst="rect">
              <a:avLst/>
            </a:prstGeom>
            <a:ln>
              <a:noFill/>
            </a:ln>
            <a:extLst>
              <a:ext uri="{53640926-AAD7-44D8-BBD7-CCE9431645EC}">
                <a14:shadowObscured xmlns:a14="http://schemas.microsoft.com/office/drawing/2010/main"/>
              </a:ext>
            </a:extLst>
          </p:spPr>
        </p:pic>
        <p:sp>
          <p:nvSpPr>
            <p:cNvPr id="507" name="Text Box 2">
              <a:extLst>
                <a:ext uri="{FF2B5EF4-FFF2-40B4-BE49-F238E27FC236}">
                  <a16:creationId xmlns:a16="http://schemas.microsoft.com/office/drawing/2014/main" id="{90C6B33D-A917-402A-A773-721D616B1242}"/>
                </a:ext>
              </a:extLst>
            </p:cNvPr>
            <p:cNvSpPr txBox="1">
              <a:spLocks noChangeArrowheads="1"/>
            </p:cNvSpPr>
            <p:nvPr/>
          </p:nvSpPr>
          <p:spPr bwMode="auto">
            <a:xfrm>
              <a:off x="75225" y="189510"/>
              <a:ext cx="269874" cy="22008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a:t>
              </a:r>
            </a:p>
          </p:txBody>
        </p:sp>
        <p:sp>
          <p:nvSpPr>
            <p:cNvPr id="508" name="Text Box 2">
              <a:extLst>
                <a:ext uri="{FF2B5EF4-FFF2-40B4-BE49-F238E27FC236}">
                  <a16:creationId xmlns:a16="http://schemas.microsoft.com/office/drawing/2014/main" id="{6E02EC3C-6BD1-4711-810B-4C060BE670B5}"/>
                </a:ext>
              </a:extLst>
            </p:cNvPr>
            <p:cNvSpPr txBox="1">
              <a:spLocks noChangeArrowheads="1"/>
            </p:cNvSpPr>
            <p:nvPr/>
          </p:nvSpPr>
          <p:spPr bwMode="auto">
            <a:xfrm>
              <a:off x="3027975" y="189514"/>
              <a:ext cx="269874" cy="22008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a:t>
              </a:r>
            </a:p>
          </p:txBody>
        </p:sp>
        <p:sp>
          <p:nvSpPr>
            <p:cNvPr id="509" name="Text Box 2">
              <a:extLst>
                <a:ext uri="{FF2B5EF4-FFF2-40B4-BE49-F238E27FC236}">
                  <a16:creationId xmlns:a16="http://schemas.microsoft.com/office/drawing/2014/main" id="{328EFAB4-F42C-4B54-AA6D-AF8A67FBA1CE}"/>
                </a:ext>
              </a:extLst>
            </p:cNvPr>
            <p:cNvSpPr txBox="1">
              <a:spLocks noChangeArrowheads="1"/>
            </p:cNvSpPr>
            <p:nvPr/>
          </p:nvSpPr>
          <p:spPr bwMode="auto">
            <a:xfrm>
              <a:off x="46650" y="2103844"/>
              <a:ext cx="269874" cy="22008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a:t>
              </a:r>
            </a:p>
          </p:txBody>
        </p:sp>
        <p:sp>
          <p:nvSpPr>
            <p:cNvPr id="510" name="Text Box 2">
              <a:extLst>
                <a:ext uri="{FF2B5EF4-FFF2-40B4-BE49-F238E27FC236}">
                  <a16:creationId xmlns:a16="http://schemas.microsoft.com/office/drawing/2014/main" id="{2BA57B18-6F08-4DF3-8057-EB89D82D35CE}"/>
                </a:ext>
              </a:extLst>
            </p:cNvPr>
            <p:cNvSpPr txBox="1">
              <a:spLocks noChangeArrowheads="1"/>
            </p:cNvSpPr>
            <p:nvPr/>
          </p:nvSpPr>
          <p:spPr bwMode="auto">
            <a:xfrm>
              <a:off x="2989875" y="2122894"/>
              <a:ext cx="269874" cy="22008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a:t>
              </a:r>
            </a:p>
          </p:txBody>
        </p:sp>
        <p:pic>
          <p:nvPicPr>
            <p:cNvPr id="511" name="Picture 510">
              <a:extLst>
                <a:ext uri="{FF2B5EF4-FFF2-40B4-BE49-F238E27FC236}">
                  <a16:creationId xmlns:a16="http://schemas.microsoft.com/office/drawing/2014/main" id="{8C715453-7DF8-4024-AC07-A41FA48CFB08}"/>
                </a:ext>
              </a:extLst>
            </p:cNvPr>
            <p:cNvPicPr/>
            <p:nvPr/>
          </p:nvPicPr>
          <p:blipFill rotWithShape="1">
            <a:blip r:embed="rId33"/>
            <a:srcRect l="53887" t="22649" r="23292" b="28676"/>
            <a:stretch/>
          </p:blipFill>
          <p:spPr bwMode="auto">
            <a:xfrm>
              <a:off x="2161200" y="573617"/>
              <a:ext cx="899160" cy="1097280"/>
            </a:xfrm>
            <a:prstGeom prst="rect">
              <a:avLst/>
            </a:prstGeom>
            <a:ln>
              <a:noFill/>
            </a:ln>
            <a:extLst>
              <a:ext uri="{53640926-AAD7-44D8-BBD7-CCE9431645EC}">
                <a14:shadowObscured xmlns:a14="http://schemas.microsoft.com/office/drawing/2010/main"/>
              </a:ext>
            </a:extLst>
          </p:spPr>
        </p:pic>
      </p:grpSp>
      <p:grpSp>
        <p:nvGrpSpPr>
          <p:cNvPr id="512" name="Canvas 307">
            <a:extLst>
              <a:ext uri="{FF2B5EF4-FFF2-40B4-BE49-F238E27FC236}">
                <a16:creationId xmlns:a16="http://schemas.microsoft.com/office/drawing/2014/main" id="{045E6878-FFC0-4188-9FA6-E55A018509A7}"/>
              </a:ext>
            </a:extLst>
          </p:cNvPr>
          <p:cNvGrpSpPr/>
          <p:nvPr/>
        </p:nvGrpSpPr>
        <p:grpSpPr>
          <a:xfrm>
            <a:off x="12686995" y="25948711"/>
            <a:ext cx="5651632" cy="8010794"/>
            <a:chOff x="0" y="0"/>
            <a:chExt cx="5596061" cy="7994650"/>
          </a:xfrm>
        </p:grpSpPr>
        <p:sp>
          <p:nvSpPr>
            <p:cNvPr id="513" name="Rectangle 512">
              <a:extLst>
                <a:ext uri="{FF2B5EF4-FFF2-40B4-BE49-F238E27FC236}">
                  <a16:creationId xmlns:a16="http://schemas.microsoft.com/office/drawing/2014/main" id="{8FCD549D-2E49-46C9-A435-99C2EE740208}"/>
                </a:ext>
              </a:extLst>
            </p:cNvPr>
            <p:cNvSpPr/>
            <p:nvPr/>
          </p:nvSpPr>
          <p:spPr>
            <a:xfrm>
              <a:off x="0" y="0"/>
              <a:ext cx="5595620" cy="7994650"/>
            </a:xfrm>
            <a:prstGeom prst="rect">
              <a:avLst/>
            </a:prstGeom>
            <a:solidFill>
              <a:prstClr val="white"/>
            </a:solidFill>
          </p:spPr>
        </p:sp>
        <p:sp>
          <p:nvSpPr>
            <p:cNvPr id="514" name="TextBox 4">
              <a:extLst>
                <a:ext uri="{FF2B5EF4-FFF2-40B4-BE49-F238E27FC236}">
                  <a16:creationId xmlns:a16="http://schemas.microsoft.com/office/drawing/2014/main" id="{3872538D-7235-4137-A65F-0B2947D3A624}"/>
                </a:ext>
              </a:extLst>
            </p:cNvPr>
            <p:cNvSpPr txBox="1"/>
            <p:nvPr/>
          </p:nvSpPr>
          <p:spPr>
            <a:xfrm>
              <a:off x="404309" y="43337"/>
              <a:ext cx="628650" cy="296250"/>
            </a:xfrm>
            <a:prstGeom prst="rect">
              <a:avLst/>
            </a:prstGeom>
            <a:noFill/>
          </p:spPr>
          <p:txBody>
            <a:bodyPr wrap="square" rtlCol="0">
              <a:noAutofit/>
            </a:bodyPr>
            <a:lstStyle/>
            <a:p>
              <a:pPr marL="0" marR="0">
                <a:lnSpc>
                  <a:spcPct val="105000"/>
                </a:lnSpc>
                <a:spcBef>
                  <a:spcPts val="0"/>
                </a:spcBef>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5" name="TextBox 4">
              <a:extLst>
                <a:ext uri="{FF2B5EF4-FFF2-40B4-BE49-F238E27FC236}">
                  <a16:creationId xmlns:a16="http://schemas.microsoft.com/office/drawing/2014/main" id="{7959593C-34E4-403F-ADF8-CE43D9349E2A}"/>
                </a:ext>
              </a:extLst>
            </p:cNvPr>
            <p:cNvSpPr txBox="1"/>
            <p:nvPr/>
          </p:nvSpPr>
          <p:spPr>
            <a:xfrm>
              <a:off x="2678815" y="24287"/>
              <a:ext cx="628650" cy="295910"/>
            </a:xfrm>
            <a:prstGeom prst="rect">
              <a:avLst/>
            </a:prstGeom>
            <a:noFill/>
          </p:spPr>
          <p:txBody>
            <a:bodyPr wrap="square" rtlCol="0">
              <a:noAutofit/>
            </a:bodyPr>
            <a:lstStyle/>
            <a:p>
              <a:pPr marL="0" marR="0">
                <a:lnSpc>
                  <a:spcPct val="105000"/>
                </a:lnSpc>
                <a:spcBef>
                  <a:spcPts val="0"/>
                </a:spcBef>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6" name="TextBox 4">
              <a:extLst>
                <a:ext uri="{FF2B5EF4-FFF2-40B4-BE49-F238E27FC236}">
                  <a16:creationId xmlns:a16="http://schemas.microsoft.com/office/drawing/2014/main" id="{3D7CB8C1-1A09-4034-9C74-5E4A1BF039D4}"/>
                </a:ext>
              </a:extLst>
            </p:cNvPr>
            <p:cNvSpPr txBox="1"/>
            <p:nvPr/>
          </p:nvSpPr>
          <p:spPr>
            <a:xfrm>
              <a:off x="3163413" y="53525"/>
              <a:ext cx="628650" cy="295910"/>
            </a:xfrm>
            <a:prstGeom prst="rect">
              <a:avLst/>
            </a:prstGeom>
            <a:noFill/>
          </p:spPr>
          <p:txBody>
            <a:bodyPr wrap="square" rtlCol="0">
              <a:noAutofit/>
            </a:bodyPr>
            <a:lstStyle/>
            <a:p>
              <a:pPr marL="0" marR="0">
                <a:lnSpc>
                  <a:spcPct val="105000"/>
                </a:lnSpc>
                <a:spcBef>
                  <a:spcPts val="0"/>
                </a:spcBef>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7" name="TextBox 4">
              <a:extLst>
                <a:ext uri="{FF2B5EF4-FFF2-40B4-BE49-F238E27FC236}">
                  <a16:creationId xmlns:a16="http://schemas.microsoft.com/office/drawing/2014/main" id="{E19B3BDB-79A7-4A60-A38F-F73270825ACC}"/>
                </a:ext>
              </a:extLst>
            </p:cNvPr>
            <p:cNvSpPr txBox="1"/>
            <p:nvPr/>
          </p:nvSpPr>
          <p:spPr>
            <a:xfrm>
              <a:off x="2678829" y="1553174"/>
              <a:ext cx="628650" cy="295910"/>
            </a:xfrm>
            <a:prstGeom prst="rect">
              <a:avLst/>
            </a:prstGeom>
            <a:noFill/>
          </p:spPr>
          <p:txBody>
            <a:bodyPr wrap="square" rtlCol="0">
              <a:noAutofit/>
            </a:bodyPr>
            <a:lstStyle/>
            <a:p>
              <a:pPr marL="0" marR="0">
                <a:lnSpc>
                  <a:spcPct val="105000"/>
                </a:lnSpc>
                <a:spcBef>
                  <a:spcPts val="0"/>
                </a:spcBef>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8" name="TextBox 4">
              <a:extLst>
                <a:ext uri="{FF2B5EF4-FFF2-40B4-BE49-F238E27FC236}">
                  <a16:creationId xmlns:a16="http://schemas.microsoft.com/office/drawing/2014/main" id="{9A8B8048-FE84-48E1-86C3-6195D2DE97B5}"/>
                </a:ext>
              </a:extLst>
            </p:cNvPr>
            <p:cNvSpPr txBox="1"/>
            <p:nvPr/>
          </p:nvSpPr>
          <p:spPr>
            <a:xfrm>
              <a:off x="2678813" y="3104175"/>
              <a:ext cx="628650" cy="295910"/>
            </a:xfrm>
            <a:prstGeom prst="rect">
              <a:avLst/>
            </a:prstGeom>
            <a:noFill/>
          </p:spPr>
          <p:txBody>
            <a:bodyPr wrap="square" rtlCol="0">
              <a:noAutofit/>
            </a:bodyPr>
            <a:lstStyle/>
            <a:p>
              <a:pPr marL="0" marR="0">
                <a:lnSpc>
                  <a:spcPct val="105000"/>
                </a:lnSpc>
                <a:spcBef>
                  <a:spcPts val="0"/>
                </a:spcBef>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9" name="TextBox 4">
              <a:extLst>
                <a:ext uri="{FF2B5EF4-FFF2-40B4-BE49-F238E27FC236}">
                  <a16:creationId xmlns:a16="http://schemas.microsoft.com/office/drawing/2014/main" id="{098FCEB5-05B2-4F32-A47B-C4CDF3F5E9E2}"/>
                </a:ext>
              </a:extLst>
            </p:cNvPr>
            <p:cNvSpPr txBox="1"/>
            <p:nvPr/>
          </p:nvSpPr>
          <p:spPr>
            <a:xfrm>
              <a:off x="2678831" y="4626684"/>
              <a:ext cx="628650" cy="295910"/>
            </a:xfrm>
            <a:prstGeom prst="rect">
              <a:avLst/>
            </a:prstGeom>
            <a:noFill/>
          </p:spPr>
          <p:txBody>
            <a:bodyPr wrap="square" rtlCol="0">
              <a:noAutofit/>
            </a:bodyPr>
            <a:lstStyle/>
            <a:p>
              <a:pPr marL="0" marR="0">
                <a:lnSpc>
                  <a:spcPct val="105000"/>
                </a:lnSpc>
                <a:spcBef>
                  <a:spcPts val="0"/>
                </a:spcBef>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0" name="TextBox 4">
              <a:extLst>
                <a:ext uri="{FF2B5EF4-FFF2-40B4-BE49-F238E27FC236}">
                  <a16:creationId xmlns:a16="http://schemas.microsoft.com/office/drawing/2014/main" id="{915541E6-B62D-44E4-BF30-5366F639EE84}"/>
                </a:ext>
              </a:extLst>
            </p:cNvPr>
            <p:cNvSpPr txBox="1"/>
            <p:nvPr/>
          </p:nvSpPr>
          <p:spPr>
            <a:xfrm>
              <a:off x="2678847" y="6171226"/>
              <a:ext cx="628650" cy="295910"/>
            </a:xfrm>
            <a:prstGeom prst="rect">
              <a:avLst/>
            </a:prstGeom>
            <a:noFill/>
          </p:spPr>
          <p:txBody>
            <a:bodyPr wrap="square" rtlCol="0">
              <a:noAutofit/>
            </a:bodyPr>
            <a:lstStyle/>
            <a:p>
              <a:pPr marL="0" marR="0">
                <a:lnSpc>
                  <a:spcPct val="105000"/>
                </a:lnSpc>
                <a:spcBef>
                  <a:spcPts val="0"/>
                </a:spcBef>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T6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21" name="Picture 520">
              <a:extLst>
                <a:ext uri="{FF2B5EF4-FFF2-40B4-BE49-F238E27FC236}">
                  <a16:creationId xmlns:a16="http://schemas.microsoft.com/office/drawing/2014/main" id="{AFDD35B1-1EED-4F37-B5D5-15999A9FF816}"/>
                </a:ext>
              </a:extLst>
            </p:cNvPr>
            <p:cNvPicPr/>
            <p:nvPr/>
          </p:nvPicPr>
          <p:blipFill rotWithShape="1">
            <a:blip r:embed="rId34" cstate="print">
              <a:extLst>
                <a:ext uri="{28A0092B-C50C-407E-A947-70E740481C1C}">
                  <a14:useLocalDpi xmlns:a14="http://schemas.microsoft.com/office/drawing/2010/main" val="0"/>
                </a:ext>
              </a:extLst>
            </a:blip>
            <a:srcRect l="5128" t="25679" r="85737" b="29315"/>
            <a:stretch/>
          </p:blipFill>
          <p:spPr bwMode="auto">
            <a:xfrm>
              <a:off x="2599966" y="6596785"/>
              <a:ext cx="245745" cy="781685"/>
            </a:xfrm>
            <a:prstGeom prst="rect">
              <a:avLst/>
            </a:prstGeom>
            <a:noFill/>
            <a:ln>
              <a:noFill/>
            </a:ln>
            <a:extLst>
              <a:ext uri="{53640926-AAD7-44D8-BBD7-CCE9431645EC}">
                <a14:shadowObscured xmlns:a14="http://schemas.microsoft.com/office/drawing/2010/main"/>
              </a:ext>
            </a:extLst>
          </p:spPr>
        </p:pic>
        <p:pic>
          <p:nvPicPr>
            <p:cNvPr id="522" name="Picture 521">
              <a:extLst>
                <a:ext uri="{FF2B5EF4-FFF2-40B4-BE49-F238E27FC236}">
                  <a16:creationId xmlns:a16="http://schemas.microsoft.com/office/drawing/2014/main" id="{B86B0D89-D7A3-4C77-BB00-B89EA9DDE8AB}"/>
                </a:ext>
              </a:extLst>
            </p:cNvPr>
            <p:cNvPicPr>
              <a:picLocks noChangeAspect="1"/>
            </p:cNvPicPr>
            <p:nvPr/>
          </p:nvPicPr>
          <p:blipFill rotWithShape="1">
            <a:blip r:embed="rId35"/>
            <a:srcRect l="65545" r="27243"/>
            <a:stretch/>
          </p:blipFill>
          <p:spPr>
            <a:xfrm>
              <a:off x="2802065" y="6266716"/>
              <a:ext cx="368971" cy="1628188"/>
            </a:xfrm>
            <a:prstGeom prst="rect">
              <a:avLst/>
            </a:prstGeom>
          </p:spPr>
        </p:pic>
        <p:pic>
          <p:nvPicPr>
            <p:cNvPr id="523" name="Picture 522">
              <a:extLst>
                <a:ext uri="{FF2B5EF4-FFF2-40B4-BE49-F238E27FC236}">
                  <a16:creationId xmlns:a16="http://schemas.microsoft.com/office/drawing/2014/main" id="{D6134BA1-CEA8-4F19-B92A-7B459F1AC6F0}"/>
                </a:ext>
              </a:extLst>
            </p:cNvPr>
            <p:cNvPicPr>
              <a:picLocks noChangeAspect="1"/>
            </p:cNvPicPr>
            <p:nvPr/>
          </p:nvPicPr>
          <p:blipFill rotWithShape="1">
            <a:blip r:embed="rId36"/>
            <a:srcRect l="34295" r="34295"/>
            <a:stretch/>
          </p:blipFill>
          <p:spPr>
            <a:xfrm>
              <a:off x="3342151" y="0"/>
              <a:ext cx="1607075" cy="1628188"/>
            </a:xfrm>
            <a:prstGeom prst="rect">
              <a:avLst/>
            </a:prstGeom>
          </p:spPr>
        </p:pic>
        <p:pic>
          <p:nvPicPr>
            <p:cNvPr id="524" name="Picture 523">
              <a:extLst>
                <a:ext uri="{FF2B5EF4-FFF2-40B4-BE49-F238E27FC236}">
                  <a16:creationId xmlns:a16="http://schemas.microsoft.com/office/drawing/2014/main" id="{9AB251D8-686F-41DF-ADB9-A3CF987B2965}"/>
                </a:ext>
              </a:extLst>
            </p:cNvPr>
            <p:cNvPicPr>
              <a:picLocks noChangeAspect="1"/>
            </p:cNvPicPr>
            <p:nvPr/>
          </p:nvPicPr>
          <p:blipFill rotWithShape="1">
            <a:blip r:embed="rId37"/>
            <a:srcRect l="34135" r="34616"/>
            <a:stretch/>
          </p:blipFill>
          <p:spPr>
            <a:xfrm>
              <a:off x="3320450" y="1504950"/>
              <a:ext cx="1628776" cy="1658637"/>
            </a:xfrm>
            <a:prstGeom prst="rect">
              <a:avLst/>
            </a:prstGeom>
          </p:spPr>
        </p:pic>
        <p:pic>
          <p:nvPicPr>
            <p:cNvPr id="525" name="Picture 524">
              <a:extLst>
                <a:ext uri="{FF2B5EF4-FFF2-40B4-BE49-F238E27FC236}">
                  <a16:creationId xmlns:a16="http://schemas.microsoft.com/office/drawing/2014/main" id="{3E4B6F61-86CC-461D-87E5-C55EC3CA249C}"/>
                </a:ext>
              </a:extLst>
            </p:cNvPr>
            <p:cNvPicPr>
              <a:picLocks noChangeAspect="1"/>
            </p:cNvPicPr>
            <p:nvPr/>
          </p:nvPicPr>
          <p:blipFill rotWithShape="1">
            <a:blip r:embed="rId38"/>
            <a:srcRect l="34295" r="34455"/>
            <a:stretch/>
          </p:blipFill>
          <p:spPr>
            <a:xfrm>
              <a:off x="3329975" y="3037500"/>
              <a:ext cx="1636864" cy="1666874"/>
            </a:xfrm>
            <a:prstGeom prst="rect">
              <a:avLst/>
            </a:prstGeom>
          </p:spPr>
        </p:pic>
        <p:pic>
          <p:nvPicPr>
            <p:cNvPr id="526" name="Picture 525">
              <a:extLst>
                <a:ext uri="{FF2B5EF4-FFF2-40B4-BE49-F238E27FC236}">
                  <a16:creationId xmlns:a16="http://schemas.microsoft.com/office/drawing/2014/main" id="{8A3DAB17-41C6-4671-A64B-463506275496}"/>
                </a:ext>
              </a:extLst>
            </p:cNvPr>
            <p:cNvPicPr>
              <a:picLocks noChangeAspect="1"/>
            </p:cNvPicPr>
            <p:nvPr/>
          </p:nvPicPr>
          <p:blipFill rotWithShape="1">
            <a:blip r:embed="rId39"/>
            <a:srcRect l="34295" r="34522"/>
            <a:stretch/>
          </p:blipFill>
          <p:spPr>
            <a:xfrm>
              <a:off x="3342151" y="4610100"/>
              <a:ext cx="1641815" cy="1666875"/>
            </a:xfrm>
            <a:prstGeom prst="rect">
              <a:avLst/>
            </a:prstGeom>
          </p:spPr>
        </p:pic>
        <p:pic>
          <p:nvPicPr>
            <p:cNvPr id="527" name="Picture 526">
              <a:extLst>
                <a:ext uri="{FF2B5EF4-FFF2-40B4-BE49-F238E27FC236}">
                  <a16:creationId xmlns:a16="http://schemas.microsoft.com/office/drawing/2014/main" id="{443D9C0F-4977-4CD3-831B-DEB3D8D3785B}"/>
                </a:ext>
              </a:extLst>
            </p:cNvPr>
            <p:cNvPicPr>
              <a:picLocks noChangeAspect="1"/>
            </p:cNvPicPr>
            <p:nvPr/>
          </p:nvPicPr>
          <p:blipFill rotWithShape="1">
            <a:blip r:embed="rId40"/>
            <a:srcRect l="34135" r="34455"/>
            <a:stretch/>
          </p:blipFill>
          <p:spPr>
            <a:xfrm>
              <a:off x="3329975" y="6171226"/>
              <a:ext cx="1646389" cy="1668020"/>
            </a:xfrm>
            <a:prstGeom prst="rect">
              <a:avLst/>
            </a:prstGeom>
          </p:spPr>
        </p:pic>
        <p:pic>
          <p:nvPicPr>
            <p:cNvPr id="528" name="Picture 527">
              <a:extLst>
                <a:ext uri="{FF2B5EF4-FFF2-40B4-BE49-F238E27FC236}">
                  <a16:creationId xmlns:a16="http://schemas.microsoft.com/office/drawing/2014/main" id="{502A6E5E-4543-43C4-9597-360522C3FF7E}"/>
                </a:ext>
              </a:extLst>
            </p:cNvPr>
            <p:cNvPicPr>
              <a:picLocks noChangeAspect="1"/>
            </p:cNvPicPr>
            <p:nvPr/>
          </p:nvPicPr>
          <p:blipFill rotWithShape="1">
            <a:blip r:embed="rId41"/>
            <a:srcRect l="34295" r="34295"/>
            <a:stretch/>
          </p:blipFill>
          <p:spPr>
            <a:xfrm>
              <a:off x="585854" y="0"/>
              <a:ext cx="1607074" cy="1628188"/>
            </a:xfrm>
            <a:prstGeom prst="rect">
              <a:avLst/>
            </a:prstGeom>
          </p:spPr>
        </p:pic>
        <p:pic>
          <p:nvPicPr>
            <p:cNvPr id="529" name="Picture 528">
              <a:extLst>
                <a:ext uri="{FF2B5EF4-FFF2-40B4-BE49-F238E27FC236}">
                  <a16:creationId xmlns:a16="http://schemas.microsoft.com/office/drawing/2014/main" id="{906FDE38-ACF2-46DB-B8C0-225AE49E1FE0}"/>
                </a:ext>
              </a:extLst>
            </p:cNvPr>
            <p:cNvPicPr>
              <a:picLocks noChangeAspect="1"/>
            </p:cNvPicPr>
            <p:nvPr/>
          </p:nvPicPr>
          <p:blipFill rotWithShape="1">
            <a:blip r:embed="rId42"/>
            <a:srcRect l="34135" r="34455"/>
            <a:stretch/>
          </p:blipFill>
          <p:spPr>
            <a:xfrm>
              <a:off x="585854" y="1509233"/>
              <a:ext cx="1603969" cy="1625041"/>
            </a:xfrm>
            <a:prstGeom prst="rect">
              <a:avLst/>
            </a:prstGeom>
          </p:spPr>
        </p:pic>
        <p:pic>
          <p:nvPicPr>
            <p:cNvPr id="530" name="Picture 529">
              <a:extLst>
                <a:ext uri="{FF2B5EF4-FFF2-40B4-BE49-F238E27FC236}">
                  <a16:creationId xmlns:a16="http://schemas.microsoft.com/office/drawing/2014/main" id="{262DEFDB-F1E5-4AEC-85EA-BBDF323A6D0C}"/>
                </a:ext>
              </a:extLst>
            </p:cNvPr>
            <p:cNvPicPr>
              <a:picLocks noChangeAspect="1"/>
            </p:cNvPicPr>
            <p:nvPr/>
          </p:nvPicPr>
          <p:blipFill rotWithShape="1">
            <a:blip r:embed="rId43"/>
            <a:srcRect l="34135" r="34616"/>
            <a:stretch/>
          </p:blipFill>
          <p:spPr>
            <a:xfrm>
              <a:off x="547754" y="3047025"/>
              <a:ext cx="1619116" cy="1648800"/>
            </a:xfrm>
            <a:prstGeom prst="rect">
              <a:avLst/>
            </a:prstGeom>
          </p:spPr>
        </p:pic>
        <p:pic>
          <p:nvPicPr>
            <p:cNvPr id="531" name="Picture 530">
              <a:extLst>
                <a:ext uri="{FF2B5EF4-FFF2-40B4-BE49-F238E27FC236}">
                  <a16:creationId xmlns:a16="http://schemas.microsoft.com/office/drawing/2014/main" id="{B9FE2AE4-B3EC-4826-9E5E-52D83D914BA4}"/>
                </a:ext>
              </a:extLst>
            </p:cNvPr>
            <p:cNvPicPr>
              <a:picLocks noChangeAspect="1"/>
            </p:cNvPicPr>
            <p:nvPr/>
          </p:nvPicPr>
          <p:blipFill rotWithShape="1">
            <a:blip r:embed="rId44"/>
            <a:srcRect l="34135" r="34134"/>
            <a:stretch/>
          </p:blipFill>
          <p:spPr>
            <a:xfrm>
              <a:off x="562656" y="4599600"/>
              <a:ext cx="1646020" cy="1650801"/>
            </a:xfrm>
            <a:prstGeom prst="rect">
              <a:avLst/>
            </a:prstGeom>
          </p:spPr>
        </p:pic>
        <p:pic>
          <p:nvPicPr>
            <p:cNvPr id="532" name="Picture 531">
              <a:extLst>
                <a:ext uri="{FF2B5EF4-FFF2-40B4-BE49-F238E27FC236}">
                  <a16:creationId xmlns:a16="http://schemas.microsoft.com/office/drawing/2014/main" id="{0A7CC2D6-2375-448D-A383-D0B583BF7682}"/>
                </a:ext>
              </a:extLst>
            </p:cNvPr>
            <p:cNvPicPr>
              <a:picLocks noChangeAspect="1"/>
            </p:cNvPicPr>
            <p:nvPr/>
          </p:nvPicPr>
          <p:blipFill rotWithShape="1">
            <a:blip r:embed="rId45"/>
            <a:srcRect l="34135" r="34616"/>
            <a:stretch/>
          </p:blipFill>
          <p:spPr>
            <a:xfrm>
              <a:off x="547754" y="6161405"/>
              <a:ext cx="1628760" cy="1658620"/>
            </a:xfrm>
            <a:prstGeom prst="rect">
              <a:avLst/>
            </a:prstGeom>
          </p:spPr>
        </p:pic>
        <p:sp>
          <p:nvSpPr>
            <p:cNvPr id="533" name="TextBox 4">
              <a:extLst>
                <a:ext uri="{FF2B5EF4-FFF2-40B4-BE49-F238E27FC236}">
                  <a16:creationId xmlns:a16="http://schemas.microsoft.com/office/drawing/2014/main" id="{40E390EC-6979-462E-AAD5-07151B37FC96}"/>
                </a:ext>
              </a:extLst>
            </p:cNvPr>
            <p:cNvSpPr txBox="1"/>
            <p:nvPr/>
          </p:nvSpPr>
          <p:spPr>
            <a:xfrm>
              <a:off x="2074351" y="1277915"/>
              <a:ext cx="702650" cy="295910"/>
            </a:xfrm>
            <a:prstGeom prst="rect">
              <a:avLst/>
            </a:prstGeom>
            <a:noFill/>
          </p:spPr>
          <p:txBody>
            <a:bodyPr wrap="square" rtlCol="0">
              <a:noAutofit/>
            </a:bodyPr>
            <a:lstStyle/>
            <a:p>
              <a:pPr marL="0" marR="0">
                <a:lnSpc>
                  <a:spcPct val="105000"/>
                </a:lnSpc>
                <a:spcBef>
                  <a:spcPts val="0"/>
                </a:spcBef>
                <a:spcAft>
                  <a:spcPts val="800"/>
                </a:spcAft>
              </a:pPr>
              <a:r>
                <a:rPr lang="en-SG" sz="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4" name="TextBox 4">
              <a:extLst>
                <a:ext uri="{FF2B5EF4-FFF2-40B4-BE49-F238E27FC236}">
                  <a16:creationId xmlns:a16="http://schemas.microsoft.com/office/drawing/2014/main" id="{C9159FBD-74EA-4D44-BC0A-AFE2E41585CD}"/>
                </a:ext>
              </a:extLst>
            </p:cNvPr>
            <p:cNvSpPr txBox="1"/>
            <p:nvPr/>
          </p:nvSpPr>
          <p:spPr>
            <a:xfrm>
              <a:off x="4836601" y="1277915"/>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5" name="TextBox 4">
              <a:extLst>
                <a:ext uri="{FF2B5EF4-FFF2-40B4-BE49-F238E27FC236}">
                  <a16:creationId xmlns:a16="http://schemas.microsoft.com/office/drawing/2014/main" id="{CE1121E3-FE17-4AD6-A7C8-5BFB79594346}"/>
                </a:ext>
              </a:extLst>
            </p:cNvPr>
            <p:cNvSpPr txBox="1"/>
            <p:nvPr/>
          </p:nvSpPr>
          <p:spPr>
            <a:xfrm>
              <a:off x="2099751" y="2796200"/>
              <a:ext cx="72805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6" name="TextBox 4">
              <a:extLst>
                <a:ext uri="{FF2B5EF4-FFF2-40B4-BE49-F238E27FC236}">
                  <a16:creationId xmlns:a16="http://schemas.microsoft.com/office/drawing/2014/main" id="{458330AE-97D4-49F8-A7A7-1FC3938739BA}"/>
                </a:ext>
              </a:extLst>
            </p:cNvPr>
            <p:cNvSpPr txBox="1"/>
            <p:nvPr/>
          </p:nvSpPr>
          <p:spPr>
            <a:xfrm>
              <a:off x="4855420" y="2815250"/>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7" name="TextBox 4">
              <a:extLst>
                <a:ext uri="{FF2B5EF4-FFF2-40B4-BE49-F238E27FC236}">
                  <a16:creationId xmlns:a16="http://schemas.microsoft.com/office/drawing/2014/main" id="{74E74A27-9589-4728-AC10-05017243848E}"/>
                </a:ext>
              </a:extLst>
            </p:cNvPr>
            <p:cNvSpPr txBox="1"/>
            <p:nvPr/>
          </p:nvSpPr>
          <p:spPr>
            <a:xfrm>
              <a:off x="4874701" y="4352585"/>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8" name="TextBox 4">
              <a:extLst>
                <a:ext uri="{FF2B5EF4-FFF2-40B4-BE49-F238E27FC236}">
                  <a16:creationId xmlns:a16="http://schemas.microsoft.com/office/drawing/2014/main" id="{234606AC-B735-4C55-9B1C-9157A3913636}"/>
                </a:ext>
              </a:extLst>
            </p:cNvPr>
            <p:cNvSpPr txBox="1"/>
            <p:nvPr/>
          </p:nvSpPr>
          <p:spPr>
            <a:xfrm>
              <a:off x="2074691" y="4342425"/>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9" name="TextBox 4">
              <a:extLst>
                <a:ext uri="{FF2B5EF4-FFF2-40B4-BE49-F238E27FC236}">
                  <a16:creationId xmlns:a16="http://schemas.microsoft.com/office/drawing/2014/main" id="{97BA8CD6-FE7C-47B8-83C7-010953BAC636}"/>
                </a:ext>
              </a:extLst>
            </p:cNvPr>
            <p:cNvSpPr txBox="1"/>
            <p:nvPr/>
          </p:nvSpPr>
          <p:spPr>
            <a:xfrm>
              <a:off x="4893751" y="5923575"/>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0" name="TextBox 4">
              <a:extLst>
                <a:ext uri="{FF2B5EF4-FFF2-40B4-BE49-F238E27FC236}">
                  <a16:creationId xmlns:a16="http://schemas.microsoft.com/office/drawing/2014/main" id="{18BF539F-B5B8-4571-8A82-B9822011635C}"/>
                </a:ext>
              </a:extLst>
            </p:cNvPr>
            <p:cNvSpPr txBox="1"/>
            <p:nvPr/>
          </p:nvSpPr>
          <p:spPr>
            <a:xfrm>
              <a:off x="2099751" y="5885475"/>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1" name="TextBox 4">
              <a:extLst>
                <a:ext uri="{FF2B5EF4-FFF2-40B4-BE49-F238E27FC236}">
                  <a16:creationId xmlns:a16="http://schemas.microsoft.com/office/drawing/2014/main" id="{FCBB637E-D079-469F-9323-27EBB915BD0B}"/>
                </a:ext>
              </a:extLst>
            </p:cNvPr>
            <p:cNvSpPr txBox="1"/>
            <p:nvPr/>
          </p:nvSpPr>
          <p:spPr>
            <a:xfrm>
              <a:off x="2074351" y="7457100"/>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2" name="TextBox 4">
              <a:extLst>
                <a:ext uri="{FF2B5EF4-FFF2-40B4-BE49-F238E27FC236}">
                  <a16:creationId xmlns:a16="http://schemas.microsoft.com/office/drawing/2014/main" id="{8AA3F3FB-64E2-43CF-9D0D-27489BBBE12B}"/>
                </a:ext>
              </a:extLst>
            </p:cNvPr>
            <p:cNvSpPr txBox="1"/>
            <p:nvPr/>
          </p:nvSpPr>
          <p:spPr>
            <a:xfrm>
              <a:off x="4874701" y="7495200"/>
              <a:ext cx="702310" cy="295910"/>
            </a:xfrm>
            <a:prstGeom prst="rect">
              <a:avLst/>
            </a:prstGeom>
            <a:noFill/>
          </p:spPr>
          <p:txBody>
            <a:bodyPr wrap="square" rtlCol="0">
              <a:noAutofit/>
            </a:bodyPr>
            <a:lstStyle/>
            <a:p>
              <a:pPr marL="0" marR="0">
                <a:lnSpc>
                  <a:spcPct val="105000"/>
                </a:lnSpc>
                <a:spcBef>
                  <a:spcPts val="0"/>
                </a:spcBef>
                <a:spcAft>
                  <a:spcPts val="800"/>
                </a:spcAft>
              </a:pPr>
              <a:r>
                <a:rPr lang="en-US" sz="9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 0.32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353A21BA-7103-43DA-9629-F98BDED7BA3B}"/>
                  </a:ext>
                </a:extLst>
              </p:cNvPr>
              <p:cNvGraphicFramePr>
                <a:graphicFrameLocks noGrp="1"/>
              </p:cNvGraphicFramePr>
              <p:nvPr>
                <p:extLst>
                  <p:ext uri="{D42A27DB-BD31-4B8C-83A1-F6EECF244321}">
                    <p14:modId xmlns:p14="http://schemas.microsoft.com/office/powerpoint/2010/main" val="3674449489"/>
                  </p:ext>
                </p:extLst>
              </p:nvPr>
            </p:nvGraphicFramePr>
            <p:xfrm>
              <a:off x="24445399" y="11874535"/>
              <a:ext cx="6747953" cy="2292987"/>
            </p:xfrm>
            <a:graphic>
              <a:graphicData uri="http://schemas.openxmlformats.org/drawingml/2006/table">
                <a:tbl>
                  <a:tblPr>
                    <a:tableStyleId>{5C22544A-7EE6-4342-B048-85BDC9FD1C3A}</a:tableStyleId>
                  </a:tblPr>
                  <a:tblGrid>
                    <a:gridCol w="1407455">
                      <a:extLst>
                        <a:ext uri="{9D8B030D-6E8A-4147-A177-3AD203B41FA5}">
                          <a16:colId xmlns:a16="http://schemas.microsoft.com/office/drawing/2014/main" val="3793840824"/>
                        </a:ext>
                      </a:extLst>
                    </a:gridCol>
                    <a:gridCol w="751563">
                      <a:extLst>
                        <a:ext uri="{9D8B030D-6E8A-4147-A177-3AD203B41FA5}">
                          <a16:colId xmlns:a16="http://schemas.microsoft.com/office/drawing/2014/main" val="4015520480"/>
                        </a:ext>
                      </a:extLst>
                    </a:gridCol>
                    <a:gridCol w="877195">
                      <a:extLst>
                        <a:ext uri="{9D8B030D-6E8A-4147-A177-3AD203B41FA5}">
                          <a16:colId xmlns:a16="http://schemas.microsoft.com/office/drawing/2014/main" val="3326969586"/>
                        </a:ext>
                      </a:extLst>
                    </a:gridCol>
                    <a:gridCol w="607501">
                      <a:extLst>
                        <a:ext uri="{9D8B030D-6E8A-4147-A177-3AD203B41FA5}">
                          <a16:colId xmlns:a16="http://schemas.microsoft.com/office/drawing/2014/main" val="2514313256"/>
                        </a:ext>
                      </a:extLst>
                    </a:gridCol>
                    <a:gridCol w="631137">
                      <a:extLst>
                        <a:ext uri="{9D8B030D-6E8A-4147-A177-3AD203B41FA5}">
                          <a16:colId xmlns:a16="http://schemas.microsoft.com/office/drawing/2014/main" val="830274406"/>
                        </a:ext>
                      </a:extLst>
                    </a:gridCol>
                    <a:gridCol w="515753">
                      <a:extLst>
                        <a:ext uri="{9D8B030D-6E8A-4147-A177-3AD203B41FA5}">
                          <a16:colId xmlns:a16="http://schemas.microsoft.com/office/drawing/2014/main" val="2662840872"/>
                        </a:ext>
                      </a:extLst>
                    </a:gridCol>
                    <a:gridCol w="607501">
                      <a:extLst>
                        <a:ext uri="{9D8B030D-6E8A-4147-A177-3AD203B41FA5}">
                          <a16:colId xmlns:a16="http://schemas.microsoft.com/office/drawing/2014/main" val="1356958637"/>
                        </a:ext>
                      </a:extLst>
                    </a:gridCol>
                    <a:gridCol w="674924">
                      <a:extLst>
                        <a:ext uri="{9D8B030D-6E8A-4147-A177-3AD203B41FA5}">
                          <a16:colId xmlns:a16="http://schemas.microsoft.com/office/drawing/2014/main" val="3183249938"/>
                        </a:ext>
                      </a:extLst>
                    </a:gridCol>
                    <a:gridCol w="674924">
                      <a:extLst>
                        <a:ext uri="{9D8B030D-6E8A-4147-A177-3AD203B41FA5}">
                          <a16:colId xmlns:a16="http://schemas.microsoft.com/office/drawing/2014/main" val="2439480542"/>
                        </a:ext>
                      </a:extLst>
                    </a:gridCol>
                  </a:tblGrid>
                  <a:tr h="254000">
                    <a:tc gridSpan="5">
                      <a:txBody>
                        <a:bodyPr/>
                        <a:lstStyle/>
                        <a:p>
                          <a:pPr marL="0" marR="0">
                            <a:lnSpc>
                              <a:spcPct val="107000"/>
                            </a:lnSpc>
                            <a:spcBef>
                              <a:spcPts val="0"/>
                            </a:spcBef>
                            <a:spcAft>
                              <a:spcPts val="0"/>
                            </a:spcAft>
                          </a:pPr>
                          <a:r>
                            <a:rPr lang="en-US" sz="1600" b="1" dirty="0">
                              <a:effectLst/>
                            </a:rPr>
                            <a:t>                                                  Hardening parameter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0"/>
                            </a:spcBef>
                            <a:spcAft>
                              <a:spcPts val="0"/>
                            </a:spcAft>
                          </a:pPr>
                          <a:r>
                            <a:rPr lang="en-US" sz="1600" b="1" dirty="0">
                              <a:effectLst/>
                            </a:rPr>
                            <a:t>Non-Schmid coefficients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6595360"/>
                      </a:ext>
                    </a:extLst>
                  </a:tr>
                  <a:tr h="373380">
                    <a:tc>
                      <a:txBody>
                        <a:bodyPr/>
                        <a:lstStyle/>
                        <a:p>
                          <a:pPr marL="0" marR="0">
                            <a:lnSpc>
                              <a:spcPct val="107000"/>
                            </a:lnSpc>
                            <a:spcBef>
                              <a:spcPts val="0"/>
                            </a:spcBef>
                            <a:spcAft>
                              <a:spcPts val="0"/>
                            </a:spcAft>
                          </a:pPr>
                          <a:r>
                            <a:rPr lang="en-US" sz="1600" b="1" dirty="0">
                              <a:effectLst/>
                            </a:rPr>
                            <a:t>Slip Mode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14:m>
                            <m:oMath xmlns:m="http://schemas.openxmlformats.org/officeDocument/2006/math">
                              <m:sSubSup>
                                <m:sSubSupPr>
                                  <m:ctrlPr>
                                    <a:rPr lang="en-US" sz="1600" i="1">
                                      <a:effectLst/>
                                      <a:latin typeface="Cambria Math" panose="02040503050406030204" pitchFamily="18" charset="0"/>
                                    </a:rPr>
                                  </m:ctrlPr>
                                </m:sSubSupPr>
                                <m:e>
                                  <m:r>
                                    <a:rPr lang="en-US" sz="1600">
                                      <a:effectLst/>
                                      <a:latin typeface="Cambria Math" panose="02040503050406030204" pitchFamily="18" charset="0"/>
                                    </a:rPr>
                                    <m:t>𝜏</m:t>
                                  </m:r>
                                </m:e>
                                <m:sub>
                                  <m:r>
                                    <a:rPr lang="en-US" sz="1600">
                                      <a:effectLst/>
                                      <a:latin typeface="Cambria Math" panose="02040503050406030204" pitchFamily="18" charset="0"/>
                                    </a:rPr>
                                    <m:t>0</m:t>
                                  </m:r>
                                </m:sub>
                                <m:sup>
                                  <m:r>
                                    <a:rPr lang="en-US" sz="1600">
                                      <a:effectLst/>
                                      <a:latin typeface="Cambria Math" panose="02040503050406030204" pitchFamily="18" charset="0"/>
                                    </a:rPr>
                                    <m:t>𝛼</m:t>
                                  </m:r>
                                </m:sup>
                              </m:sSubSup>
                            </m:oMath>
                          </a14:m>
                          <a:r>
                            <a:rPr lang="en-US" sz="1600" dirty="0">
                              <a:effectLst/>
                            </a:rPr>
                            <a:t> [MPa]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14:m>
                            <m:oMath xmlns:m="http://schemas.openxmlformats.org/officeDocument/2006/math">
                              <m:sSubSup>
                                <m:sSubSupPr>
                                  <m:ctrlPr>
                                    <a:rPr lang="en-US" sz="1600" i="1">
                                      <a:effectLst/>
                                      <a:latin typeface="Cambria Math" panose="02040503050406030204" pitchFamily="18" charset="0"/>
                                    </a:rPr>
                                  </m:ctrlPr>
                                </m:sSubSupPr>
                                <m:e>
                                  <m:r>
                                    <a:rPr lang="en-US" sz="1600">
                                      <a:effectLst/>
                                      <a:latin typeface="Cambria Math" panose="02040503050406030204" pitchFamily="18" charset="0"/>
                                    </a:rPr>
                                    <m:t>𝜏</m:t>
                                  </m:r>
                                </m:e>
                                <m:sub>
                                  <m:r>
                                    <a:rPr lang="en-US" sz="1600">
                                      <a:effectLst/>
                                      <a:latin typeface="Cambria Math" panose="02040503050406030204" pitchFamily="18" charset="0"/>
                                    </a:rPr>
                                    <m:t>1</m:t>
                                  </m:r>
                                </m:sub>
                                <m:sup>
                                  <m:r>
                                    <a:rPr lang="en-US" sz="1600">
                                      <a:effectLst/>
                                      <a:latin typeface="Cambria Math" panose="02040503050406030204" pitchFamily="18" charset="0"/>
                                    </a:rPr>
                                    <m:t>𝛼</m:t>
                                  </m:r>
                                </m:sup>
                              </m:sSubSup>
                            </m:oMath>
                          </a14:m>
                          <a:r>
                            <a:rPr lang="en-US" sz="1600">
                              <a:effectLst/>
                            </a:rPr>
                            <a:t> [MPa]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600" i="1">
                                        <a:effectLst/>
                                        <a:latin typeface="Cambria Math" panose="02040503050406030204" pitchFamily="18" charset="0"/>
                                      </a:rPr>
                                    </m:ctrlPr>
                                  </m:sSubSupPr>
                                  <m:e>
                                    <m:r>
                                      <a:rPr lang="en-US" sz="1600">
                                        <a:effectLst/>
                                        <a:latin typeface="Cambria Math" panose="02040503050406030204" pitchFamily="18" charset="0"/>
                                      </a:rPr>
                                      <m:t>𝜃</m:t>
                                    </m:r>
                                  </m:e>
                                  <m:sub>
                                    <m:r>
                                      <a:rPr lang="en-US" sz="1600">
                                        <a:effectLst/>
                                        <a:latin typeface="Cambria Math" panose="02040503050406030204" pitchFamily="18" charset="0"/>
                                      </a:rPr>
                                      <m:t>0</m:t>
                                    </m:r>
                                  </m:sub>
                                  <m:sup>
                                    <m:r>
                                      <a:rPr lang="en-US" sz="1600">
                                        <a:effectLst/>
                                        <a:latin typeface="Cambria Math" panose="02040503050406030204" pitchFamily="18" charset="0"/>
                                      </a:rPr>
                                      <m:t>𝛼</m:t>
                                    </m:r>
                                  </m:sup>
                                </m:sSubSup>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600" i="1">
                                        <a:effectLst/>
                                        <a:latin typeface="Cambria Math" panose="02040503050406030204" pitchFamily="18" charset="0"/>
                                      </a:rPr>
                                    </m:ctrlPr>
                                  </m:sSubSupPr>
                                  <m:e>
                                    <m:r>
                                      <a:rPr lang="en-US" sz="1600">
                                        <a:effectLst/>
                                        <a:latin typeface="Cambria Math" panose="02040503050406030204" pitchFamily="18" charset="0"/>
                                      </a:rPr>
                                      <m:t>𝜃</m:t>
                                    </m:r>
                                  </m:e>
                                  <m:sub>
                                    <m:r>
                                      <a:rPr lang="en-US" sz="1600">
                                        <a:effectLst/>
                                        <a:latin typeface="Cambria Math" panose="02040503050406030204" pitchFamily="18" charset="0"/>
                                      </a:rPr>
                                      <m:t>1</m:t>
                                    </m:r>
                                  </m:sub>
                                  <m:sup>
                                    <m:r>
                                      <a:rPr lang="en-US" sz="1600">
                                        <a:effectLst/>
                                        <a:latin typeface="Cambria Math" panose="02040503050406030204" pitchFamily="18" charset="0"/>
                                      </a:rPr>
                                      <m:t>𝛼</m:t>
                                    </m:r>
                                  </m:sup>
                                </m:sSubSup>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𝑐</m:t>
                                    </m:r>
                                  </m:e>
                                  <m:sub>
                                    <m:r>
                                      <a:rPr lang="en-US" sz="1600">
                                        <a:effectLst/>
                                        <a:latin typeface="Cambria Math" panose="02040503050406030204" pitchFamily="18" charset="0"/>
                                      </a:rPr>
                                      <m:t>1</m:t>
                                    </m:r>
                                  </m:sub>
                                </m:sSub>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𝑐</m:t>
                                    </m:r>
                                  </m:e>
                                  <m:sub>
                                    <m:r>
                                      <a:rPr lang="en-US" sz="1600">
                                        <a:effectLst/>
                                        <a:latin typeface="Cambria Math" panose="02040503050406030204" pitchFamily="18" charset="0"/>
                                      </a:rPr>
                                      <m:t>2</m:t>
                                    </m:r>
                                  </m:sub>
                                </m:sSub>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𝑐</m:t>
                                    </m:r>
                                  </m:e>
                                  <m:sub>
                                    <m:r>
                                      <a:rPr lang="en-US" sz="1600">
                                        <a:effectLst/>
                                        <a:latin typeface="Cambria Math" panose="02040503050406030204" pitchFamily="18" charset="0"/>
                                      </a:rPr>
                                      <m:t>3</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𝑐</m:t>
                                    </m:r>
                                  </m:e>
                                  <m:sub>
                                    <m:r>
                                      <a:rPr lang="en-US" sz="1600">
                                        <a:effectLst/>
                                        <a:latin typeface="Cambria Math" panose="02040503050406030204" pitchFamily="18" charset="0"/>
                                      </a:rPr>
                                      <m:t>4</m:t>
                                    </m:r>
                                  </m:sub>
                                </m:sSub>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0615794"/>
                      </a:ext>
                    </a:extLst>
                  </a:tr>
                  <a:tr h="338455">
                    <a:tc>
                      <a:txBody>
                        <a:bodyPr/>
                        <a:lstStyle/>
                        <a:p>
                          <a:pPr marL="0" marR="0">
                            <a:lnSpc>
                              <a:spcPct val="107000"/>
                            </a:lnSpc>
                            <a:spcBef>
                              <a:spcPts val="0"/>
                            </a:spcBef>
                            <a:spcAft>
                              <a:spcPts val="0"/>
                            </a:spcAft>
                          </a:pPr>
                          <a:r>
                            <a:rPr lang="en-US" sz="1600" dirty="0">
                              <a:effectLst/>
                            </a:rPr>
                            <a:t>Prismatic </a:t>
                          </a:r>
                          <a14:m>
                            <m:oMath xmlns:m="http://schemas.openxmlformats.org/officeDocument/2006/math">
                              <m:d>
                                <m:dPr>
                                  <m:begChr m:val="⟨"/>
                                  <m:endChr m:val=""/>
                                  <m:ctrlPr>
                                    <a:rPr lang="en-US" sz="1600" i="1">
                                      <a:effectLst/>
                                      <a:latin typeface="Cambria Math" panose="02040503050406030204" pitchFamily="18" charset="0"/>
                                    </a:rPr>
                                  </m:ctrlPr>
                                </m:dPr>
                                <m:e>
                                  <m:d>
                                    <m:dPr>
                                      <m:begChr m:val=""/>
                                      <m:endChr m:val="⟩"/>
                                      <m:ctrlPr>
                                        <a:rPr lang="en-US" sz="1600" i="1">
                                          <a:effectLst/>
                                          <a:latin typeface="Cambria Math" panose="02040503050406030204" pitchFamily="18" charset="0"/>
                                        </a:rPr>
                                      </m:ctrlPr>
                                    </m:dPr>
                                    <m:e>
                                      <m:r>
                                        <a:rPr lang="en-US" sz="1600">
                                          <a:effectLst/>
                                          <a:latin typeface="Cambria Math" panose="02040503050406030204" pitchFamily="18" charset="0"/>
                                        </a:rPr>
                                        <m:t>𝐚</m:t>
                                      </m:r>
                                    </m:e>
                                  </m:d>
                                </m:e>
                              </m:d>
                            </m:oMath>
                          </a14:m>
                          <a:r>
                            <a:rPr lang="en-US" sz="1600" dirty="0">
                              <a:effectLst/>
                            </a:rPr>
                            <a:t>, </a:t>
                          </a:r>
                          <a14:m>
                            <m:oMath xmlns:m="http://schemas.openxmlformats.org/officeDocument/2006/math">
                              <m:r>
                                <a:rPr lang="en-US" sz="1600">
                                  <a:effectLst/>
                                  <a:latin typeface="Cambria Math" panose="02040503050406030204" pitchFamily="18" charset="0"/>
                                </a:rPr>
                                <m:t>𝛼</m:t>
                              </m:r>
                              <m:r>
                                <a:rPr lang="en-US" sz="1600">
                                  <a:effectLst/>
                                  <a:latin typeface="Cambria Math" panose="02040503050406030204" pitchFamily="18" charset="0"/>
                                </a:rPr>
                                <m:t>=1</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516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45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2600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3406447"/>
                      </a:ext>
                    </a:extLst>
                  </a:tr>
                  <a:tr h="338455">
                    <a:tc>
                      <a:txBody>
                        <a:bodyPr/>
                        <a:lstStyle/>
                        <a:p>
                          <a:pPr marL="0" marR="0">
                            <a:lnSpc>
                              <a:spcPct val="107000"/>
                            </a:lnSpc>
                            <a:spcBef>
                              <a:spcPts val="0"/>
                            </a:spcBef>
                            <a:spcAft>
                              <a:spcPts val="0"/>
                            </a:spcAft>
                          </a:pPr>
                          <a:r>
                            <a:rPr lang="en-US" sz="1600">
                              <a:effectLst/>
                            </a:rPr>
                            <a:t>Basal </a:t>
                          </a:r>
                          <a14:m>
                            <m:oMath xmlns:m="http://schemas.openxmlformats.org/officeDocument/2006/math">
                              <m:d>
                                <m:dPr>
                                  <m:begChr m:val="⟨"/>
                                  <m:endChr m:val=""/>
                                  <m:ctrlPr>
                                    <a:rPr lang="en-US" sz="1600" i="1">
                                      <a:effectLst/>
                                      <a:latin typeface="Cambria Math" panose="02040503050406030204" pitchFamily="18" charset="0"/>
                                    </a:rPr>
                                  </m:ctrlPr>
                                </m:dPr>
                                <m:e>
                                  <m:d>
                                    <m:dPr>
                                      <m:begChr m:val=""/>
                                      <m:endChr m:val="⟩"/>
                                      <m:ctrlPr>
                                        <a:rPr lang="en-US" sz="1600" i="1">
                                          <a:effectLst/>
                                          <a:latin typeface="Cambria Math" panose="02040503050406030204" pitchFamily="18" charset="0"/>
                                        </a:rPr>
                                      </m:ctrlPr>
                                    </m:dPr>
                                    <m:e>
                                      <m:r>
                                        <a:rPr lang="en-US" sz="1600">
                                          <a:effectLst/>
                                          <a:latin typeface="Cambria Math" panose="02040503050406030204" pitchFamily="18" charset="0"/>
                                        </a:rPr>
                                        <m:t>𝐚</m:t>
                                      </m:r>
                                    </m:e>
                                  </m:d>
                                </m:e>
                              </m:d>
                            </m:oMath>
                          </a14:m>
                          <a:r>
                            <a:rPr lang="en-US" sz="1600">
                              <a:effectLst/>
                            </a:rPr>
                            <a:t>, </a:t>
                          </a:r>
                          <a14:m>
                            <m:oMath xmlns:m="http://schemas.openxmlformats.org/officeDocument/2006/math">
                              <m:r>
                                <a:rPr lang="en-US" sz="1600">
                                  <a:effectLst/>
                                  <a:latin typeface="Cambria Math" panose="02040503050406030204" pitchFamily="18" charset="0"/>
                                </a:rPr>
                                <m:t>𝛼</m:t>
                              </m:r>
                              <m:r>
                                <a:rPr lang="en-US" sz="1600">
                                  <a:effectLst/>
                                  <a:latin typeface="Cambria Math" panose="02040503050406030204" pitchFamily="18" charset="0"/>
                                </a:rPr>
                                <m:t>=2</m:t>
                              </m:r>
                            </m:oMath>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430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2500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n/a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8465894"/>
                      </a:ext>
                    </a:extLst>
                  </a:tr>
                  <a:tr h="338455">
                    <a:tc>
                      <a:txBody>
                        <a:bodyPr/>
                        <a:lstStyle/>
                        <a:p>
                          <a:pPr marL="0" marR="0">
                            <a:lnSpc>
                              <a:spcPct val="107000"/>
                            </a:lnSpc>
                            <a:spcBef>
                              <a:spcPts val="0"/>
                            </a:spcBef>
                            <a:spcAft>
                              <a:spcPts val="0"/>
                            </a:spcAft>
                          </a:pPr>
                          <a:r>
                            <a:rPr lang="en-US" sz="1600">
                              <a:effectLst/>
                            </a:rPr>
                            <a:t>Pyramidal </a:t>
                          </a:r>
                          <a14:m>
                            <m:oMath xmlns:m="http://schemas.openxmlformats.org/officeDocument/2006/math">
                              <m:d>
                                <m:dPr>
                                  <m:begChr m:val="⟨"/>
                                  <m:endChr m:val=""/>
                                  <m:ctrlPr>
                                    <a:rPr lang="en-US" sz="1600" i="1">
                                      <a:effectLst/>
                                      <a:latin typeface="Cambria Math" panose="02040503050406030204" pitchFamily="18" charset="0"/>
                                    </a:rPr>
                                  </m:ctrlPr>
                                </m:dPr>
                                <m:e>
                                  <m:r>
                                    <a:rPr lang="en-US" sz="1600">
                                      <a:effectLst/>
                                      <a:latin typeface="Cambria Math" panose="02040503050406030204" pitchFamily="18" charset="0"/>
                                    </a:rPr>
                                    <m:t>𝐜</m:t>
                                  </m:r>
                                  <m:r>
                                    <a:rPr lang="en-US" sz="1600">
                                      <a:effectLst/>
                                      <a:latin typeface="Cambria Math" panose="02040503050406030204" pitchFamily="18" charset="0"/>
                                    </a:rPr>
                                    <m:t>+</m:t>
                                  </m:r>
                                  <m:d>
                                    <m:dPr>
                                      <m:begChr m:val=""/>
                                      <m:endChr m:val="⟩"/>
                                      <m:ctrlPr>
                                        <a:rPr lang="en-US" sz="1600" i="1">
                                          <a:effectLst/>
                                          <a:latin typeface="Cambria Math" panose="02040503050406030204" pitchFamily="18" charset="0"/>
                                        </a:rPr>
                                      </m:ctrlPr>
                                    </m:dPr>
                                    <m:e>
                                      <m:r>
                                        <a:rPr lang="en-US" sz="1600">
                                          <a:effectLst/>
                                          <a:latin typeface="Cambria Math" panose="02040503050406030204" pitchFamily="18" charset="0"/>
                                        </a:rPr>
                                        <m:t>𝐚</m:t>
                                      </m:r>
                                    </m:e>
                                  </m:d>
                                </m:e>
                              </m:d>
                            </m:oMath>
                          </a14:m>
                          <a:r>
                            <a:rPr lang="en-US" sz="1600">
                              <a:effectLst/>
                            </a:rPr>
                            <a:t>, </a:t>
                          </a:r>
                          <a14:m>
                            <m:oMath xmlns:m="http://schemas.openxmlformats.org/officeDocument/2006/math">
                              <m:r>
                                <a:rPr lang="en-US" sz="1600">
                                  <a:effectLst/>
                                  <a:latin typeface="Cambria Math" panose="02040503050406030204" pitchFamily="18" charset="0"/>
                                </a:rPr>
                                <m:t>𝛼</m:t>
                              </m:r>
                              <m:r>
                                <a:rPr lang="en-US" sz="1600">
                                  <a:effectLst/>
                                  <a:latin typeface="Cambria Math" panose="02040503050406030204" pitchFamily="18" charset="0"/>
                                </a:rPr>
                                <m:t>=3</m:t>
                              </m:r>
                            </m:oMath>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3300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5637276"/>
                      </a:ext>
                    </a:extLst>
                  </a:tr>
                </a:tbl>
              </a:graphicData>
            </a:graphic>
          </p:graphicFrame>
        </mc:Choice>
        <mc:Fallback xmlns="">
          <p:graphicFrame>
            <p:nvGraphicFramePr>
              <p:cNvPr id="24" name="Table 23">
                <a:extLst>
                  <a:ext uri="{FF2B5EF4-FFF2-40B4-BE49-F238E27FC236}">
                    <a16:creationId xmlns:a16="http://schemas.microsoft.com/office/drawing/2014/main" id="{353A21BA-7103-43DA-9629-F98BDED7BA3B}"/>
                  </a:ext>
                </a:extLst>
              </p:cNvPr>
              <p:cNvGraphicFramePr>
                <a:graphicFrameLocks noGrp="1"/>
              </p:cNvGraphicFramePr>
              <p:nvPr>
                <p:extLst>
                  <p:ext uri="{D42A27DB-BD31-4B8C-83A1-F6EECF244321}">
                    <p14:modId xmlns:p14="http://schemas.microsoft.com/office/powerpoint/2010/main" val="3674449489"/>
                  </p:ext>
                </p:extLst>
              </p:nvPr>
            </p:nvGraphicFramePr>
            <p:xfrm>
              <a:off x="24445399" y="11874535"/>
              <a:ext cx="6747953" cy="2292987"/>
            </p:xfrm>
            <a:graphic>
              <a:graphicData uri="http://schemas.openxmlformats.org/drawingml/2006/table">
                <a:tbl>
                  <a:tblPr>
                    <a:tableStyleId>{5C22544A-7EE6-4342-B048-85BDC9FD1C3A}</a:tableStyleId>
                  </a:tblPr>
                  <a:tblGrid>
                    <a:gridCol w="1407455">
                      <a:extLst>
                        <a:ext uri="{9D8B030D-6E8A-4147-A177-3AD203B41FA5}">
                          <a16:colId xmlns:a16="http://schemas.microsoft.com/office/drawing/2014/main" val="3793840824"/>
                        </a:ext>
                      </a:extLst>
                    </a:gridCol>
                    <a:gridCol w="751563">
                      <a:extLst>
                        <a:ext uri="{9D8B030D-6E8A-4147-A177-3AD203B41FA5}">
                          <a16:colId xmlns:a16="http://schemas.microsoft.com/office/drawing/2014/main" val="4015520480"/>
                        </a:ext>
                      </a:extLst>
                    </a:gridCol>
                    <a:gridCol w="877195">
                      <a:extLst>
                        <a:ext uri="{9D8B030D-6E8A-4147-A177-3AD203B41FA5}">
                          <a16:colId xmlns:a16="http://schemas.microsoft.com/office/drawing/2014/main" val="3326969586"/>
                        </a:ext>
                      </a:extLst>
                    </a:gridCol>
                    <a:gridCol w="607501">
                      <a:extLst>
                        <a:ext uri="{9D8B030D-6E8A-4147-A177-3AD203B41FA5}">
                          <a16:colId xmlns:a16="http://schemas.microsoft.com/office/drawing/2014/main" val="2514313256"/>
                        </a:ext>
                      </a:extLst>
                    </a:gridCol>
                    <a:gridCol w="631137">
                      <a:extLst>
                        <a:ext uri="{9D8B030D-6E8A-4147-A177-3AD203B41FA5}">
                          <a16:colId xmlns:a16="http://schemas.microsoft.com/office/drawing/2014/main" val="830274406"/>
                        </a:ext>
                      </a:extLst>
                    </a:gridCol>
                    <a:gridCol w="515753">
                      <a:extLst>
                        <a:ext uri="{9D8B030D-6E8A-4147-A177-3AD203B41FA5}">
                          <a16:colId xmlns:a16="http://schemas.microsoft.com/office/drawing/2014/main" val="2662840872"/>
                        </a:ext>
                      </a:extLst>
                    </a:gridCol>
                    <a:gridCol w="607501">
                      <a:extLst>
                        <a:ext uri="{9D8B030D-6E8A-4147-A177-3AD203B41FA5}">
                          <a16:colId xmlns:a16="http://schemas.microsoft.com/office/drawing/2014/main" val="1356958637"/>
                        </a:ext>
                      </a:extLst>
                    </a:gridCol>
                    <a:gridCol w="674924">
                      <a:extLst>
                        <a:ext uri="{9D8B030D-6E8A-4147-A177-3AD203B41FA5}">
                          <a16:colId xmlns:a16="http://schemas.microsoft.com/office/drawing/2014/main" val="3183249938"/>
                        </a:ext>
                      </a:extLst>
                    </a:gridCol>
                    <a:gridCol w="674924">
                      <a:extLst>
                        <a:ext uri="{9D8B030D-6E8A-4147-A177-3AD203B41FA5}">
                          <a16:colId xmlns:a16="http://schemas.microsoft.com/office/drawing/2014/main" val="2439480542"/>
                        </a:ext>
                      </a:extLst>
                    </a:gridCol>
                  </a:tblGrid>
                  <a:tr h="254000">
                    <a:tc gridSpan="5">
                      <a:txBody>
                        <a:bodyPr/>
                        <a:lstStyle/>
                        <a:p>
                          <a:pPr marL="0" marR="0">
                            <a:lnSpc>
                              <a:spcPct val="107000"/>
                            </a:lnSpc>
                            <a:spcBef>
                              <a:spcPts val="0"/>
                            </a:spcBef>
                            <a:spcAft>
                              <a:spcPts val="0"/>
                            </a:spcAft>
                          </a:pPr>
                          <a:r>
                            <a:rPr lang="en-US" sz="1600" b="1" dirty="0">
                              <a:effectLst/>
                            </a:rPr>
                            <a:t>                                                  Hardening parameter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0"/>
                            </a:spcBef>
                            <a:spcAft>
                              <a:spcPts val="0"/>
                            </a:spcAft>
                          </a:pPr>
                          <a:r>
                            <a:rPr lang="en-US" sz="1600" b="1" dirty="0">
                              <a:effectLst/>
                            </a:rPr>
                            <a:t>Non-Schmid coefficients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6595360"/>
                      </a:ext>
                    </a:extLst>
                  </a:tr>
                  <a:tr h="510223">
                    <a:tc>
                      <a:txBody>
                        <a:bodyPr/>
                        <a:lstStyle/>
                        <a:p>
                          <a:pPr marL="0" marR="0">
                            <a:lnSpc>
                              <a:spcPct val="107000"/>
                            </a:lnSpc>
                            <a:spcBef>
                              <a:spcPts val="0"/>
                            </a:spcBef>
                            <a:spcAft>
                              <a:spcPts val="0"/>
                            </a:spcAft>
                          </a:pPr>
                          <a:r>
                            <a:rPr lang="en-US" sz="1600" b="1" dirty="0">
                              <a:effectLst/>
                            </a:rPr>
                            <a:t>Slip Mode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6"/>
                          <a:stretch>
                            <a:fillRect l="-187097" t="-60714" r="-608871" b="-421429"/>
                          </a:stretch>
                        </a:blipFill>
                      </a:tcPr>
                    </a:tc>
                    <a:tc>
                      <a:txBody>
                        <a:bodyPr/>
                        <a:lstStyle/>
                        <a:p>
                          <a:endParaRPr lang="en-US"/>
                        </a:p>
                      </a:txBody>
                      <a:tcPr marL="68580" marR="68580" marT="0" marB="0">
                        <a:blipFill>
                          <a:blip r:embed="rId46"/>
                          <a:stretch>
                            <a:fillRect l="-247222" t="-60714" r="-424306" b="-421429"/>
                          </a:stretch>
                        </a:blipFill>
                      </a:tcPr>
                    </a:tc>
                    <a:tc>
                      <a:txBody>
                        <a:bodyPr/>
                        <a:lstStyle/>
                        <a:p>
                          <a:endParaRPr lang="en-US"/>
                        </a:p>
                      </a:txBody>
                      <a:tcPr marL="68580" marR="68580" marT="0" marB="0">
                        <a:blipFill>
                          <a:blip r:embed="rId46"/>
                          <a:stretch>
                            <a:fillRect l="-505051" t="-60714" r="-517172" b="-421429"/>
                          </a:stretch>
                        </a:blipFill>
                      </a:tcPr>
                    </a:tc>
                    <a:tc>
                      <a:txBody>
                        <a:bodyPr/>
                        <a:lstStyle/>
                        <a:p>
                          <a:endParaRPr lang="en-US"/>
                        </a:p>
                      </a:txBody>
                      <a:tcPr marL="68580" marR="68580" marT="0" marB="0">
                        <a:blipFill>
                          <a:blip r:embed="rId46"/>
                          <a:stretch>
                            <a:fillRect l="-575962" t="-60714" r="-392308" b="-421429"/>
                          </a:stretch>
                        </a:blipFill>
                      </a:tcPr>
                    </a:tc>
                    <a:tc>
                      <a:txBody>
                        <a:bodyPr/>
                        <a:lstStyle/>
                        <a:p>
                          <a:endParaRPr lang="en-US"/>
                        </a:p>
                      </a:txBody>
                      <a:tcPr marL="68580" marR="68580" marT="0" marB="0">
                        <a:blipFill>
                          <a:blip r:embed="rId46"/>
                          <a:stretch>
                            <a:fillRect l="-827059" t="-60714" r="-380000" b="-421429"/>
                          </a:stretch>
                        </a:blipFill>
                      </a:tcPr>
                    </a:tc>
                    <a:tc>
                      <a:txBody>
                        <a:bodyPr/>
                        <a:lstStyle/>
                        <a:p>
                          <a:endParaRPr lang="en-US"/>
                        </a:p>
                      </a:txBody>
                      <a:tcPr marL="68580" marR="68580" marT="0" marB="0">
                        <a:blipFill>
                          <a:blip r:embed="rId46"/>
                          <a:stretch>
                            <a:fillRect l="-795960" t="-60714" r="-226263" b="-421429"/>
                          </a:stretch>
                        </a:blipFill>
                      </a:tcPr>
                    </a:tc>
                    <a:tc>
                      <a:txBody>
                        <a:bodyPr/>
                        <a:lstStyle/>
                        <a:p>
                          <a:endParaRPr lang="en-US"/>
                        </a:p>
                      </a:txBody>
                      <a:tcPr marL="68580" marR="68580" marT="0" marB="0">
                        <a:blipFill>
                          <a:blip r:embed="rId46"/>
                          <a:stretch>
                            <a:fillRect l="-799099" t="-60714" r="-101802" b="-421429"/>
                          </a:stretch>
                        </a:blipFill>
                      </a:tcPr>
                    </a:tc>
                    <a:tc>
                      <a:txBody>
                        <a:bodyPr/>
                        <a:lstStyle/>
                        <a:p>
                          <a:endParaRPr lang="en-US"/>
                        </a:p>
                      </a:txBody>
                      <a:tcPr marL="68580" marR="68580" marT="0" marB="0">
                        <a:blipFill>
                          <a:blip r:embed="rId46"/>
                          <a:stretch>
                            <a:fillRect l="-899099" t="-60714" r="-1802" b="-421429"/>
                          </a:stretch>
                        </a:blipFill>
                      </a:tcPr>
                    </a:tc>
                    <a:extLst>
                      <a:ext uri="{0D108BD9-81ED-4DB2-BD59-A6C34878D82A}">
                        <a16:rowId xmlns:a16="http://schemas.microsoft.com/office/drawing/2014/main" val="1880615794"/>
                      </a:ext>
                    </a:extLst>
                  </a:tr>
                  <a:tr h="509588">
                    <a:tc>
                      <a:txBody>
                        <a:bodyPr/>
                        <a:lstStyle/>
                        <a:p>
                          <a:endParaRPr lang="en-US"/>
                        </a:p>
                      </a:txBody>
                      <a:tcPr marL="68580" marR="68580" marT="0" marB="0">
                        <a:blipFill>
                          <a:blip r:embed="rId46"/>
                          <a:stretch>
                            <a:fillRect l="-433" t="-160714" r="-380519" b="-321429"/>
                          </a:stretch>
                        </a:blipFill>
                      </a:tcPr>
                    </a:tc>
                    <a:tc>
                      <a:txBody>
                        <a:bodyPr/>
                        <a:lstStyle/>
                        <a:p>
                          <a:pPr marL="0" marR="0" algn="ctr">
                            <a:lnSpc>
                              <a:spcPct val="107000"/>
                            </a:lnSpc>
                            <a:spcBef>
                              <a:spcPts val="0"/>
                            </a:spcBef>
                            <a:spcAft>
                              <a:spcPts val="0"/>
                            </a:spcAft>
                          </a:pPr>
                          <a:r>
                            <a:rPr lang="en-US" sz="1600" dirty="0">
                              <a:effectLst/>
                            </a:rPr>
                            <a:t>516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45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2600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3406447"/>
                      </a:ext>
                    </a:extLst>
                  </a:tr>
                  <a:tr h="509588">
                    <a:tc>
                      <a:txBody>
                        <a:bodyPr/>
                        <a:lstStyle/>
                        <a:p>
                          <a:endParaRPr lang="en-US"/>
                        </a:p>
                      </a:txBody>
                      <a:tcPr marL="68580" marR="68580" marT="0" marB="0">
                        <a:blipFill>
                          <a:blip r:embed="rId46"/>
                          <a:stretch>
                            <a:fillRect l="-433" t="-260714" r="-380519" b="-221429"/>
                          </a:stretch>
                        </a:blipFill>
                      </a:tcPr>
                    </a:tc>
                    <a:tc>
                      <a:txBody>
                        <a:bodyPr/>
                        <a:lstStyle/>
                        <a:p>
                          <a:pPr marL="0" marR="0" algn="ctr">
                            <a:lnSpc>
                              <a:spcPct val="107000"/>
                            </a:lnSpc>
                            <a:spcBef>
                              <a:spcPts val="0"/>
                            </a:spcBef>
                            <a:spcAft>
                              <a:spcPts val="0"/>
                            </a:spcAft>
                          </a:pPr>
                          <a:r>
                            <a:rPr lang="en-US" sz="1600">
                              <a:effectLst/>
                            </a:rPr>
                            <a:t>430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2500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n/a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8465894"/>
                      </a:ext>
                    </a:extLst>
                  </a:tr>
                  <a:tr h="509588">
                    <a:tc>
                      <a:txBody>
                        <a:bodyPr/>
                        <a:lstStyle/>
                        <a:p>
                          <a:endParaRPr lang="en-US"/>
                        </a:p>
                      </a:txBody>
                      <a:tcPr marL="68580" marR="68580" marT="0" marB="0">
                        <a:blipFill>
                          <a:blip r:embed="rId46"/>
                          <a:stretch>
                            <a:fillRect l="-433" t="-360714" r="-380519" b="-121429"/>
                          </a:stretch>
                        </a:blipFill>
                      </a:tcPr>
                    </a:tc>
                    <a:tc>
                      <a:txBody>
                        <a:bodyPr/>
                        <a:lstStyle/>
                        <a:p>
                          <a:pPr marL="0" marR="0" algn="ctr">
                            <a:lnSpc>
                              <a:spcPct val="107000"/>
                            </a:lnSpc>
                            <a:spcBef>
                              <a:spcPts val="0"/>
                            </a:spcBef>
                            <a:spcAft>
                              <a:spcPts val="0"/>
                            </a:spcAft>
                          </a:pPr>
                          <a:r>
                            <a:rPr lang="en-US"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3300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0.28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5637276"/>
                      </a:ext>
                    </a:extLst>
                  </a:tr>
                </a:tbl>
              </a:graphicData>
            </a:graphic>
          </p:graphicFrame>
        </mc:Fallback>
      </mc:AlternateContent>
      <p:pic>
        <p:nvPicPr>
          <p:cNvPr id="543" name="Picture 542">
            <a:extLst>
              <a:ext uri="{FF2B5EF4-FFF2-40B4-BE49-F238E27FC236}">
                <a16:creationId xmlns:a16="http://schemas.microsoft.com/office/drawing/2014/main" id="{D7E381D1-32BC-4C31-9FCC-F6DEB7AA559D}"/>
              </a:ext>
            </a:extLst>
          </p:cNvPr>
          <p:cNvPicPr/>
          <p:nvPr/>
        </p:nvPicPr>
        <p:blipFill>
          <a:blip r:embed="rId47">
            <a:extLst>
              <a:ext uri="{28A0092B-C50C-407E-A947-70E740481C1C}">
                <a14:useLocalDpi xmlns:a14="http://schemas.microsoft.com/office/drawing/2010/main" val="0"/>
              </a:ext>
            </a:extLst>
          </a:blip>
          <a:srcRect/>
          <a:stretch>
            <a:fillRect/>
          </a:stretch>
        </p:blipFill>
        <p:spPr bwMode="auto">
          <a:xfrm>
            <a:off x="24857744" y="14787611"/>
            <a:ext cx="5029835" cy="1706880"/>
          </a:xfrm>
          <a:prstGeom prst="rect">
            <a:avLst/>
          </a:prstGeom>
          <a:noFill/>
        </p:spPr>
      </p:pic>
      <p:pic>
        <p:nvPicPr>
          <p:cNvPr id="544" name="Picture 543">
            <a:extLst>
              <a:ext uri="{FF2B5EF4-FFF2-40B4-BE49-F238E27FC236}">
                <a16:creationId xmlns:a16="http://schemas.microsoft.com/office/drawing/2014/main" id="{EB5FF8F7-8723-4A61-ABC0-FB3E1219AD5B}"/>
              </a:ext>
            </a:extLst>
          </p:cNvPr>
          <p:cNvPicPr/>
          <p:nvPr/>
        </p:nvPicPr>
        <p:blipFill>
          <a:blip r:embed="rId48">
            <a:extLst>
              <a:ext uri="{28A0092B-C50C-407E-A947-70E740481C1C}">
                <a14:useLocalDpi xmlns:a14="http://schemas.microsoft.com/office/drawing/2010/main" val="0"/>
              </a:ext>
            </a:extLst>
          </a:blip>
          <a:srcRect/>
          <a:stretch>
            <a:fillRect/>
          </a:stretch>
        </p:blipFill>
        <p:spPr bwMode="auto">
          <a:xfrm>
            <a:off x="24904628" y="16832723"/>
            <a:ext cx="5029200" cy="1783080"/>
          </a:xfrm>
          <a:prstGeom prst="rect">
            <a:avLst/>
          </a:prstGeom>
          <a:noFill/>
        </p:spPr>
      </p:pic>
      <p:pic>
        <p:nvPicPr>
          <p:cNvPr id="545" name="Picture 544">
            <a:extLst>
              <a:ext uri="{FF2B5EF4-FFF2-40B4-BE49-F238E27FC236}">
                <a16:creationId xmlns:a16="http://schemas.microsoft.com/office/drawing/2014/main" id="{18ADB73E-A0B2-40C8-A062-DC25BC3251A2}"/>
              </a:ext>
            </a:extLst>
          </p:cNvPr>
          <p:cNvPicPr/>
          <p:nvPr/>
        </p:nvPicPr>
        <p:blipFill rotWithShape="1">
          <a:blip r:embed="rId15">
            <a:extLst>
              <a:ext uri="{28A0092B-C50C-407E-A947-70E740481C1C}">
                <a14:useLocalDpi xmlns:a14="http://schemas.microsoft.com/office/drawing/2010/main" val="0"/>
              </a:ext>
            </a:extLst>
          </a:blip>
          <a:srcRect l="45122" t="5273" r="51037" b="49983"/>
          <a:stretch/>
        </p:blipFill>
        <p:spPr bwMode="auto">
          <a:xfrm>
            <a:off x="30067019" y="16875583"/>
            <a:ext cx="429260" cy="16429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47" name="Text Placeholder 671">
                <a:extLst>
                  <a:ext uri="{FF2B5EF4-FFF2-40B4-BE49-F238E27FC236}">
                    <a16:creationId xmlns:a16="http://schemas.microsoft.com/office/drawing/2014/main" id="{39D22CC9-C048-4B18-87B5-00D5CC765DA6}"/>
                  </a:ext>
                </a:extLst>
              </p:cNvPr>
              <p:cNvSpPr txBox="1">
                <a:spLocks/>
              </p:cNvSpPr>
              <p:nvPr/>
            </p:nvSpPr>
            <p:spPr>
              <a:xfrm>
                <a:off x="30642838" y="14960985"/>
                <a:ext cx="4047908" cy="3489363"/>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marL="342900" indent="-342900">
                  <a:buFont typeface="Arial" panose="020B0604020202020204" pitchFamily="34" charset="0"/>
                  <a:buChar char="•"/>
                  <a:defRPr/>
                </a:pPr>
                <a:r>
                  <a:rPr lang="en-US" dirty="0"/>
                  <a:t>(g) PFs measured by neutron diffraction compressed to a true strain of 0.01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s</m:t>
                        </m:r>
                      </m:e>
                      <m:sup>
                        <m:r>
                          <a:rPr lang="en-US" i="1">
                            <a:latin typeface="Cambria Math" panose="02040503050406030204" pitchFamily="18" charset="0"/>
                          </a:rPr>
                          <m:t>−</m:t>
                        </m:r>
                        <m:r>
                          <a:rPr lang="en-US">
                            <a:latin typeface="Cambria Math" panose="02040503050406030204" pitchFamily="18" charset="0"/>
                          </a:rPr>
                          <m:t>1</m:t>
                        </m:r>
                      </m:sup>
                    </m:sSup>
                  </m:oMath>
                </a14:m>
                <a:r>
                  <a:rPr lang="en-US" dirty="0"/>
                  <a:t>. </a:t>
                </a:r>
              </a:p>
              <a:p>
                <a:pPr marL="342900" indent="-342900">
                  <a:buFont typeface="Arial" panose="020B0604020202020204" pitchFamily="34" charset="0"/>
                  <a:buChar char="•"/>
                  <a:defRPr/>
                </a:pPr>
                <a:endParaRPr lang="en-US" dirty="0"/>
              </a:p>
              <a:p>
                <a:pPr marL="342900" indent="-342900">
                  <a:buFont typeface="Arial" panose="020B0604020202020204" pitchFamily="34" charset="0"/>
                  <a:buChar char="•"/>
                  <a:defRPr/>
                </a:pPr>
                <a:r>
                  <a:rPr lang="en-US" dirty="0"/>
                  <a:t>(h) Corresponding simulated PFs. The BD is pointing out of the plane.</a:t>
                </a:r>
              </a:p>
            </p:txBody>
          </p:sp>
        </mc:Choice>
        <mc:Fallback xmlns="">
          <p:sp>
            <p:nvSpPr>
              <p:cNvPr id="547" name="Text Placeholder 671">
                <a:extLst>
                  <a:ext uri="{FF2B5EF4-FFF2-40B4-BE49-F238E27FC236}">
                    <a16:creationId xmlns:a16="http://schemas.microsoft.com/office/drawing/2014/main" id="{39D22CC9-C048-4B18-87B5-00D5CC765DA6}"/>
                  </a:ext>
                </a:extLst>
              </p:cNvPr>
              <p:cNvSpPr txBox="1">
                <a:spLocks noRot="1" noChangeAspect="1" noMove="1" noResize="1" noEditPoints="1" noAdjustHandles="1" noChangeArrowheads="1" noChangeShapeType="1" noTextEdit="1"/>
              </p:cNvSpPr>
              <p:nvPr/>
            </p:nvSpPr>
            <p:spPr>
              <a:xfrm>
                <a:off x="30642838" y="14960985"/>
                <a:ext cx="4047908" cy="3489363"/>
              </a:xfrm>
              <a:prstGeom prst="rect">
                <a:avLst/>
              </a:prstGeom>
              <a:blipFill>
                <a:blip r:embed="rId49"/>
                <a:stretch>
                  <a:fillRect r="-151"/>
                </a:stretch>
              </a:blipFill>
            </p:spPr>
            <p:txBody>
              <a:bodyPr/>
              <a:lstStyle/>
              <a:p>
                <a:r>
                  <a:rPr lang="en-US">
                    <a:noFill/>
                  </a:rPr>
                  <a:t> </a:t>
                </a:r>
              </a:p>
            </p:txBody>
          </p:sp>
        </mc:Fallback>
      </mc:AlternateContent>
      <p:sp>
        <p:nvSpPr>
          <p:cNvPr id="548" name="TextBox 4">
            <a:extLst>
              <a:ext uri="{FF2B5EF4-FFF2-40B4-BE49-F238E27FC236}">
                <a16:creationId xmlns:a16="http://schemas.microsoft.com/office/drawing/2014/main" id="{BC61986F-3447-40E0-B80E-346FF8E54B0D}"/>
              </a:ext>
            </a:extLst>
          </p:cNvPr>
          <p:cNvSpPr txBox="1"/>
          <p:nvPr/>
        </p:nvSpPr>
        <p:spPr>
          <a:xfrm>
            <a:off x="24528709" y="14756203"/>
            <a:ext cx="628015" cy="295910"/>
          </a:xfrm>
          <a:prstGeom prst="rect">
            <a:avLst/>
          </a:prstGeom>
          <a:noFill/>
        </p:spPr>
        <p:txBody>
          <a:bodyPr wrap="square" rtlCol="0">
            <a:noAutofit/>
          </a:bodyPr>
          <a:lstStyle/>
          <a:p>
            <a:pPr marL="0" marR="0">
              <a:lnSpc>
                <a:spcPct val="105000"/>
              </a:lnSpc>
              <a:spcBef>
                <a:spcPts val="0"/>
              </a:spcBef>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9" name="TextBox 4">
            <a:extLst>
              <a:ext uri="{FF2B5EF4-FFF2-40B4-BE49-F238E27FC236}">
                <a16:creationId xmlns:a16="http://schemas.microsoft.com/office/drawing/2014/main" id="{BA9BA5DC-78DF-46D0-BC83-0FD998B0F992}"/>
              </a:ext>
            </a:extLst>
          </p:cNvPr>
          <p:cNvSpPr txBox="1"/>
          <p:nvPr/>
        </p:nvSpPr>
        <p:spPr>
          <a:xfrm>
            <a:off x="24522427" y="16768123"/>
            <a:ext cx="628015" cy="295910"/>
          </a:xfrm>
          <a:prstGeom prst="rect">
            <a:avLst/>
          </a:prstGeom>
          <a:noFill/>
        </p:spPr>
        <p:txBody>
          <a:bodyPr wrap="square" rtlCol="0">
            <a:noAutofit/>
          </a:bodyPr>
          <a:lstStyle/>
          <a:p>
            <a:pPr marL="0" marR="0">
              <a:lnSpc>
                <a:spcPct val="105000"/>
              </a:lnSpc>
              <a:spcBef>
                <a:spcPts val="0"/>
              </a:spcBef>
              <a:spcAft>
                <a:spcPts val="800"/>
              </a:spcAft>
            </a:pPr>
            <a:r>
              <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0" name="Text Placeholder 671">
            <a:extLst>
              <a:ext uri="{FF2B5EF4-FFF2-40B4-BE49-F238E27FC236}">
                <a16:creationId xmlns:a16="http://schemas.microsoft.com/office/drawing/2014/main" id="{73FF1DCD-4350-43E0-9D11-1C51888003B2}"/>
              </a:ext>
            </a:extLst>
          </p:cNvPr>
          <p:cNvSpPr txBox="1">
            <a:spLocks/>
          </p:cNvSpPr>
          <p:nvPr/>
        </p:nvSpPr>
        <p:spPr>
          <a:xfrm>
            <a:off x="31276535" y="6620045"/>
            <a:ext cx="3668325" cy="7322079"/>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defRPr/>
            </a:pPr>
            <a:r>
              <a:rPr lang="en-US" dirty="0"/>
              <a:t>Comparison of experimental (Exp.) and simulated (Sim.) true stress-true strain curves for compression and tension.</a:t>
            </a:r>
          </a:p>
          <a:p>
            <a:pPr marL="342900" indent="-342900">
              <a:buFont typeface="Arial" panose="020B0604020202020204" pitchFamily="34" charset="0"/>
              <a:buChar char="•"/>
              <a:defRPr/>
            </a:pPr>
            <a:r>
              <a:rPr lang="en-US" dirty="0"/>
              <a:t> (c) along BD and simulations with slip transfer</a:t>
            </a:r>
          </a:p>
          <a:p>
            <a:pPr marL="342900" indent="-342900">
              <a:buFont typeface="Arial" panose="020B0604020202020204" pitchFamily="34" charset="0"/>
              <a:buChar char="•"/>
              <a:defRPr/>
            </a:pPr>
            <a:r>
              <a:rPr lang="en-US" dirty="0"/>
              <a:t>(d) perpendicular (</a:t>
            </a:r>
            <a:r>
              <a:rPr lang="en-US" dirty="0">
                <a:latin typeface="Cambria Math" panose="02040503050406030204" pitchFamily="18" charset="0"/>
                <a:ea typeface="Cambria Math" panose="02040503050406030204" pitchFamily="18" charset="0"/>
              </a:rPr>
              <a:t>⊥) to </a:t>
            </a:r>
            <a:r>
              <a:rPr lang="en-US" dirty="0"/>
              <a:t>BD and simulations with slip transfer </a:t>
            </a:r>
          </a:p>
          <a:p>
            <a:pPr marL="342900" indent="-342900">
              <a:buFont typeface="Arial" panose="020B0604020202020204" pitchFamily="34" charset="0"/>
              <a:buChar char="•"/>
              <a:defRPr/>
            </a:pPr>
            <a:r>
              <a:rPr lang="en-US" dirty="0"/>
              <a:t>(e) along BD and simulations without slip transfer </a:t>
            </a:r>
          </a:p>
          <a:p>
            <a:pPr marL="342900" indent="-342900">
              <a:buFont typeface="Arial" panose="020B0604020202020204" pitchFamily="34" charset="0"/>
              <a:buChar char="•"/>
              <a:defRPr/>
            </a:pPr>
            <a:r>
              <a:rPr lang="en-US" dirty="0"/>
              <a:t>(f) </a:t>
            </a:r>
            <a:r>
              <a:rPr lang="en-US" dirty="0">
                <a:latin typeface="Cambria Math" panose="02040503050406030204" pitchFamily="18" charset="0"/>
                <a:ea typeface="Cambria Math" panose="02040503050406030204" pitchFamily="18" charset="0"/>
              </a:rPr>
              <a:t>⊥ </a:t>
            </a:r>
            <a:r>
              <a:rPr lang="en-US" dirty="0"/>
              <a:t>BD and simulations without slip transfer. </a:t>
            </a:r>
          </a:p>
        </p:txBody>
      </p:sp>
      <mc:AlternateContent xmlns:mc="http://schemas.openxmlformats.org/markup-compatibility/2006" xmlns:a14="http://schemas.microsoft.com/office/drawing/2010/main">
        <mc:Choice Requires="a14">
          <p:sp>
            <p:nvSpPr>
              <p:cNvPr id="551" name="Text Placeholder 671">
                <a:extLst>
                  <a:ext uri="{FF2B5EF4-FFF2-40B4-BE49-F238E27FC236}">
                    <a16:creationId xmlns:a16="http://schemas.microsoft.com/office/drawing/2014/main" id="{187B1F9E-F734-4EE2-91A1-3F3CF5D72DE9}"/>
                  </a:ext>
                </a:extLst>
              </p:cNvPr>
              <p:cNvSpPr txBox="1">
                <a:spLocks/>
              </p:cNvSpPr>
              <p:nvPr/>
            </p:nvSpPr>
            <p:spPr>
              <a:xfrm>
                <a:off x="13124054" y="19217748"/>
                <a:ext cx="9353910" cy="111730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The Luster-Morris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oMath>
                </a14:m>
                <a:r>
                  <a:rPr lang="en-US" dirty="0"/>
                  <a:t> parameter is used to calculate the likelihood of slip transfer across grain boundaries [2]</a:t>
                </a:r>
              </a:p>
            </p:txBody>
          </p:sp>
        </mc:Choice>
        <mc:Fallback xmlns="">
          <p:sp>
            <p:nvSpPr>
              <p:cNvPr id="551" name="Text Placeholder 671">
                <a:extLst>
                  <a:ext uri="{FF2B5EF4-FFF2-40B4-BE49-F238E27FC236}">
                    <a16:creationId xmlns:a16="http://schemas.microsoft.com/office/drawing/2014/main" id="{187B1F9E-F734-4EE2-91A1-3F3CF5D72DE9}"/>
                  </a:ext>
                </a:extLst>
              </p:cNvPr>
              <p:cNvSpPr txBox="1">
                <a:spLocks noRot="1" noChangeAspect="1" noMove="1" noResize="1" noEditPoints="1" noAdjustHandles="1" noChangeArrowheads="1" noChangeShapeType="1" noTextEdit="1"/>
              </p:cNvSpPr>
              <p:nvPr/>
            </p:nvSpPr>
            <p:spPr>
              <a:xfrm>
                <a:off x="13124054" y="19217748"/>
                <a:ext cx="9353910" cy="1117304"/>
              </a:xfrm>
              <a:prstGeom prst="rect">
                <a:avLst/>
              </a:prstGeom>
              <a:blipFill>
                <a:blip r:embed="rId50"/>
                <a:stretch>
                  <a:fillRect r="-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2" name="Text Placeholder 671">
                <a:extLst>
                  <a:ext uri="{FF2B5EF4-FFF2-40B4-BE49-F238E27FC236}">
                    <a16:creationId xmlns:a16="http://schemas.microsoft.com/office/drawing/2014/main" id="{91DBB666-CB47-439B-B329-F8148188B694}"/>
                  </a:ext>
                </a:extLst>
              </p:cNvPr>
              <p:cNvSpPr txBox="1">
                <a:spLocks/>
              </p:cNvSpPr>
              <p:nvPr/>
            </p:nvSpPr>
            <p:spPr>
              <a:xfrm>
                <a:off x="13064259" y="20083447"/>
                <a:ext cx="9353910" cy="747972"/>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𝑚</m:t>
                      </m:r>
                      <m:r>
                        <a:rPr lang="en-US" i="1" dirty="0" smtClean="0">
                          <a:solidFill>
                            <a:srgbClr val="C00000"/>
                          </a:solidFill>
                          <a:latin typeface="Cambria Math" panose="02040503050406030204" pitchFamily="18" charset="0"/>
                        </a:rPr>
                        <m:t>′=</m:t>
                      </m:r>
                      <m:r>
                        <m:rPr>
                          <m:sty m:val="p"/>
                        </m:rPr>
                        <a:rPr lang="en-US" i="1" dirty="0">
                          <a:solidFill>
                            <a:srgbClr val="C00000"/>
                          </a:solidFill>
                          <a:latin typeface="Cambria Math" panose="02040503050406030204" pitchFamily="18" charset="0"/>
                        </a:rPr>
                        <m:t>cos</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𝜅</m:t>
                      </m:r>
                      <m:r>
                        <a:rPr lang="en-US" i="1" dirty="0">
                          <a:solidFill>
                            <a:srgbClr val="C00000"/>
                          </a:solidFill>
                          <a:latin typeface="Cambria Math" panose="02040503050406030204" pitchFamily="18" charset="0"/>
                        </a:rPr>
                        <m:t>∗</m:t>
                      </m:r>
                      <m:r>
                        <m:rPr>
                          <m:sty m:val="p"/>
                        </m:rPr>
                        <a:rPr lang="en-US" i="1" dirty="0">
                          <a:solidFill>
                            <a:srgbClr val="C00000"/>
                          </a:solidFill>
                          <a:latin typeface="Cambria Math" panose="02040503050406030204" pitchFamily="18" charset="0"/>
                        </a:rPr>
                        <m:t>cos</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𝜓</m:t>
                      </m:r>
                      <m:r>
                        <a:rPr lang="en-US" i="1" dirty="0">
                          <a:solidFill>
                            <a:srgbClr val="C00000"/>
                          </a:solidFill>
                          <a:latin typeface="Cambria Math" panose="02040503050406030204" pitchFamily="18" charset="0"/>
                        </a:rPr>
                        <m:t> </m:t>
                      </m:r>
                    </m:oMath>
                  </m:oMathPara>
                </a14:m>
                <a:endParaRPr lang="en-US" dirty="0">
                  <a:solidFill>
                    <a:srgbClr val="C00000"/>
                  </a:solidFill>
                </a:endParaRPr>
              </a:p>
            </p:txBody>
          </p:sp>
        </mc:Choice>
        <mc:Fallback xmlns="">
          <p:sp>
            <p:nvSpPr>
              <p:cNvPr id="552" name="Text Placeholder 671">
                <a:extLst>
                  <a:ext uri="{FF2B5EF4-FFF2-40B4-BE49-F238E27FC236}">
                    <a16:creationId xmlns:a16="http://schemas.microsoft.com/office/drawing/2014/main" id="{91DBB666-CB47-439B-B329-F8148188B694}"/>
                  </a:ext>
                </a:extLst>
              </p:cNvPr>
              <p:cNvSpPr txBox="1">
                <a:spLocks noRot="1" noChangeAspect="1" noMove="1" noResize="1" noEditPoints="1" noAdjustHandles="1" noChangeArrowheads="1" noChangeShapeType="1" noTextEdit="1"/>
              </p:cNvSpPr>
              <p:nvPr/>
            </p:nvSpPr>
            <p:spPr>
              <a:xfrm>
                <a:off x="13064259" y="20083447"/>
                <a:ext cx="9353910" cy="747972"/>
              </a:xfrm>
              <a:prstGeom prst="rect">
                <a:avLst/>
              </a:prstGeom>
              <a:blipFill>
                <a:blip r:embed="rId51"/>
                <a:stretch>
                  <a:fillRect/>
                </a:stretch>
              </a:blipFill>
            </p:spPr>
            <p:txBody>
              <a:bodyPr/>
              <a:lstStyle/>
              <a:p>
                <a:r>
                  <a:rPr lang="en-US">
                    <a:noFill/>
                  </a:rPr>
                  <a:t> </a:t>
                </a:r>
              </a:p>
            </p:txBody>
          </p:sp>
        </mc:Fallback>
      </mc:AlternateContent>
      <p:pic>
        <p:nvPicPr>
          <p:cNvPr id="553" name="Picture 552">
            <a:extLst>
              <a:ext uri="{FF2B5EF4-FFF2-40B4-BE49-F238E27FC236}">
                <a16:creationId xmlns:a16="http://schemas.microsoft.com/office/drawing/2014/main" id="{A9DAC6E7-F761-4A97-95BE-EB4CA097E95A}"/>
              </a:ext>
            </a:extLst>
          </p:cNvPr>
          <p:cNvPicPr>
            <a:picLocks noChangeAspect="1"/>
          </p:cNvPicPr>
          <p:nvPr/>
        </p:nvPicPr>
        <p:blipFill>
          <a:blip r:embed="rId52"/>
          <a:stretch>
            <a:fillRect/>
          </a:stretch>
        </p:blipFill>
        <p:spPr>
          <a:xfrm>
            <a:off x="12851006" y="21909788"/>
            <a:ext cx="3943457" cy="2687942"/>
          </a:xfrm>
          <a:prstGeom prst="rect">
            <a:avLst/>
          </a:prstGeom>
        </p:spPr>
      </p:pic>
      <mc:AlternateContent xmlns:mc="http://schemas.openxmlformats.org/markup-compatibility/2006" xmlns:a14="http://schemas.microsoft.com/office/drawing/2010/main">
        <mc:Choice Requires="a14">
          <p:sp>
            <p:nvSpPr>
              <p:cNvPr id="554" name="Text Placeholder 671">
                <a:extLst>
                  <a:ext uri="{FF2B5EF4-FFF2-40B4-BE49-F238E27FC236}">
                    <a16:creationId xmlns:a16="http://schemas.microsoft.com/office/drawing/2014/main" id="{1FDFD7D4-98C7-4B25-BD69-2C07DE4F174F}"/>
                  </a:ext>
                </a:extLst>
              </p:cNvPr>
              <p:cNvSpPr txBox="1">
                <a:spLocks/>
              </p:cNvSpPr>
              <p:nvPr/>
            </p:nvSpPr>
            <p:spPr>
              <a:xfrm>
                <a:off x="16962200" y="22566028"/>
                <a:ext cx="6116275" cy="2077567"/>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14:m>
                  <m:oMath xmlns:m="http://schemas.openxmlformats.org/officeDocument/2006/math">
                    <m:r>
                      <a:rPr lang="en-US" i="1" dirty="0">
                        <a:latin typeface="Cambria Math" panose="02040503050406030204" pitchFamily="18" charset="0"/>
                      </a:rPr>
                      <m:t>𝜅</m:t>
                    </m:r>
                  </m:oMath>
                </a14:m>
                <a:r>
                  <a:rPr lang="en-US" dirty="0"/>
                  <a:t> = angle between two slip directions</a:t>
                </a:r>
              </a:p>
              <a:p>
                <a14:m>
                  <m:oMath xmlns:m="http://schemas.openxmlformats.org/officeDocument/2006/math">
                    <m:r>
                      <a:rPr lang="en-US" i="1" dirty="0">
                        <a:latin typeface="Cambria Math" panose="02040503050406030204" pitchFamily="18" charset="0"/>
                      </a:rPr>
                      <m:t>𝜓</m:t>
                    </m:r>
                    <m:r>
                      <a:rPr lang="en-US" i="1" dirty="0">
                        <a:latin typeface="Cambria Math" panose="02040503050406030204" pitchFamily="18" charset="0"/>
                      </a:rPr>
                      <m:t> </m:t>
                    </m:r>
                  </m:oMath>
                </a14:m>
                <a:r>
                  <a:rPr lang="en-US" dirty="0"/>
                  <a:t>= angle between two slip plane normal</a:t>
                </a:r>
              </a:p>
              <a:p>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 = angle between two slip direction projected </a:t>
                </a:r>
              </a:p>
              <a:p>
                <a:r>
                  <a:rPr lang="en-US" dirty="0"/>
                  <a:t>      on grain boundary</a:t>
                </a:r>
              </a:p>
            </p:txBody>
          </p:sp>
        </mc:Choice>
        <mc:Fallback xmlns="">
          <p:sp>
            <p:nvSpPr>
              <p:cNvPr id="554" name="Text Placeholder 671">
                <a:extLst>
                  <a:ext uri="{FF2B5EF4-FFF2-40B4-BE49-F238E27FC236}">
                    <a16:creationId xmlns:a16="http://schemas.microsoft.com/office/drawing/2014/main" id="{1FDFD7D4-98C7-4B25-BD69-2C07DE4F174F}"/>
                  </a:ext>
                </a:extLst>
              </p:cNvPr>
              <p:cNvSpPr txBox="1">
                <a:spLocks noRot="1" noChangeAspect="1" noMove="1" noResize="1" noEditPoints="1" noAdjustHandles="1" noChangeArrowheads="1" noChangeShapeType="1" noTextEdit="1"/>
              </p:cNvSpPr>
              <p:nvPr/>
            </p:nvSpPr>
            <p:spPr>
              <a:xfrm>
                <a:off x="16962200" y="22566028"/>
                <a:ext cx="6116275" cy="2077567"/>
              </a:xfrm>
              <a:prstGeom prst="rect">
                <a:avLst/>
              </a:prstGeom>
              <a:blipFill>
                <a:blip r:embed="rId53"/>
                <a:stretch>
                  <a:fillRect r="-100"/>
                </a:stretch>
              </a:blipFill>
            </p:spPr>
            <p:txBody>
              <a:bodyPr/>
              <a:lstStyle/>
              <a:p>
                <a:r>
                  <a:rPr lang="en-US">
                    <a:noFill/>
                  </a:rPr>
                  <a:t> </a:t>
                </a:r>
              </a:p>
            </p:txBody>
          </p:sp>
        </mc:Fallback>
      </mc:AlternateContent>
      <p:sp>
        <p:nvSpPr>
          <p:cNvPr id="555" name="TextBox 554">
            <a:extLst>
              <a:ext uri="{FF2B5EF4-FFF2-40B4-BE49-F238E27FC236}">
                <a16:creationId xmlns:a16="http://schemas.microsoft.com/office/drawing/2014/main" id="{2161F2D0-9C7D-4FFA-A875-9377B4B7B970}"/>
              </a:ext>
            </a:extLst>
          </p:cNvPr>
          <p:cNvSpPr txBox="1"/>
          <p:nvPr/>
        </p:nvSpPr>
        <p:spPr>
          <a:xfrm>
            <a:off x="12898193" y="24116251"/>
            <a:ext cx="573506" cy="461665"/>
          </a:xfrm>
          <a:prstGeom prst="rect">
            <a:avLst/>
          </a:prstGeom>
          <a:noFill/>
        </p:spPr>
        <p:txBody>
          <a:bodyPr wrap="square" rtlCol="0">
            <a:spAutoFit/>
          </a:bodyPr>
          <a:lstStyle/>
          <a:p>
            <a:r>
              <a:rPr lang="en-US" sz="2400" dirty="0">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56" name="Text Placeholder 671">
                <a:extLst>
                  <a:ext uri="{FF2B5EF4-FFF2-40B4-BE49-F238E27FC236}">
                    <a16:creationId xmlns:a16="http://schemas.microsoft.com/office/drawing/2014/main" id="{7090108A-1CEE-43AE-88EF-AA2FB0C6A959}"/>
                  </a:ext>
                </a:extLst>
              </p:cNvPr>
              <p:cNvSpPr txBox="1">
                <a:spLocks/>
              </p:cNvSpPr>
              <p:nvPr/>
            </p:nvSpPr>
            <p:spPr>
              <a:xfrm>
                <a:off x="13149970" y="20866646"/>
                <a:ext cx="9353910" cy="111730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r>
                  <a:rPr lang="en-US" dirty="0"/>
                  <a:t>Transfer across grain boundaries are possible for misorientation less than 15° or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m:t>
                    </m:r>
                  </m:oMath>
                </a14:m>
                <a:r>
                  <a:rPr lang="en-US" dirty="0"/>
                  <a:t> &gt; 0.97</a:t>
                </a:r>
              </a:p>
            </p:txBody>
          </p:sp>
        </mc:Choice>
        <mc:Fallback xmlns="">
          <p:sp>
            <p:nvSpPr>
              <p:cNvPr id="556" name="Text Placeholder 671">
                <a:extLst>
                  <a:ext uri="{FF2B5EF4-FFF2-40B4-BE49-F238E27FC236}">
                    <a16:creationId xmlns:a16="http://schemas.microsoft.com/office/drawing/2014/main" id="{7090108A-1CEE-43AE-88EF-AA2FB0C6A959}"/>
                  </a:ext>
                </a:extLst>
              </p:cNvPr>
              <p:cNvSpPr txBox="1">
                <a:spLocks noRot="1" noChangeAspect="1" noMove="1" noResize="1" noEditPoints="1" noAdjustHandles="1" noChangeArrowheads="1" noChangeShapeType="1" noTextEdit="1"/>
              </p:cNvSpPr>
              <p:nvPr/>
            </p:nvSpPr>
            <p:spPr>
              <a:xfrm>
                <a:off x="13149970" y="20866646"/>
                <a:ext cx="9353910" cy="1117304"/>
              </a:xfrm>
              <a:prstGeom prst="rect">
                <a:avLst/>
              </a:prstGeom>
              <a:blipFill>
                <a:blip r:embed="rId54"/>
                <a:stretch>
                  <a:fillRect/>
                </a:stretch>
              </a:blipFill>
            </p:spPr>
            <p:txBody>
              <a:bodyPr/>
              <a:lstStyle/>
              <a:p>
                <a:r>
                  <a:rPr lang="en-US">
                    <a:noFill/>
                  </a:rPr>
                  <a:t> </a:t>
                </a:r>
              </a:p>
            </p:txBody>
          </p:sp>
        </mc:Fallback>
      </mc:AlternateContent>
      <p:sp>
        <p:nvSpPr>
          <p:cNvPr id="557" name="TextBox 556">
            <a:extLst>
              <a:ext uri="{FF2B5EF4-FFF2-40B4-BE49-F238E27FC236}">
                <a16:creationId xmlns:a16="http://schemas.microsoft.com/office/drawing/2014/main" id="{246C63A1-339B-4545-BE39-88F5812C2AF3}"/>
              </a:ext>
            </a:extLst>
          </p:cNvPr>
          <p:cNvSpPr txBox="1"/>
          <p:nvPr/>
        </p:nvSpPr>
        <p:spPr>
          <a:xfrm>
            <a:off x="18351111" y="26796596"/>
            <a:ext cx="5048224" cy="5632311"/>
          </a:xfrm>
          <a:prstGeom prst="rect">
            <a:avLst/>
          </a:prstGeom>
          <a:noFill/>
        </p:spPr>
        <p:txBody>
          <a:bodyPr wrap="square" rtlCol="0">
            <a:spAutoFit/>
          </a:bodyPr>
          <a:lstStyle/>
          <a:p>
            <a:r>
              <a:rPr lang="en-US" sz="2400" dirty="0">
                <a:solidFill>
                  <a:srgbClr val="002060"/>
                </a:solidFill>
              </a:rPr>
              <a:t>Effect of habit plane inclination on yield stress predicted by considering two lamellae under tension/ compression along </a:t>
            </a:r>
            <a:r>
              <a:rPr lang="en-US" sz="2400" b="1" dirty="0">
                <a:solidFill>
                  <a:srgbClr val="002060"/>
                </a:solidFill>
              </a:rPr>
              <a:t>e</a:t>
            </a:r>
            <a:r>
              <a:rPr lang="en-US" sz="2400" baseline="-25000" dirty="0">
                <a:solidFill>
                  <a:srgbClr val="002060"/>
                </a:solidFill>
              </a:rPr>
              <a:t>3 </a:t>
            </a:r>
            <a:r>
              <a:rPr lang="en-US" sz="2400" dirty="0">
                <a:solidFill>
                  <a:srgbClr val="002060"/>
                </a:solidFill>
              </a:rPr>
              <a:t> direction of reference crystal</a:t>
            </a:r>
          </a:p>
          <a:p>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 (a) without slip transfer across grain boundary (GB)</a:t>
            </a:r>
          </a:p>
          <a:p>
            <a:pPr marL="342900" indent="-342900">
              <a:buFont typeface="Arial" panose="020B0604020202020204" pitchFamily="34" charset="0"/>
              <a:buChar char="•"/>
            </a:pPr>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(b) with slip transfer across GB. The loading direction (LD) is at the center of the pole plots. The habit plane normal (</a:t>
            </a:r>
            <a:r>
              <a:rPr lang="en-US" sz="2400" b="1" dirty="0">
                <a:solidFill>
                  <a:srgbClr val="002060"/>
                </a:solidFill>
              </a:rPr>
              <a:t>n</a:t>
            </a:r>
            <a:r>
              <a:rPr lang="en-US" sz="2400" dirty="0">
                <a:solidFill>
                  <a:srgbClr val="002060"/>
                </a:solidFill>
              </a:rPr>
              <a:t>) is aligned with the LD at the center.  </a:t>
            </a:r>
          </a:p>
          <a:p>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58" name="Text Placeholder 671">
            <a:extLst>
              <a:ext uri="{FF2B5EF4-FFF2-40B4-BE49-F238E27FC236}">
                <a16:creationId xmlns:a16="http://schemas.microsoft.com/office/drawing/2014/main" id="{3157A98C-913C-4FF5-BAF3-5D1219550EBA}"/>
              </a:ext>
            </a:extLst>
          </p:cNvPr>
          <p:cNvSpPr txBox="1">
            <a:spLocks/>
          </p:cNvSpPr>
          <p:nvPr/>
        </p:nvSpPr>
        <p:spPr>
          <a:xfrm>
            <a:off x="18918309" y="15125159"/>
            <a:ext cx="4246868" cy="3554894"/>
          </a:xfrm>
          <a:prstGeom prst="rect">
            <a:avLst/>
          </a:prstGeom>
        </p:spPr>
        <p:txBody>
          <a:bodyPr wrap="square" lIns="187489" tIns="187489" rIns="187489" bIns="187489">
            <a:spAutoFit/>
          </a:bodyPr>
          <a:lstStyle>
            <a:lvl1pPr marL="0" indent="0" algn="l" defTabSz="359977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18674"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2pPr>
            <a:lvl3pPr marL="1687395" indent="-468721"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3pPr>
            <a:lvl4pPr marL="2202988" indent="-515593"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4pPr>
            <a:lvl5pPr marL="2577965" indent="-374977" algn="l" defTabSz="3599776" rtl="0" eaLnBrk="1" latinLnBrk="0" hangingPunct="1">
              <a:spcBef>
                <a:spcPct val="20000"/>
              </a:spcBef>
              <a:buFont typeface="Arial" pitchFamily="34" charset="0"/>
              <a:buChar char="»"/>
              <a:defRPr sz="2100" kern="1200">
                <a:solidFill>
                  <a:schemeClr val="tx1"/>
                </a:solidFill>
                <a:latin typeface="Trebuchet MS" pitchFamily="34" charset="0"/>
                <a:ea typeface="+mn-ea"/>
                <a:cs typeface="+mn-cs"/>
              </a:defRPr>
            </a:lvl5pPr>
            <a:lvl6pPr marL="9899385"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6pPr>
            <a:lvl7pPr marL="11699272"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7pPr>
            <a:lvl8pPr marL="13499161"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8pPr>
            <a:lvl9pPr marL="15299049" indent="-899945" algn="l" defTabSz="3599776" rtl="0" eaLnBrk="1" latinLnBrk="0" hangingPunct="1">
              <a:spcBef>
                <a:spcPct val="20000"/>
              </a:spcBef>
              <a:buFont typeface="Arial" pitchFamily="34" charset="0"/>
              <a:buChar char="•"/>
              <a:defRPr sz="7900" kern="1200">
                <a:solidFill>
                  <a:schemeClr val="tx1"/>
                </a:solidFill>
                <a:latin typeface="+mn-lt"/>
                <a:ea typeface="+mn-ea"/>
                <a:cs typeface="+mn-cs"/>
              </a:defRPr>
            </a:lvl9pPr>
          </a:lstStyle>
          <a:p>
            <a:pPr>
              <a:defRPr/>
            </a:pPr>
            <a:r>
              <a:rPr lang="en-US" dirty="0"/>
              <a:t>Three different scales are defined for VPSC:</a:t>
            </a:r>
          </a:p>
          <a:p>
            <a:pPr marL="342900" indent="-342900">
              <a:buFont typeface="Arial" panose="020B0604020202020204" pitchFamily="34" charset="0"/>
              <a:buChar char="•"/>
              <a:defRPr/>
            </a:pPr>
            <a:r>
              <a:rPr lang="en-US" dirty="0"/>
              <a:t>microscopic, at single crystal (single lamella) scale </a:t>
            </a:r>
          </a:p>
          <a:p>
            <a:pPr marL="342900" indent="-342900">
              <a:buFont typeface="Arial" panose="020B0604020202020204" pitchFamily="34" charset="0"/>
              <a:buChar char="•"/>
              <a:defRPr/>
            </a:pPr>
            <a:r>
              <a:rPr lang="en-US" dirty="0"/>
              <a:t>mesoscopic, at the scale of two lamellar colony </a:t>
            </a:r>
          </a:p>
          <a:p>
            <a:pPr marL="342900" indent="-342900">
              <a:buFont typeface="Arial" panose="020B0604020202020204" pitchFamily="34" charset="0"/>
              <a:buChar char="•"/>
              <a:defRPr/>
            </a:pPr>
            <a:r>
              <a:rPr lang="en-US" dirty="0"/>
              <a:t>macroscopic, at lamellar aggregate level (grain)</a:t>
            </a:r>
          </a:p>
        </p:txBody>
      </p:sp>
    </p:spTree>
    <p:extLst>
      <p:ext uri="{BB962C8B-B14F-4D97-AF65-F5344CB8AC3E}">
        <p14:creationId xmlns:p14="http://schemas.microsoft.com/office/powerpoint/2010/main" val="3943978962"/>
      </p:ext>
    </p:extLst>
  </p:cSld>
  <p:clrMapOvr>
    <a:masterClrMapping/>
  </p:clrMapOvr>
</p:sld>
</file>

<file path=ppt/theme/theme1.xml><?xml version="1.0" encoding="utf-8"?>
<a:theme xmlns:a="http://schemas.openxmlformats.org/drawingml/2006/main" name="PosterPresentations.com-48x48-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a:latin typeface="Times New Roman" panose="02020603050405020304" pitchFamily="18" charset="0"/>
            <a:cs typeface="Times New Roman" panose="02020603050405020304" pitchFamily="18"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PosterPresentations.com-48x48-Template</Template>
  <TotalTime>3673</TotalTime>
  <Words>1417</Words>
  <Application>Microsoft Office PowerPoint</Application>
  <PresentationFormat>Custom</PresentationFormat>
  <Paragraphs>180</Paragraphs>
  <Slides>1</Slides>
  <Notes>1</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11" baseType="lpstr">
      <vt:lpstr>Arial</vt:lpstr>
      <vt:lpstr>Calibri</vt:lpstr>
      <vt:lpstr>Cambria Math</vt:lpstr>
      <vt:lpstr>Helvetica</vt:lpstr>
      <vt:lpstr>Times New Roman</vt:lpstr>
      <vt:lpstr>Trebuchet MS</vt:lpstr>
      <vt:lpstr>PosterPresentations.com-48x48-Template</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Riyad, Iftekhar A</cp:lastModifiedBy>
  <cp:revision>199</cp:revision>
  <dcterms:created xsi:type="dcterms:W3CDTF">2012-02-09T20:53:12Z</dcterms:created>
  <dcterms:modified xsi:type="dcterms:W3CDTF">2020-04-19T15:17:20Z</dcterms:modified>
</cp:coreProperties>
</file>