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8419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1pPr>
    <a:lvl2pPr marL="2194210" algn="l" defTabSz="4388419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2pPr>
    <a:lvl3pPr marL="4388419" algn="l" defTabSz="4388419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3pPr>
    <a:lvl4pPr marL="6582629" algn="l" defTabSz="4388419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4pPr>
    <a:lvl5pPr marL="8776834" algn="l" defTabSz="4388419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5pPr>
    <a:lvl6pPr marL="10971043" algn="l" defTabSz="4388419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6pPr>
    <a:lvl7pPr marL="13165253" algn="l" defTabSz="4388419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7pPr>
    <a:lvl8pPr marL="15359462" algn="l" defTabSz="4388419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8pPr>
    <a:lvl9pPr marL="17553672" algn="l" defTabSz="4388419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>
      <p:cViewPr>
        <p:scale>
          <a:sx n="27" d="100"/>
          <a:sy n="27" d="100"/>
        </p:scale>
        <p:origin x="1192" y="-120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E861C-486B-4E18-A0E9-A790238A915C}" type="datetimeFigureOut">
              <a:rPr lang="en-US" smtClean="0"/>
              <a:t>4/17/20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11066-0135-4CAA-8AD4-89A97190AC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388419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1pPr>
    <a:lvl2pPr marL="2194210" algn="l" defTabSz="4388419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2pPr>
    <a:lvl3pPr marL="4388419" algn="l" defTabSz="4388419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3pPr>
    <a:lvl4pPr marL="6582629" algn="l" defTabSz="4388419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4pPr>
    <a:lvl5pPr marL="8776834" algn="l" defTabSz="4388419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5pPr>
    <a:lvl6pPr marL="10971043" algn="l" defTabSz="4388419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6pPr>
    <a:lvl7pPr marL="13165253" algn="l" defTabSz="4388419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7pPr>
    <a:lvl8pPr marL="15359462" algn="l" defTabSz="4388419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8pPr>
    <a:lvl9pPr marL="17553672" algn="l" defTabSz="4388419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11066-0135-4CAA-8AD4-89A97190AC0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8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2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1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5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59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3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70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70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19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9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21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8419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2629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6834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1043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5253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59462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3672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7"/>
            <a:ext cx="19385280" cy="21724622"/>
          </a:xfrm>
        </p:spPr>
        <p:txBody>
          <a:bodyPr/>
          <a:lstStyle>
            <a:lvl1pPr>
              <a:defRPr sz="13440"/>
            </a:lvl1pPr>
            <a:lvl2pPr>
              <a:defRPr sz="11520"/>
            </a:lvl2pPr>
            <a:lvl3pPr>
              <a:defRPr sz="9600"/>
            </a:lvl3pPr>
            <a:lvl4pPr>
              <a:defRPr sz="8640"/>
            </a:lvl4pPr>
            <a:lvl5pPr>
              <a:defRPr sz="8640"/>
            </a:lvl5pPr>
            <a:lvl6pPr>
              <a:defRPr sz="8640"/>
            </a:lvl6pPr>
            <a:lvl7pPr>
              <a:defRPr sz="8640"/>
            </a:lvl7pPr>
            <a:lvl8pPr>
              <a:defRPr sz="8640"/>
            </a:lvl8pPr>
            <a:lvl9pPr>
              <a:defRPr sz="86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7"/>
            <a:ext cx="19385280" cy="21724622"/>
          </a:xfrm>
        </p:spPr>
        <p:txBody>
          <a:bodyPr/>
          <a:lstStyle>
            <a:lvl1pPr>
              <a:defRPr sz="13440"/>
            </a:lvl1pPr>
            <a:lvl2pPr>
              <a:defRPr sz="11520"/>
            </a:lvl2pPr>
            <a:lvl3pPr>
              <a:defRPr sz="9600"/>
            </a:lvl3pPr>
            <a:lvl4pPr>
              <a:defRPr sz="8640"/>
            </a:lvl4pPr>
            <a:lvl5pPr>
              <a:defRPr sz="8640"/>
            </a:lvl5pPr>
            <a:lvl6pPr>
              <a:defRPr sz="8640"/>
            </a:lvl6pPr>
            <a:lvl7pPr>
              <a:defRPr sz="8640"/>
            </a:lvl7pPr>
            <a:lvl8pPr>
              <a:defRPr sz="8640"/>
            </a:lvl8pPr>
            <a:lvl9pPr>
              <a:defRPr sz="86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210" indent="0">
              <a:buNone/>
              <a:defRPr sz="9600" b="1"/>
            </a:lvl2pPr>
            <a:lvl3pPr marL="4388419" indent="0">
              <a:buNone/>
              <a:defRPr sz="8640" b="1"/>
            </a:lvl3pPr>
            <a:lvl4pPr marL="6582629" indent="0">
              <a:buNone/>
              <a:defRPr sz="7680" b="1"/>
            </a:lvl4pPr>
            <a:lvl5pPr marL="8776834" indent="0">
              <a:buNone/>
              <a:defRPr sz="7680" b="1"/>
            </a:lvl5pPr>
            <a:lvl6pPr marL="10971043" indent="0">
              <a:buNone/>
              <a:defRPr sz="7680" b="1"/>
            </a:lvl6pPr>
            <a:lvl7pPr marL="13165253" indent="0">
              <a:buNone/>
              <a:defRPr sz="7680" b="1"/>
            </a:lvl7pPr>
            <a:lvl8pPr marL="15359462" indent="0">
              <a:buNone/>
              <a:defRPr sz="7680" b="1"/>
            </a:lvl8pPr>
            <a:lvl9pPr marL="17553672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20"/>
            </a:lvl1pPr>
            <a:lvl2pPr>
              <a:defRPr sz="9600"/>
            </a:lvl2pPr>
            <a:lvl3pPr>
              <a:defRPr sz="8640"/>
            </a:lvl3pPr>
            <a:lvl4pPr>
              <a:defRPr sz="7680"/>
            </a:lvl4pPr>
            <a:lvl5pPr>
              <a:defRPr sz="7680"/>
            </a:lvl5pPr>
            <a:lvl6pPr>
              <a:defRPr sz="7680"/>
            </a:lvl6pPr>
            <a:lvl7pPr>
              <a:defRPr sz="7680"/>
            </a:lvl7pPr>
            <a:lvl8pPr>
              <a:defRPr sz="7680"/>
            </a:lvl8pPr>
            <a:lvl9pPr>
              <a:defRPr sz="76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210" indent="0">
              <a:buNone/>
              <a:defRPr sz="9600" b="1"/>
            </a:lvl2pPr>
            <a:lvl3pPr marL="4388419" indent="0">
              <a:buNone/>
              <a:defRPr sz="8640" b="1"/>
            </a:lvl3pPr>
            <a:lvl4pPr marL="6582629" indent="0">
              <a:buNone/>
              <a:defRPr sz="7680" b="1"/>
            </a:lvl4pPr>
            <a:lvl5pPr marL="8776834" indent="0">
              <a:buNone/>
              <a:defRPr sz="7680" b="1"/>
            </a:lvl5pPr>
            <a:lvl6pPr marL="10971043" indent="0">
              <a:buNone/>
              <a:defRPr sz="7680" b="1"/>
            </a:lvl6pPr>
            <a:lvl7pPr marL="13165253" indent="0">
              <a:buNone/>
              <a:defRPr sz="7680" b="1"/>
            </a:lvl7pPr>
            <a:lvl8pPr marL="15359462" indent="0">
              <a:buNone/>
              <a:defRPr sz="7680" b="1"/>
            </a:lvl8pPr>
            <a:lvl9pPr marL="17553672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20"/>
            </a:lvl1pPr>
            <a:lvl2pPr>
              <a:defRPr sz="9600"/>
            </a:lvl2pPr>
            <a:lvl3pPr>
              <a:defRPr sz="8640"/>
            </a:lvl3pPr>
            <a:lvl4pPr>
              <a:defRPr sz="7680"/>
            </a:lvl4pPr>
            <a:lvl5pPr>
              <a:defRPr sz="7680"/>
            </a:lvl5pPr>
            <a:lvl6pPr>
              <a:defRPr sz="7680"/>
            </a:lvl6pPr>
            <a:lvl7pPr>
              <a:defRPr sz="7680"/>
            </a:lvl7pPr>
            <a:lvl8pPr>
              <a:defRPr sz="7680"/>
            </a:lvl8pPr>
            <a:lvl9pPr>
              <a:defRPr sz="76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7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7"/>
            <a:ext cx="24536400" cy="28094942"/>
          </a:xfrm>
        </p:spPr>
        <p:txBody>
          <a:bodyPr/>
          <a:lstStyle>
            <a:lvl1pPr>
              <a:defRPr sz="15355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7" y="6888487"/>
            <a:ext cx="14439902" cy="22517102"/>
          </a:xfrm>
        </p:spPr>
        <p:txBody>
          <a:bodyPr/>
          <a:lstStyle>
            <a:lvl1pPr marL="0" indent="0">
              <a:buNone/>
              <a:defRPr sz="6720"/>
            </a:lvl1pPr>
            <a:lvl2pPr marL="2194210" indent="0">
              <a:buNone/>
              <a:defRPr sz="5760"/>
            </a:lvl2pPr>
            <a:lvl3pPr marL="4388419" indent="0">
              <a:buNone/>
              <a:defRPr sz="4800"/>
            </a:lvl3pPr>
            <a:lvl4pPr marL="6582629" indent="0">
              <a:buNone/>
              <a:defRPr sz="4320"/>
            </a:lvl4pPr>
            <a:lvl5pPr marL="8776834" indent="0">
              <a:buNone/>
              <a:defRPr sz="4320"/>
            </a:lvl5pPr>
            <a:lvl6pPr marL="10971043" indent="0">
              <a:buNone/>
              <a:defRPr sz="4320"/>
            </a:lvl6pPr>
            <a:lvl7pPr marL="13165253" indent="0">
              <a:buNone/>
              <a:defRPr sz="4320"/>
            </a:lvl7pPr>
            <a:lvl8pPr marL="15359462" indent="0">
              <a:buNone/>
              <a:defRPr sz="4320"/>
            </a:lvl8pPr>
            <a:lvl9pPr marL="17553672" indent="0">
              <a:buNone/>
              <a:defRPr sz="43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355"/>
            </a:lvl1pPr>
            <a:lvl2pPr marL="2194210" indent="0">
              <a:buNone/>
              <a:defRPr sz="13440"/>
            </a:lvl2pPr>
            <a:lvl3pPr marL="4388419" indent="0">
              <a:buNone/>
              <a:defRPr sz="11520"/>
            </a:lvl3pPr>
            <a:lvl4pPr marL="6582629" indent="0">
              <a:buNone/>
              <a:defRPr sz="9600"/>
            </a:lvl4pPr>
            <a:lvl5pPr marL="8776834" indent="0">
              <a:buNone/>
              <a:defRPr sz="9600"/>
            </a:lvl5pPr>
            <a:lvl6pPr marL="10971043" indent="0">
              <a:buNone/>
              <a:defRPr sz="9600"/>
            </a:lvl6pPr>
            <a:lvl7pPr marL="13165253" indent="0">
              <a:buNone/>
              <a:defRPr sz="9600"/>
            </a:lvl7pPr>
            <a:lvl8pPr marL="15359462" indent="0">
              <a:buNone/>
              <a:defRPr sz="9600"/>
            </a:lvl8pPr>
            <a:lvl9pPr marL="17553672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20"/>
            </a:lvl1pPr>
            <a:lvl2pPr marL="2194210" indent="0">
              <a:buNone/>
              <a:defRPr sz="5760"/>
            </a:lvl2pPr>
            <a:lvl3pPr marL="4388419" indent="0">
              <a:buNone/>
              <a:defRPr sz="4800"/>
            </a:lvl3pPr>
            <a:lvl4pPr marL="6582629" indent="0">
              <a:buNone/>
              <a:defRPr sz="4320"/>
            </a:lvl4pPr>
            <a:lvl5pPr marL="8776834" indent="0">
              <a:buNone/>
              <a:defRPr sz="4320"/>
            </a:lvl5pPr>
            <a:lvl6pPr marL="10971043" indent="0">
              <a:buNone/>
              <a:defRPr sz="4320"/>
            </a:lvl6pPr>
            <a:lvl7pPr marL="13165253" indent="0">
              <a:buNone/>
              <a:defRPr sz="4320"/>
            </a:lvl7pPr>
            <a:lvl8pPr marL="15359462" indent="0">
              <a:buNone/>
              <a:defRPr sz="4320"/>
            </a:lvl8pPr>
            <a:lvl9pPr marL="17553672" indent="0">
              <a:buNone/>
              <a:defRPr sz="43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7"/>
            <a:ext cx="39502080" cy="21724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2BAB4-8B8D-41DD-85C7-81A0CA962007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4824F-EBE0-443F-8A8F-F64816AF04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8419" rtl="0" eaLnBrk="1" latinLnBrk="0" hangingPunct="1">
        <a:spcBef>
          <a:spcPct val="0"/>
        </a:spcBef>
        <a:buNone/>
        <a:defRPr sz="211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656" indent="-1645656" algn="l" defTabSz="4388419" rtl="0" eaLnBrk="1" latinLnBrk="0" hangingPunct="1">
        <a:spcBef>
          <a:spcPct val="20000"/>
        </a:spcBef>
        <a:buFont typeface="Arial" pitchFamily="34" charset="0"/>
        <a:buChar char="•"/>
        <a:defRPr sz="15355" kern="1200">
          <a:solidFill>
            <a:schemeClr val="tx1"/>
          </a:solidFill>
          <a:latin typeface="+mn-lt"/>
          <a:ea typeface="+mn-ea"/>
          <a:cs typeface="+mn-cs"/>
        </a:defRPr>
      </a:lvl1pPr>
      <a:lvl2pPr marL="3565589" indent="-1371379" algn="l" defTabSz="4388419" rtl="0" eaLnBrk="1" latinLnBrk="0" hangingPunct="1">
        <a:spcBef>
          <a:spcPct val="20000"/>
        </a:spcBef>
        <a:buFont typeface="Arial" pitchFamily="34" charset="0"/>
        <a:buChar char="–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5485522" indent="-1097102" algn="l" defTabSz="4388419" rtl="0" eaLnBrk="1" latinLnBrk="0" hangingPunct="1">
        <a:spcBef>
          <a:spcPct val="20000"/>
        </a:spcBef>
        <a:buFont typeface="Arial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3pPr>
      <a:lvl4pPr marL="7679731" indent="-1097102" algn="l" defTabSz="4388419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3941" indent="-1097102" algn="l" defTabSz="4388419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8150" indent="-1097102" algn="l" defTabSz="4388419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2360" indent="-1097102" algn="l" defTabSz="4388419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6565" indent="-1097102" algn="l" defTabSz="4388419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0774" indent="-1097102" algn="l" defTabSz="4388419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41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210" algn="l" defTabSz="438841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8419" algn="l" defTabSz="438841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2629" algn="l" defTabSz="438841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6834" algn="l" defTabSz="438841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1043" algn="l" defTabSz="438841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5253" algn="l" defTabSz="438841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59462" algn="l" defTabSz="438841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3672" algn="l" defTabSz="4388419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608A5CA-07D9-4742-8D64-711504D3A475}"/>
              </a:ext>
            </a:extLst>
          </p:cNvPr>
          <p:cNvSpPr/>
          <p:nvPr/>
        </p:nvSpPr>
        <p:spPr>
          <a:xfrm>
            <a:off x="10617821" y="3073705"/>
            <a:ext cx="17509750" cy="299261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29184" tIns="164592" rIns="329184" bIns="16459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648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7B57FEE-271A-F643-8937-D17175EAE963}"/>
              </a:ext>
            </a:extLst>
          </p:cNvPr>
          <p:cNvSpPr/>
          <p:nvPr/>
        </p:nvSpPr>
        <p:spPr>
          <a:xfrm>
            <a:off x="-4" y="6318"/>
            <a:ext cx="43891200" cy="602872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29184" tIns="164592" rIns="329184" bIns="16459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648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91BA553-BF35-264F-B796-F9B87FD0D2EC}"/>
              </a:ext>
            </a:extLst>
          </p:cNvPr>
          <p:cNvSpPr txBox="1"/>
          <p:nvPr/>
        </p:nvSpPr>
        <p:spPr>
          <a:xfrm>
            <a:off x="914401" y="649578"/>
            <a:ext cx="4186403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Multiplexing for simple sequence repeats for use with degraded DNA</a:t>
            </a:r>
          </a:p>
        </p:txBody>
      </p:sp>
      <p:pic>
        <p:nvPicPr>
          <p:cNvPr id="19" name="Picture 18" descr="CenterStackedBlueDigital_RGB.png">
            <a:extLst>
              <a:ext uri="{FF2B5EF4-FFF2-40B4-BE49-F238E27FC236}">
                <a16:creationId xmlns:a16="http://schemas.microsoft.com/office/drawing/2014/main" id="{A0ED3120-7693-FF44-BA4A-225222DD958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1574" y="30319049"/>
            <a:ext cx="2292761" cy="2230311"/>
          </a:xfrm>
          <a:prstGeom prst="rect">
            <a:avLst/>
          </a:prstGeom>
          <a:noFill/>
        </p:spPr>
      </p:pic>
      <p:pic>
        <p:nvPicPr>
          <p:cNvPr id="20" name="Graphic 19" descr="DNA">
            <a:extLst>
              <a:ext uri="{FF2B5EF4-FFF2-40B4-BE49-F238E27FC236}">
                <a16:creationId xmlns:a16="http://schemas.microsoft.com/office/drawing/2014/main" id="{2B5650F5-02FF-6D45-8FDB-7170463AA3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219313">
            <a:off x="16809076" y="21478445"/>
            <a:ext cx="5127240" cy="512724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69C5DB3-C8FD-824F-9595-79ABC0FFEF04}"/>
              </a:ext>
            </a:extLst>
          </p:cNvPr>
          <p:cNvSpPr txBox="1"/>
          <p:nvPr/>
        </p:nvSpPr>
        <p:spPr>
          <a:xfrm>
            <a:off x="12136174" y="9271730"/>
            <a:ext cx="14473045" cy="10906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Goal: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a method to identify 20 short tandem repeats (STRs) in human DNA in one reaction using Next-Generation sequencing.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2328DCD-F41A-0649-B8E6-CB8A144B2877}"/>
              </a:ext>
            </a:extLst>
          </p:cNvPr>
          <p:cNvSpPr/>
          <p:nvPr/>
        </p:nvSpPr>
        <p:spPr>
          <a:xfrm>
            <a:off x="658919" y="6941468"/>
            <a:ext cx="85997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828AEB7-F4A5-4341-B664-29EFF7DAB28C}"/>
              </a:ext>
            </a:extLst>
          </p:cNvPr>
          <p:cNvSpPr/>
          <p:nvPr/>
        </p:nvSpPr>
        <p:spPr>
          <a:xfrm>
            <a:off x="1341440" y="8723613"/>
            <a:ext cx="8599772" cy="11172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Humans can be distinguished from one another by their DNA. The Combined DNA Index System is a national database that contains DNA profiles. It allows for investigators to match DNA to anyone with a submitted profile.</a:t>
            </a:r>
          </a:p>
          <a:p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current method for developing a DNA profile is Sanger sequencing. It is length-based and only allows for a limited number of informative DNA regions to be evaluated at once.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01D4A0D-A72A-D340-8B5A-B12515595579}"/>
              </a:ext>
            </a:extLst>
          </p:cNvPr>
          <p:cNvSpPr txBox="1"/>
          <p:nvPr/>
        </p:nvSpPr>
        <p:spPr>
          <a:xfrm>
            <a:off x="11730395" y="2924054"/>
            <a:ext cx="204304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Jessica Haskins</a:t>
            </a:r>
          </a:p>
          <a:p>
            <a:pPr algn="ctr"/>
            <a:r>
              <a:rPr lang="en-US" sz="7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New Hampshire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9E71F75-C051-234A-A5F4-15C9EF465DF4}"/>
              </a:ext>
            </a:extLst>
          </p:cNvPr>
          <p:cNvSpPr/>
          <p:nvPr/>
        </p:nvSpPr>
        <p:spPr>
          <a:xfrm>
            <a:off x="658919" y="20955000"/>
            <a:ext cx="85997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D45371F-5C4A-F84F-9926-759F5C02E82E}"/>
              </a:ext>
            </a:extLst>
          </p:cNvPr>
          <p:cNvSpPr/>
          <p:nvPr/>
        </p:nvSpPr>
        <p:spPr>
          <a:xfrm>
            <a:off x="29337000" y="7083840"/>
            <a:ext cx="130444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&amp; Preliminary Results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6BEDFC4-B2AB-734F-85DA-65718CF59245}"/>
              </a:ext>
            </a:extLst>
          </p:cNvPr>
          <p:cNvSpPr/>
          <p:nvPr/>
        </p:nvSpPr>
        <p:spPr>
          <a:xfrm>
            <a:off x="1112767" y="22521299"/>
            <a:ext cx="8599772" cy="9694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Tx/>
              <a:buChar char="-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Illumina primers for each repeat</a:t>
            </a:r>
          </a:p>
          <a:p>
            <a:pPr marL="685800" indent="-685800">
              <a:buFontTx/>
              <a:buChar char="-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each primer pair on different cell lines</a:t>
            </a:r>
          </a:p>
          <a:p>
            <a:pPr marL="685800" indent="-685800">
              <a:buFontTx/>
              <a:buChar char="-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Combine the primers into one reaction (multiplex)</a:t>
            </a:r>
          </a:p>
          <a:p>
            <a:pPr marL="685800" indent="-685800">
              <a:buFontTx/>
              <a:buChar char="-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 multiplex reaction with mixed cell line samples (co-mingled DNA)</a:t>
            </a:r>
          </a:p>
          <a:p>
            <a:pPr marL="685800" indent="-685800">
              <a:buFontTx/>
              <a:buChar char="-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 multiplex reaction with degraded DNA</a:t>
            </a:r>
          </a:p>
          <a:p>
            <a:pPr marL="685800" indent="-685800">
              <a:buFontTx/>
              <a:buChar char="-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an analysis pipeline</a:t>
            </a:r>
          </a:p>
          <a:p>
            <a:pPr marL="685800" indent="-685800">
              <a:buFontTx/>
              <a:buChar char="-"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60C4A93-A138-7843-B152-5E9F59651C9F}"/>
              </a:ext>
            </a:extLst>
          </p:cNvPr>
          <p:cNvSpPr/>
          <p:nvPr/>
        </p:nvSpPr>
        <p:spPr>
          <a:xfrm>
            <a:off x="29733966" y="8727624"/>
            <a:ext cx="1193746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Tx/>
              <a:buChar char="-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Previously, primers were successfully tested as a multiplex</a:t>
            </a:r>
          </a:p>
          <a:p>
            <a:pPr marL="685800" indent="-685800">
              <a:buFontTx/>
              <a:buChar char="-"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sequences are run through a program to count the number of repeats 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FC384640-26F4-7147-847A-C4F700CCA3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51111" y="12246141"/>
            <a:ext cx="7208122" cy="561203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AA4E8FDD-D9FA-3045-A70E-C42F6026C9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71121" y="12246141"/>
            <a:ext cx="7208122" cy="5612038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82DB5C4-82ED-8A45-AD20-3B29B2BBAE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651111" y="21270981"/>
            <a:ext cx="7478657" cy="5612038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AA9306C5-6135-8C47-8974-56E25FA0F2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071121" y="21270980"/>
            <a:ext cx="7311094" cy="5612037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35B6F3A2-A222-1043-AC64-5801BCD9883C}"/>
              </a:ext>
            </a:extLst>
          </p:cNvPr>
          <p:cNvSpPr/>
          <p:nvPr/>
        </p:nvSpPr>
        <p:spPr>
          <a:xfrm>
            <a:off x="30328686" y="17858179"/>
            <a:ext cx="1193746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an example of a homozygous individual for the repeat at site D13S317 in the genome. Both of their chromosome 13 have 12 repeats of TATC.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1AE3612-F189-FB44-B619-837799C5B8EE}"/>
              </a:ext>
            </a:extLst>
          </p:cNvPr>
          <p:cNvSpPr/>
          <p:nvPr/>
        </p:nvSpPr>
        <p:spPr>
          <a:xfrm>
            <a:off x="30272460" y="26999448"/>
            <a:ext cx="1193746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an example of a heterozygous individual for the repeat at site D16S39 in the genome. One of their chromosome 16 has 9 repeats of GATA and the other has 13 repeats.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4E7551B-28E7-464B-AF40-BCDC030C3ADC}"/>
              </a:ext>
            </a:extLst>
          </p:cNvPr>
          <p:cNvSpPr/>
          <p:nvPr/>
        </p:nvSpPr>
        <p:spPr>
          <a:xfrm>
            <a:off x="10617820" y="28660561"/>
            <a:ext cx="17509749" cy="425152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29184" tIns="164592" rIns="329184" bIns="16459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648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3FAB282-F61B-DB4C-B74E-5125A11EC553}"/>
              </a:ext>
            </a:extLst>
          </p:cNvPr>
          <p:cNvSpPr txBox="1"/>
          <p:nvPr/>
        </p:nvSpPr>
        <p:spPr>
          <a:xfrm>
            <a:off x="10617820" y="29632159"/>
            <a:ext cx="175097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 Comments? </a:t>
            </a:r>
          </a:p>
          <a:p>
            <a:pPr algn="ctr"/>
            <a:r>
              <a:rPr lang="en-US" sz="7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Email me: jlh1020@wildcats.unh.edu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CF0FDC80-D66C-5947-A5C4-21E1C7373A6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5394" y="29952119"/>
            <a:ext cx="4900255" cy="265395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Macintosh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2012-08-24T00:53:15Z</dcterms:created>
  <dcterms:modified xsi:type="dcterms:W3CDTF">2020-04-17T17:46:43Z</dcterms:modified>
</cp:coreProperties>
</file>