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43891200" cy="3291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4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ll, Sarah J" initials="HJ" lastIdx="1" clrIdx="0">
    <p:extLst>
      <p:ext uri="{19B8F6BF-5375-455C-9EA6-DF929625EA0E}">
        <p15:presenceInfo xmlns:p15="http://schemas.microsoft.com/office/powerpoint/2012/main" userId="S::sjh1024@wildcats.unh.edu::0e5160f8-249e-4e17-abad-27635577a8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004BCE-449C-D3CD-C274-53256F178E92}" v="3" dt="2020-04-18T03:06:22.0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3"/>
  </p:normalViewPr>
  <p:slideViewPr>
    <p:cSldViewPr snapToGrid="0" snapToObjects="1">
      <p:cViewPr>
        <p:scale>
          <a:sx n="40" d="100"/>
          <a:sy n="40" d="100"/>
        </p:scale>
        <p:origin x="-3144" y="144"/>
      </p:cViewPr>
      <p:guideLst>
        <p:guide orient="horz" pos="10368"/>
        <p:guide pos="138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382B7-EFC9-4626-9776-372C402A0C29}" type="datetimeFigureOut">
              <a:rPr lang="en-US"/>
              <a:t>4/17/20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8A93F5-4115-46F7-B40E-103066DB06FB}" type="slidenum">
              <a:rPr lang="en-US"/>
              <a:t>‹#›</a:t>
            </a:fld>
            <a:endParaRPr lang="en-US"/>
          </a:p>
        </p:txBody>
      </p:sp>
    </p:spTree>
    <p:extLst>
      <p:ext uri="{BB962C8B-B14F-4D97-AF65-F5344CB8AC3E}">
        <p14:creationId xmlns:p14="http://schemas.microsoft.com/office/powerpoint/2010/main" val="1714342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48A93F5-4115-46F7-B40E-103066DB06FB}" type="slidenum">
              <a:rPr lang="en-US" smtClean="0"/>
              <a:t>1</a:t>
            </a:fld>
            <a:endParaRPr lang="en-US"/>
          </a:p>
        </p:txBody>
      </p:sp>
    </p:spTree>
    <p:extLst>
      <p:ext uri="{BB962C8B-B14F-4D97-AF65-F5344CB8AC3E}">
        <p14:creationId xmlns:p14="http://schemas.microsoft.com/office/powerpoint/2010/main" val="3408816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8000"/>
            </a:lvl1pPr>
          </a:lstStyle>
          <a:p>
            <a:r>
              <a:rPr lang="en-US"/>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517298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03238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18440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8587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8000"/>
            </a:lvl1pPr>
          </a:lstStyle>
          <a:p>
            <a:r>
              <a:rPr lang="en-US"/>
              <a:t>Click to edit Master title style</a:t>
            </a:r>
          </a:p>
        </p:txBody>
      </p:sp>
      <p:sp>
        <p:nvSpPr>
          <p:cNvPr id="3" name="Text Placeholder 2"/>
          <p:cNvSpPr>
            <a:spLocks noGrp="1"/>
          </p:cNvSpPr>
          <p:nvPr>
            <p:ph type="body" idx="1"/>
          </p:nvPr>
        </p:nvSpPr>
        <p:spPr>
          <a:xfrm>
            <a:off x="2994662" y="22029429"/>
            <a:ext cx="37856160" cy="7200898"/>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4/17/20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1204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4/17/20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43209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4/17/20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776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4/17/20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69653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4/17/20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61403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4267"/>
            </a:lvl1pPr>
          </a:lstStyle>
          <a:p>
            <a:r>
              <a:rPr lang="en-US"/>
              <a:t>Click to edit Master title style</a:t>
            </a:r>
          </a:p>
        </p:txBody>
      </p:sp>
      <p:sp>
        <p:nvSpPr>
          <p:cNvPr id="3" name="Content Placeholder 2"/>
          <p:cNvSpPr>
            <a:spLocks noGrp="1"/>
          </p:cNvSpPr>
          <p:nvPr>
            <p:ph idx="1"/>
          </p:nvPr>
        </p:nvSpPr>
        <p:spPr>
          <a:xfrm>
            <a:off x="18659477" y="4739647"/>
            <a:ext cx="22219920" cy="23393400"/>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13872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4267"/>
            </a:lvl1pPr>
          </a:lstStyle>
          <a:p>
            <a:r>
              <a:rPr lang="en-US"/>
              <a:t>Click to edit Master title style</a:t>
            </a:r>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4/17/20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4536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dirty="0"/>
              <a:t>4/17/20</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16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8666458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4D03B-D8A2-4997-B638-8A0A500C831F}"/>
              </a:ext>
            </a:extLst>
          </p:cNvPr>
          <p:cNvSpPr>
            <a:spLocks noGrp="1"/>
          </p:cNvSpPr>
          <p:nvPr/>
        </p:nvSpPr>
        <p:spPr>
          <a:xfrm>
            <a:off x="0" y="930"/>
            <a:ext cx="43891200" cy="6085457"/>
          </a:xfrm>
          <a:prstGeom prst="rect">
            <a:avLst/>
          </a:prstGeom>
          <a:solidFill>
            <a:schemeClr val="accent1">
              <a:lumMod val="50000"/>
            </a:schemeClr>
          </a:solidFill>
        </p:spPr>
        <p:txBody>
          <a:bodyPr vert="horz"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600" b="1" dirty="0">
                <a:solidFill>
                  <a:schemeClr val="bg1"/>
                </a:solidFill>
                <a:latin typeface="Arial"/>
                <a:cs typeface="Calibri Light"/>
              </a:rPr>
              <a:t>Quantifying DNA-Protein Matches</a:t>
            </a:r>
            <a:endParaRPr lang="en-US" sz="7200" b="1" dirty="0">
              <a:solidFill>
                <a:schemeClr val="bg1"/>
              </a:solidFill>
              <a:latin typeface="Arial"/>
              <a:cs typeface="Calibri Light"/>
            </a:endParaRPr>
          </a:p>
          <a:p>
            <a:pPr algn="ctr"/>
            <a:r>
              <a:rPr lang="en-US" sz="6000" dirty="0">
                <a:solidFill>
                  <a:schemeClr val="bg1"/>
                </a:solidFill>
                <a:latin typeface="Arial"/>
                <a:cs typeface="Calibri Light"/>
              </a:rPr>
              <a:t>Mallorie Biron, Sarah Hall, Mitchell Hersey</a:t>
            </a:r>
            <a:br>
              <a:rPr lang="en-US" sz="6000" dirty="0">
                <a:latin typeface="Arial"/>
                <a:cs typeface="Calibri Light"/>
              </a:rPr>
            </a:br>
            <a:r>
              <a:rPr lang="en-US" sz="6000" dirty="0">
                <a:solidFill>
                  <a:schemeClr val="bg1"/>
                </a:solidFill>
                <a:latin typeface="Arial"/>
                <a:cs typeface="Calibri Light"/>
              </a:rPr>
              <a:t>Sponsor: Anthony Westbrook, Hubbard Center for Genome Studies</a:t>
            </a:r>
            <a:br>
              <a:rPr lang="en-US" sz="6000" i="1" dirty="0">
                <a:latin typeface="Arial"/>
                <a:cs typeface="Calibri Light"/>
              </a:rPr>
            </a:br>
            <a:r>
              <a:rPr lang="en-US" sz="6000" i="1" dirty="0">
                <a:solidFill>
                  <a:schemeClr val="bg1"/>
                </a:solidFill>
                <a:latin typeface="Arial"/>
                <a:cs typeface="Calibri Light"/>
              </a:rPr>
              <a:t>Department of Computer Science, University of New Hampshire, Durham, NH</a:t>
            </a:r>
            <a:br>
              <a:rPr lang="en-US" sz="7200" i="1" dirty="0">
                <a:latin typeface="Arial"/>
                <a:cs typeface="Calibri Light"/>
              </a:rPr>
            </a:br>
            <a:endParaRPr lang="en-US" sz="7200" b="1" dirty="0">
              <a:solidFill>
                <a:schemeClr val="bg1"/>
              </a:solidFill>
              <a:latin typeface="Arial"/>
              <a:cs typeface="Calibri Light"/>
            </a:endParaRPr>
          </a:p>
        </p:txBody>
      </p:sp>
      <p:sp>
        <p:nvSpPr>
          <p:cNvPr id="5" name="TextBox 3">
            <a:extLst>
              <a:ext uri="{FF2B5EF4-FFF2-40B4-BE49-F238E27FC236}">
                <a16:creationId xmlns:a16="http://schemas.microsoft.com/office/drawing/2014/main" id="{EDA70978-4045-4D0C-B6E0-4740881EA16B}"/>
              </a:ext>
            </a:extLst>
          </p:cNvPr>
          <p:cNvSpPr txBox="1"/>
          <p:nvPr/>
        </p:nvSpPr>
        <p:spPr>
          <a:xfrm>
            <a:off x="457200" y="6400800"/>
            <a:ext cx="1143000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a:solidFill>
                  <a:schemeClr val="bg1"/>
                </a:solidFill>
                <a:latin typeface="Arial"/>
                <a:cs typeface="Calibri"/>
              </a:rPr>
              <a:t>Introduction</a:t>
            </a:r>
            <a:endParaRPr lang="en-US" sz="8000" b="1">
              <a:solidFill>
                <a:schemeClr val="bg1"/>
              </a:solidFill>
            </a:endParaRPr>
          </a:p>
        </p:txBody>
      </p:sp>
      <p:sp>
        <p:nvSpPr>
          <p:cNvPr id="6" name="TextBox 4">
            <a:extLst>
              <a:ext uri="{FF2B5EF4-FFF2-40B4-BE49-F238E27FC236}">
                <a16:creationId xmlns:a16="http://schemas.microsoft.com/office/drawing/2014/main" id="{0C77AA55-A651-4B38-A3FA-1C9A70F28737}"/>
              </a:ext>
            </a:extLst>
          </p:cNvPr>
          <p:cNvSpPr txBox="1"/>
          <p:nvPr/>
        </p:nvSpPr>
        <p:spPr>
          <a:xfrm>
            <a:off x="457200" y="7867469"/>
            <a:ext cx="11411712" cy="5693866"/>
          </a:xfrm>
          <a:prstGeom prst="rect">
            <a:avLst/>
          </a:prstGeom>
          <a:noFill/>
          <a:ln>
            <a:solidFill>
              <a:schemeClr val="tx2">
                <a:lumMod val="50000"/>
              </a:schemeClr>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ea typeface="+mn-lt"/>
                <a:cs typeface="+mn-lt"/>
              </a:rPr>
              <a:t>	Protein alignment software profiles DNA by comparing a sequence against a library of known genetic structures. Currently, the most popular protein alignment software is BLAST. However, BLAST is slow and takes an estimated 22 years to do 240 million reads that our sponsor’s product, PALADIN, does in 31 hours.</a:t>
            </a:r>
            <a:endParaRPr lang="en-US" sz="2800" dirty="0">
              <a:cs typeface="Calibri"/>
            </a:endParaRPr>
          </a:p>
          <a:p>
            <a:r>
              <a:rPr lang="en-US" sz="2800" dirty="0">
                <a:ea typeface="+mn-lt"/>
                <a:cs typeface="+mn-lt"/>
              </a:rPr>
              <a:t>	BLAST uses the industry standard output format (BLAST tabular output) whereas PALADIN can only output in SAM format. These differing file formats are what causes people to choose one program over another.  These outputs contain different information, some of the fields cannot be easily converted to the other. To make PALADIN see more widespread use, we added an option for PALADIN to output data in BLAST tabular format, and we show how PALADIN performs at classifying different DNA samples through statistical analysis. </a:t>
            </a:r>
            <a:endParaRPr lang="en-US" sz="2800" dirty="0">
              <a:cs typeface="Calibri"/>
            </a:endParaRPr>
          </a:p>
        </p:txBody>
      </p:sp>
      <p:sp>
        <p:nvSpPr>
          <p:cNvPr id="7" name="TextBox 3">
            <a:extLst>
              <a:ext uri="{FF2B5EF4-FFF2-40B4-BE49-F238E27FC236}">
                <a16:creationId xmlns:a16="http://schemas.microsoft.com/office/drawing/2014/main" id="{CFA159F8-CF3E-41BE-A77C-5E9CA3DC3DDC}"/>
              </a:ext>
            </a:extLst>
          </p:cNvPr>
          <p:cNvSpPr txBox="1"/>
          <p:nvPr/>
        </p:nvSpPr>
        <p:spPr>
          <a:xfrm>
            <a:off x="457200" y="13832217"/>
            <a:ext cx="1143000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a:solidFill>
                  <a:schemeClr val="bg1"/>
                </a:solidFill>
                <a:latin typeface="Arial"/>
                <a:cs typeface="Calibri"/>
              </a:rPr>
              <a:t>Goals</a:t>
            </a:r>
            <a:endParaRPr lang="en-US"/>
          </a:p>
        </p:txBody>
      </p:sp>
      <p:sp>
        <p:nvSpPr>
          <p:cNvPr id="8" name="TextBox 4">
            <a:extLst>
              <a:ext uri="{FF2B5EF4-FFF2-40B4-BE49-F238E27FC236}">
                <a16:creationId xmlns:a16="http://schemas.microsoft.com/office/drawing/2014/main" id="{D6035DB0-E38D-4426-9C97-4CD9B336EE6E}"/>
              </a:ext>
            </a:extLst>
          </p:cNvPr>
          <p:cNvSpPr txBox="1"/>
          <p:nvPr/>
        </p:nvSpPr>
        <p:spPr>
          <a:xfrm>
            <a:off x="457200" y="15318360"/>
            <a:ext cx="11411712" cy="4401205"/>
          </a:xfrm>
          <a:prstGeom prst="rect">
            <a:avLst/>
          </a:prstGeom>
          <a:noFill/>
          <a:ln>
            <a:solidFill>
              <a:schemeClr val="tx2">
                <a:lumMod val="50000"/>
              </a:schemeClr>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Sans-Serif"/>
              <a:buChar char="•"/>
            </a:pPr>
            <a:r>
              <a:rPr lang="en-US" sz="2800" dirty="0">
                <a:ea typeface="+mn-lt"/>
                <a:cs typeface="+mn-lt"/>
              </a:rPr>
              <a:t>Add a command line option to PALADIN to output data in BLAST tabular format</a:t>
            </a:r>
          </a:p>
          <a:p>
            <a:pPr marL="171450" indent="-171450">
              <a:buFont typeface="Arial,Sans-Serif"/>
              <a:buChar char="•"/>
            </a:pPr>
            <a:r>
              <a:rPr lang="en-US" sz="2800" dirty="0">
                <a:ea typeface="+mn-lt"/>
                <a:cs typeface="+mn-lt"/>
              </a:rPr>
              <a:t>BLAST output values should be virtually identical to the output using a native BLAST system.</a:t>
            </a:r>
          </a:p>
          <a:p>
            <a:pPr marL="171450" indent="-171450">
              <a:buFont typeface="Arial,Sans-Serif"/>
              <a:buChar char="•"/>
            </a:pPr>
            <a:r>
              <a:rPr lang="en-US" sz="2800" dirty="0">
                <a:ea typeface="+mn-lt"/>
                <a:cs typeface="+mn-lt"/>
              </a:rPr>
              <a:t>Bit-score and Evalue must be calculated</a:t>
            </a:r>
          </a:p>
          <a:p>
            <a:pPr marL="171450" indent="-171450">
              <a:buFont typeface="Arial,Sans-Serif"/>
              <a:buChar char="•"/>
            </a:pPr>
            <a:r>
              <a:rPr lang="en-US" sz="2800" dirty="0">
                <a:ea typeface="+mn-lt"/>
                <a:cs typeface="+mn-lt"/>
              </a:rPr>
              <a:t>The BLAST command must be able to output to </a:t>
            </a:r>
            <a:r>
              <a:rPr lang="en-US" sz="2800" dirty="0" err="1">
                <a:ea typeface="+mn-lt"/>
                <a:cs typeface="+mn-lt"/>
              </a:rPr>
              <a:t>stdout</a:t>
            </a:r>
            <a:r>
              <a:rPr lang="en-US" sz="2800" dirty="0">
                <a:ea typeface="+mn-lt"/>
                <a:cs typeface="+mn-lt"/>
              </a:rPr>
              <a:t> (for real-time analysis by secondary programs) and a user designated file.</a:t>
            </a:r>
          </a:p>
          <a:p>
            <a:pPr marL="171450" indent="-171450">
              <a:buFont typeface="Arial,Sans-Serif"/>
              <a:buChar char="•"/>
            </a:pPr>
            <a:r>
              <a:rPr lang="en-US" sz="2800" dirty="0">
                <a:ea typeface="+mn-lt"/>
                <a:cs typeface="+mn-lt"/>
              </a:rPr>
              <a:t>The BLAST features must not affect the existing PALADIN capabilities and should not have any effect on performance.</a:t>
            </a:r>
          </a:p>
          <a:p>
            <a:pPr marL="171450" indent="-171450">
              <a:buFont typeface="Arial,Sans-Serif"/>
              <a:buChar char="•"/>
            </a:pPr>
            <a:r>
              <a:rPr lang="en-US" sz="2800" dirty="0">
                <a:ea typeface="+mn-lt"/>
                <a:cs typeface="+mn-lt"/>
              </a:rPr>
              <a:t>Test PALADIN output for validity against BLAST's output</a:t>
            </a:r>
          </a:p>
        </p:txBody>
      </p:sp>
      <p:sp>
        <p:nvSpPr>
          <p:cNvPr id="11" name="TextBox 3">
            <a:extLst>
              <a:ext uri="{FF2B5EF4-FFF2-40B4-BE49-F238E27FC236}">
                <a16:creationId xmlns:a16="http://schemas.microsoft.com/office/drawing/2014/main" id="{0A9DE276-3A8F-4815-AF91-B180D1A83ABF}"/>
              </a:ext>
            </a:extLst>
          </p:cNvPr>
          <p:cNvSpPr txBox="1"/>
          <p:nvPr/>
        </p:nvSpPr>
        <p:spPr>
          <a:xfrm>
            <a:off x="32004000" y="6393138"/>
            <a:ext cx="1143000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a:solidFill>
                  <a:schemeClr val="bg1"/>
                </a:solidFill>
                <a:latin typeface="Arial"/>
                <a:cs typeface="Calibri"/>
              </a:rPr>
              <a:t>Results</a:t>
            </a:r>
            <a:endParaRPr lang="en-US">
              <a:solidFill>
                <a:schemeClr val="bg1"/>
              </a:solidFill>
            </a:endParaRPr>
          </a:p>
        </p:txBody>
      </p:sp>
      <p:sp>
        <p:nvSpPr>
          <p:cNvPr id="12" name="TextBox 4">
            <a:extLst>
              <a:ext uri="{FF2B5EF4-FFF2-40B4-BE49-F238E27FC236}">
                <a16:creationId xmlns:a16="http://schemas.microsoft.com/office/drawing/2014/main" id="{09F1399C-105C-4DD2-8B0C-F5ADB8772358}"/>
              </a:ext>
            </a:extLst>
          </p:cNvPr>
          <p:cNvSpPr txBox="1"/>
          <p:nvPr/>
        </p:nvSpPr>
        <p:spPr>
          <a:xfrm>
            <a:off x="32004000" y="15192829"/>
            <a:ext cx="11411712" cy="9140964"/>
          </a:xfrm>
          <a:prstGeom prst="rect">
            <a:avLst/>
          </a:prstGeom>
          <a:noFill/>
          <a:ln>
            <a:solidFill>
              <a:schemeClr val="tx2">
                <a:lumMod val="50000"/>
              </a:schemeClr>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cs typeface="Calibri"/>
              </a:rPr>
              <a:t>	To verify the implementation of BLAST tabular output, PALADIN was tested against size (6) different species. The DNA reads of these species were synthetically generated using a program named ART. ART simulates DNA reads that PALADIN is used to take as input. Different species were used since the different programs work differently against different species. </a:t>
            </a:r>
          </a:p>
          <a:p>
            <a:r>
              <a:rPr lang="en-US" sz="2800" dirty="0">
                <a:cs typeface="Calibri"/>
              </a:rPr>
              <a:t>	The differences for each field was compared for each matching alignment. A matching alignment is one where the qseqid and the sseqid are the same. This means that a read mapped to the same reference in the protein database. Since the programs use different algorithms, different alignments are to be expected. The goal is to not have the differences be as close to zero as possible, since these programs will not produce the same alignment. The alignments should be similar most of the time. Therefore the differences should be close in value. </a:t>
            </a:r>
          </a:p>
          <a:p>
            <a:r>
              <a:rPr lang="en-US" sz="2800" dirty="0">
                <a:cs typeface="Calibri"/>
              </a:rPr>
              <a:t>	For the raw score calculation, BLAST uses substitution matrices. PALADIN does not currently support this, but it will in the future. There are expected to be some issues with the bitscore and evalue which will be resolved with the substation matrix raw scores.</a:t>
            </a:r>
          </a:p>
          <a:p>
            <a:r>
              <a:rPr lang="en-US" sz="2800" dirty="0">
                <a:cs typeface="Calibri"/>
              </a:rPr>
              <a:t>	As seen in the results, BLAST tabular output has been properly implemented. With more testing, PALADIN can now be used as a replacement for BLAST. PALADIN can now reach a wider audience as a protein alignment tool with the addition of this output. PALADIN </a:t>
            </a:r>
          </a:p>
        </p:txBody>
      </p:sp>
      <p:sp>
        <p:nvSpPr>
          <p:cNvPr id="15" name="TextBox 3">
            <a:extLst>
              <a:ext uri="{FF2B5EF4-FFF2-40B4-BE49-F238E27FC236}">
                <a16:creationId xmlns:a16="http://schemas.microsoft.com/office/drawing/2014/main" id="{B17F6351-26D1-4627-98F2-F469AD2F52F6}"/>
              </a:ext>
            </a:extLst>
          </p:cNvPr>
          <p:cNvSpPr txBox="1"/>
          <p:nvPr/>
        </p:nvSpPr>
        <p:spPr>
          <a:xfrm>
            <a:off x="32004000" y="24542785"/>
            <a:ext cx="1143000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dirty="0">
                <a:solidFill>
                  <a:schemeClr val="bg1"/>
                </a:solidFill>
                <a:latin typeface="Arial"/>
                <a:cs typeface="Calibri"/>
              </a:rPr>
              <a:t>Future Work</a:t>
            </a:r>
            <a:endParaRPr lang="en-US" dirty="0"/>
          </a:p>
        </p:txBody>
      </p:sp>
      <p:sp>
        <p:nvSpPr>
          <p:cNvPr id="16" name="TextBox 4">
            <a:extLst>
              <a:ext uri="{FF2B5EF4-FFF2-40B4-BE49-F238E27FC236}">
                <a16:creationId xmlns:a16="http://schemas.microsoft.com/office/drawing/2014/main" id="{677FBEB5-5DA6-4DAA-AD17-D4AB1ACA5D4D}"/>
              </a:ext>
            </a:extLst>
          </p:cNvPr>
          <p:cNvSpPr txBox="1"/>
          <p:nvPr/>
        </p:nvSpPr>
        <p:spPr>
          <a:xfrm>
            <a:off x="32004000" y="25998459"/>
            <a:ext cx="11411712" cy="1815882"/>
          </a:xfrm>
          <a:prstGeom prst="rect">
            <a:avLst/>
          </a:prstGeom>
          <a:noFill/>
          <a:ln>
            <a:solidFill>
              <a:schemeClr val="tx2">
                <a:lumMod val="50000"/>
              </a:schemeClr>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Sans-Serif"/>
              <a:buChar char="•"/>
            </a:pPr>
            <a:r>
              <a:rPr lang="en-US" sz="2800" dirty="0">
                <a:ea typeface="+mn-lt"/>
                <a:cs typeface="+mn-lt"/>
              </a:rPr>
              <a:t>Test PALADIN against other tools (DIAMOND, etc...)</a:t>
            </a:r>
          </a:p>
          <a:p>
            <a:pPr marL="171450" indent="-171450">
              <a:buFont typeface="Arial,Sans-Serif"/>
              <a:buChar char="•"/>
            </a:pPr>
            <a:r>
              <a:rPr lang="en-US" sz="2800" dirty="0">
                <a:ea typeface="+mn-lt"/>
                <a:cs typeface="+mn-lt"/>
              </a:rPr>
              <a:t>Test program with larger genomes and samples to further prove validity</a:t>
            </a:r>
            <a:endParaRPr lang="en-US" sz="2800" dirty="0">
              <a:cs typeface="Calibri"/>
            </a:endParaRPr>
          </a:p>
          <a:p>
            <a:pPr marL="171450" indent="-171450">
              <a:buFont typeface="Arial,Sans-Serif"/>
              <a:buChar char="•"/>
            </a:pPr>
            <a:r>
              <a:rPr lang="en-US" sz="2800" dirty="0">
                <a:cs typeface="Calibri"/>
              </a:rPr>
              <a:t>Update lambda and k values to the most recent table</a:t>
            </a:r>
          </a:p>
          <a:p>
            <a:pPr marL="171450" indent="-171450">
              <a:buFont typeface="Arial,Sans-Serif"/>
              <a:buChar char="•"/>
            </a:pPr>
            <a:r>
              <a:rPr lang="en-US" sz="2800" dirty="0">
                <a:cs typeface="Calibri"/>
              </a:rPr>
              <a:t>Implement BLOSUM and PAM substitution scores.</a:t>
            </a:r>
            <a:endParaRPr lang="en-US" sz="4400" dirty="0">
              <a:cs typeface="Calibri"/>
            </a:endParaRPr>
          </a:p>
        </p:txBody>
      </p:sp>
      <p:sp>
        <p:nvSpPr>
          <p:cNvPr id="17" name="TextBox 13">
            <a:extLst>
              <a:ext uri="{FF2B5EF4-FFF2-40B4-BE49-F238E27FC236}">
                <a16:creationId xmlns:a16="http://schemas.microsoft.com/office/drawing/2014/main" id="{3FA00329-14D1-4F5F-B3FF-135EC51F5DB3}"/>
              </a:ext>
            </a:extLst>
          </p:cNvPr>
          <p:cNvSpPr txBox="1"/>
          <p:nvPr/>
        </p:nvSpPr>
        <p:spPr>
          <a:xfrm>
            <a:off x="457200" y="20150242"/>
            <a:ext cx="1143000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a:solidFill>
                  <a:schemeClr val="bg1"/>
                </a:solidFill>
                <a:latin typeface="Arial"/>
                <a:cs typeface="Calibri"/>
              </a:rPr>
              <a:t>Design</a:t>
            </a:r>
          </a:p>
        </p:txBody>
      </p:sp>
      <p:sp>
        <p:nvSpPr>
          <p:cNvPr id="18" name="TextBox 13">
            <a:extLst>
              <a:ext uri="{FF2B5EF4-FFF2-40B4-BE49-F238E27FC236}">
                <a16:creationId xmlns:a16="http://schemas.microsoft.com/office/drawing/2014/main" id="{FDA8A708-7B7C-4DF5-9CE7-F82E19D63E6E}"/>
              </a:ext>
            </a:extLst>
          </p:cNvPr>
          <p:cNvSpPr txBox="1"/>
          <p:nvPr/>
        </p:nvSpPr>
        <p:spPr>
          <a:xfrm>
            <a:off x="12158070" y="19490811"/>
            <a:ext cx="1956816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dirty="0">
                <a:solidFill>
                  <a:schemeClr val="bg1"/>
                </a:solidFill>
                <a:latin typeface="Arial"/>
                <a:cs typeface="Calibri"/>
              </a:rPr>
              <a:t>Analysis of Results</a:t>
            </a:r>
          </a:p>
        </p:txBody>
      </p:sp>
      <p:sp>
        <p:nvSpPr>
          <p:cNvPr id="19" name="TextBox 13">
            <a:extLst>
              <a:ext uri="{FF2B5EF4-FFF2-40B4-BE49-F238E27FC236}">
                <a16:creationId xmlns:a16="http://schemas.microsoft.com/office/drawing/2014/main" id="{1996FA96-E026-4639-B37C-AB6257169954}"/>
              </a:ext>
            </a:extLst>
          </p:cNvPr>
          <p:cNvSpPr txBox="1"/>
          <p:nvPr/>
        </p:nvSpPr>
        <p:spPr>
          <a:xfrm>
            <a:off x="12158752" y="6434564"/>
            <a:ext cx="1956816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a:solidFill>
                  <a:schemeClr val="bg1"/>
                </a:solidFill>
                <a:latin typeface="Arial"/>
                <a:cs typeface="Calibri"/>
              </a:rPr>
              <a:t>SAM vs. BLAST</a:t>
            </a:r>
            <a:endParaRPr lang="en-US"/>
          </a:p>
        </p:txBody>
      </p:sp>
      <mc:AlternateContent xmlns:mc="http://schemas.openxmlformats.org/markup-compatibility/2006">
        <mc:Choice xmlns:a14="http://schemas.microsoft.com/office/drawing/2010/main" Requires="a14">
          <p:sp>
            <p:nvSpPr>
              <p:cNvPr id="23" name="TextBox 4">
                <a:extLst>
                  <a:ext uri="{FF2B5EF4-FFF2-40B4-BE49-F238E27FC236}">
                    <a16:creationId xmlns:a16="http://schemas.microsoft.com/office/drawing/2014/main" id="{7F59CF55-D05C-466A-BB70-245A9B6AED5B}"/>
                  </a:ext>
                </a:extLst>
              </p:cNvPr>
              <p:cNvSpPr txBox="1"/>
              <p:nvPr/>
            </p:nvSpPr>
            <p:spPr>
              <a:xfrm>
                <a:off x="457200" y="21666200"/>
                <a:ext cx="11411712" cy="10607040"/>
              </a:xfrm>
              <a:prstGeom prst="rect">
                <a:avLst/>
              </a:prstGeom>
              <a:noFill/>
              <a:ln>
                <a:solidFill>
                  <a:schemeClr val="tx2">
                    <a:lumMod val="50000"/>
                  </a:schemeClr>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dirty="0">
                    <a:cs typeface="Calibri"/>
                  </a:rPr>
                  <a:t>Adding a command line option to PALADIN to produce BLAST tabular output was added directly to the code source. 10 of the 12 fields could be obtained from information already produced by the SAM format. The two fields that required some research were the evalue and the bitscore. </a:t>
                </a:r>
              </a:p>
              <a:p>
                <a:endParaRPr lang="en-US" sz="2800" dirty="0">
                  <a:cs typeface="Calibri"/>
                </a:endParaRPr>
              </a:p>
              <a:p>
                <a:r>
                  <a:rPr lang="en-US" sz="2800" dirty="0">
                    <a:cs typeface="Calibri"/>
                  </a:rPr>
                  <a:t>The bitscore provides information about how similar the query sequence and the sequence it matched to in the database are. The higher the bitscore, the more similar the sequences. The bitscore can be represented by the equation</a:t>
                </a:r>
              </a:p>
              <a:p>
                <a:pPr/>
                <a14:m>
                  <m:oMathPara xmlns:m="http://schemas.openxmlformats.org/officeDocument/2006/math">
                    <m:oMathParaPr>
                      <m:jc m:val="centerGroup"/>
                    </m:oMathParaPr>
                    <m:oMath xmlns:m="http://schemas.openxmlformats.org/officeDocument/2006/math">
                      <m:f>
                        <m:fPr>
                          <m:ctrlPr>
                            <a:rPr lang="en-US" sz="2800" i="1" smtClean="0">
                              <a:latin typeface="Cambria Math" panose="02040503050406030204" pitchFamily="18" charset="0"/>
                              <a:cs typeface="Calibri"/>
                            </a:rPr>
                          </m:ctrlPr>
                        </m:fPr>
                        <m:num>
                          <m:r>
                            <a:rPr lang="en-US" sz="2800" i="1" smtClean="0">
                              <a:latin typeface="Cambria Math" panose="02040503050406030204" pitchFamily="18" charset="0"/>
                              <a:ea typeface="Cambria Math" panose="02040503050406030204" pitchFamily="18" charset="0"/>
                              <a:cs typeface="Calibri"/>
                            </a:rPr>
                            <m:t>𝜆</m:t>
                          </m:r>
                          <m:d>
                            <m:dPr>
                              <m:ctrlPr>
                                <a:rPr lang="en-US" sz="2800" b="0" i="1" smtClean="0">
                                  <a:latin typeface="Cambria Math" panose="02040503050406030204" pitchFamily="18" charset="0"/>
                                  <a:ea typeface="Cambria Math" panose="02040503050406030204" pitchFamily="18" charset="0"/>
                                  <a:cs typeface="Calibri"/>
                                </a:rPr>
                              </m:ctrlPr>
                            </m:dPr>
                            <m:e>
                              <m:r>
                                <a:rPr lang="en-US" sz="2800" b="0" i="1" smtClean="0">
                                  <a:latin typeface="Cambria Math" panose="02040503050406030204" pitchFamily="18" charset="0"/>
                                  <a:ea typeface="Cambria Math" panose="02040503050406030204" pitchFamily="18" charset="0"/>
                                  <a:cs typeface="Calibri"/>
                                </a:rPr>
                                <m:t>𝑟𝑎𝑤</m:t>
                              </m:r>
                              <m:r>
                                <a:rPr lang="en-US" sz="2800" b="0" i="1" smtClean="0">
                                  <a:latin typeface="Cambria Math" panose="02040503050406030204" pitchFamily="18" charset="0"/>
                                  <a:ea typeface="Cambria Math" panose="02040503050406030204" pitchFamily="18" charset="0"/>
                                  <a:cs typeface="Calibri"/>
                                </a:rPr>
                                <m:t> </m:t>
                              </m:r>
                              <m:r>
                                <a:rPr lang="en-US" sz="2800" b="0" i="1" smtClean="0">
                                  <a:latin typeface="Cambria Math" panose="02040503050406030204" pitchFamily="18" charset="0"/>
                                  <a:ea typeface="Cambria Math" panose="02040503050406030204" pitchFamily="18" charset="0"/>
                                  <a:cs typeface="Calibri"/>
                                </a:rPr>
                                <m:t>𝑠𝑐𝑜𝑟𝑒</m:t>
                              </m:r>
                            </m:e>
                          </m:d>
                          <m:r>
                            <a:rPr lang="en-US" sz="2800" b="0" i="1" smtClean="0">
                              <a:latin typeface="Cambria Math" panose="02040503050406030204" pitchFamily="18" charset="0"/>
                              <a:ea typeface="Cambria Math" panose="02040503050406030204" pitchFamily="18" charset="0"/>
                              <a:cs typeface="Calibri"/>
                            </a:rPr>
                            <m:t>−</m:t>
                          </m:r>
                          <m:r>
                            <a:rPr lang="en-US" sz="2800" b="0" i="1" smtClean="0">
                              <a:latin typeface="Cambria Math" panose="02040503050406030204" pitchFamily="18" charset="0"/>
                              <a:ea typeface="Cambria Math" panose="02040503050406030204" pitchFamily="18" charset="0"/>
                              <a:cs typeface="Calibri"/>
                            </a:rPr>
                            <m:t>𝑙𝑛𝐾</m:t>
                          </m:r>
                        </m:num>
                        <m:den>
                          <m:func>
                            <m:funcPr>
                              <m:ctrlPr>
                                <a:rPr lang="en-US" sz="2800" b="0" i="1" smtClean="0">
                                  <a:latin typeface="Cambria Math" panose="02040503050406030204" pitchFamily="18" charset="0"/>
                                  <a:cs typeface="Calibri"/>
                                </a:rPr>
                              </m:ctrlPr>
                            </m:funcPr>
                            <m:fName>
                              <m:r>
                                <m:rPr>
                                  <m:sty m:val="p"/>
                                </m:rPr>
                                <a:rPr lang="en-US" sz="2800" b="0" i="0" smtClean="0">
                                  <a:latin typeface="Cambria Math" panose="02040503050406030204" pitchFamily="18" charset="0"/>
                                  <a:cs typeface="Calibri"/>
                                </a:rPr>
                                <m:t>ln</m:t>
                              </m:r>
                            </m:fName>
                            <m:e>
                              <m:r>
                                <a:rPr lang="en-US" sz="2800" b="0" i="1" smtClean="0">
                                  <a:latin typeface="Cambria Math" panose="02040503050406030204" pitchFamily="18" charset="0"/>
                                  <a:cs typeface="Calibri"/>
                                </a:rPr>
                                <m:t>2</m:t>
                              </m:r>
                            </m:e>
                          </m:func>
                        </m:den>
                      </m:f>
                    </m:oMath>
                  </m:oMathPara>
                </a14:m>
                <a:endParaRPr lang="en-US" sz="2800" dirty="0">
                  <a:cs typeface="Calibri"/>
                </a:endParaRPr>
              </a:p>
              <a:p>
                <a:r>
                  <a:rPr lang="en-US" sz="2800" dirty="0">
                    <a:cs typeface="Calibri"/>
                  </a:rPr>
                  <a:t>The raw score is provided by the extended field in SAM AS, which is the alignment score and provides information about how well the sequences match. </a:t>
                </a:r>
                <a14:m>
                  <m:oMath xmlns:m="http://schemas.openxmlformats.org/officeDocument/2006/math">
                    <m:r>
                      <a:rPr lang="en-US" sz="2800" i="1" smtClean="0">
                        <a:latin typeface="Cambria Math" panose="02040503050406030204" pitchFamily="18" charset="0"/>
                        <a:ea typeface="Cambria Math" panose="02040503050406030204" pitchFamily="18" charset="0"/>
                        <a:cs typeface="Calibri"/>
                      </a:rPr>
                      <m:t>𝜆</m:t>
                    </m:r>
                  </m:oMath>
                </a14:m>
                <a:r>
                  <a:rPr lang="en-US" sz="2800" dirty="0">
                    <a:cs typeface="Calibri"/>
                  </a:rPr>
                  <a:t> and </a:t>
                </a:r>
                <a:r>
                  <a:rPr lang="en-US" sz="2800" i="1" dirty="0">
                    <a:cs typeface="Calibri"/>
                  </a:rPr>
                  <a:t>K</a:t>
                </a:r>
                <a:r>
                  <a:rPr lang="en-US" sz="2800" dirty="0">
                    <a:cs typeface="Calibri"/>
                  </a:rPr>
                  <a:t> are constants. For gapped alignments, these values are determined by the gap extension and gap opening penalty. These values can be located in the paper written by Stephen </a:t>
                </a:r>
                <a:r>
                  <a:rPr lang="en-US" sz="2800" dirty="0" err="1"/>
                  <a:t>Altschul</a:t>
                </a:r>
                <a:r>
                  <a:rPr lang="en-US" sz="2800" dirty="0"/>
                  <a:t> in Methods in Enzymology (vol 266, page 474) . </a:t>
                </a:r>
              </a:p>
              <a:p>
                <a:endParaRPr lang="en-US" sz="2800" dirty="0"/>
              </a:p>
              <a:p>
                <a:r>
                  <a:rPr lang="en-US" sz="2800" dirty="0">
                    <a:cs typeface="Calibri"/>
                  </a:rPr>
                  <a:t>The evalue is affected by the size of the database. It provides the number of matches with the same score that can occur by chance given a random database.  Smaller </a:t>
                </a:r>
                <a:r>
                  <a:rPr lang="en-US" sz="2800" dirty="0" err="1">
                    <a:cs typeface="Calibri"/>
                  </a:rPr>
                  <a:t>evalues</a:t>
                </a:r>
                <a:r>
                  <a:rPr lang="en-US" sz="2800" dirty="0">
                    <a:cs typeface="Calibri"/>
                  </a:rPr>
                  <a:t> are better. It is represented by the equation</a:t>
                </a:r>
              </a:p>
              <a:p>
                <a:pPr/>
                <a14:m>
                  <m:oMathPara xmlns:m="http://schemas.openxmlformats.org/officeDocument/2006/math">
                    <m:oMathParaPr>
                      <m:jc m:val="centerGroup"/>
                    </m:oMathParaPr>
                    <m:oMath xmlns:m="http://schemas.openxmlformats.org/officeDocument/2006/math">
                      <m:f>
                        <m:fPr>
                          <m:ctrlPr>
                            <a:rPr lang="en-US" sz="2800" i="1" smtClean="0">
                              <a:latin typeface="Cambria Math" panose="02040503050406030204" pitchFamily="18" charset="0"/>
                              <a:cs typeface="Calibri"/>
                            </a:rPr>
                          </m:ctrlPr>
                        </m:fPr>
                        <m:num>
                          <m:r>
                            <a:rPr lang="en-US" sz="2800" b="0" i="1" smtClean="0">
                              <a:latin typeface="Cambria Math" panose="02040503050406030204" pitchFamily="18" charset="0"/>
                              <a:cs typeface="Calibri"/>
                            </a:rPr>
                            <m:t>𝑚</m:t>
                          </m:r>
                          <m:r>
                            <a:rPr lang="en-US" sz="2800" b="0" i="1" smtClean="0">
                              <a:latin typeface="Cambria Math" panose="02040503050406030204" pitchFamily="18" charset="0"/>
                              <a:cs typeface="Calibri"/>
                            </a:rPr>
                            <m:t>∗</m:t>
                          </m:r>
                          <m:r>
                            <a:rPr lang="en-US" sz="2800" b="0" i="1" smtClean="0">
                              <a:latin typeface="Cambria Math" panose="02040503050406030204" pitchFamily="18" charset="0"/>
                              <a:cs typeface="Calibri"/>
                            </a:rPr>
                            <m:t>𝑛</m:t>
                          </m:r>
                        </m:num>
                        <m:den>
                          <m:sSup>
                            <m:sSupPr>
                              <m:ctrlPr>
                                <a:rPr lang="en-US" sz="2800" i="1" smtClean="0">
                                  <a:latin typeface="Cambria Math" panose="02040503050406030204" pitchFamily="18" charset="0"/>
                                  <a:cs typeface="Calibri"/>
                                </a:rPr>
                              </m:ctrlPr>
                            </m:sSupPr>
                            <m:e>
                              <m:r>
                                <a:rPr lang="en-US" sz="2800" b="0" i="1" smtClean="0">
                                  <a:latin typeface="Cambria Math" panose="02040503050406030204" pitchFamily="18" charset="0"/>
                                  <a:cs typeface="Calibri"/>
                                </a:rPr>
                                <m:t>2</m:t>
                              </m:r>
                            </m:e>
                            <m:sup>
                              <m:r>
                                <a:rPr lang="en-US" sz="2800" b="0" i="1" smtClean="0">
                                  <a:latin typeface="Cambria Math" panose="02040503050406030204" pitchFamily="18" charset="0"/>
                                  <a:cs typeface="Calibri"/>
                                </a:rPr>
                                <m:t>𝑏𝑖𝑡𝑠𝑐𝑜𝑟𝑒</m:t>
                              </m:r>
                            </m:sup>
                          </m:sSup>
                        </m:den>
                      </m:f>
                    </m:oMath>
                  </m:oMathPara>
                </a14:m>
                <a:endParaRPr lang="en-US" sz="2800" dirty="0">
                  <a:cs typeface="Calibri"/>
                </a:endParaRPr>
              </a:p>
              <a:p>
                <a:r>
                  <a:rPr lang="en-US" sz="2800" dirty="0">
                    <a:cs typeface="Calibri"/>
                  </a:rPr>
                  <a:t>Where m is the length of the query sequence, and n is the length of the reference database.</a:t>
                </a:r>
              </a:p>
            </p:txBody>
          </p:sp>
        </mc:Choice>
        <mc:Fallback>
          <p:sp>
            <p:nvSpPr>
              <p:cNvPr id="23" name="TextBox 4">
                <a:extLst>
                  <a:ext uri="{FF2B5EF4-FFF2-40B4-BE49-F238E27FC236}">
                    <a16:creationId xmlns:a16="http://schemas.microsoft.com/office/drawing/2014/main" id="{7F59CF55-D05C-466A-BB70-245A9B6AED5B}"/>
                  </a:ext>
                </a:extLst>
              </p:cNvPr>
              <p:cNvSpPr txBox="1">
                <a:spLocks noRot="1" noChangeAspect="1" noMove="1" noResize="1" noEditPoints="1" noAdjustHandles="1" noChangeArrowheads="1" noChangeShapeType="1" noTextEdit="1"/>
              </p:cNvSpPr>
              <p:nvPr/>
            </p:nvSpPr>
            <p:spPr>
              <a:xfrm>
                <a:off x="457200" y="21666200"/>
                <a:ext cx="11411712" cy="10607040"/>
              </a:xfrm>
              <a:prstGeom prst="rect">
                <a:avLst/>
              </a:prstGeom>
              <a:blipFill>
                <a:blip r:embed="rId3"/>
                <a:stretch>
                  <a:fillRect l="-1222" t="-597" r="-667"/>
                </a:stretch>
              </a:blipFill>
              <a:ln>
                <a:solidFill>
                  <a:schemeClr val="tx2">
                    <a:lumMod val="50000"/>
                  </a:schemeClr>
                </a:solidFill>
              </a:ln>
            </p:spPr>
            <p:txBody>
              <a:bodyPr/>
              <a:lstStyle/>
              <a:p>
                <a:r>
                  <a:rPr lang="en-US">
                    <a:noFill/>
                  </a:rPr>
                  <a:t> </a:t>
                </a:r>
              </a:p>
            </p:txBody>
          </p:sp>
        </mc:Fallback>
      </mc:AlternateContent>
      <p:grpSp>
        <p:nvGrpSpPr>
          <p:cNvPr id="3" name="Group 2">
            <a:extLst>
              <a:ext uri="{FF2B5EF4-FFF2-40B4-BE49-F238E27FC236}">
                <a16:creationId xmlns:a16="http://schemas.microsoft.com/office/drawing/2014/main" id="{298F1B3B-B2D5-F141-BF4E-113BA6AD0025}"/>
              </a:ext>
            </a:extLst>
          </p:cNvPr>
          <p:cNvGrpSpPr/>
          <p:nvPr/>
        </p:nvGrpSpPr>
        <p:grpSpPr>
          <a:xfrm>
            <a:off x="1774962" y="204933"/>
            <a:ext cx="4726234" cy="5576361"/>
            <a:chOff x="1774962" y="204933"/>
            <a:chExt cx="4726234" cy="5576361"/>
          </a:xfrm>
        </p:grpSpPr>
        <p:sp>
          <p:nvSpPr>
            <p:cNvPr id="10" name="Rectangle 9">
              <a:extLst>
                <a:ext uri="{FF2B5EF4-FFF2-40B4-BE49-F238E27FC236}">
                  <a16:creationId xmlns:a16="http://schemas.microsoft.com/office/drawing/2014/main" id="{9CDD8B25-123C-446B-BBCD-7E14EDB1912C}"/>
                </a:ext>
              </a:extLst>
            </p:cNvPr>
            <p:cNvSpPr/>
            <p:nvPr/>
          </p:nvSpPr>
          <p:spPr>
            <a:xfrm>
              <a:off x="1774962" y="204933"/>
              <a:ext cx="4726234" cy="53541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8" descr="A picture containing drawing&#10;&#10;Description generated with very high confidence">
              <a:extLst>
                <a:ext uri="{FF2B5EF4-FFF2-40B4-BE49-F238E27FC236}">
                  <a16:creationId xmlns:a16="http://schemas.microsoft.com/office/drawing/2014/main" id="{210BE91D-2FAE-4134-9E60-8FBA666D862D}"/>
                </a:ext>
              </a:extLst>
            </p:cNvPr>
            <p:cNvPicPr>
              <a:picLocks noChangeAspect="1"/>
            </p:cNvPicPr>
            <p:nvPr/>
          </p:nvPicPr>
          <p:blipFill>
            <a:blip r:embed="rId4"/>
            <a:stretch>
              <a:fillRect/>
            </a:stretch>
          </p:blipFill>
          <p:spPr>
            <a:xfrm>
              <a:off x="2237669" y="553753"/>
              <a:ext cx="3800819" cy="5227541"/>
            </a:xfrm>
            <a:prstGeom prst="rect">
              <a:avLst/>
            </a:prstGeom>
          </p:spPr>
        </p:pic>
      </p:grpSp>
      <p:graphicFrame>
        <p:nvGraphicFramePr>
          <p:cNvPr id="9" name="Table 8">
            <a:extLst>
              <a:ext uri="{FF2B5EF4-FFF2-40B4-BE49-F238E27FC236}">
                <a16:creationId xmlns:a16="http://schemas.microsoft.com/office/drawing/2014/main" id="{D381F2ED-0C86-BB4F-9CF7-697BF2F6D964}"/>
              </a:ext>
            </a:extLst>
          </p:cNvPr>
          <p:cNvGraphicFramePr>
            <a:graphicFrameLocks noGrp="1"/>
          </p:cNvGraphicFramePr>
          <p:nvPr>
            <p:extLst>
              <p:ext uri="{D42A27DB-BD31-4B8C-83A1-F6EECF244321}">
                <p14:modId xmlns:p14="http://schemas.microsoft.com/office/powerpoint/2010/main" val="1420160946"/>
              </p:ext>
            </p:extLst>
          </p:nvPr>
        </p:nvGraphicFramePr>
        <p:xfrm>
          <a:off x="12187646" y="10712266"/>
          <a:ext cx="8918303" cy="8682717"/>
        </p:xfrm>
        <a:graphic>
          <a:graphicData uri="http://schemas.openxmlformats.org/drawingml/2006/table">
            <a:tbl>
              <a:tblPr firstRow="1" bandRow="1">
                <a:tableStyleId>{1E171933-4619-4E11-9A3F-F7608DF75F80}</a:tableStyleId>
              </a:tblPr>
              <a:tblGrid>
                <a:gridCol w="909586">
                  <a:extLst>
                    <a:ext uri="{9D8B030D-6E8A-4147-A177-3AD203B41FA5}">
                      <a16:colId xmlns:a16="http://schemas.microsoft.com/office/drawing/2014/main" val="4037095782"/>
                    </a:ext>
                  </a:extLst>
                </a:gridCol>
                <a:gridCol w="1501541">
                  <a:extLst>
                    <a:ext uri="{9D8B030D-6E8A-4147-A177-3AD203B41FA5}">
                      <a16:colId xmlns:a16="http://schemas.microsoft.com/office/drawing/2014/main" val="4011426716"/>
                    </a:ext>
                  </a:extLst>
                </a:gridCol>
                <a:gridCol w="1227221">
                  <a:extLst>
                    <a:ext uri="{9D8B030D-6E8A-4147-A177-3AD203B41FA5}">
                      <a16:colId xmlns:a16="http://schemas.microsoft.com/office/drawing/2014/main" val="3194428106"/>
                    </a:ext>
                  </a:extLst>
                </a:gridCol>
                <a:gridCol w="5279955">
                  <a:extLst>
                    <a:ext uri="{9D8B030D-6E8A-4147-A177-3AD203B41FA5}">
                      <a16:colId xmlns:a16="http://schemas.microsoft.com/office/drawing/2014/main" val="2964804136"/>
                    </a:ext>
                  </a:extLst>
                </a:gridCol>
              </a:tblGrid>
              <a:tr h="782702">
                <a:tc gridSpan="4">
                  <a:txBody>
                    <a:bodyPr/>
                    <a:lstStyle/>
                    <a:p>
                      <a:pPr algn="ctr"/>
                      <a:r>
                        <a:rPr lang="en-US" sz="4000" dirty="0"/>
                        <a:t>SAM FORMAT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3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sz="3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endParaRPr lang="en-US" sz="3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40734786"/>
                  </a:ext>
                </a:extLst>
              </a:tr>
              <a:tr h="766287">
                <a:tc>
                  <a:txBody>
                    <a:bodyPr/>
                    <a:lstStyle/>
                    <a:p>
                      <a:pPr algn="ctr"/>
                      <a:r>
                        <a:rPr lang="en-US" sz="3600">
                          <a:solidFill>
                            <a:schemeClr val="bg1"/>
                          </a:solidFill>
                        </a:rPr>
                        <a:t>Col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solidFill>
                  </a:tcPr>
                </a:tc>
                <a:tc>
                  <a:txBody>
                    <a:bodyPr/>
                    <a:lstStyle/>
                    <a:p>
                      <a:pPr algn="ctr"/>
                      <a:r>
                        <a:rPr lang="en-US" sz="3600">
                          <a:solidFill>
                            <a:schemeClr val="bg1"/>
                          </a:solidFill>
                        </a:rPr>
                        <a:t>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solidFill>
                  </a:tcPr>
                </a:tc>
                <a:tc>
                  <a:txBody>
                    <a:bodyPr/>
                    <a:lstStyle/>
                    <a:p>
                      <a:pPr algn="ctr"/>
                      <a:r>
                        <a:rPr lang="en-US" sz="3600" dirty="0">
                          <a:solidFill>
                            <a:schemeClr val="bg1"/>
                          </a:solidFill>
                        </a:rPr>
                        <a:t>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solidFill>
                  </a:tcPr>
                </a:tc>
                <a:tc>
                  <a:txBody>
                    <a:bodyPr/>
                    <a:lstStyle/>
                    <a:p>
                      <a:pPr algn="ctr"/>
                      <a:r>
                        <a:rPr lang="en-US" sz="3600" dirty="0">
                          <a:solidFill>
                            <a:schemeClr val="bg1"/>
                          </a:solidFill>
                        </a:rPr>
                        <a:t>Brief 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solidFill>
                  </a:tcPr>
                </a:tc>
                <a:extLst>
                  <a:ext uri="{0D108BD9-81ED-4DB2-BD59-A6C34878D82A}">
                    <a16:rowId xmlns:a16="http://schemas.microsoft.com/office/drawing/2014/main" val="1133803638"/>
                  </a:ext>
                </a:extLst>
              </a:tr>
              <a:tr h="602675">
                <a:tc>
                  <a:txBody>
                    <a:bodyPr/>
                    <a:lstStyle/>
                    <a:p>
                      <a:r>
                        <a:rPr lang="en-US" sz="260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dirty="0"/>
                        <a:t>QNAME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u="sng"/>
                        <a:t>Q</a:t>
                      </a:r>
                      <a:r>
                        <a:rPr lang="en-US" sz="2600"/>
                        <a:t>uery template </a:t>
                      </a:r>
                      <a:r>
                        <a:rPr lang="en-US" sz="2600" u="sng"/>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630965534"/>
                  </a:ext>
                </a:extLst>
              </a:tr>
              <a:tr h="602675">
                <a:tc>
                  <a:txBody>
                    <a:bodyPr/>
                    <a:lstStyle/>
                    <a:p>
                      <a:r>
                        <a:rPr lang="en-US" sz="260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FLAG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Int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Bitwise </a:t>
                      </a:r>
                      <a:r>
                        <a:rPr lang="en-US" sz="2600" u="sng"/>
                        <a:t>FLAG</a:t>
                      </a:r>
                      <a:endParaRPr lang="en-US" sz="2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512503575"/>
                  </a:ext>
                </a:extLst>
              </a:tr>
              <a:tr h="602675">
                <a:tc>
                  <a:txBody>
                    <a:bodyPr/>
                    <a:lstStyle/>
                    <a:p>
                      <a:r>
                        <a:rPr lang="en-US" sz="260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RNAME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u="sng" dirty="0"/>
                        <a:t>R</a:t>
                      </a:r>
                      <a:r>
                        <a:rPr lang="en-US" sz="2600" u="none" dirty="0"/>
                        <a:t>eferences sequence </a:t>
                      </a:r>
                      <a:r>
                        <a:rPr lang="en-US" sz="2600" u="sng" dirty="0"/>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92905216"/>
                  </a:ext>
                </a:extLst>
              </a:tr>
              <a:tr h="602675">
                <a:tc>
                  <a:txBody>
                    <a:bodyPr/>
                    <a:lstStyle/>
                    <a:p>
                      <a:r>
                        <a:rPr lang="en-US" sz="260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POS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Int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1- based leftmost mapping </a:t>
                      </a:r>
                      <a:r>
                        <a:rPr lang="en-US" sz="2600" u="sng" err="1"/>
                        <a:t>POS</a:t>
                      </a:r>
                      <a:r>
                        <a:rPr lang="en-US" sz="2600" u="none" err="1"/>
                        <a:t>ition</a:t>
                      </a:r>
                      <a:endParaRPr lang="en-US" sz="2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27700035"/>
                  </a:ext>
                </a:extLst>
              </a:tr>
              <a:tr h="602675">
                <a:tc>
                  <a:txBody>
                    <a:bodyPr/>
                    <a:lstStyle/>
                    <a:p>
                      <a:r>
                        <a:rPr lang="en-US" sz="260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MAPQ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Int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u="sng" err="1"/>
                        <a:t>MAP</a:t>
                      </a:r>
                      <a:r>
                        <a:rPr lang="en-US" sz="2600" u="none" err="1"/>
                        <a:t>ping</a:t>
                      </a:r>
                      <a:r>
                        <a:rPr lang="en-US" sz="2600" u="none"/>
                        <a:t> </a:t>
                      </a:r>
                      <a:r>
                        <a:rPr lang="en-US" sz="2600" u="sng"/>
                        <a:t>Q</a:t>
                      </a:r>
                      <a:r>
                        <a:rPr lang="en-US" sz="2600" u="none"/>
                        <a:t>uality</a:t>
                      </a:r>
                      <a:endParaRPr lang="en-US" sz="2600" u="sn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17584875"/>
                  </a:ext>
                </a:extLst>
              </a:tr>
              <a:tr h="602675">
                <a:tc>
                  <a:txBody>
                    <a:bodyPr/>
                    <a:lstStyle/>
                    <a:p>
                      <a:r>
                        <a:rPr lang="en-US" sz="260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CIGAR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u="sng" dirty="0"/>
                        <a:t>CIGAR</a:t>
                      </a:r>
                      <a:r>
                        <a:rPr lang="en-US" sz="2600" u="none" dirty="0"/>
                        <a:t> String</a:t>
                      </a:r>
                      <a:endParaRPr lang="en-US" sz="26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79182372"/>
                  </a:ext>
                </a:extLst>
              </a:tr>
              <a:tr h="602675">
                <a:tc>
                  <a:txBody>
                    <a:bodyPr/>
                    <a:lstStyle/>
                    <a:p>
                      <a:r>
                        <a:rPr lang="en-US" sz="260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RNEXT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u="sng" dirty="0"/>
                        <a:t>R</a:t>
                      </a:r>
                      <a:r>
                        <a:rPr lang="en-US" sz="2600" u="none" dirty="0"/>
                        <a:t>ef. name of the next mate/</a:t>
                      </a:r>
                      <a:r>
                        <a:rPr lang="en-US" sz="2600" u="sng" dirty="0"/>
                        <a:t>NEXT</a:t>
                      </a:r>
                      <a:r>
                        <a:rPr lang="en-US" sz="2600" u="none" dirty="0"/>
                        <a:t> read</a:t>
                      </a:r>
                      <a:endParaRPr lang="en-US" sz="26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85196994"/>
                  </a:ext>
                </a:extLst>
              </a:tr>
              <a:tr h="602675">
                <a:tc>
                  <a:txBody>
                    <a:bodyPr/>
                    <a:lstStyle/>
                    <a:p>
                      <a:r>
                        <a:rPr lang="en-US" sz="260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PNEXT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Int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u="sng"/>
                        <a:t>P</a:t>
                      </a:r>
                      <a:r>
                        <a:rPr lang="en-US" sz="2600" u="none"/>
                        <a:t>osition of the mate/</a:t>
                      </a:r>
                      <a:r>
                        <a:rPr lang="en-US" sz="2600" u="sng"/>
                        <a:t>NEXT</a:t>
                      </a:r>
                      <a:r>
                        <a:rPr lang="en-US" sz="2600" u="none"/>
                        <a:t> read</a:t>
                      </a:r>
                      <a:endParaRPr lang="en-US" sz="2600" u="sng"/>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47412736"/>
                  </a:ext>
                </a:extLst>
              </a:tr>
              <a:tr h="602675">
                <a:tc>
                  <a:txBody>
                    <a:bodyPr/>
                    <a:lstStyle/>
                    <a:p>
                      <a:r>
                        <a:rPr lang="en-US" sz="260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TLEN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Int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Observed </a:t>
                      </a:r>
                      <a:r>
                        <a:rPr lang="en-US" sz="2600" u="sng"/>
                        <a:t>T</a:t>
                      </a:r>
                      <a:r>
                        <a:rPr lang="en-US" sz="2600" u="none"/>
                        <a:t>emplate </a:t>
                      </a:r>
                      <a:r>
                        <a:rPr lang="en-US" sz="2600" u="sng" err="1"/>
                        <a:t>LEN</a:t>
                      </a:r>
                      <a:r>
                        <a:rPr lang="en-US" sz="2600" u="none" err="1"/>
                        <a:t>gth</a:t>
                      </a:r>
                      <a:endParaRPr lang="en-US" sz="2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78499106"/>
                  </a:ext>
                </a:extLst>
              </a:tr>
              <a:tr h="544488">
                <a:tc>
                  <a:txBody>
                    <a:bodyPr/>
                    <a:lstStyle/>
                    <a:p>
                      <a:r>
                        <a:rPr lang="en-US" sz="260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a:t>SEQ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Segment </a:t>
                      </a:r>
                      <a:r>
                        <a:rPr lang="en-US" sz="2600" u="sng" err="1"/>
                        <a:t>SEQ</a:t>
                      </a:r>
                      <a:r>
                        <a:rPr lang="en-US" sz="2600" u="none" err="1"/>
                        <a:t>uence</a:t>
                      </a:r>
                      <a:endParaRPr lang="en-US" sz="2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614729830"/>
                  </a:ext>
                </a:extLst>
              </a:tr>
              <a:tr h="602675">
                <a:tc>
                  <a:txBody>
                    <a:bodyPr/>
                    <a:lstStyle/>
                    <a:p>
                      <a:r>
                        <a:rPr lang="en-US" sz="260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b="1" dirty="0"/>
                        <a:t>QUAL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a:t>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600" dirty="0"/>
                        <a:t>ASCII of </a:t>
                      </a:r>
                      <a:r>
                        <a:rPr lang="en-US" sz="2600" dirty="0" err="1"/>
                        <a:t>Phred</a:t>
                      </a:r>
                      <a:r>
                        <a:rPr lang="en-US" sz="2600" dirty="0"/>
                        <a:t>-scaled base </a:t>
                      </a:r>
                      <a:r>
                        <a:rPr lang="en-US" sz="2600" u="sng" dirty="0"/>
                        <a:t>QUAL</a:t>
                      </a:r>
                      <a:r>
                        <a:rPr lang="en-US" sz="2600" u="none" dirty="0"/>
                        <a:t>ity+33</a:t>
                      </a:r>
                      <a:endParaRPr 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2664343"/>
                  </a:ext>
                </a:extLst>
              </a:tr>
            </a:tbl>
          </a:graphicData>
        </a:graphic>
      </p:graphicFrame>
      <p:graphicFrame>
        <p:nvGraphicFramePr>
          <p:cNvPr id="13" name="Table 12">
            <a:extLst>
              <a:ext uri="{FF2B5EF4-FFF2-40B4-BE49-F238E27FC236}">
                <a16:creationId xmlns:a16="http://schemas.microsoft.com/office/drawing/2014/main" id="{BD00DD6B-E25C-F44F-B744-32F529A4D94D}"/>
              </a:ext>
            </a:extLst>
          </p:cNvPr>
          <p:cNvGraphicFramePr>
            <a:graphicFrameLocks noGrp="1"/>
          </p:cNvGraphicFramePr>
          <p:nvPr>
            <p:extLst>
              <p:ext uri="{D42A27DB-BD31-4B8C-83A1-F6EECF244321}">
                <p14:modId xmlns:p14="http://schemas.microsoft.com/office/powerpoint/2010/main" val="2669244497"/>
              </p:ext>
            </p:extLst>
          </p:nvPr>
        </p:nvGraphicFramePr>
        <p:xfrm>
          <a:off x="21268607" y="7786371"/>
          <a:ext cx="10457624" cy="11608611"/>
        </p:xfrm>
        <a:graphic>
          <a:graphicData uri="http://schemas.openxmlformats.org/drawingml/2006/table">
            <a:tbl>
              <a:tblPr firstRow="1" bandRow="1">
                <a:tableStyleId>{1E171933-4619-4E11-9A3F-F7608DF75F80}</a:tableStyleId>
              </a:tblPr>
              <a:tblGrid>
                <a:gridCol w="848021">
                  <a:extLst>
                    <a:ext uri="{9D8B030D-6E8A-4147-A177-3AD203B41FA5}">
                      <a16:colId xmlns:a16="http://schemas.microsoft.com/office/drawing/2014/main" val="3706971469"/>
                    </a:ext>
                  </a:extLst>
                </a:gridCol>
                <a:gridCol w="1628673">
                  <a:extLst>
                    <a:ext uri="{9D8B030D-6E8A-4147-A177-3AD203B41FA5}">
                      <a16:colId xmlns:a16="http://schemas.microsoft.com/office/drawing/2014/main" val="713467805"/>
                    </a:ext>
                  </a:extLst>
                </a:gridCol>
                <a:gridCol w="1112379">
                  <a:extLst>
                    <a:ext uri="{9D8B030D-6E8A-4147-A177-3AD203B41FA5}">
                      <a16:colId xmlns:a16="http://schemas.microsoft.com/office/drawing/2014/main" val="1669040824"/>
                    </a:ext>
                  </a:extLst>
                </a:gridCol>
                <a:gridCol w="6868551">
                  <a:extLst>
                    <a:ext uri="{9D8B030D-6E8A-4147-A177-3AD203B41FA5}">
                      <a16:colId xmlns:a16="http://schemas.microsoft.com/office/drawing/2014/main" val="1540248644"/>
                    </a:ext>
                  </a:extLst>
                </a:gridCol>
              </a:tblGrid>
              <a:tr h="788419">
                <a:tc gridSpan="4">
                  <a:txBody>
                    <a:bodyPr/>
                    <a:lstStyle/>
                    <a:p>
                      <a:pPr algn="ctr" rtl="0" fontAlgn="t">
                        <a:spcBef>
                          <a:spcPts val="0"/>
                        </a:spcBef>
                        <a:spcAft>
                          <a:spcPts val="0"/>
                        </a:spcAft>
                      </a:pPr>
                      <a:r>
                        <a:rPr lang="en-US" sz="4000">
                          <a:solidFill>
                            <a:schemeClr val="bg1"/>
                          </a:solidFill>
                          <a:effectLst/>
                        </a:rPr>
                        <a:t>BLAST TABULAR</a:t>
                      </a: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rtl="0" fontAlgn="t">
                        <a:spcBef>
                          <a:spcPts val="0"/>
                        </a:spcBef>
                        <a:spcAft>
                          <a:spcPts val="0"/>
                        </a:spcAft>
                      </a:pPr>
                      <a:endParaRPr lang="en-US" sz="3600">
                        <a:solidFill>
                          <a:schemeClr val="bg1"/>
                        </a:solidFill>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rtl="0" fontAlgn="t">
                        <a:spcBef>
                          <a:spcPts val="0"/>
                        </a:spcBef>
                        <a:spcAft>
                          <a:spcPts val="0"/>
                        </a:spcAft>
                      </a:pPr>
                      <a:endParaRPr lang="en-US" sz="3600">
                        <a:solidFill>
                          <a:schemeClr val="bg1"/>
                        </a:solidFill>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sz="3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67754144"/>
                  </a:ext>
                </a:extLst>
              </a:tr>
              <a:tr h="730017">
                <a:tc>
                  <a:txBody>
                    <a:bodyPr/>
                    <a:lstStyle/>
                    <a:p>
                      <a:pPr algn="ctr" rtl="0" fontAlgn="t">
                        <a:spcBef>
                          <a:spcPts val="0"/>
                        </a:spcBef>
                        <a:spcAft>
                          <a:spcPts val="0"/>
                        </a:spcAft>
                      </a:pPr>
                      <a:r>
                        <a:rPr lang="en-US" sz="3600" u="none" strike="noStrike">
                          <a:solidFill>
                            <a:schemeClr val="bg1"/>
                          </a:solidFill>
                          <a:effectLst/>
                        </a:rPr>
                        <a:t>Col</a:t>
                      </a:r>
                      <a:endParaRPr lang="en-US" sz="3600">
                        <a:solidFill>
                          <a:schemeClr val="bg1"/>
                        </a:solidFill>
                        <a:effectLs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solidFill>
                  </a:tcPr>
                </a:tc>
                <a:tc>
                  <a:txBody>
                    <a:bodyPr/>
                    <a:lstStyle/>
                    <a:p>
                      <a:pPr algn="ctr" rtl="0" fontAlgn="t">
                        <a:spcBef>
                          <a:spcPts val="0"/>
                        </a:spcBef>
                        <a:spcAft>
                          <a:spcPts val="0"/>
                        </a:spcAft>
                      </a:pPr>
                      <a:r>
                        <a:rPr lang="en-US" sz="3600" u="none" strike="noStrike">
                          <a:solidFill>
                            <a:schemeClr val="bg1"/>
                          </a:solidFill>
                          <a:effectLst/>
                        </a:rPr>
                        <a:t>Field </a:t>
                      </a:r>
                      <a:endParaRPr lang="en-US" sz="3600">
                        <a:solidFill>
                          <a:schemeClr val="bg1"/>
                        </a:solidFill>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solidFill>
                  </a:tcPr>
                </a:tc>
                <a:tc>
                  <a:txBody>
                    <a:bodyPr/>
                    <a:lstStyle/>
                    <a:p>
                      <a:pPr algn="ctr" rtl="0" fontAlgn="t">
                        <a:spcBef>
                          <a:spcPts val="0"/>
                        </a:spcBef>
                        <a:spcAft>
                          <a:spcPts val="0"/>
                        </a:spcAft>
                      </a:pPr>
                      <a:r>
                        <a:rPr lang="en-US" sz="3600" b="0" i="0" u="none" strike="noStrike">
                          <a:solidFill>
                            <a:schemeClr val="bg1"/>
                          </a:solidFill>
                          <a:effectLst/>
                          <a:latin typeface="+mn-lt"/>
                        </a:rPr>
                        <a:t>Type</a:t>
                      </a:r>
                      <a:endParaRPr lang="en-US" sz="3600" b="0">
                        <a:solidFill>
                          <a:schemeClr val="bg1"/>
                        </a:solidFill>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solidFill>
                  </a:tcPr>
                </a:tc>
                <a:tc>
                  <a:txBody>
                    <a:bodyPr/>
                    <a:lstStyle/>
                    <a:p>
                      <a:pPr algn="ctr"/>
                      <a:r>
                        <a:rPr lang="en-US" sz="3600">
                          <a:solidFill>
                            <a:schemeClr val="bg1"/>
                          </a:solidFill>
                        </a:rPr>
                        <a:t>Brief 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solidFill>
                  </a:tcPr>
                </a:tc>
                <a:extLst>
                  <a:ext uri="{0D108BD9-81ED-4DB2-BD59-A6C34878D82A}">
                    <a16:rowId xmlns:a16="http://schemas.microsoft.com/office/drawing/2014/main" val="3049524210"/>
                  </a:ext>
                </a:extLst>
              </a:tr>
              <a:tr h="642414">
                <a:tc>
                  <a:txBody>
                    <a:bodyPr/>
                    <a:lstStyle/>
                    <a:p>
                      <a:pPr rtl="0" fontAlgn="t">
                        <a:spcBef>
                          <a:spcPts val="0"/>
                        </a:spcBef>
                        <a:spcAft>
                          <a:spcPts val="0"/>
                        </a:spcAft>
                      </a:pPr>
                      <a:r>
                        <a:rPr lang="en-US" sz="2600" u="none" strike="noStrike">
                          <a:effectLst/>
                        </a:rPr>
                        <a:t>1</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qseqid</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String</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query (e.g., gene) sequence id</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60020604"/>
                  </a:ext>
                </a:extLst>
              </a:tr>
              <a:tr h="642414">
                <a:tc>
                  <a:txBody>
                    <a:bodyPr/>
                    <a:lstStyle/>
                    <a:p>
                      <a:pPr rtl="0" fontAlgn="t">
                        <a:spcBef>
                          <a:spcPts val="0"/>
                        </a:spcBef>
                        <a:spcAft>
                          <a:spcPts val="0"/>
                        </a:spcAft>
                      </a:pPr>
                      <a:r>
                        <a:rPr lang="en-US" sz="2600" u="none" strike="noStrike">
                          <a:effectLst/>
                        </a:rPr>
                        <a:t>2</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sseqid</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String</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subject (e.g., reference genome) sequence id</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90798239"/>
                  </a:ext>
                </a:extLst>
              </a:tr>
              <a:tr h="642414">
                <a:tc>
                  <a:txBody>
                    <a:bodyPr/>
                    <a:lstStyle/>
                    <a:p>
                      <a:pPr rtl="0" fontAlgn="t">
                        <a:spcBef>
                          <a:spcPts val="0"/>
                        </a:spcBef>
                        <a:spcAft>
                          <a:spcPts val="0"/>
                        </a:spcAft>
                      </a:pPr>
                      <a:r>
                        <a:rPr lang="en-US" sz="2600" u="none" strike="noStrike">
                          <a:effectLst/>
                        </a:rPr>
                        <a:t>3</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pident</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Float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percentage of identical matches</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10419087"/>
                  </a:ext>
                </a:extLst>
              </a:tr>
              <a:tr h="642414">
                <a:tc>
                  <a:txBody>
                    <a:bodyPr/>
                    <a:lstStyle/>
                    <a:p>
                      <a:pPr rtl="0" fontAlgn="t">
                        <a:spcBef>
                          <a:spcPts val="0"/>
                        </a:spcBef>
                        <a:spcAft>
                          <a:spcPts val="0"/>
                        </a:spcAft>
                      </a:pPr>
                      <a:r>
                        <a:rPr lang="en-US" sz="2600" u="none" strike="noStrike">
                          <a:effectLst/>
                        </a:rPr>
                        <a:t>4</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length</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Int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alignment length</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65680649"/>
                  </a:ext>
                </a:extLst>
              </a:tr>
              <a:tr h="919821">
                <a:tc>
                  <a:txBody>
                    <a:bodyPr/>
                    <a:lstStyle/>
                    <a:p>
                      <a:pPr rtl="0" fontAlgn="t">
                        <a:spcBef>
                          <a:spcPts val="0"/>
                        </a:spcBef>
                        <a:spcAft>
                          <a:spcPts val="0"/>
                        </a:spcAft>
                      </a:pPr>
                      <a:r>
                        <a:rPr lang="en-US" sz="2600" u="none" strike="noStrike">
                          <a:effectLst/>
                        </a:rPr>
                        <a:t>5</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a:effectLst/>
                        </a:rPr>
                        <a:t>mismatch</a:t>
                      </a:r>
                      <a:endParaRPr lang="en-US" sz="2600" b="1">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Int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number of mismatches</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96197447"/>
                  </a:ext>
                </a:extLst>
              </a:tr>
              <a:tr h="919821">
                <a:tc>
                  <a:txBody>
                    <a:bodyPr/>
                    <a:lstStyle/>
                    <a:p>
                      <a:pPr rtl="0" fontAlgn="t">
                        <a:spcBef>
                          <a:spcPts val="0"/>
                        </a:spcBef>
                        <a:spcAft>
                          <a:spcPts val="0"/>
                        </a:spcAft>
                      </a:pPr>
                      <a:r>
                        <a:rPr lang="en-US" sz="2600" u="none" strike="noStrike">
                          <a:effectLst/>
                        </a:rPr>
                        <a:t>6</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gapopen</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Int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number of gap openings</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324234570"/>
                  </a:ext>
                </a:extLst>
              </a:tr>
              <a:tr h="642414">
                <a:tc>
                  <a:txBody>
                    <a:bodyPr/>
                    <a:lstStyle/>
                    <a:p>
                      <a:pPr rtl="0" fontAlgn="t">
                        <a:spcBef>
                          <a:spcPts val="0"/>
                        </a:spcBef>
                        <a:spcAft>
                          <a:spcPts val="0"/>
                        </a:spcAft>
                      </a:pPr>
                      <a:r>
                        <a:rPr lang="en-US" sz="2600" u="none" strike="noStrike">
                          <a:effectLst/>
                        </a:rPr>
                        <a:t>7</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qstart</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Int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dirty="0">
                          <a:solidFill>
                            <a:srgbClr val="000000"/>
                          </a:solidFill>
                          <a:effectLst/>
                          <a:latin typeface="+mn-lt"/>
                        </a:rPr>
                        <a:t>start of alignment in query</a:t>
                      </a:r>
                      <a:endParaRPr lang="en-US" sz="2600"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52980222"/>
                  </a:ext>
                </a:extLst>
              </a:tr>
              <a:tr h="642414">
                <a:tc>
                  <a:txBody>
                    <a:bodyPr/>
                    <a:lstStyle/>
                    <a:p>
                      <a:pPr rtl="0" fontAlgn="t">
                        <a:spcBef>
                          <a:spcPts val="0"/>
                        </a:spcBef>
                        <a:spcAft>
                          <a:spcPts val="0"/>
                        </a:spcAft>
                      </a:pPr>
                      <a:r>
                        <a:rPr lang="en-US" sz="2600" u="none" strike="noStrike">
                          <a:effectLst/>
                        </a:rPr>
                        <a:t>8</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qend</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Int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end of alignment in query</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03802132"/>
                  </a:ext>
                </a:extLst>
              </a:tr>
              <a:tr h="642414">
                <a:tc>
                  <a:txBody>
                    <a:bodyPr/>
                    <a:lstStyle/>
                    <a:p>
                      <a:pPr rtl="0" fontAlgn="t">
                        <a:spcBef>
                          <a:spcPts val="0"/>
                        </a:spcBef>
                        <a:spcAft>
                          <a:spcPts val="0"/>
                        </a:spcAft>
                      </a:pPr>
                      <a:r>
                        <a:rPr lang="en-US" sz="2600" u="none" strike="noStrike">
                          <a:effectLst/>
                        </a:rPr>
                        <a:t>9</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sstart</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Int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start of alignment in subject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22651833"/>
                  </a:ext>
                </a:extLst>
              </a:tr>
              <a:tr h="642414">
                <a:tc>
                  <a:txBody>
                    <a:bodyPr/>
                    <a:lstStyle/>
                    <a:p>
                      <a:pPr rtl="0" fontAlgn="t">
                        <a:spcBef>
                          <a:spcPts val="0"/>
                        </a:spcBef>
                        <a:spcAft>
                          <a:spcPts val="0"/>
                        </a:spcAft>
                      </a:pPr>
                      <a:r>
                        <a:rPr lang="en-US" sz="2600" u="none" strike="noStrike">
                          <a:effectLst/>
                        </a:rPr>
                        <a:t>10</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a:effectLst/>
                        </a:rPr>
                        <a:t>send</a:t>
                      </a:r>
                      <a:endParaRPr lang="en-US" sz="2600" b="1">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Int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end of alignment in subject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13799188"/>
                  </a:ext>
                </a:extLst>
              </a:tr>
              <a:tr h="1387033">
                <a:tc>
                  <a:txBody>
                    <a:bodyPr/>
                    <a:lstStyle/>
                    <a:p>
                      <a:pPr rtl="0" fontAlgn="t">
                        <a:spcBef>
                          <a:spcPts val="0"/>
                        </a:spcBef>
                        <a:spcAft>
                          <a:spcPts val="0"/>
                        </a:spcAft>
                      </a:pPr>
                      <a:r>
                        <a:rPr lang="en-US" sz="2600" u="none" strike="noStrike">
                          <a:effectLst/>
                        </a:rPr>
                        <a:t>11</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evalue</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float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base">
                        <a:spcBef>
                          <a:spcPts val="0"/>
                        </a:spcBef>
                        <a:spcAft>
                          <a:spcPts val="0"/>
                        </a:spcAft>
                      </a:pPr>
                      <a:r>
                        <a:rPr lang="en-US" sz="2600" b="0" i="0" u="none" strike="noStrike" dirty="0">
                          <a:solidFill>
                            <a:schemeClr val="tx1"/>
                          </a:solidFill>
                          <a:effectLst/>
                          <a:latin typeface="+mn-lt"/>
                        </a:rPr>
                        <a:t>expected value</a:t>
                      </a:r>
                      <a:r>
                        <a:rPr lang="en-US" sz="2600" b="0" i="0" u="none" strike="noStrike" dirty="0">
                          <a:solidFill>
                            <a:srgbClr val="000000"/>
                          </a:solidFill>
                          <a:effectLst/>
                          <a:latin typeface="+mn-lt"/>
                        </a:rPr>
                        <a:t>: the number of expected hits of similar score that could be found by chance only. Lower evalue = better match</a:t>
                      </a: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820247687"/>
                  </a:ext>
                </a:extLst>
              </a:tr>
              <a:tr h="1724188">
                <a:tc>
                  <a:txBody>
                    <a:bodyPr/>
                    <a:lstStyle/>
                    <a:p>
                      <a:pPr rtl="0" fontAlgn="t">
                        <a:spcBef>
                          <a:spcPts val="0"/>
                        </a:spcBef>
                        <a:spcAft>
                          <a:spcPts val="0"/>
                        </a:spcAft>
                      </a:pPr>
                      <a:r>
                        <a:rPr lang="en-US" sz="2600" u="none" strike="noStrike">
                          <a:effectLst/>
                        </a:rPr>
                        <a:t>12</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1" u="none" strike="noStrike" dirty="0">
                          <a:effectLst/>
                        </a:rPr>
                        <a:t>bitscore</a:t>
                      </a:r>
                      <a:endParaRPr lang="en-US" sz="2600" b="1" dirty="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t">
                        <a:spcBef>
                          <a:spcPts val="0"/>
                        </a:spcBef>
                        <a:spcAft>
                          <a:spcPts val="0"/>
                        </a:spcAft>
                      </a:pPr>
                      <a:r>
                        <a:rPr lang="en-US" sz="2600" b="0" i="0" u="none" strike="noStrike">
                          <a:solidFill>
                            <a:srgbClr val="000000"/>
                          </a:solidFill>
                          <a:effectLst/>
                          <a:latin typeface="+mn-lt"/>
                        </a:rPr>
                        <a:t>Int</a:t>
                      </a:r>
                      <a:endParaRPr lang="en-US" sz="2600">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rtl="0" fontAlgn="base">
                        <a:spcBef>
                          <a:spcPts val="0"/>
                        </a:spcBef>
                        <a:spcAft>
                          <a:spcPts val="0"/>
                        </a:spcAft>
                      </a:pPr>
                      <a:r>
                        <a:rPr lang="en-US" sz="2600" b="0" i="0" u="none" strike="noStrike" dirty="0">
                          <a:solidFill>
                            <a:srgbClr val="000000"/>
                          </a:solidFill>
                          <a:effectLst/>
                          <a:latin typeface="+mn-lt"/>
                        </a:rPr>
                        <a:t>Bit score: required size of a sequence database in which the current match could be found just by chance. Higher bit score = better sequence similarity.</a:t>
                      </a:r>
                      <a:endParaRPr lang="en-US" sz="2600" b="1" i="0" u="none" strike="noStrike" dirty="0">
                        <a:solidFill>
                          <a:srgbClr val="000000"/>
                        </a:solidFill>
                        <a:effectLst/>
                        <a:latin typeface="+mn-lt"/>
                      </a:endParaRPr>
                    </a:p>
                  </a:txBody>
                  <a:tcPr marL="63500" marR="63500" marT="63500" marB="635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90186748"/>
                  </a:ext>
                </a:extLst>
              </a:tr>
            </a:tbl>
          </a:graphicData>
        </a:graphic>
      </p:graphicFrame>
      <p:sp>
        <p:nvSpPr>
          <p:cNvPr id="14" name="TextBox 13">
            <a:extLst>
              <a:ext uri="{FF2B5EF4-FFF2-40B4-BE49-F238E27FC236}">
                <a16:creationId xmlns:a16="http://schemas.microsoft.com/office/drawing/2014/main" id="{73876987-CF69-E544-8A18-CE2262E8E77B}"/>
              </a:ext>
            </a:extLst>
          </p:cNvPr>
          <p:cNvSpPr txBox="1"/>
          <p:nvPr/>
        </p:nvSpPr>
        <p:spPr>
          <a:xfrm>
            <a:off x="12161520" y="7762763"/>
            <a:ext cx="8918309" cy="2677656"/>
          </a:xfrm>
          <a:prstGeom prst="rect">
            <a:avLst/>
          </a:prstGeom>
          <a:noFill/>
          <a:ln>
            <a:solidFill>
              <a:schemeClr val="tx2">
                <a:lumMod val="50000"/>
              </a:schemeClr>
            </a:solidFill>
          </a:ln>
        </p:spPr>
        <p:txBody>
          <a:bodyPr wrap="square" rtlCol="0" anchor="t">
            <a:spAutoFit/>
          </a:bodyPr>
          <a:lstStyle/>
          <a:p>
            <a:r>
              <a:rPr lang="en-US" sz="2800" dirty="0"/>
              <a:t>SAM stands for Sequence Alignment Map and it is used within the Bioinformatics community. As shown on the tables, the fields differ. For BLAST tabular, the evalue and bitscore are important statistical figures. These cannot be calculated directly from SAM, and </a:t>
            </a:r>
            <a:r>
              <a:rPr lang="en-US" sz="2800"/>
              <a:t>require</a:t>
            </a:r>
            <a:r>
              <a:rPr lang="en-US" sz="2800" dirty="0"/>
              <a:t> figures PALADIN does not output.</a:t>
            </a:r>
          </a:p>
        </p:txBody>
      </p:sp>
      <p:sp>
        <p:nvSpPr>
          <p:cNvPr id="20" name="Rectangle 19">
            <a:extLst>
              <a:ext uri="{FF2B5EF4-FFF2-40B4-BE49-F238E27FC236}">
                <a16:creationId xmlns:a16="http://schemas.microsoft.com/office/drawing/2014/main" id="{B48A3A75-47C7-4F30-8F39-9A02EF5E8DF6}"/>
              </a:ext>
            </a:extLst>
          </p:cNvPr>
          <p:cNvSpPr/>
          <p:nvPr/>
        </p:nvSpPr>
        <p:spPr>
          <a:xfrm>
            <a:off x="32004000" y="29457586"/>
            <a:ext cx="11411712" cy="27978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dirty="0">
                <a:solidFill>
                  <a:schemeClr val="tx1"/>
                </a:solidFill>
              </a:rPr>
              <a:t>PALADIN: P</a:t>
            </a:r>
            <a:r>
              <a:rPr lang="en-US" sz="2800" dirty="0">
                <a:solidFill>
                  <a:schemeClr val="tx1"/>
                </a:solidFill>
              </a:rPr>
              <a:t>rotein </a:t>
            </a:r>
            <a:r>
              <a:rPr lang="en-US" sz="2800" b="1" dirty="0">
                <a:solidFill>
                  <a:schemeClr val="tx1"/>
                </a:solidFill>
              </a:rPr>
              <a:t>Al</a:t>
            </a:r>
            <a:r>
              <a:rPr lang="en-US" sz="2800" dirty="0">
                <a:solidFill>
                  <a:schemeClr val="tx1"/>
                </a:solidFill>
              </a:rPr>
              <a:t>ignment </a:t>
            </a:r>
            <a:r>
              <a:rPr lang="en-US" sz="2800" b="1" dirty="0">
                <a:solidFill>
                  <a:schemeClr val="tx1"/>
                </a:solidFill>
              </a:rPr>
              <a:t>A</a:t>
            </a:r>
            <a:r>
              <a:rPr lang="en-US" sz="2800" dirty="0">
                <a:solidFill>
                  <a:schemeClr val="tx1"/>
                </a:solidFill>
              </a:rPr>
              <a:t>nd </a:t>
            </a:r>
            <a:r>
              <a:rPr lang="en-US" sz="2800" b="1" dirty="0">
                <a:solidFill>
                  <a:schemeClr val="tx1"/>
                </a:solidFill>
              </a:rPr>
              <a:t>D</a:t>
            </a:r>
            <a:r>
              <a:rPr lang="en-US" sz="2800" dirty="0">
                <a:solidFill>
                  <a:schemeClr val="tx1"/>
                </a:solidFill>
              </a:rPr>
              <a:t>etection </a:t>
            </a:r>
            <a:r>
              <a:rPr lang="en-US" sz="2800" b="1" dirty="0">
                <a:solidFill>
                  <a:schemeClr val="tx1"/>
                </a:solidFill>
              </a:rPr>
              <a:t>In</a:t>
            </a:r>
            <a:r>
              <a:rPr lang="en-US" sz="2800" dirty="0">
                <a:solidFill>
                  <a:schemeClr val="tx1"/>
                </a:solidFill>
              </a:rPr>
              <a:t>terface, a protein sequence alignment tool designed for the accurate functional characterization of genetic material from environmental samples. </a:t>
            </a:r>
          </a:p>
          <a:p>
            <a:r>
              <a:rPr lang="en-US" sz="2800" b="1" dirty="0">
                <a:solidFill>
                  <a:schemeClr val="tx1"/>
                </a:solidFill>
              </a:rPr>
              <a:t>BLAST</a:t>
            </a:r>
            <a:r>
              <a:rPr lang="en-US" sz="2800" dirty="0">
                <a:solidFill>
                  <a:schemeClr val="tx1"/>
                </a:solidFill>
              </a:rPr>
              <a:t>: </a:t>
            </a:r>
            <a:r>
              <a:rPr lang="en-US" sz="2800" b="1" dirty="0">
                <a:solidFill>
                  <a:schemeClr val="tx1"/>
                </a:solidFill>
              </a:rPr>
              <a:t>B</a:t>
            </a:r>
            <a:r>
              <a:rPr lang="en-US" sz="2800" dirty="0">
                <a:solidFill>
                  <a:schemeClr val="tx1"/>
                </a:solidFill>
              </a:rPr>
              <a:t>asic</a:t>
            </a:r>
            <a:r>
              <a:rPr lang="en-US" sz="2800" b="1" dirty="0">
                <a:solidFill>
                  <a:schemeClr val="tx1"/>
                </a:solidFill>
              </a:rPr>
              <a:t> L</a:t>
            </a:r>
            <a:r>
              <a:rPr lang="en-US" sz="2800" dirty="0">
                <a:solidFill>
                  <a:schemeClr val="tx1"/>
                </a:solidFill>
              </a:rPr>
              <a:t>ocal </a:t>
            </a:r>
            <a:r>
              <a:rPr lang="en-US" sz="2800" b="1" dirty="0">
                <a:solidFill>
                  <a:schemeClr val="tx1"/>
                </a:solidFill>
              </a:rPr>
              <a:t>A</a:t>
            </a:r>
            <a:r>
              <a:rPr lang="en-US" sz="2800" dirty="0">
                <a:solidFill>
                  <a:schemeClr val="tx1"/>
                </a:solidFill>
              </a:rPr>
              <a:t>lignment </a:t>
            </a:r>
            <a:r>
              <a:rPr lang="en-US" sz="2800" b="1" dirty="0">
                <a:solidFill>
                  <a:schemeClr val="tx1"/>
                </a:solidFill>
              </a:rPr>
              <a:t>S</a:t>
            </a:r>
            <a:r>
              <a:rPr lang="en-US" sz="2800" dirty="0">
                <a:solidFill>
                  <a:schemeClr val="tx1"/>
                </a:solidFill>
              </a:rPr>
              <a:t>earch</a:t>
            </a:r>
            <a:r>
              <a:rPr lang="en-US" sz="2800" b="1" dirty="0">
                <a:solidFill>
                  <a:schemeClr val="tx1"/>
                </a:solidFill>
              </a:rPr>
              <a:t> T</a:t>
            </a:r>
            <a:r>
              <a:rPr lang="en-US" sz="2800" dirty="0">
                <a:solidFill>
                  <a:schemeClr val="tx1"/>
                </a:solidFill>
              </a:rPr>
              <a:t>ool, compares biological sequence information to a library of sequences in order to identify the sequence information. This is PALADIN’s competitor and is much slower than PALADIN.</a:t>
            </a:r>
            <a:endParaRPr lang="en-US" sz="2800" b="1" dirty="0">
              <a:solidFill>
                <a:schemeClr val="tx1"/>
              </a:solidFill>
            </a:endParaRPr>
          </a:p>
        </p:txBody>
      </p:sp>
      <p:sp>
        <p:nvSpPr>
          <p:cNvPr id="24" name="TextBox 3">
            <a:extLst>
              <a:ext uri="{FF2B5EF4-FFF2-40B4-BE49-F238E27FC236}">
                <a16:creationId xmlns:a16="http://schemas.microsoft.com/office/drawing/2014/main" id="{2E91C95D-F71D-4C78-A7DF-8061957C36C6}"/>
              </a:ext>
            </a:extLst>
          </p:cNvPr>
          <p:cNvSpPr txBox="1"/>
          <p:nvPr/>
        </p:nvSpPr>
        <p:spPr>
          <a:xfrm>
            <a:off x="32004000" y="28043399"/>
            <a:ext cx="1143000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dirty="0">
                <a:solidFill>
                  <a:schemeClr val="bg1"/>
                </a:solidFill>
                <a:latin typeface="Arial"/>
                <a:cs typeface="Calibri"/>
              </a:rPr>
              <a:t>Terms</a:t>
            </a:r>
          </a:p>
        </p:txBody>
      </p:sp>
      <p:graphicFrame>
        <p:nvGraphicFramePr>
          <p:cNvPr id="22" name="Table 21">
            <a:extLst>
              <a:ext uri="{FF2B5EF4-FFF2-40B4-BE49-F238E27FC236}">
                <a16:creationId xmlns:a16="http://schemas.microsoft.com/office/drawing/2014/main" id="{F352145C-1BA2-614E-BCA9-6E4DEA7E684F}"/>
              </a:ext>
            </a:extLst>
          </p:cNvPr>
          <p:cNvGraphicFramePr>
            <a:graphicFrameLocks noGrp="1"/>
          </p:cNvGraphicFramePr>
          <p:nvPr>
            <p:extLst>
              <p:ext uri="{D42A27DB-BD31-4B8C-83A1-F6EECF244321}">
                <p14:modId xmlns:p14="http://schemas.microsoft.com/office/powerpoint/2010/main" val="927661373"/>
              </p:ext>
            </p:extLst>
          </p:nvPr>
        </p:nvGraphicFramePr>
        <p:xfrm>
          <a:off x="12161520" y="20939760"/>
          <a:ext cx="6314338" cy="5547360"/>
        </p:xfrm>
        <a:graphic>
          <a:graphicData uri="http://schemas.openxmlformats.org/drawingml/2006/table">
            <a:tbl>
              <a:tblPr firstRow="1" bandRow="1">
                <a:tableStyleId>{1E171933-4619-4E11-9A3F-F7608DF75F80}</a:tableStyleId>
              </a:tblPr>
              <a:tblGrid>
                <a:gridCol w="2183015">
                  <a:extLst>
                    <a:ext uri="{9D8B030D-6E8A-4147-A177-3AD203B41FA5}">
                      <a16:colId xmlns:a16="http://schemas.microsoft.com/office/drawing/2014/main" val="239890531"/>
                    </a:ext>
                  </a:extLst>
                </a:gridCol>
                <a:gridCol w="2002678">
                  <a:extLst>
                    <a:ext uri="{9D8B030D-6E8A-4147-A177-3AD203B41FA5}">
                      <a16:colId xmlns:a16="http://schemas.microsoft.com/office/drawing/2014/main" val="3135548135"/>
                    </a:ext>
                  </a:extLst>
                </a:gridCol>
                <a:gridCol w="2128645">
                  <a:extLst>
                    <a:ext uri="{9D8B030D-6E8A-4147-A177-3AD203B41FA5}">
                      <a16:colId xmlns:a16="http://schemas.microsoft.com/office/drawing/2014/main" val="2811805868"/>
                    </a:ext>
                  </a:extLst>
                </a:gridCol>
              </a:tblGrid>
              <a:tr h="535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kern="1200" dirty="0" err="1">
                          <a:effectLst/>
                        </a:rPr>
                        <a:t>C.albicans</a:t>
                      </a:r>
                      <a:endParaRPr lang="en-US" sz="3600" b="1" kern="1200" dirty="0">
                        <a:solidFill>
                          <a:schemeClr val="lt1"/>
                        </a:solidFill>
                        <a:effectLst/>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r>
                        <a:rPr lang="en-US" sz="3600" dirty="0"/>
                        <a:t>Avg. Diff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600" dirty="0"/>
                        <a:t>Std. Dev</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2662352"/>
                  </a:ext>
                </a:extLst>
              </a:tr>
              <a:tr h="407820">
                <a:tc>
                  <a:txBody>
                    <a:bodyPr/>
                    <a:lstStyle/>
                    <a:p>
                      <a:r>
                        <a:rPr lang="en-US" sz="2600" dirty="0"/>
                        <a:t>pident</a:t>
                      </a:r>
                    </a:p>
                  </a:txBody>
                  <a:tcPr>
                    <a:lnR w="12700" cap="flat" cmpd="sng" algn="ctr">
                      <a:solidFill>
                        <a:schemeClr val="tx1"/>
                      </a:solidFill>
                      <a:prstDash val="solid"/>
                      <a:round/>
                      <a:headEnd type="none" w="med" len="med"/>
                      <a:tailEnd type="none" w="med" len="med"/>
                    </a:lnR>
                  </a:tcPr>
                </a:tc>
                <a:tc>
                  <a:txBody>
                    <a:bodyPr/>
                    <a:lstStyle/>
                    <a:p>
                      <a:pPr algn="r"/>
                      <a:r>
                        <a:rPr lang="en-US" sz="2600" dirty="0"/>
                        <a:t>3.2595750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600" dirty="0"/>
                        <a:t>7.2856898</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87392974"/>
                  </a:ext>
                </a:extLst>
              </a:tr>
              <a:tr h="411006">
                <a:tc>
                  <a:txBody>
                    <a:bodyPr/>
                    <a:lstStyle/>
                    <a:p>
                      <a:r>
                        <a:rPr lang="en-US" sz="2600" dirty="0"/>
                        <a:t>length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2.8434667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4.8655845</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75690061"/>
                  </a:ext>
                </a:extLst>
              </a:tr>
              <a:tr h="411006">
                <a:tc>
                  <a:txBody>
                    <a:bodyPr/>
                    <a:lstStyle/>
                    <a:p>
                      <a:r>
                        <a:rPr lang="en-US" sz="2600" dirty="0"/>
                        <a:t>mismatch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1.0257286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2.2758560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262485488"/>
                  </a:ext>
                </a:extLst>
              </a:tr>
              <a:tr h="411006">
                <a:tc>
                  <a:txBody>
                    <a:bodyPr/>
                    <a:lstStyle/>
                    <a:p>
                      <a:r>
                        <a:rPr lang="en-US" sz="2600" dirty="0"/>
                        <a:t>gapopen</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0.0154093</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0.1396287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51253690"/>
                  </a:ext>
                </a:extLst>
              </a:tr>
              <a:tr h="411006">
                <a:tc>
                  <a:txBody>
                    <a:bodyPr/>
                    <a:lstStyle/>
                    <a:p>
                      <a:r>
                        <a:rPr lang="en-US" sz="2600" dirty="0"/>
                        <a:t>qstart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50.4960954</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46.4923501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78092922"/>
                  </a:ext>
                </a:extLst>
              </a:tr>
              <a:tr h="411006">
                <a:tc>
                  <a:txBody>
                    <a:bodyPr/>
                    <a:lstStyle/>
                    <a:p>
                      <a:r>
                        <a:rPr lang="en-US" sz="2600" dirty="0"/>
                        <a:t>qend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48.2315577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42.3380774</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47118531"/>
                  </a:ext>
                </a:extLst>
              </a:tr>
              <a:tr h="411006">
                <a:tc>
                  <a:txBody>
                    <a:bodyPr/>
                    <a:lstStyle/>
                    <a:p>
                      <a:r>
                        <a:rPr lang="en-US" sz="2600" dirty="0"/>
                        <a:t>sstart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16.4209315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63.2226428</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299202497"/>
                  </a:ext>
                </a:extLst>
              </a:tr>
              <a:tr h="411006">
                <a:tc>
                  <a:txBody>
                    <a:bodyPr/>
                    <a:lstStyle/>
                    <a:p>
                      <a:r>
                        <a:rPr lang="en-US" sz="2600" dirty="0"/>
                        <a:t>seend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16.5396040</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63.3066551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5468537"/>
                  </a:ext>
                </a:extLst>
              </a:tr>
              <a:tr h="411006">
                <a:tc>
                  <a:txBody>
                    <a:bodyPr/>
                    <a:lstStyle/>
                    <a:p>
                      <a:r>
                        <a:rPr lang="en-US" sz="2600" dirty="0"/>
                        <a:t>evalue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0.0968493</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0.6573271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62539023"/>
                  </a:ext>
                </a:extLst>
              </a:tr>
              <a:tr h="451806">
                <a:tc>
                  <a:txBody>
                    <a:bodyPr/>
                    <a:lstStyle/>
                    <a:p>
                      <a:r>
                        <a:rPr lang="en-US" sz="2600" dirty="0"/>
                        <a:t>bitscore</a:t>
                      </a:r>
                    </a:p>
                  </a:txBody>
                  <a:tcPr>
                    <a:lnR w="12700" cap="flat" cmpd="sng" algn="ctr">
                      <a:solidFill>
                        <a:schemeClr val="tx1"/>
                      </a:solidFill>
                      <a:prstDash val="solid"/>
                      <a:round/>
                      <a:headEnd type="none" w="med" len="med"/>
                      <a:tailEnd type="none" w="med" len="med"/>
                    </a:lnR>
                  </a:tcPr>
                </a:tc>
                <a:tc>
                  <a:txBody>
                    <a:bodyPr/>
                    <a:lstStyle/>
                    <a:p>
                      <a:pPr algn="r"/>
                      <a:r>
                        <a:rPr lang="en-US" sz="2600" dirty="0">
                          <a:effectLst/>
                        </a:rPr>
                        <a:t>13.5958109</a:t>
                      </a:r>
                      <a:endParaRPr 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600" dirty="0">
                          <a:effectLst/>
                        </a:rPr>
                        <a:t>9.1565305</a:t>
                      </a:r>
                      <a:endParaRPr lang="en-US" sz="26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4807141"/>
                  </a:ext>
                </a:extLst>
              </a:tr>
            </a:tbl>
          </a:graphicData>
        </a:graphic>
      </p:graphicFrame>
      <p:graphicFrame>
        <p:nvGraphicFramePr>
          <p:cNvPr id="25" name="Table 24">
            <a:extLst>
              <a:ext uri="{FF2B5EF4-FFF2-40B4-BE49-F238E27FC236}">
                <a16:creationId xmlns:a16="http://schemas.microsoft.com/office/drawing/2014/main" id="{41F6FF03-83FF-7F4E-B733-9DA0BB5922F1}"/>
              </a:ext>
            </a:extLst>
          </p:cNvPr>
          <p:cNvGraphicFramePr>
            <a:graphicFrameLocks noGrp="1"/>
          </p:cNvGraphicFramePr>
          <p:nvPr>
            <p:extLst>
              <p:ext uri="{D42A27DB-BD31-4B8C-83A1-F6EECF244321}">
                <p14:modId xmlns:p14="http://schemas.microsoft.com/office/powerpoint/2010/main" val="2180321179"/>
              </p:ext>
            </p:extLst>
          </p:nvPr>
        </p:nvGraphicFramePr>
        <p:xfrm>
          <a:off x="18653760" y="20939760"/>
          <a:ext cx="6421438" cy="5554980"/>
        </p:xfrm>
        <a:graphic>
          <a:graphicData uri="http://schemas.openxmlformats.org/drawingml/2006/table">
            <a:tbl>
              <a:tblPr firstRow="1" bandRow="1">
                <a:tableStyleId>{1E171933-4619-4E11-9A3F-F7608DF75F80}</a:tableStyleId>
              </a:tblPr>
              <a:tblGrid>
                <a:gridCol w="2052778">
                  <a:extLst>
                    <a:ext uri="{9D8B030D-6E8A-4147-A177-3AD203B41FA5}">
                      <a16:colId xmlns:a16="http://schemas.microsoft.com/office/drawing/2014/main" val="628684282"/>
                    </a:ext>
                  </a:extLst>
                </a:gridCol>
                <a:gridCol w="2184330">
                  <a:extLst>
                    <a:ext uri="{9D8B030D-6E8A-4147-A177-3AD203B41FA5}">
                      <a16:colId xmlns:a16="http://schemas.microsoft.com/office/drawing/2014/main" val="1216844820"/>
                    </a:ext>
                  </a:extLst>
                </a:gridCol>
                <a:gridCol w="2184330">
                  <a:extLst>
                    <a:ext uri="{9D8B030D-6E8A-4147-A177-3AD203B41FA5}">
                      <a16:colId xmlns:a16="http://schemas.microsoft.com/office/drawing/2014/main" val="58494054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kern="1200" dirty="0" err="1">
                          <a:effectLst/>
                        </a:rPr>
                        <a:t>C.elegans</a:t>
                      </a:r>
                      <a:endParaRPr lang="en-US" sz="3600" b="1" kern="1200" dirty="0">
                        <a:solidFill>
                          <a:schemeClr val="lt1"/>
                        </a:solidFill>
                        <a:effectLst/>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r>
                        <a:rPr lang="en-US" sz="3600" dirty="0"/>
                        <a:t>Avg. Diff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600" dirty="0"/>
                        <a:t>Std. Dev</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19975650"/>
                  </a:ext>
                </a:extLst>
              </a:tr>
              <a:tr h="370840">
                <a:tc>
                  <a:txBody>
                    <a:bodyPr/>
                    <a:lstStyle/>
                    <a:p>
                      <a:r>
                        <a:rPr lang="en-US" sz="2600" dirty="0"/>
                        <a:t>pident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3.0210508</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6.6836567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9926128"/>
                  </a:ext>
                </a:extLst>
              </a:tr>
              <a:tr h="370840">
                <a:tc>
                  <a:txBody>
                    <a:bodyPr/>
                    <a:lstStyle/>
                    <a:p>
                      <a:r>
                        <a:rPr lang="en-US" sz="2600" dirty="0"/>
                        <a:t>length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2.3793869</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4.4171659</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53379485"/>
                  </a:ext>
                </a:extLst>
              </a:tr>
              <a:tr h="370840">
                <a:tc>
                  <a:txBody>
                    <a:bodyPr/>
                    <a:lstStyle/>
                    <a:p>
                      <a:r>
                        <a:rPr lang="en-US" sz="2600" dirty="0"/>
                        <a:t>mismatch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0.7799665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1.7850386</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49947865"/>
                  </a:ext>
                </a:extLst>
              </a:tr>
              <a:tr h="370840">
                <a:tc>
                  <a:txBody>
                    <a:bodyPr/>
                    <a:lstStyle/>
                    <a:p>
                      <a:r>
                        <a:rPr lang="en-US" sz="2600" dirty="0"/>
                        <a:t>gapopen</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0.0341666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0.2028576</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74501319"/>
                  </a:ext>
                </a:extLst>
              </a:tr>
              <a:tr h="370840">
                <a:tc>
                  <a:txBody>
                    <a:bodyPr/>
                    <a:lstStyle/>
                    <a:p>
                      <a:r>
                        <a:rPr lang="en-US" sz="2600" dirty="0"/>
                        <a:t>qstart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48.5370874</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44.2158653</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71222474"/>
                  </a:ext>
                </a:extLst>
              </a:tr>
              <a:tr h="370840">
                <a:tc>
                  <a:txBody>
                    <a:bodyPr/>
                    <a:lstStyle/>
                    <a:p>
                      <a:r>
                        <a:rPr lang="en-US" sz="2600" dirty="0"/>
                        <a:t>qend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44.2045918</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40.2511900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4658984"/>
                  </a:ext>
                </a:extLst>
              </a:tr>
              <a:tr h="370840">
                <a:tc>
                  <a:txBody>
                    <a:bodyPr/>
                    <a:lstStyle/>
                    <a:p>
                      <a:r>
                        <a:rPr lang="en-US" sz="2600" dirty="0"/>
                        <a:t>sstart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10.5039623</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131.2518809</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28771524"/>
                  </a:ext>
                </a:extLst>
              </a:tr>
              <a:tr h="370840">
                <a:tc>
                  <a:txBody>
                    <a:bodyPr/>
                    <a:lstStyle/>
                    <a:p>
                      <a:r>
                        <a:rPr lang="en-US" sz="2600" dirty="0"/>
                        <a:t>seend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10.4351764</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131.2652380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15549737"/>
                  </a:ext>
                </a:extLst>
              </a:tr>
              <a:tr h="370840">
                <a:tc>
                  <a:txBody>
                    <a:bodyPr/>
                    <a:lstStyle/>
                    <a:p>
                      <a:r>
                        <a:rPr lang="en-US" sz="2600" dirty="0"/>
                        <a:t>evalue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0.1471118</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0.8245354</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053170375"/>
                  </a:ext>
                </a:extLst>
              </a:tr>
              <a:tr h="0">
                <a:tc>
                  <a:txBody>
                    <a:bodyPr/>
                    <a:lstStyle/>
                    <a:p>
                      <a:r>
                        <a:rPr lang="en-US" sz="2600" dirty="0"/>
                        <a:t>bitscore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13.2467464</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600" b="0" i="0" kern="1200" dirty="0">
                          <a:solidFill>
                            <a:schemeClr val="dk1"/>
                          </a:solidFill>
                          <a:effectLst/>
                          <a:latin typeface="+mn-lt"/>
                          <a:ea typeface="+mn-ea"/>
                          <a:cs typeface="+mn-cs"/>
                        </a:rPr>
                        <a:t>8.9829315</a:t>
                      </a:r>
                      <a:endParaRPr lang="en-US" sz="26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2347306"/>
                  </a:ext>
                </a:extLst>
              </a:tr>
            </a:tbl>
          </a:graphicData>
        </a:graphic>
      </p:graphicFrame>
      <p:graphicFrame>
        <p:nvGraphicFramePr>
          <p:cNvPr id="26" name="Table 25">
            <a:extLst>
              <a:ext uri="{FF2B5EF4-FFF2-40B4-BE49-F238E27FC236}">
                <a16:creationId xmlns:a16="http://schemas.microsoft.com/office/drawing/2014/main" id="{0EEE7A6B-9531-D548-B184-10822F330524}"/>
              </a:ext>
            </a:extLst>
          </p:cNvPr>
          <p:cNvGraphicFramePr>
            <a:graphicFrameLocks noGrp="1"/>
          </p:cNvGraphicFramePr>
          <p:nvPr>
            <p:extLst>
              <p:ext uri="{D42A27DB-BD31-4B8C-83A1-F6EECF244321}">
                <p14:modId xmlns:p14="http://schemas.microsoft.com/office/powerpoint/2010/main" val="1994091601"/>
              </p:ext>
            </p:extLst>
          </p:nvPr>
        </p:nvGraphicFramePr>
        <p:xfrm>
          <a:off x="25237440" y="20939760"/>
          <a:ext cx="6488791" cy="5554980"/>
        </p:xfrm>
        <a:graphic>
          <a:graphicData uri="http://schemas.openxmlformats.org/drawingml/2006/table">
            <a:tbl>
              <a:tblPr firstRow="1" bandRow="1">
                <a:tableStyleId>{1E171933-4619-4E11-9A3F-F7608DF75F80}</a:tableStyleId>
              </a:tblPr>
              <a:tblGrid>
                <a:gridCol w="2146342">
                  <a:extLst>
                    <a:ext uri="{9D8B030D-6E8A-4147-A177-3AD203B41FA5}">
                      <a16:colId xmlns:a16="http://schemas.microsoft.com/office/drawing/2014/main" val="3564210399"/>
                    </a:ext>
                  </a:extLst>
                </a:gridCol>
                <a:gridCol w="2192657">
                  <a:extLst>
                    <a:ext uri="{9D8B030D-6E8A-4147-A177-3AD203B41FA5}">
                      <a16:colId xmlns:a16="http://schemas.microsoft.com/office/drawing/2014/main" val="3057374280"/>
                    </a:ext>
                  </a:extLst>
                </a:gridCol>
                <a:gridCol w="2149792">
                  <a:extLst>
                    <a:ext uri="{9D8B030D-6E8A-4147-A177-3AD203B41FA5}">
                      <a16:colId xmlns:a16="http://schemas.microsoft.com/office/drawing/2014/main" val="3648829482"/>
                    </a:ext>
                  </a:extLst>
                </a:gridCol>
              </a:tblGrid>
              <a:tr h="5309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1" kern="1200" dirty="0" err="1">
                          <a:solidFill>
                            <a:schemeClr val="lt1"/>
                          </a:solidFill>
                          <a:effectLst/>
                          <a:latin typeface="+mn-lt"/>
                          <a:ea typeface="+mn-ea"/>
                          <a:cs typeface="+mn-cs"/>
                        </a:rPr>
                        <a:t>M.luteus</a:t>
                      </a:r>
                      <a:endParaRPr lang="en-US" sz="3600" b="1" kern="1200" dirty="0">
                        <a:solidFill>
                          <a:schemeClr val="lt1"/>
                        </a:solidFill>
                        <a:effectLst/>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r>
                        <a:rPr lang="en-US" sz="3600" dirty="0"/>
                        <a:t>Avg. Diff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600" dirty="0"/>
                        <a:t>Std. Dev</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16180341"/>
                  </a:ext>
                </a:extLst>
              </a:tr>
              <a:tr h="370840">
                <a:tc>
                  <a:txBody>
                    <a:bodyPr/>
                    <a:lstStyle/>
                    <a:p>
                      <a:r>
                        <a:rPr lang="en-US" sz="2600" dirty="0"/>
                        <a:t>pident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7.7158336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10.6755533</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34007627"/>
                  </a:ext>
                </a:extLst>
              </a:tr>
              <a:tr h="370840">
                <a:tc>
                  <a:txBody>
                    <a:bodyPr/>
                    <a:lstStyle/>
                    <a:p>
                      <a:r>
                        <a:rPr lang="en-US" sz="2600" dirty="0"/>
                        <a:t>length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4.8094471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5.7613361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45079020"/>
                  </a:ext>
                </a:extLst>
              </a:tr>
              <a:tr h="370840">
                <a:tc>
                  <a:txBody>
                    <a:bodyPr/>
                    <a:lstStyle/>
                    <a:p>
                      <a:r>
                        <a:rPr lang="en-US" sz="2600" dirty="0"/>
                        <a:t>mismatch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2.4492754</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3.3255962</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17809723"/>
                  </a:ext>
                </a:extLst>
              </a:tr>
              <a:tr h="370840">
                <a:tc>
                  <a:txBody>
                    <a:bodyPr/>
                    <a:lstStyle/>
                    <a:p>
                      <a:r>
                        <a:rPr lang="en-US" sz="2600" dirty="0"/>
                        <a:t>gapopen</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0.0327429</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0.2111331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73419802"/>
                  </a:ext>
                </a:extLst>
              </a:tr>
              <a:tr h="370840">
                <a:tc>
                  <a:txBody>
                    <a:bodyPr/>
                    <a:lstStyle/>
                    <a:p>
                      <a:r>
                        <a:rPr lang="en-US" sz="2600" dirty="0"/>
                        <a:t>qstart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46.4739667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45.1989901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93578031"/>
                  </a:ext>
                </a:extLst>
              </a:tr>
              <a:tr h="370840">
                <a:tc>
                  <a:txBody>
                    <a:bodyPr/>
                    <a:lstStyle/>
                    <a:p>
                      <a:r>
                        <a:rPr lang="en-US" sz="2600" dirty="0"/>
                        <a:t>qend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45.3896940</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37.1774787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94983417"/>
                  </a:ext>
                </a:extLst>
              </a:tr>
              <a:tr h="370840">
                <a:tc>
                  <a:txBody>
                    <a:bodyPr/>
                    <a:lstStyle/>
                    <a:p>
                      <a:r>
                        <a:rPr lang="en-US" sz="2600" dirty="0"/>
                        <a:t>sstart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17.5217391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56.4983716</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49236164"/>
                  </a:ext>
                </a:extLst>
              </a:tr>
              <a:tr h="370840">
                <a:tc>
                  <a:txBody>
                    <a:bodyPr/>
                    <a:lstStyle/>
                    <a:p>
                      <a:r>
                        <a:rPr lang="en-US" sz="2600" dirty="0"/>
                        <a:t>seend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17.5185185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56.3604286</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4939857"/>
                  </a:ext>
                </a:extLst>
              </a:tr>
              <a:tr h="370840">
                <a:tc>
                  <a:txBody>
                    <a:bodyPr/>
                    <a:lstStyle/>
                    <a:p>
                      <a:r>
                        <a:rPr lang="en-US" sz="2600" dirty="0"/>
                        <a:t>evalue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0.0809434</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0.5130537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6334531"/>
                  </a:ext>
                </a:extLst>
              </a:tr>
              <a:tr h="370840">
                <a:tc>
                  <a:txBody>
                    <a:bodyPr/>
                    <a:lstStyle/>
                    <a:p>
                      <a:r>
                        <a:rPr lang="en-US" sz="2600" dirty="0"/>
                        <a:t>bitscore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10.8273752</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600" b="0" i="0" kern="1200" dirty="0">
                          <a:solidFill>
                            <a:schemeClr val="dk1"/>
                          </a:solidFill>
                          <a:effectLst/>
                          <a:latin typeface="+mn-lt"/>
                          <a:ea typeface="+mn-ea"/>
                          <a:cs typeface="+mn-cs"/>
                        </a:rPr>
                        <a:t>8.1565076</a:t>
                      </a:r>
                      <a:endParaRPr lang="en-US" sz="26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85306484"/>
                  </a:ext>
                </a:extLst>
              </a:tr>
            </a:tbl>
          </a:graphicData>
        </a:graphic>
      </p:graphicFrame>
      <p:graphicFrame>
        <p:nvGraphicFramePr>
          <p:cNvPr id="27" name="Table 26">
            <a:extLst>
              <a:ext uri="{FF2B5EF4-FFF2-40B4-BE49-F238E27FC236}">
                <a16:creationId xmlns:a16="http://schemas.microsoft.com/office/drawing/2014/main" id="{3F335301-A53D-084A-9B37-46D307D6086A}"/>
              </a:ext>
            </a:extLst>
          </p:cNvPr>
          <p:cNvGraphicFramePr>
            <a:graphicFrameLocks noGrp="1"/>
          </p:cNvGraphicFramePr>
          <p:nvPr>
            <p:extLst>
              <p:ext uri="{D42A27DB-BD31-4B8C-83A1-F6EECF244321}">
                <p14:modId xmlns:p14="http://schemas.microsoft.com/office/powerpoint/2010/main" val="1271017048"/>
              </p:ext>
            </p:extLst>
          </p:nvPr>
        </p:nvGraphicFramePr>
        <p:xfrm>
          <a:off x="12161519" y="26700480"/>
          <a:ext cx="6314340" cy="5554980"/>
        </p:xfrm>
        <a:graphic>
          <a:graphicData uri="http://schemas.openxmlformats.org/drawingml/2006/table">
            <a:tbl>
              <a:tblPr firstRow="1" bandRow="1">
                <a:tableStyleId>{1E171933-4619-4E11-9A3F-F7608DF75F80}</a:tableStyleId>
              </a:tblPr>
              <a:tblGrid>
                <a:gridCol w="2276498">
                  <a:extLst>
                    <a:ext uri="{9D8B030D-6E8A-4147-A177-3AD203B41FA5}">
                      <a16:colId xmlns:a16="http://schemas.microsoft.com/office/drawing/2014/main" val="1721966356"/>
                    </a:ext>
                  </a:extLst>
                </a:gridCol>
                <a:gridCol w="2038850">
                  <a:extLst>
                    <a:ext uri="{9D8B030D-6E8A-4147-A177-3AD203B41FA5}">
                      <a16:colId xmlns:a16="http://schemas.microsoft.com/office/drawing/2014/main" val="1372904859"/>
                    </a:ext>
                  </a:extLst>
                </a:gridCol>
                <a:gridCol w="1998992">
                  <a:extLst>
                    <a:ext uri="{9D8B030D-6E8A-4147-A177-3AD203B41FA5}">
                      <a16:colId xmlns:a16="http://schemas.microsoft.com/office/drawing/2014/main" val="383691844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kern="1200" dirty="0" err="1">
                          <a:effectLst/>
                        </a:rPr>
                        <a:t>C.difficiles</a:t>
                      </a:r>
                      <a:endParaRPr lang="en-US" sz="3600" b="1" kern="1200" dirty="0">
                        <a:solidFill>
                          <a:schemeClr val="lt1"/>
                        </a:solidFill>
                        <a:effectLst/>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r>
                        <a:rPr lang="en-US" sz="3600" dirty="0"/>
                        <a:t>Avg. Diff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600" dirty="0"/>
                        <a:t>Std. Dev</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33386039"/>
                  </a:ext>
                </a:extLst>
              </a:tr>
              <a:tr h="370840">
                <a:tc>
                  <a:txBody>
                    <a:bodyPr/>
                    <a:lstStyle/>
                    <a:p>
                      <a:r>
                        <a:rPr lang="en-US" sz="2600" dirty="0"/>
                        <a:t>pident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4.7634605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9.6609350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53696197"/>
                  </a:ext>
                </a:extLst>
              </a:tr>
              <a:tr h="370840">
                <a:tc>
                  <a:txBody>
                    <a:bodyPr/>
                    <a:lstStyle/>
                    <a:p>
                      <a:r>
                        <a:rPr lang="en-US" sz="2600" dirty="0"/>
                        <a:t>length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3.0958702</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5.2636527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40194602"/>
                  </a:ext>
                </a:extLst>
              </a:tr>
              <a:tr h="370840">
                <a:tc>
                  <a:txBody>
                    <a:bodyPr/>
                    <a:lstStyle/>
                    <a:p>
                      <a:r>
                        <a:rPr lang="en-US" sz="2600" dirty="0"/>
                        <a:t>mismatch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1.5129056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3.0385175</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85680245"/>
                  </a:ext>
                </a:extLst>
              </a:tr>
              <a:tr h="370840">
                <a:tc>
                  <a:txBody>
                    <a:bodyPr/>
                    <a:lstStyle/>
                    <a:p>
                      <a:r>
                        <a:rPr lang="en-US" sz="2600" dirty="0"/>
                        <a:t>gapopen</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0.0136431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0.1364773</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27383818"/>
                  </a:ext>
                </a:extLst>
              </a:tr>
              <a:tr h="370840">
                <a:tc>
                  <a:txBody>
                    <a:bodyPr/>
                    <a:lstStyle/>
                    <a:p>
                      <a:r>
                        <a:rPr lang="en-US" sz="2600" dirty="0"/>
                        <a:t>qstart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48.9771386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46.4321218</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40048408"/>
                  </a:ext>
                </a:extLst>
              </a:tr>
              <a:tr h="370840">
                <a:tc>
                  <a:txBody>
                    <a:bodyPr/>
                    <a:lstStyle/>
                    <a:p>
                      <a:r>
                        <a:rPr lang="en-US" sz="2600" dirty="0"/>
                        <a:t>qend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47.0335546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41.5537940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20695607"/>
                  </a:ext>
                </a:extLst>
              </a:tr>
              <a:tr h="370840">
                <a:tc>
                  <a:txBody>
                    <a:bodyPr/>
                    <a:lstStyle/>
                    <a:p>
                      <a:r>
                        <a:rPr lang="en-US" sz="2600" dirty="0"/>
                        <a:t>sstart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13.0634218</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49.9200951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76012365"/>
                  </a:ext>
                </a:extLst>
              </a:tr>
              <a:tr h="370840">
                <a:tc>
                  <a:txBody>
                    <a:bodyPr/>
                    <a:lstStyle/>
                    <a:p>
                      <a:r>
                        <a:rPr lang="en-US" sz="2600" dirty="0"/>
                        <a:t>seend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12.9634956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49.5425380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95842386"/>
                  </a:ext>
                </a:extLst>
              </a:tr>
              <a:tr h="370840">
                <a:tc>
                  <a:txBody>
                    <a:bodyPr/>
                    <a:lstStyle/>
                    <a:p>
                      <a:r>
                        <a:rPr lang="en-US" sz="2600" dirty="0"/>
                        <a:t>evalue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0.0712061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0.5680238</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37475559"/>
                  </a:ext>
                </a:extLst>
              </a:tr>
              <a:tr h="370840">
                <a:tc>
                  <a:txBody>
                    <a:bodyPr/>
                    <a:lstStyle/>
                    <a:p>
                      <a:r>
                        <a:rPr lang="en-US" sz="2600" dirty="0"/>
                        <a:t>bitscore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12.8809255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600" b="0" i="0" kern="1200" dirty="0">
                          <a:solidFill>
                            <a:schemeClr val="dk1"/>
                          </a:solidFill>
                          <a:effectLst/>
                          <a:latin typeface="+mn-lt"/>
                          <a:ea typeface="+mn-ea"/>
                          <a:cs typeface="+mn-cs"/>
                        </a:rPr>
                        <a:t>7.8069468</a:t>
                      </a:r>
                      <a:endParaRPr lang="en-US" sz="26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45585865"/>
                  </a:ext>
                </a:extLst>
              </a:tr>
            </a:tbl>
          </a:graphicData>
        </a:graphic>
      </p:graphicFrame>
      <p:graphicFrame>
        <p:nvGraphicFramePr>
          <p:cNvPr id="29" name="Table 28">
            <a:extLst>
              <a:ext uri="{FF2B5EF4-FFF2-40B4-BE49-F238E27FC236}">
                <a16:creationId xmlns:a16="http://schemas.microsoft.com/office/drawing/2014/main" id="{6245E1B2-60A5-FE45-A4D9-2E70F15120AF}"/>
              </a:ext>
            </a:extLst>
          </p:cNvPr>
          <p:cNvGraphicFramePr>
            <a:graphicFrameLocks noGrp="1"/>
          </p:cNvGraphicFramePr>
          <p:nvPr>
            <p:extLst>
              <p:ext uri="{D42A27DB-BD31-4B8C-83A1-F6EECF244321}">
                <p14:modId xmlns:p14="http://schemas.microsoft.com/office/powerpoint/2010/main" val="4237834326"/>
              </p:ext>
            </p:extLst>
          </p:nvPr>
        </p:nvGraphicFramePr>
        <p:xfrm>
          <a:off x="18653760" y="26700480"/>
          <a:ext cx="6421438" cy="5557790"/>
        </p:xfrm>
        <a:graphic>
          <a:graphicData uri="http://schemas.openxmlformats.org/drawingml/2006/table">
            <a:tbl>
              <a:tblPr firstRow="1" bandRow="1">
                <a:tableStyleId>{1E171933-4619-4E11-9A3F-F7608DF75F80}</a:tableStyleId>
              </a:tblPr>
              <a:tblGrid>
                <a:gridCol w="2603627">
                  <a:extLst>
                    <a:ext uri="{9D8B030D-6E8A-4147-A177-3AD203B41FA5}">
                      <a16:colId xmlns:a16="http://schemas.microsoft.com/office/drawing/2014/main" val="1858128210"/>
                    </a:ext>
                  </a:extLst>
                </a:gridCol>
                <a:gridCol w="1896936">
                  <a:extLst>
                    <a:ext uri="{9D8B030D-6E8A-4147-A177-3AD203B41FA5}">
                      <a16:colId xmlns:a16="http://schemas.microsoft.com/office/drawing/2014/main" val="3872509061"/>
                    </a:ext>
                  </a:extLst>
                </a:gridCol>
                <a:gridCol w="1920875">
                  <a:extLst>
                    <a:ext uri="{9D8B030D-6E8A-4147-A177-3AD203B41FA5}">
                      <a16:colId xmlns:a16="http://schemas.microsoft.com/office/drawing/2014/main" val="4252262759"/>
                    </a:ext>
                  </a:extLst>
                </a:gridCol>
              </a:tblGrid>
              <a:tr h="6408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1" kern="1200" dirty="0" err="1">
                          <a:solidFill>
                            <a:schemeClr val="lt1"/>
                          </a:solidFill>
                          <a:effectLst/>
                          <a:latin typeface="+mn-lt"/>
                          <a:ea typeface="+mn-ea"/>
                          <a:cs typeface="+mn-cs"/>
                        </a:rPr>
                        <a:t>F.oxysporum</a:t>
                      </a:r>
                      <a:endParaRPr lang="en-US" sz="3600" b="1" kern="1200" dirty="0">
                        <a:solidFill>
                          <a:schemeClr val="lt1"/>
                        </a:solidFill>
                        <a:effectLst/>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r>
                        <a:rPr lang="en-US" sz="3600" dirty="0"/>
                        <a:t>Avg. Diff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600" dirty="0"/>
                        <a:t>Std. Dev</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34662244"/>
                  </a:ext>
                </a:extLst>
              </a:tr>
              <a:tr h="492076">
                <a:tc>
                  <a:txBody>
                    <a:bodyPr/>
                    <a:lstStyle/>
                    <a:p>
                      <a:r>
                        <a:rPr lang="en-US" sz="2600" dirty="0"/>
                        <a:t>pident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9.9493971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11.4411700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68395394"/>
                  </a:ext>
                </a:extLst>
              </a:tr>
              <a:tr h="492076">
                <a:tc>
                  <a:txBody>
                    <a:bodyPr/>
                    <a:lstStyle/>
                    <a:p>
                      <a:r>
                        <a:rPr lang="en-US" sz="2600" dirty="0"/>
                        <a:t>length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5.6601190</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5.6999491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22280670"/>
                  </a:ext>
                </a:extLst>
              </a:tr>
              <a:tr h="492076">
                <a:tc>
                  <a:txBody>
                    <a:bodyPr/>
                    <a:lstStyle/>
                    <a:p>
                      <a:r>
                        <a:rPr lang="en-US" sz="2600" dirty="0"/>
                        <a:t>mismatch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3.0894048</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3.5215706</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81247041"/>
                  </a:ext>
                </a:extLst>
              </a:tr>
              <a:tr h="492076">
                <a:tc>
                  <a:txBody>
                    <a:bodyPr/>
                    <a:lstStyle/>
                    <a:p>
                      <a:r>
                        <a:rPr lang="en-US" sz="2600" dirty="0"/>
                        <a:t>gapopen</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0.0595238</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0.2659907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11184169"/>
                  </a:ext>
                </a:extLst>
              </a:tr>
              <a:tr h="492076">
                <a:tc>
                  <a:txBody>
                    <a:bodyPr/>
                    <a:lstStyle/>
                    <a:p>
                      <a:r>
                        <a:rPr lang="en-US" sz="2600" dirty="0"/>
                        <a:t>qstart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48.2278571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44.8225137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75246002"/>
                  </a:ext>
                </a:extLst>
              </a:tr>
              <a:tr h="492076">
                <a:tc>
                  <a:txBody>
                    <a:bodyPr/>
                    <a:lstStyle/>
                    <a:p>
                      <a:r>
                        <a:rPr lang="en-US" sz="2600" dirty="0"/>
                        <a:t>qend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46.1882143</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34.7429481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16982919"/>
                  </a:ext>
                </a:extLst>
              </a:tr>
              <a:tr h="492076">
                <a:tc>
                  <a:txBody>
                    <a:bodyPr/>
                    <a:lstStyle/>
                    <a:p>
                      <a:r>
                        <a:rPr lang="en-US" sz="2600" dirty="0"/>
                        <a:t>sstart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32.1050000</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135.7312297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2830485"/>
                  </a:ext>
                </a:extLst>
              </a:tr>
              <a:tr h="492076">
                <a:tc>
                  <a:txBody>
                    <a:bodyPr/>
                    <a:lstStyle/>
                    <a:p>
                      <a:r>
                        <a:rPr lang="en-US" sz="2600" dirty="0"/>
                        <a:t>seend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32.0997619</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135.7270336</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80869219"/>
                  </a:ext>
                </a:extLst>
              </a:tr>
              <a:tr h="492076">
                <a:tc>
                  <a:txBody>
                    <a:bodyPr/>
                    <a:lstStyle/>
                    <a:p>
                      <a:r>
                        <a:rPr lang="en-US" sz="2600" dirty="0"/>
                        <a:t>evalue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0.1105817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0.6995300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65287107"/>
                  </a:ext>
                </a:extLst>
              </a:tr>
              <a:tr h="488262">
                <a:tc>
                  <a:txBody>
                    <a:bodyPr/>
                    <a:lstStyle/>
                    <a:p>
                      <a:r>
                        <a:rPr lang="en-US" sz="2600" dirty="0"/>
                        <a:t>bitscore</a:t>
                      </a:r>
                    </a:p>
                  </a:txBody>
                  <a:tcPr>
                    <a:lnR w="12700" cap="flat" cmpd="sng" algn="ctr">
                      <a:solidFill>
                        <a:schemeClr val="tx1"/>
                      </a:solidFill>
                      <a:prstDash val="solid"/>
                      <a:round/>
                      <a:headEnd type="none" w="med" len="med"/>
                      <a:tailEnd type="none" w="med" len="med"/>
                    </a:lnR>
                  </a:tcPr>
                </a:tc>
                <a:tc>
                  <a:txBody>
                    <a:bodyPr/>
                    <a:lstStyle/>
                    <a:p>
                      <a:pPr algn="r"/>
                      <a:r>
                        <a:rPr lang="en-US" sz="2600" b="0" i="0" kern="1200" dirty="0">
                          <a:solidFill>
                            <a:schemeClr val="dk1"/>
                          </a:solidFill>
                          <a:effectLst/>
                          <a:latin typeface="+mn-lt"/>
                          <a:ea typeface="+mn-ea"/>
                          <a:cs typeface="+mn-cs"/>
                        </a:rPr>
                        <a:t>8.2891310</a:t>
                      </a:r>
                      <a:endParaRPr lang="en-US" sz="2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a:r>
                        <a:rPr lang="en-US" sz="2600" dirty="0">
                          <a:effectLst/>
                        </a:rPr>
                        <a:t>6.8482552</a:t>
                      </a:r>
                      <a:endParaRPr lang="en-US" sz="26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81570739"/>
                  </a:ext>
                </a:extLst>
              </a:tr>
            </a:tbl>
          </a:graphicData>
        </a:graphic>
      </p:graphicFrame>
      <p:graphicFrame>
        <p:nvGraphicFramePr>
          <p:cNvPr id="30" name="Table 29">
            <a:extLst>
              <a:ext uri="{FF2B5EF4-FFF2-40B4-BE49-F238E27FC236}">
                <a16:creationId xmlns:a16="http://schemas.microsoft.com/office/drawing/2014/main" id="{6FEEDA7F-71E3-E941-8CB6-D6F0A71E9BC2}"/>
              </a:ext>
            </a:extLst>
          </p:cNvPr>
          <p:cNvGraphicFramePr>
            <a:graphicFrameLocks noGrp="1"/>
          </p:cNvGraphicFramePr>
          <p:nvPr>
            <p:extLst>
              <p:ext uri="{D42A27DB-BD31-4B8C-83A1-F6EECF244321}">
                <p14:modId xmlns:p14="http://schemas.microsoft.com/office/powerpoint/2010/main" val="2143091290"/>
              </p:ext>
            </p:extLst>
          </p:nvPr>
        </p:nvGraphicFramePr>
        <p:xfrm>
          <a:off x="25237440" y="26700480"/>
          <a:ext cx="6488791" cy="5554980"/>
        </p:xfrm>
        <a:graphic>
          <a:graphicData uri="http://schemas.openxmlformats.org/drawingml/2006/table">
            <a:tbl>
              <a:tblPr firstRow="1" bandRow="1">
                <a:tableStyleId>{1E171933-4619-4E11-9A3F-F7608DF75F80}</a:tableStyleId>
              </a:tblPr>
              <a:tblGrid>
                <a:gridCol w="2662366">
                  <a:extLst>
                    <a:ext uri="{9D8B030D-6E8A-4147-A177-3AD203B41FA5}">
                      <a16:colId xmlns:a16="http://schemas.microsoft.com/office/drawing/2014/main" val="1160107167"/>
                    </a:ext>
                  </a:extLst>
                </a:gridCol>
                <a:gridCol w="1932098">
                  <a:extLst>
                    <a:ext uri="{9D8B030D-6E8A-4147-A177-3AD203B41FA5}">
                      <a16:colId xmlns:a16="http://schemas.microsoft.com/office/drawing/2014/main" val="2090867590"/>
                    </a:ext>
                  </a:extLst>
                </a:gridCol>
                <a:gridCol w="1894327">
                  <a:extLst>
                    <a:ext uri="{9D8B030D-6E8A-4147-A177-3AD203B41FA5}">
                      <a16:colId xmlns:a16="http://schemas.microsoft.com/office/drawing/2014/main" val="1738846574"/>
                    </a:ext>
                  </a:extLst>
                </a:gridCol>
              </a:tblGrid>
              <a:tr h="364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kern="1200" dirty="0" err="1">
                          <a:effectLst/>
                        </a:rPr>
                        <a:t>P.aeruginosa</a:t>
                      </a:r>
                      <a:endParaRPr lang="en-US" sz="3600" b="1" kern="1200" dirty="0">
                        <a:solidFill>
                          <a:schemeClr val="lt1"/>
                        </a:solidFill>
                        <a:effectLst/>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r>
                        <a:rPr lang="en-US" sz="3600" dirty="0"/>
                        <a:t>Avg. Diff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600" dirty="0"/>
                        <a:t>Std. Dev</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27138783"/>
                  </a:ext>
                </a:extLst>
              </a:tr>
              <a:tr h="364242">
                <a:tc>
                  <a:txBody>
                    <a:bodyPr/>
                    <a:lstStyle/>
                    <a:p>
                      <a:r>
                        <a:rPr lang="en-US" sz="2600" dirty="0"/>
                        <a:t>pident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2.0137792</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5.9984083</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82806845"/>
                  </a:ext>
                </a:extLst>
              </a:tr>
              <a:tr h="364242">
                <a:tc>
                  <a:txBody>
                    <a:bodyPr/>
                    <a:lstStyle/>
                    <a:p>
                      <a:r>
                        <a:rPr lang="en-US" sz="2600" dirty="0"/>
                        <a:t>length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1.8498409</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4.1609257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999157445"/>
                  </a:ext>
                </a:extLst>
              </a:tr>
              <a:tr h="364242">
                <a:tc>
                  <a:txBody>
                    <a:bodyPr/>
                    <a:lstStyle/>
                    <a:p>
                      <a:r>
                        <a:rPr lang="en-US" sz="2600" dirty="0"/>
                        <a:t>mismatch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0.6336516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1.8851238</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4953161"/>
                  </a:ext>
                </a:extLst>
              </a:tr>
              <a:tr h="364242">
                <a:tc>
                  <a:txBody>
                    <a:bodyPr/>
                    <a:lstStyle/>
                    <a:p>
                      <a:r>
                        <a:rPr lang="en-US" sz="2600" dirty="0"/>
                        <a:t>gapopen</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0.0053699</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0.0844499</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96725405"/>
                  </a:ext>
                </a:extLst>
              </a:tr>
              <a:tr h="364242">
                <a:tc>
                  <a:txBody>
                    <a:bodyPr/>
                    <a:lstStyle/>
                    <a:p>
                      <a:r>
                        <a:rPr lang="en-US" sz="2600" dirty="0"/>
                        <a:t>qstart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49.4714598</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46.7020879</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51108110"/>
                  </a:ext>
                </a:extLst>
              </a:tr>
              <a:tr h="364242">
                <a:tc>
                  <a:txBody>
                    <a:bodyPr/>
                    <a:lstStyle/>
                    <a:p>
                      <a:r>
                        <a:rPr lang="en-US" sz="2600" dirty="0"/>
                        <a:t>qend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47.2488067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43.7120403</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124098770"/>
                  </a:ext>
                </a:extLst>
              </a:tr>
              <a:tr h="364242">
                <a:tc>
                  <a:txBody>
                    <a:bodyPr/>
                    <a:lstStyle/>
                    <a:p>
                      <a:r>
                        <a:rPr lang="en-US" sz="2600" dirty="0"/>
                        <a:t>sstart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8.4763325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93.3220207</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27076047"/>
                  </a:ext>
                </a:extLst>
              </a:tr>
              <a:tr h="364242">
                <a:tc>
                  <a:txBody>
                    <a:bodyPr/>
                    <a:lstStyle/>
                    <a:p>
                      <a:r>
                        <a:rPr lang="en-US" sz="2600" dirty="0"/>
                        <a:t>seend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8.5314240</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93.2058949</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7397056"/>
                  </a:ext>
                </a:extLst>
              </a:tr>
              <a:tr h="364242">
                <a:tc>
                  <a:txBody>
                    <a:bodyPr/>
                    <a:lstStyle/>
                    <a:p>
                      <a:r>
                        <a:rPr lang="en-US" sz="2600" dirty="0"/>
                        <a:t>evalue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0.0674373</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0.5596276</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66608298"/>
                  </a:ext>
                </a:extLst>
              </a:tr>
              <a:tr h="364242">
                <a:tc>
                  <a:txBody>
                    <a:bodyPr/>
                    <a:lstStyle/>
                    <a:p>
                      <a:r>
                        <a:rPr lang="en-US" sz="2600" dirty="0"/>
                        <a:t>bitscore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14.1401452</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8.0819474</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80121918"/>
                  </a:ext>
                </a:extLst>
              </a:tr>
            </a:tbl>
          </a:graphicData>
        </a:graphic>
      </p:graphicFrame>
      <p:graphicFrame>
        <p:nvGraphicFramePr>
          <p:cNvPr id="31" name="Table 30">
            <a:extLst>
              <a:ext uri="{FF2B5EF4-FFF2-40B4-BE49-F238E27FC236}">
                <a16:creationId xmlns:a16="http://schemas.microsoft.com/office/drawing/2014/main" id="{34BB7A0A-A5CB-6D4A-A1A9-D90EFFDFE829}"/>
              </a:ext>
            </a:extLst>
          </p:cNvPr>
          <p:cNvGraphicFramePr>
            <a:graphicFrameLocks noGrp="1"/>
          </p:cNvGraphicFramePr>
          <p:nvPr>
            <p:extLst>
              <p:ext uri="{D42A27DB-BD31-4B8C-83A1-F6EECF244321}">
                <p14:modId xmlns:p14="http://schemas.microsoft.com/office/powerpoint/2010/main" val="480775126"/>
              </p:ext>
            </p:extLst>
          </p:nvPr>
        </p:nvGraphicFramePr>
        <p:xfrm>
          <a:off x="32044964" y="7913371"/>
          <a:ext cx="11370750" cy="5554980"/>
        </p:xfrm>
        <a:graphic>
          <a:graphicData uri="http://schemas.openxmlformats.org/drawingml/2006/table">
            <a:tbl>
              <a:tblPr firstRow="1" bandRow="1">
                <a:tableStyleId>{1E171933-4619-4E11-9A3F-F7608DF75F80}</a:tableStyleId>
              </a:tblPr>
              <a:tblGrid>
                <a:gridCol w="3790250">
                  <a:extLst>
                    <a:ext uri="{9D8B030D-6E8A-4147-A177-3AD203B41FA5}">
                      <a16:colId xmlns:a16="http://schemas.microsoft.com/office/drawing/2014/main" val="2932811578"/>
                    </a:ext>
                  </a:extLst>
                </a:gridCol>
                <a:gridCol w="3790250">
                  <a:extLst>
                    <a:ext uri="{9D8B030D-6E8A-4147-A177-3AD203B41FA5}">
                      <a16:colId xmlns:a16="http://schemas.microsoft.com/office/drawing/2014/main" val="1896098486"/>
                    </a:ext>
                  </a:extLst>
                </a:gridCol>
                <a:gridCol w="3790250">
                  <a:extLst>
                    <a:ext uri="{9D8B030D-6E8A-4147-A177-3AD203B41FA5}">
                      <a16:colId xmlns:a16="http://schemas.microsoft.com/office/drawing/2014/main" val="2209062395"/>
                    </a:ext>
                  </a:extLst>
                </a:gridCol>
              </a:tblGrid>
              <a:tr h="370840">
                <a:tc>
                  <a:txBody>
                    <a:bodyPr/>
                    <a:lstStyle/>
                    <a:p>
                      <a:r>
                        <a:rPr lang="en-US" sz="3600" dirty="0"/>
                        <a:t>All 6 Species</a:t>
                      </a:r>
                    </a:p>
                  </a:txBody>
                  <a:tcPr>
                    <a:lnR w="12700" cap="flat" cmpd="sng" algn="ctr">
                      <a:solidFill>
                        <a:schemeClr val="tx1"/>
                      </a:solidFill>
                      <a:prstDash val="solid"/>
                      <a:round/>
                      <a:headEnd type="none" w="med" len="med"/>
                      <a:tailEnd type="none" w="med" len="med"/>
                    </a:lnR>
                  </a:tcPr>
                </a:tc>
                <a:tc>
                  <a:txBody>
                    <a:bodyPr/>
                    <a:lstStyle/>
                    <a:p>
                      <a:r>
                        <a:rPr lang="en-US" sz="3600" dirty="0"/>
                        <a:t>Avg. Diff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3600" dirty="0"/>
                        <a:t>Avg Std. Dev.</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72700230"/>
                  </a:ext>
                </a:extLst>
              </a:tr>
              <a:tr h="370840">
                <a:tc>
                  <a:txBody>
                    <a:bodyPr/>
                    <a:lstStyle/>
                    <a:p>
                      <a:r>
                        <a:rPr lang="en-US" sz="2600" dirty="0"/>
                        <a:t>pident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5.1205161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2.2658460</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213802804"/>
                  </a:ext>
                </a:extLst>
              </a:tr>
              <a:tr h="370840">
                <a:tc>
                  <a:txBody>
                    <a:bodyPr/>
                    <a:lstStyle/>
                    <a:p>
                      <a:r>
                        <a:rPr lang="en-US" sz="2600" dirty="0"/>
                        <a:t>length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3.4396885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0.6627435</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51096949"/>
                  </a:ext>
                </a:extLst>
              </a:tr>
              <a:tr h="370840">
                <a:tc>
                  <a:txBody>
                    <a:bodyPr/>
                    <a:lstStyle/>
                    <a:p>
                      <a:r>
                        <a:rPr lang="en-US" sz="2600" dirty="0"/>
                        <a:t>mismatch</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1.5818221</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0.7535796</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7358102"/>
                  </a:ext>
                </a:extLst>
              </a:tr>
              <a:tr h="370840">
                <a:tc>
                  <a:txBody>
                    <a:bodyPr/>
                    <a:lstStyle/>
                    <a:p>
                      <a:r>
                        <a:rPr lang="en-US" sz="2600" dirty="0"/>
                        <a:t>gapopen</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0.0268093</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0.0652388</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23424891"/>
                  </a:ext>
                </a:extLst>
              </a:tr>
              <a:tr h="370840">
                <a:tc>
                  <a:txBody>
                    <a:bodyPr/>
                    <a:lstStyle/>
                    <a:p>
                      <a:r>
                        <a:rPr lang="en-US" sz="2600" dirty="0"/>
                        <a:t>qstart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48.6972675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1.0366124</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35382923"/>
                  </a:ext>
                </a:extLst>
              </a:tr>
              <a:tr h="370840">
                <a:tc>
                  <a:txBody>
                    <a:bodyPr/>
                    <a:lstStyle/>
                    <a:p>
                      <a:r>
                        <a:rPr lang="en-US" sz="2600" dirty="0"/>
                        <a:t>qend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46.3827365</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3.3857952</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50729589"/>
                  </a:ext>
                </a:extLst>
              </a:tr>
              <a:tr h="370840">
                <a:tc>
                  <a:txBody>
                    <a:bodyPr/>
                    <a:lstStyle/>
                    <a:p>
                      <a:r>
                        <a:rPr lang="en-US" sz="2600" dirty="0"/>
                        <a:t>sstart</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16.3485646</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38.0342931</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75688207"/>
                  </a:ext>
                </a:extLst>
              </a:tr>
              <a:tr h="370840">
                <a:tc>
                  <a:txBody>
                    <a:bodyPr/>
                    <a:lstStyle/>
                    <a:p>
                      <a:r>
                        <a:rPr lang="en-US" sz="2600" dirty="0"/>
                        <a:t>seend</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16.3479967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38.1217044</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95976210"/>
                  </a:ext>
                </a:extLst>
              </a:tr>
              <a:tr h="370840">
                <a:tc>
                  <a:txBody>
                    <a:bodyPr/>
                    <a:lstStyle/>
                    <a:p>
                      <a:r>
                        <a:rPr lang="en-US" sz="2600" dirty="0"/>
                        <a:t>evalue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0.0956883</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0.1145422</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37260389"/>
                  </a:ext>
                </a:extLst>
              </a:tr>
              <a:tr h="370840">
                <a:tc>
                  <a:txBody>
                    <a:bodyPr/>
                    <a:lstStyle/>
                    <a:p>
                      <a:r>
                        <a:rPr lang="en-US" sz="2600" dirty="0"/>
                        <a:t>bitscore</a:t>
                      </a:r>
                    </a:p>
                  </a:txBody>
                  <a:tcPr>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12.1633557</a:t>
                      </a:r>
                    </a:p>
                  </a:txBody>
                  <a:tcPr marL="47625" marR="4762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t"/>
                      <a:r>
                        <a:rPr lang="en-US" sz="2600" dirty="0">
                          <a:effectLst/>
                        </a:rPr>
                        <a:t>0.8391452</a:t>
                      </a:r>
                    </a:p>
                  </a:txBody>
                  <a:tcPr marL="47625" marR="47625" marT="47625" marB="47625">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35801301"/>
                  </a:ext>
                </a:extLst>
              </a:tr>
            </a:tbl>
          </a:graphicData>
        </a:graphic>
      </p:graphicFrame>
      <p:sp>
        <p:nvSpPr>
          <p:cNvPr id="32" name="TextBox 3">
            <a:extLst>
              <a:ext uri="{FF2B5EF4-FFF2-40B4-BE49-F238E27FC236}">
                <a16:creationId xmlns:a16="http://schemas.microsoft.com/office/drawing/2014/main" id="{9154ED53-8C6C-D547-B43C-FC855274DB1C}"/>
              </a:ext>
            </a:extLst>
          </p:cNvPr>
          <p:cNvSpPr txBox="1"/>
          <p:nvPr/>
        </p:nvSpPr>
        <p:spPr>
          <a:xfrm>
            <a:off x="32004000" y="13692862"/>
            <a:ext cx="11430000" cy="1323439"/>
          </a:xfrm>
          <a:prstGeom prst="rect">
            <a:avLst/>
          </a:prstGeom>
          <a:solidFill>
            <a:schemeClr val="accent1">
              <a:lumMod val="50000"/>
            </a:schemeClr>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0" b="1" dirty="0">
                <a:solidFill>
                  <a:schemeClr val="bg1"/>
                </a:solidFill>
                <a:latin typeface="Arial"/>
                <a:cs typeface="Calibri"/>
              </a:rPr>
              <a:t>Conclusion</a:t>
            </a:r>
            <a:endParaRPr lang="en-US" dirty="0">
              <a:solidFill>
                <a:schemeClr val="bg1"/>
              </a:solidFill>
            </a:endParaRPr>
          </a:p>
        </p:txBody>
      </p:sp>
    </p:spTree>
    <p:extLst>
      <p:ext uri="{BB962C8B-B14F-4D97-AF65-F5344CB8AC3E}">
        <p14:creationId xmlns:p14="http://schemas.microsoft.com/office/powerpoint/2010/main" val="1680723782"/>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TotalTime>
  <Words>1448</Words>
  <Application>Microsoft Macintosh PowerPoint</Application>
  <PresentationFormat>Custom</PresentationFormat>
  <Paragraphs>373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Arial,Sans-Serif</vt:lpstr>
      <vt:lpstr>Calibri</vt:lpstr>
      <vt:lpstr>Calibri Light</vt:lpstr>
      <vt:lpstr>Cambria Math</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Biron, Mallorie D</cp:lastModifiedBy>
  <cp:revision>3</cp:revision>
  <cp:lastPrinted>2020-03-27T14:45:53Z</cp:lastPrinted>
  <dcterms:created xsi:type="dcterms:W3CDTF">2020-03-02T19:51:34Z</dcterms:created>
  <dcterms:modified xsi:type="dcterms:W3CDTF">2020-04-18T03:11:21Z</dcterms:modified>
</cp:coreProperties>
</file>