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8" d="100"/>
          <a:sy n="18" d="100"/>
        </p:scale>
        <p:origin x="11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DDB8F-6D57-418B-9C18-31E231C1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0" y="5387342"/>
            <a:ext cx="32918400" cy="1146048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88FC5-10A3-4CBF-964F-33DEE4749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0DAEF-4497-4ED8-8970-0410B356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A2AFD-869D-40F3-A1CE-FD67C05D5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E4B56-5CF9-42B0-8CDB-9B4503FA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6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ED22-4556-4385-9BB2-B0546CA1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2D4A-3D5D-49B7-811A-3042797BF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C3C99-0656-4D56-930D-06254D27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9A067-FC2F-4C65-B3DB-EB95B440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5F64B-AF19-4FDA-933F-2604F54F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D2A149-5663-4B1C-A281-ED5D53121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1409640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7EBE-AD48-40C3-B205-15205780A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017520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80899-CCD3-404C-AC4D-B6D6C4B9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678BF-F935-4756-913D-2D2BF421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8AED9-8E43-4036-B9D2-6A8BD77D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2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C3C0-42E6-41C9-AC41-0EFE4E2BC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A3CC4-4029-4976-A598-9CB56CDB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83ADB-1FE5-4BDE-A54F-3EFC64737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AB5AE-291E-43DB-8469-8785538F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2D333-1446-4C66-A5BB-D8DA3E3A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D9F8-4769-4AB6-82F1-7A779722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660" y="8206745"/>
            <a:ext cx="37856160" cy="13693138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59963-40D7-4E2F-BB11-F77F3EEF7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660" y="22029425"/>
            <a:ext cx="37856160" cy="7200898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81D88-3FC1-487E-995C-734A566F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F3C91-3A11-4891-B10A-68F11972D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92261-E7BA-4BD1-9C3D-0425BF2E5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6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91A42-F62F-4EB3-9FC4-E3E53C28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68740-4C9E-4B0A-BADB-D58FF6BA5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888B6-E1E5-411D-ACC3-DC7AC715D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BD5C4-C8DC-4D21-8A77-511963B6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383DB-0F2C-41A0-BE3B-33DFD848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3633-19F7-4AFF-99BB-B07EA415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0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8931-9D97-475B-AAD9-41B9FA32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37" y="1752603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682D1-2C66-450D-9199-1C673D1AD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3239" y="8069582"/>
            <a:ext cx="18568033" cy="395477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E02F4-9305-42C1-A35B-91B514C97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3239" y="12024360"/>
            <a:ext cx="18568033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0E26A-9B43-48A1-B6DC-112C171A7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219920" y="8069582"/>
            <a:ext cx="18659477" cy="3954778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D9FBE4-FAAB-4ACF-ABB1-54A8BED93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2219920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E4F49-3A89-41F0-B508-EF0C624CC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8C22-8CBD-4072-9737-53142EC13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43F05-147A-442E-A173-E4321F39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115A2-89FE-46A7-B6E6-77BBCFF5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EB6754-C376-49CF-9454-EE74F338F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50319-8536-41C4-B482-ECA5F585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68DC4-3E4D-4B8E-9A97-CDDC8A12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E0539A-8939-4B79-8EC0-174F7C5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B4B09A-41CB-416F-BB32-41C7B759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24F59-8F50-40A6-AC5E-22906BD4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2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E20C-6A3A-4A7A-8536-8F088696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39" y="2194560"/>
            <a:ext cx="14156053" cy="768096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E9D9-E02D-4663-900C-6D8A600E9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9477" y="4739642"/>
            <a:ext cx="22219920" cy="233934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0CFB2-377D-495F-A4DF-F3C30B3E3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3239" y="9875520"/>
            <a:ext cx="14156053" cy="18295622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06382-F285-486E-9828-0B22562D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8A5C4-BA56-4F54-BB55-77B4B6AB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3BED2-3276-45C5-B04B-CDCCC3C3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0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C655-6962-44A6-840B-5B9EE3FA1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239" y="2194560"/>
            <a:ext cx="14156053" cy="768096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03A0C-078A-4E1D-86E1-FAE616AED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659477" y="4739642"/>
            <a:ext cx="22219920" cy="23393400"/>
          </a:xfrm>
        </p:spPr>
        <p:txBody>
          <a:bodyPr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E56BF-2D82-48C3-8AE3-5F6C40F2E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3239" y="9875520"/>
            <a:ext cx="14156053" cy="18295622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1EB98-693D-4D5C-9874-F972FCD2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244DC-9320-44A4-A091-5DFDBC27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28194-4BCA-4396-BB4C-E3D90DCF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5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FD268-10C7-4D1C-811A-F50EFE9C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0" y="1752603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D7B94-E34B-44CA-BC47-F7895F4DE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F4273-0E2A-4D3A-B9DD-04FC352EEA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17520" y="30510482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8052E-1415-4441-9F73-2CC7D52C0BA8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60AC0-6D80-4A3E-903D-B7C42B19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38960" y="30510482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D9863-2A55-4FBF-B110-1EA8E3BFE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998160" y="30510482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3C976-1A68-4AE9-BE33-70593E2E7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5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Wave 27">
            <a:extLst>
              <a:ext uri="{FF2B5EF4-FFF2-40B4-BE49-F238E27FC236}">
                <a16:creationId xmlns:a16="http://schemas.microsoft.com/office/drawing/2014/main" id="{EE0ACA8F-C483-4AC3-B0BC-3340599167B1}"/>
              </a:ext>
            </a:extLst>
          </p:cNvPr>
          <p:cNvSpPr/>
          <p:nvPr/>
        </p:nvSpPr>
        <p:spPr>
          <a:xfrm>
            <a:off x="299356" y="3172001"/>
            <a:ext cx="43292488" cy="6480152"/>
          </a:xfrm>
          <a:prstGeom prst="wav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9" name="Wave 28">
            <a:extLst>
              <a:ext uri="{FF2B5EF4-FFF2-40B4-BE49-F238E27FC236}">
                <a16:creationId xmlns:a16="http://schemas.microsoft.com/office/drawing/2014/main" id="{7C51B0DA-B924-449B-B17B-A5555A35AB59}"/>
              </a:ext>
            </a:extLst>
          </p:cNvPr>
          <p:cNvSpPr/>
          <p:nvPr/>
        </p:nvSpPr>
        <p:spPr>
          <a:xfrm flipH="1">
            <a:off x="348344" y="3914237"/>
            <a:ext cx="43243500" cy="6480152"/>
          </a:xfrm>
          <a:prstGeom prst="wav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C7AD3DCD-772C-4D06-AAE9-40F22552F7E0}"/>
              </a:ext>
            </a:extLst>
          </p:cNvPr>
          <p:cNvSpPr/>
          <p:nvPr/>
        </p:nvSpPr>
        <p:spPr>
          <a:xfrm>
            <a:off x="299356" y="5147985"/>
            <a:ext cx="43292488" cy="27040864"/>
          </a:xfrm>
          <a:prstGeom prst="flowChartProcess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C40B86-AB08-4AA2-BCF9-5E5CADC38174}"/>
              </a:ext>
            </a:extLst>
          </p:cNvPr>
          <p:cNvSpPr txBox="1"/>
          <p:nvPr/>
        </p:nvSpPr>
        <p:spPr>
          <a:xfrm>
            <a:off x="5110779" y="433080"/>
            <a:ext cx="308208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Characterizing Forest Stands Using Unmanned Aerial Systems (UAS): Evaluating Forest Attributes and Ecological Health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668256-32C9-4535-9B50-6B6374818E43}"/>
              </a:ext>
            </a:extLst>
          </p:cNvPr>
          <p:cNvSpPr/>
          <p:nvPr/>
        </p:nvSpPr>
        <p:spPr>
          <a:xfrm>
            <a:off x="24308656" y="5289050"/>
            <a:ext cx="6321883" cy="26026083"/>
          </a:xfrm>
          <a:prstGeom prst="rect">
            <a:avLst/>
          </a:prstGeom>
          <a:solidFill>
            <a:srgbClr val="E2F0D9">
              <a:alpha val="4392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2B78A53C-9827-4667-8182-30684290F079}"/>
              </a:ext>
            </a:extLst>
          </p:cNvPr>
          <p:cNvSpPr/>
          <p:nvPr/>
        </p:nvSpPr>
        <p:spPr>
          <a:xfrm>
            <a:off x="8979080" y="5286528"/>
            <a:ext cx="15146383" cy="9376847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AE5B0-C0A7-4513-95C7-A5C7C8658109}"/>
              </a:ext>
            </a:extLst>
          </p:cNvPr>
          <p:cNvSpPr txBox="1"/>
          <p:nvPr/>
        </p:nvSpPr>
        <p:spPr>
          <a:xfrm>
            <a:off x="9353654" y="6600728"/>
            <a:ext cx="1482198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Unmanned Aerial Systems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(UAS)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expand field-inventories and traditional remote sensing to help land managers understand the complex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stand composition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our local landscapes.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5558682-FBD4-4DC0-B117-4C0692CD84A2}"/>
              </a:ext>
            </a:extLst>
          </p:cNvPr>
          <p:cNvSpPr/>
          <p:nvPr/>
        </p:nvSpPr>
        <p:spPr>
          <a:xfrm>
            <a:off x="37032167" y="5290904"/>
            <a:ext cx="6482449" cy="26039180"/>
          </a:xfrm>
          <a:prstGeom prst="rect">
            <a:avLst/>
          </a:prstGeom>
          <a:solidFill>
            <a:schemeClr val="accent6">
              <a:lumMod val="75000"/>
              <a:alpha val="43922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F36F10D-10AA-4606-9CBD-4C5C03BA7DD6}"/>
              </a:ext>
            </a:extLst>
          </p:cNvPr>
          <p:cNvSpPr/>
          <p:nvPr/>
        </p:nvSpPr>
        <p:spPr>
          <a:xfrm>
            <a:off x="30684262" y="5289050"/>
            <a:ext cx="6321883" cy="26026083"/>
          </a:xfrm>
          <a:prstGeom prst="rect">
            <a:avLst/>
          </a:prstGeom>
          <a:solidFill>
            <a:schemeClr val="accent6">
              <a:lumMod val="60000"/>
              <a:lumOff val="40000"/>
              <a:alpha val="43922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A3D6F2F4-C313-4384-93C2-66AA44DA3EE8}"/>
              </a:ext>
            </a:extLst>
          </p:cNvPr>
          <p:cNvSpPr/>
          <p:nvPr/>
        </p:nvSpPr>
        <p:spPr>
          <a:xfrm>
            <a:off x="8967833" y="14742548"/>
            <a:ext cx="15146383" cy="16587536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95F1B7-4ADD-4212-ACD4-D89DBA9FEB15}"/>
              </a:ext>
            </a:extLst>
          </p:cNvPr>
          <p:cNvSpPr txBox="1"/>
          <p:nvPr/>
        </p:nvSpPr>
        <p:spPr>
          <a:xfrm>
            <a:off x="24878237" y="5492676"/>
            <a:ext cx="5180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9F22E1-E406-467D-8657-698A18A2749B}"/>
              </a:ext>
            </a:extLst>
          </p:cNvPr>
          <p:cNvSpPr txBox="1"/>
          <p:nvPr/>
        </p:nvSpPr>
        <p:spPr>
          <a:xfrm>
            <a:off x="37621525" y="5519273"/>
            <a:ext cx="5180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III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D28BAE-D60F-4681-AFAE-33A4F0A2A297}"/>
              </a:ext>
            </a:extLst>
          </p:cNvPr>
          <p:cNvSpPr txBox="1"/>
          <p:nvPr/>
        </p:nvSpPr>
        <p:spPr>
          <a:xfrm>
            <a:off x="31250403" y="5503407"/>
            <a:ext cx="51805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II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5A339-BB59-400E-91C4-288BA4225BD6}"/>
              </a:ext>
            </a:extLst>
          </p:cNvPr>
          <p:cNvSpPr/>
          <p:nvPr/>
        </p:nvSpPr>
        <p:spPr>
          <a:xfrm>
            <a:off x="299356" y="31434731"/>
            <a:ext cx="43292488" cy="12705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DE00CC-65F9-480F-8A31-8BBC228EB875}"/>
              </a:ext>
            </a:extLst>
          </p:cNvPr>
          <p:cNvSpPr txBox="1"/>
          <p:nvPr/>
        </p:nvSpPr>
        <p:spPr>
          <a:xfrm>
            <a:off x="1137148" y="5684331"/>
            <a:ext cx="685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Objectives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111EC4-4714-4807-99A4-11DAB7C1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07" y="281450"/>
            <a:ext cx="3052005" cy="3009908"/>
          </a:xfrm>
          <a:prstGeom prst="rect">
            <a:avLst/>
          </a:prstGeom>
        </p:spPr>
      </p:pic>
      <p:pic>
        <p:nvPicPr>
          <p:cNvPr id="5" name="Picture 4" descr="A picture containing sitting, food&#10;&#10;Description automatically generated">
            <a:extLst>
              <a:ext uri="{FF2B5EF4-FFF2-40B4-BE49-F238E27FC236}">
                <a16:creationId xmlns:a16="http://schemas.microsoft.com/office/drawing/2014/main" id="{53052928-E950-4857-A272-5117E6259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611" y="1298264"/>
            <a:ext cx="6791256" cy="20176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37ADDF-9899-4D5A-A677-20ED9E3229E6}"/>
              </a:ext>
            </a:extLst>
          </p:cNvPr>
          <p:cNvSpPr txBox="1"/>
          <p:nvPr/>
        </p:nvSpPr>
        <p:spPr>
          <a:xfrm>
            <a:off x="729073" y="31572794"/>
            <a:ext cx="43438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Benjamin T. Fraser and Dr. Russell G. Congalton		Natural Resources and Earth Systems Science (NRESS) Ph.D.	 				Btc28@wildcats.unh.edu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243891-E37F-4AAF-AB04-6DA60EF3FF9E}"/>
              </a:ext>
            </a:extLst>
          </p:cNvPr>
          <p:cNvSpPr txBox="1"/>
          <p:nvPr/>
        </p:nvSpPr>
        <p:spPr>
          <a:xfrm>
            <a:off x="458197" y="7130172"/>
            <a:ext cx="8619036" cy="2336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I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Quantify the classification				 agreement between ground-based		 reference data and UAS reference		 data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Determine if UAS reference data			 provides statistically different results	 from conventional remote sensing		 platforms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Document sources of uncertainty in		 collecting reference data in  using		 UAS. 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II</a:t>
            </a:r>
          </a:p>
          <a:p>
            <a:pPr marL="914400" indent="-914400">
              <a:buAutoNum type="arabi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a confidence interval for forest stand biometric estimates derived from UAS models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a.	Calculate stand density				 using basal area and trees per			 acre by species. 				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	Compare estimates to				 Continuous Forest Inventory			 (CFI) plot measurements.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Assess the detection of ‘large’ living		 and dead trees as economic and			 ecological indicators of forest			 condition. 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III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Determine the proficiency of UAS for		 classifying forest health at the forest		 stand, individual tree, and branch		 scale.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Calibrate the spectral response of		 UAS models for healthy and			 degraded individuals of select species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a.	These include Oaks, 				Hemlock, White Pine, Ash, Red 			Maples, and American Beech</a:t>
            </a:r>
          </a:p>
        </p:txBody>
      </p:sp>
      <p:pic>
        <p:nvPicPr>
          <p:cNvPr id="9" name="Picture 8" descr="A close up of some grass&#10;&#10;Description automatically generated">
            <a:extLst>
              <a:ext uri="{FF2B5EF4-FFF2-40B4-BE49-F238E27FC236}">
                <a16:creationId xmlns:a16="http://schemas.microsoft.com/office/drawing/2014/main" id="{C483229A-C991-4BA7-A0F6-04683C022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809" y="21716991"/>
            <a:ext cx="2681417" cy="2248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DE513C-D65C-45D7-8354-3DBCC24D601B}"/>
              </a:ext>
            </a:extLst>
          </p:cNvPr>
          <p:cNvSpPr txBox="1"/>
          <p:nvPr/>
        </p:nvSpPr>
        <p:spPr>
          <a:xfrm>
            <a:off x="24251978" y="6655750"/>
            <a:ext cx="64490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Quantifying the potential of Unmanned Aerial Systems (UAS) for collecting thematic map accuracy assessment reference data of complex forest communities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5EDF53-24BA-4C4C-A0A6-821B11C25337}"/>
              </a:ext>
            </a:extLst>
          </p:cNvPr>
          <p:cNvSpPr txBox="1"/>
          <p:nvPr/>
        </p:nvSpPr>
        <p:spPr>
          <a:xfrm>
            <a:off x="37088805" y="6660722"/>
            <a:ext cx="6560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and Managing Fine-Scale Forest Change, Stress, and Disturbance using UAS-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Multispectral Models. A Case Study for both Natural and Developed Areas.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D6C123-BB5E-4110-B5B0-76A74890B772}"/>
              </a:ext>
            </a:extLst>
          </p:cNvPr>
          <p:cNvSpPr txBox="1"/>
          <p:nvPr/>
        </p:nvSpPr>
        <p:spPr>
          <a:xfrm>
            <a:off x="24283848" y="9589243"/>
            <a:ext cx="5375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485726-4F9D-4B0C-8DEA-18A05D40EF90}"/>
              </a:ext>
            </a:extLst>
          </p:cNvPr>
          <p:cNvSpPr txBox="1"/>
          <p:nvPr/>
        </p:nvSpPr>
        <p:spPr>
          <a:xfrm>
            <a:off x="36996875" y="9682989"/>
            <a:ext cx="5375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4D213A-DAB2-413D-880E-2BA905842483}"/>
              </a:ext>
            </a:extLst>
          </p:cNvPr>
          <p:cNvSpPr txBox="1"/>
          <p:nvPr/>
        </p:nvSpPr>
        <p:spPr>
          <a:xfrm>
            <a:off x="30756834" y="9636564"/>
            <a:ext cx="5749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5600C8-8972-4346-BA6D-6C668FA41162}"/>
              </a:ext>
            </a:extLst>
          </p:cNvPr>
          <p:cNvSpPr txBox="1"/>
          <p:nvPr/>
        </p:nvSpPr>
        <p:spPr>
          <a:xfrm>
            <a:off x="24321426" y="20906804"/>
            <a:ext cx="4881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UAS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9E3741-E438-44B7-8324-0F766C64F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9667" y="10485899"/>
            <a:ext cx="2241370" cy="2988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7131EA-D64C-440E-A1D3-FF35DEE78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9907413" y="10218081"/>
            <a:ext cx="2765919" cy="3687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439B4-2FF9-494F-BAA4-4C02D0F9D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9459" y="19795170"/>
            <a:ext cx="4517341" cy="3802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128401-D4FB-4EAA-B440-036C537CD7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22488" y="10478734"/>
            <a:ext cx="2745198" cy="2575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F3A197-755D-4135-A7E0-0DAE03041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7146" y="10424292"/>
            <a:ext cx="2724507" cy="2609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BD3B33-5DD2-4E9D-8268-09E3C7EE5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60496" y="10549600"/>
            <a:ext cx="2178085" cy="2905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6AA4C3-94A0-4002-99C1-845733D186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03735" y="16897014"/>
            <a:ext cx="3603776" cy="3052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E71696-48B9-48AC-893E-30BAD8B811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97968" y="20283626"/>
            <a:ext cx="3675643" cy="6225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E6D403-DAFA-4BFA-B3E6-921F4C392C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79123" y="27373797"/>
            <a:ext cx="4989890" cy="24934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9779C24-F26E-4010-9FB6-8D1C26D657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72361" y="23965472"/>
            <a:ext cx="1501413" cy="16632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64DFA2-CFC8-445B-8460-BBE301A9E4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090750" y="24015381"/>
            <a:ext cx="1409885" cy="15998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AB0062-2D17-435E-9FC2-7EA0384FF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60279" y="24057442"/>
            <a:ext cx="1447801" cy="1557823"/>
          </a:xfrm>
          <a:prstGeom prst="rect">
            <a:avLst/>
          </a:prstGeom>
        </p:spPr>
      </p:pic>
      <p:pic>
        <p:nvPicPr>
          <p:cNvPr id="7" name="Picture 6" descr="A close up of a tree&#10;&#10;Description automatically generated">
            <a:extLst>
              <a:ext uri="{FF2B5EF4-FFF2-40B4-BE49-F238E27FC236}">
                <a16:creationId xmlns:a16="http://schemas.microsoft.com/office/drawing/2014/main" id="{377E1BE9-8B7D-41C9-A372-51B96E17E74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13616" r="2156" b="12755"/>
          <a:stretch/>
        </p:blipFill>
        <p:spPr>
          <a:xfrm>
            <a:off x="9252398" y="14852803"/>
            <a:ext cx="14680381" cy="11048801"/>
          </a:xfrm>
          <a:prstGeom prst="rect">
            <a:avLst/>
          </a:prstGeom>
        </p:spPr>
      </p:pic>
      <p:pic>
        <p:nvPicPr>
          <p:cNvPr id="8" name="Picture 7" descr="A close up of a lush green forest&#10;&#10;Description automatically generated">
            <a:extLst>
              <a:ext uri="{FF2B5EF4-FFF2-40B4-BE49-F238E27FC236}">
                <a16:creationId xmlns:a16="http://schemas.microsoft.com/office/drawing/2014/main" id="{E9142A2E-CAD8-4882-885C-8F58BF1949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31" y="26014237"/>
            <a:ext cx="2629356" cy="3402694"/>
          </a:xfrm>
          <a:prstGeom prst="rect">
            <a:avLst/>
          </a:prstGeom>
        </p:spPr>
      </p:pic>
      <p:pic>
        <p:nvPicPr>
          <p:cNvPr id="21" name="Picture 20" descr="A close up of a lush green forest&#10;&#10;Description automatically generated">
            <a:extLst>
              <a:ext uri="{FF2B5EF4-FFF2-40B4-BE49-F238E27FC236}">
                <a16:creationId xmlns:a16="http://schemas.microsoft.com/office/drawing/2014/main" id="{DE598D9A-5BFB-4CF0-AACC-0950B4B21B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417" y="26014666"/>
            <a:ext cx="2629355" cy="3402694"/>
          </a:xfrm>
          <a:prstGeom prst="rect">
            <a:avLst/>
          </a:prstGeom>
        </p:spPr>
      </p:pic>
      <p:pic>
        <p:nvPicPr>
          <p:cNvPr id="32" name="Picture 31" descr="A close up of a green plant&#10;&#10;Description automatically generated">
            <a:extLst>
              <a:ext uri="{FF2B5EF4-FFF2-40B4-BE49-F238E27FC236}">
                <a16:creationId xmlns:a16="http://schemas.microsoft.com/office/drawing/2014/main" id="{CAB5CC6A-DA8E-4BB7-B7E9-993DAE89624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147" y="26083164"/>
            <a:ext cx="2520424" cy="3261725"/>
          </a:xfrm>
          <a:prstGeom prst="rect">
            <a:avLst/>
          </a:prstGeom>
        </p:spPr>
      </p:pic>
      <p:pic>
        <p:nvPicPr>
          <p:cNvPr id="50" name="Picture 49" descr="A close up of a lush green forest&#10;&#10;Description automatically generated">
            <a:extLst>
              <a:ext uri="{FF2B5EF4-FFF2-40B4-BE49-F238E27FC236}">
                <a16:creationId xmlns:a16="http://schemas.microsoft.com/office/drawing/2014/main" id="{609F4A17-10C0-4372-A273-6BE1CD913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016" y="26076877"/>
            <a:ext cx="2520423" cy="326172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B2E6DA1-4CB0-4F7B-9255-E4BF4426B5DA}"/>
              </a:ext>
            </a:extLst>
          </p:cNvPr>
          <p:cNvSpPr txBox="1"/>
          <p:nvPr/>
        </p:nvSpPr>
        <p:spPr>
          <a:xfrm>
            <a:off x="30930467" y="6656558"/>
            <a:ext cx="61632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Estimating Primary Forest Attributes and Rare Community Characteristics using UAS: An Enrichment of Conventional Forest Inventories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B6B8536-0089-46AF-B0B0-F9EFB1E295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784417" y="16664039"/>
            <a:ext cx="5627096" cy="21581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82938A0-AA12-4353-AFE5-66C2EFB58D6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381973" y="10488097"/>
            <a:ext cx="2244174" cy="29862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94C949E-DFC9-426E-9F6B-25B0EBF7FC2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125463" y="27757897"/>
            <a:ext cx="4602879" cy="242641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B5DD6F2-15AC-4638-B80D-033D223AECD6}"/>
              </a:ext>
            </a:extLst>
          </p:cNvPr>
          <p:cNvSpPr txBox="1"/>
          <p:nvPr/>
        </p:nvSpPr>
        <p:spPr>
          <a:xfrm>
            <a:off x="24300129" y="27063592"/>
            <a:ext cx="4126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1990BD-5B62-4909-8CF9-230946F6DAE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468371" y="16781925"/>
            <a:ext cx="1908564" cy="17703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325D450-B4FC-403F-AFC5-D811C75F9C8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340546" y="16816191"/>
            <a:ext cx="2006813" cy="174334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8415B9A-4474-4324-AC84-9A81D83399F6}"/>
              </a:ext>
            </a:extLst>
          </p:cNvPr>
          <p:cNvSpPr txBox="1"/>
          <p:nvPr/>
        </p:nvSpPr>
        <p:spPr>
          <a:xfrm>
            <a:off x="37085373" y="15967617"/>
            <a:ext cx="4881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UAS Data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A00FAAF-E1DF-4F6A-AE92-1A8D4759DD78}"/>
              </a:ext>
            </a:extLst>
          </p:cNvPr>
          <p:cNvSpPr txBox="1"/>
          <p:nvPr/>
        </p:nvSpPr>
        <p:spPr>
          <a:xfrm>
            <a:off x="30784417" y="18962852"/>
            <a:ext cx="4881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UAS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D512D9F-0E26-4B20-9651-93A61B54987A}"/>
              </a:ext>
            </a:extLst>
          </p:cNvPr>
          <p:cNvSpPr txBox="1"/>
          <p:nvPr/>
        </p:nvSpPr>
        <p:spPr>
          <a:xfrm>
            <a:off x="37067421" y="26568253"/>
            <a:ext cx="4126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18FEA4E-170E-44FD-ACAA-65743DF05425}"/>
              </a:ext>
            </a:extLst>
          </p:cNvPr>
          <p:cNvSpPr txBox="1"/>
          <p:nvPr/>
        </p:nvSpPr>
        <p:spPr>
          <a:xfrm>
            <a:off x="30831080" y="26540779"/>
            <a:ext cx="4126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AC746A1-F177-4702-AEE8-F1DD57E77C88}"/>
              </a:ext>
            </a:extLst>
          </p:cNvPr>
          <p:cNvSpPr txBox="1"/>
          <p:nvPr/>
        </p:nvSpPr>
        <p:spPr>
          <a:xfrm>
            <a:off x="24373796" y="13015612"/>
            <a:ext cx="5753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Forest Inventory (CFI) plots (left) record species, and diameter at breast height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dbh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which is then aggregated to delineate natural forest communities (forest types) (right)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EC1F0E-76BC-4DD5-9363-64A39F170B39}"/>
              </a:ext>
            </a:extLst>
          </p:cNvPr>
          <p:cNvSpPr txBox="1"/>
          <p:nvPr/>
        </p:nvSpPr>
        <p:spPr>
          <a:xfrm>
            <a:off x="24383972" y="15935563"/>
            <a:ext cx="5913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Data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A47BDAF-8984-4840-B860-CFCC765D6EC2}"/>
              </a:ext>
            </a:extLst>
          </p:cNvPr>
          <p:cNvSpPr txBox="1"/>
          <p:nvPr/>
        </p:nvSpPr>
        <p:spPr>
          <a:xfrm>
            <a:off x="24367146" y="18557464"/>
            <a:ext cx="5753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NH National Agriculture Imagery Program (NAIP) (left) and Google Earth (right) imagery used as reference data via image interpretation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8237BF6-EA35-4347-B078-AD064864563F}"/>
              </a:ext>
            </a:extLst>
          </p:cNvPr>
          <p:cNvSpPr txBox="1"/>
          <p:nvPr/>
        </p:nvSpPr>
        <p:spPr>
          <a:xfrm>
            <a:off x="24321426" y="25623642"/>
            <a:ext cx="5753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SenseFly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eBee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UAS and spatial models for Coniferous, mixed, and deciduous cover types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525F710-A72A-4058-BFEE-D80D2A162CFA}"/>
              </a:ext>
            </a:extLst>
          </p:cNvPr>
          <p:cNvSpPr txBox="1"/>
          <p:nvPr/>
        </p:nvSpPr>
        <p:spPr>
          <a:xfrm>
            <a:off x="24266650" y="30123823"/>
            <a:ext cx="6562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Thematic map accuracy assessment error matrix and kappa analysis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0C3A36E-9257-4833-AE30-744DAEA4E0D4}"/>
              </a:ext>
            </a:extLst>
          </p:cNvPr>
          <p:cNvSpPr txBox="1"/>
          <p:nvPr/>
        </p:nvSpPr>
        <p:spPr>
          <a:xfrm>
            <a:off x="30755660" y="13492722"/>
            <a:ext cx="48814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CFI measured trees and large trees (&gt;40cm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dbh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are remeasured and precisely located (upper) to calculate stand level attributes (lower).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63808FA-E54A-4973-9961-4075C1516616}"/>
              </a:ext>
            </a:extLst>
          </p:cNvPr>
          <p:cNvSpPr txBox="1"/>
          <p:nvPr/>
        </p:nvSpPr>
        <p:spPr>
          <a:xfrm>
            <a:off x="30784417" y="23622607"/>
            <a:ext cx="53638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trees within high-spatial resolution UAS models are delineated. Using crown diameter and crown area stand attributes are calculated and large trees are classified.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50EDD9A-9C94-45BB-AEF3-7B526E325EFD}"/>
              </a:ext>
            </a:extLst>
          </p:cNvPr>
          <p:cNvSpPr txBox="1"/>
          <p:nvPr/>
        </p:nvSpPr>
        <p:spPr>
          <a:xfrm>
            <a:off x="30760494" y="27297238"/>
            <a:ext cx="562709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basal area, stem density, and tree density estimates (and confidence) for UAS models are compared to ground data.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UAS large tree detection is compared to CFI plot density estimates.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F40814C-CF1A-4DCF-A2A9-608418CB0BDE}"/>
              </a:ext>
            </a:extLst>
          </p:cNvPr>
          <p:cNvSpPr txBox="1"/>
          <p:nvPr/>
        </p:nvSpPr>
        <p:spPr>
          <a:xfrm>
            <a:off x="37109696" y="13434759"/>
            <a:ext cx="62041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Ocular (visual) assessments (left) and handheld spectrometers (right) of both healthy and degraded trees represent common field based forest health methods.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7A5B339-642E-4D2C-87F0-1E8582EA4966}"/>
              </a:ext>
            </a:extLst>
          </p:cNvPr>
          <p:cNvSpPr txBox="1"/>
          <p:nvPr/>
        </p:nvSpPr>
        <p:spPr>
          <a:xfrm>
            <a:off x="40855614" y="16571396"/>
            <a:ext cx="2670132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DJI Inspire 2 quadcopter UAS (left) assists image capture in more constrained environments.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color (left) and multispectral (lower) image models can be visually interpreted or digitally classified to determine forest (or tree) health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769A51-BC8E-416E-8FF4-08562988F7D7}"/>
              </a:ext>
            </a:extLst>
          </p:cNvPr>
          <p:cNvSpPr txBox="1"/>
          <p:nvPr/>
        </p:nvSpPr>
        <p:spPr>
          <a:xfrm>
            <a:off x="37031545" y="29806254"/>
            <a:ext cx="6998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responses for healthy and degraded individual trees will be analyzed to determine their separability.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D47735A-56B6-4CA0-90C5-41B83A7A65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263" y="25987032"/>
            <a:ext cx="2629355" cy="3402694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B7712C24-B390-473F-A780-4208F34DCF1F}"/>
              </a:ext>
            </a:extLst>
          </p:cNvPr>
          <p:cNvSpPr txBox="1"/>
          <p:nvPr/>
        </p:nvSpPr>
        <p:spPr>
          <a:xfrm>
            <a:off x="9029360" y="29519417"/>
            <a:ext cx="14960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Woods spatial model (orthomosaic) generated from over 2,500 natural color images (above). Images collected using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eBee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UAS. Individual CFI plot locations (below model) show greater detail. Final spatial resolution ~3.3cm. One of 13 properties captured.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85C139-5D38-40D3-82FE-E09AD8E29802}"/>
              </a:ext>
            </a:extLst>
          </p:cNvPr>
          <p:cNvSpPr txBox="1"/>
          <p:nvPr/>
        </p:nvSpPr>
        <p:spPr>
          <a:xfrm>
            <a:off x="3241712" y="3891039"/>
            <a:ext cx="15887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Natural Resources &amp; the 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D89135-1FF3-49BE-BD11-3AC44FF2B5F9}"/>
              </a:ext>
            </a:extLst>
          </p:cNvPr>
          <p:cNvSpPr txBox="1"/>
          <p:nvPr/>
        </p:nvSpPr>
        <p:spPr>
          <a:xfrm>
            <a:off x="29511953" y="4219037"/>
            <a:ext cx="10761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and Applied Spatial Analysis Lab</a:t>
            </a:r>
          </a:p>
        </p:txBody>
      </p:sp>
    </p:spTree>
    <p:extLst>
      <p:ext uri="{BB962C8B-B14F-4D97-AF65-F5344CB8AC3E}">
        <p14:creationId xmlns:p14="http://schemas.microsoft.com/office/powerpoint/2010/main" val="2387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</TotalTime>
  <Words>480</Words>
  <Application>Microsoft Office PowerPoint</Application>
  <PresentationFormat>Custom</PresentationFormat>
  <Paragraphs>56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fraser</dc:creator>
  <cp:lastModifiedBy>ben fraser</cp:lastModifiedBy>
  <cp:revision>34</cp:revision>
  <dcterms:created xsi:type="dcterms:W3CDTF">2020-04-04T14:11:35Z</dcterms:created>
  <dcterms:modified xsi:type="dcterms:W3CDTF">2020-04-18T13:24:31Z</dcterms:modified>
</cp:coreProperties>
</file>