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9" r:id="rId2"/>
  </p:sldIdLst>
  <p:sldSz cx="43891200" cy="329184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25B5E7-920C-C3B2-0909-158B3774590D}" v="1130" dt="2020-03-04T05:07:58.411"/>
    <p1510:client id="{FE152C02-9B84-4C87-9A35-EA7F1ED54CEE}" v="2740" dt="2020-03-04T05:07:51.8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7" d="100"/>
          <a:sy n="17" d="100"/>
        </p:scale>
        <p:origin x="1522" y="82"/>
      </p:cViewPr>
      <p:guideLst>
        <p:guide orient="horz" pos="10368"/>
        <p:guide pos="15552"/>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EAF327E8-80CC-4630-872A-0379FC869810}" type="datetimeFigureOut">
              <a:rPr lang="en-US" smtClean="0"/>
              <a:t>4/17/2020</a:t>
            </a:fld>
            <a:endParaRPr lang="en-US"/>
          </a:p>
        </p:txBody>
      </p:sp>
      <p:sp>
        <p:nvSpPr>
          <p:cNvPr id="4" name="Slide Image Placeholder 3"/>
          <p:cNvSpPr>
            <a:spLocks noGrp="1" noRot="1" noChangeAspect="1"/>
          </p:cNvSpPr>
          <p:nvPr>
            <p:ph type="sldImg" idx="2"/>
          </p:nvPr>
        </p:nvSpPr>
        <p:spPr>
          <a:xfrm>
            <a:off x="1431925" y="1169988"/>
            <a:ext cx="4213225" cy="31607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65C77B28-F3F4-4044-98B6-0AB44C2D3963}" type="slidenum">
              <a:rPr lang="en-US" smtClean="0"/>
              <a:t>‹#›</a:t>
            </a:fld>
            <a:endParaRPr lang="en-US"/>
          </a:p>
        </p:txBody>
      </p:sp>
    </p:spTree>
    <p:extLst>
      <p:ext uri="{BB962C8B-B14F-4D97-AF65-F5344CB8AC3E}">
        <p14:creationId xmlns:p14="http://schemas.microsoft.com/office/powerpoint/2010/main" val="20332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C77B28-F3F4-4044-98B6-0AB44C2D3963}" type="slidenum">
              <a:rPr lang="en-US" smtClean="0"/>
              <a:t>1</a:t>
            </a:fld>
            <a:endParaRPr lang="en-US"/>
          </a:p>
        </p:txBody>
      </p:sp>
    </p:spTree>
    <p:extLst>
      <p:ext uri="{BB962C8B-B14F-4D97-AF65-F5344CB8AC3E}">
        <p14:creationId xmlns:p14="http://schemas.microsoft.com/office/powerpoint/2010/main" val="1740247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7"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4" y="18653125"/>
            <a:ext cx="30724474"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40" y="1317625"/>
            <a:ext cx="9875837" cy="28089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1317625"/>
            <a:ext cx="29475113" cy="28089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193927" y="1317625"/>
            <a:ext cx="39503350" cy="5486400"/>
          </a:xfrm>
        </p:spPr>
        <p:txBody>
          <a:bodyPr/>
          <a:lstStyle/>
          <a:p>
            <a:r>
              <a:rPr lang="en-US"/>
              <a:t>Click to edit Master title style</a:t>
            </a:r>
          </a:p>
        </p:txBody>
      </p:sp>
      <p:sp>
        <p:nvSpPr>
          <p:cNvPr id="3" name="Content Placeholder 2"/>
          <p:cNvSpPr>
            <a:spLocks noGrp="1"/>
          </p:cNvSpPr>
          <p:nvPr>
            <p:ph sz="quarter" idx="1"/>
          </p:nvPr>
        </p:nvSpPr>
        <p:spPr>
          <a:xfrm>
            <a:off x="2193928"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2021803"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193928"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2021803"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43"/>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3928"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3"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8"/>
            <a:ext cx="19392901"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1"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8"/>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4" y="1311275"/>
            <a:ext cx="14439901"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4"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4" y="6888163"/>
            <a:ext cx="14439901"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5" y="23042568"/>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5"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5" y="25763543"/>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4279" y="1317625"/>
            <a:ext cx="39502645"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194279" y="7680325"/>
            <a:ext cx="39502645" cy="2172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1942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762375">
              <a:defRPr sz="57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4995879" y="29978350"/>
            <a:ext cx="138994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762375">
              <a:defRPr sz="57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314550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762375">
              <a:defRPr sz="5700"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pitchFamily="34" charset="0"/>
        </a:defRPr>
      </a:lvl2pPr>
      <a:lvl3pPr algn="ctr" defTabSz="3762375" rtl="0" eaLnBrk="0" fontAlgn="base" hangingPunct="0">
        <a:spcBef>
          <a:spcPct val="0"/>
        </a:spcBef>
        <a:spcAft>
          <a:spcPct val="0"/>
        </a:spcAft>
        <a:defRPr sz="18200">
          <a:solidFill>
            <a:schemeClr val="tx2"/>
          </a:solidFill>
          <a:latin typeface="Arial" pitchFamily="34" charset="0"/>
        </a:defRPr>
      </a:lvl3pPr>
      <a:lvl4pPr algn="ctr" defTabSz="3762375" rtl="0" eaLnBrk="0" fontAlgn="base" hangingPunct="0">
        <a:spcBef>
          <a:spcPct val="0"/>
        </a:spcBef>
        <a:spcAft>
          <a:spcPct val="0"/>
        </a:spcAft>
        <a:defRPr sz="18200">
          <a:solidFill>
            <a:schemeClr val="tx2"/>
          </a:solidFill>
          <a:latin typeface="Arial" pitchFamily="34" charset="0"/>
        </a:defRPr>
      </a:lvl4pPr>
      <a:lvl5pPr algn="ctr" defTabSz="3762375" rtl="0" eaLnBrk="0" fontAlgn="base" hangingPunct="0">
        <a:spcBef>
          <a:spcPct val="0"/>
        </a:spcBef>
        <a:spcAft>
          <a:spcPct val="0"/>
        </a:spcAft>
        <a:defRPr sz="18200">
          <a:solidFill>
            <a:schemeClr val="tx2"/>
          </a:solidFill>
          <a:latin typeface="Arial" pitchFamily="34" charset="0"/>
        </a:defRPr>
      </a:lvl5pPr>
      <a:lvl6pPr marL="457200" algn="ctr" defTabSz="3762375" rtl="0" fontAlgn="base">
        <a:spcBef>
          <a:spcPct val="0"/>
        </a:spcBef>
        <a:spcAft>
          <a:spcPct val="0"/>
        </a:spcAft>
        <a:defRPr sz="18200">
          <a:solidFill>
            <a:schemeClr val="tx2"/>
          </a:solidFill>
          <a:latin typeface="Arial" pitchFamily="34" charset="0"/>
        </a:defRPr>
      </a:lvl6pPr>
      <a:lvl7pPr marL="914400" algn="ctr" defTabSz="3762375" rtl="0" fontAlgn="base">
        <a:spcBef>
          <a:spcPct val="0"/>
        </a:spcBef>
        <a:spcAft>
          <a:spcPct val="0"/>
        </a:spcAft>
        <a:defRPr sz="18200">
          <a:solidFill>
            <a:schemeClr val="tx2"/>
          </a:solidFill>
          <a:latin typeface="Arial" pitchFamily="34" charset="0"/>
        </a:defRPr>
      </a:lvl7pPr>
      <a:lvl8pPr marL="1371600" algn="ctr" defTabSz="3762375" rtl="0" fontAlgn="base">
        <a:spcBef>
          <a:spcPct val="0"/>
        </a:spcBef>
        <a:spcAft>
          <a:spcPct val="0"/>
        </a:spcAft>
        <a:defRPr sz="18200">
          <a:solidFill>
            <a:schemeClr val="tx2"/>
          </a:solidFill>
          <a:latin typeface="Arial" pitchFamily="34" charset="0"/>
        </a:defRPr>
      </a:lvl8pPr>
      <a:lvl9pPr marL="1828800" algn="ctr" defTabSz="3762375" rtl="0" fontAlgn="base">
        <a:spcBef>
          <a:spcPct val="0"/>
        </a:spcBef>
        <a:spcAft>
          <a:spcPct val="0"/>
        </a:spcAft>
        <a:defRPr sz="18200">
          <a:solidFill>
            <a:schemeClr val="tx2"/>
          </a:solidFill>
          <a:latin typeface="Arial" pitchFamily="34" charset="0"/>
        </a:defRPr>
      </a:lvl9pPr>
    </p:titleStyle>
    <p:bodyStyle>
      <a:lvl1pPr marL="1409700" indent="-1409700" algn="l" defTabSz="3762375" rtl="0" eaLnBrk="0" fontAlgn="base" hangingPunct="0">
        <a:spcBef>
          <a:spcPct val="20000"/>
        </a:spcBef>
        <a:spcAft>
          <a:spcPct val="0"/>
        </a:spcAft>
        <a:buChar char="•"/>
        <a:defRPr sz="13200">
          <a:solidFill>
            <a:schemeClr val="tx1"/>
          </a:solidFill>
          <a:latin typeface="+mn-lt"/>
          <a:ea typeface="+mn-ea"/>
          <a:cs typeface="+mn-cs"/>
        </a:defRPr>
      </a:lvl1pPr>
      <a:lvl2pPr marL="3057525" indent="-1176338" algn="l" defTabSz="3762375" rtl="0" eaLnBrk="0" fontAlgn="base" hangingPunct="0">
        <a:spcBef>
          <a:spcPct val="20000"/>
        </a:spcBef>
        <a:spcAft>
          <a:spcPct val="0"/>
        </a:spcAft>
        <a:buChar char="–"/>
        <a:defRPr sz="11500">
          <a:solidFill>
            <a:schemeClr val="tx1"/>
          </a:solidFill>
          <a:latin typeface="+mn-lt"/>
        </a:defRPr>
      </a:lvl2pPr>
      <a:lvl3pPr marL="4702175" indent="-939800" algn="l" defTabSz="3762375" rtl="0" eaLnBrk="0" fontAlgn="base" hangingPunct="0">
        <a:spcBef>
          <a:spcPct val="20000"/>
        </a:spcBef>
        <a:spcAft>
          <a:spcPct val="0"/>
        </a:spcAft>
        <a:buChar char="•"/>
        <a:defRPr sz="9900">
          <a:solidFill>
            <a:schemeClr val="tx1"/>
          </a:solidFill>
          <a:latin typeface="+mn-lt"/>
        </a:defRPr>
      </a:lvl3pPr>
      <a:lvl4pPr marL="6583363" indent="-939800" algn="l" defTabSz="3762375" rtl="0" eaLnBrk="0" fontAlgn="base" hangingPunct="0">
        <a:spcBef>
          <a:spcPct val="20000"/>
        </a:spcBef>
        <a:spcAft>
          <a:spcPct val="0"/>
        </a:spcAft>
        <a:buChar char="–"/>
        <a:defRPr sz="8200">
          <a:solidFill>
            <a:schemeClr val="tx1"/>
          </a:solidFill>
          <a:latin typeface="+mn-lt"/>
        </a:defRPr>
      </a:lvl4pPr>
      <a:lvl5pPr marL="8466138" indent="-941388" algn="l" defTabSz="3762375" rtl="0" eaLnBrk="0" fontAlgn="base" hangingPunct="0">
        <a:spcBef>
          <a:spcPct val="20000"/>
        </a:spcBef>
        <a:spcAft>
          <a:spcPct val="0"/>
        </a:spcAft>
        <a:buChar char="»"/>
        <a:defRPr sz="8200">
          <a:solidFill>
            <a:schemeClr val="tx1"/>
          </a:solidFill>
          <a:latin typeface="+mn-lt"/>
        </a:defRPr>
      </a:lvl5pPr>
      <a:lvl6pPr marL="8923338" indent="-941388" algn="l" defTabSz="3762375" rtl="0" fontAlgn="base">
        <a:spcBef>
          <a:spcPct val="20000"/>
        </a:spcBef>
        <a:spcAft>
          <a:spcPct val="0"/>
        </a:spcAft>
        <a:buChar char="»"/>
        <a:defRPr sz="8200">
          <a:solidFill>
            <a:schemeClr val="tx1"/>
          </a:solidFill>
          <a:latin typeface="+mn-lt"/>
        </a:defRPr>
      </a:lvl6pPr>
      <a:lvl7pPr marL="9380538" indent="-941388" algn="l" defTabSz="3762375" rtl="0" fontAlgn="base">
        <a:spcBef>
          <a:spcPct val="20000"/>
        </a:spcBef>
        <a:spcAft>
          <a:spcPct val="0"/>
        </a:spcAft>
        <a:buChar char="»"/>
        <a:defRPr sz="8200">
          <a:solidFill>
            <a:schemeClr val="tx1"/>
          </a:solidFill>
          <a:latin typeface="+mn-lt"/>
        </a:defRPr>
      </a:lvl7pPr>
      <a:lvl8pPr marL="9837738" indent="-941388" algn="l" defTabSz="3762375" rtl="0" fontAlgn="base">
        <a:spcBef>
          <a:spcPct val="20000"/>
        </a:spcBef>
        <a:spcAft>
          <a:spcPct val="0"/>
        </a:spcAft>
        <a:buChar char="»"/>
        <a:defRPr sz="8200">
          <a:solidFill>
            <a:schemeClr val="tx1"/>
          </a:solidFill>
          <a:latin typeface="+mn-lt"/>
        </a:defRPr>
      </a:lvl8pPr>
      <a:lvl9pPr marL="10294938" indent="-941388" algn="l" defTabSz="3762375" rtl="0" fontAlgn="base">
        <a:spcBef>
          <a:spcPct val="20000"/>
        </a:spcBef>
        <a:spcAft>
          <a:spcPct val="0"/>
        </a:spcAft>
        <a:buChar char="»"/>
        <a:defRPr sz="8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1"/>
            <a:ext cx="43891200" cy="5486399"/>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fontScale="90000"/>
          </a:bodyPr>
          <a:lstStyle/>
          <a:p>
            <a:pPr algn="l"/>
            <a:r>
              <a:rPr lang="en-US" sz="9600" dirty="0">
                <a:solidFill>
                  <a:schemeClr val="bg1"/>
                </a:solidFill>
                <a:ea typeface="+mj-lt"/>
                <a:cs typeface="+mj-lt"/>
              </a:rPr>
              <a:t>The Living Bridge Project: </a:t>
            </a:r>
            <a:br>
              <a:rPr lang="en-US" sz="9600" dirty="0">
                <a:ea typeface="+mj-lt"/>
                <a:cs typeface="+mj-lt"/>
              </a:rPr>
            </a:br>
            <a:r>
              <a:rPr lang="en-US" sz="9600" dirty="0">
                <a:solidFill>
                  <a:schemeClr val="bg1"/>
                </a:solidFill>
                <a:ea typeface="+mj-lt"/>
                <a:cs typeface="+mj-lt"/>
              </a:rPr>
              <a:t>Database and Data Visualization Study</a:t>
            </a:r>
            <a:endParaRPr lang="en-US" dirty="0">
              <a:solidFill>
                <a:schemeClr val="bg1"/>
              </a:solidFill>
              <a:cs typeface="Arial"/>
            </a:endParaRPr>
          </a:p>
          <a:p>
            <a:pPr indent="-457200" algn="l">
              <a:spcBef>
                <a:spcPts val="0"/>
              </a:spcBef>
              <a:spcAft>
                <a:spcPts val="0"/>
              </a:spcAft>
            </a:pPr>
            <a:br>
              <a:rPr lang="en-US" sz="4000" dirty="0"/>
            </a:br>
            <a:r>
              <a:rPr lang="en-US" sz="6000" i="1" dirty="0">
                <a:solidFill>
                  <a:schemeClr val="bg1"/>
                </a:solidFill>
              </a:rPr>
              <a:t>Anthony Rocchio, Chaitanya S. Bista &amp; Brian Landolt</a:t>
            </a:r>
            <a:br>
              <a:rPr lang="en-US" sz="6000" i="1" dirty="0"/>
            </a:br>
            <a:r>
              <a:rPr lang="en-US" sz="6000" i="1" dirty="0">
                <a:solidFill>
                  <a:schemeClr val="bg1"/>
                </a:solidFill>
              </a:rPr>
              <a:t>Department of Information Technology, University of New Hampshire</a:t>
            </a:r>
            <a:endParaRPr lang="en-US" sz="6000" dirty="0">
              <a:solidFill>
                <a:schemeClr val="bg1"/>
              </a:solidFill>
              <a:cs typeface="Arial"/>
            </a:endParaRPr>
          </a:p>
        </p:txBody>
      </p:sp>
      <p:sp>
        <p:nvSpPr>
          <p:cNvPr id="2150" name="Text Box 161"/>
          <p:cNvSpPr txBox="1">
            <a:spLocks noChangeArrowheads="1"/>
          </p:cNvSpPr>
          <p:nvPr/>
        </p:nvSpPr>
        <p:spPr bwMode="auto">
          <a:xfrm>
            <a:off x="39852600" y="10275890"/>
            <a:ext cx="30480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3000" b="0">
              <a:solidFill>
                <a:schemeClr val="tx1"/>
              </a:solidFill>
            </a:endParaRPr>
          </a:p>
        </p:txBody>
      </p:sp>
      <p:sp>
        <p:nvSpPr>
          <p:cNvPr id="2152" name="Rectangle 164"/>
          <p:cNvSpPr>
            <a:spLocks noChangeArrowheads="1"/>
          </p:cNvSpPr>
          <p:nvPr/>
        </p:nvSpPr>
        <p:spPr bwMode="auto">
          <a:xfrm>
            <a:off x="13995240" y="15205494"/>
            <a:ext cx="28903603" cy="1346779"/>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CCCCCC"/>
                </a:solidFill>
                <a:latin typeface="Times New Roman" panose="02020603050405020304" pitchFamily="18" charset="0"/>
                <a:cs typeface="Times New Roman" panose="02020603050405020304" pitchFamily="18" charset="0"/>
              </a:rPr>
              <a:t>Results</a:t>
            </a:r>
            <a:endParaRPr lang="en-US" sz="6000">
              <a:solidFill>
                <a:schemeClr val="bg1">
                  <a:lumMod val="85000"/>
                </a:schemeClr>
              </a:solidFill>
              <a:latin typeface="Times New Roman" panose="02020603050405020304" pitchFamily="18" charset="0"/>
              <a:cs typeface="Times New Roman" panose="02020603050405020304" pitchFamily="18" charset="0"/>
            </a:endParaRPr>
          </a:p>
        </p:txBody>
      </p:sp>
      <p:sp>
        <p:nvSpPr>
          <p:cNvPr id="2154" name="Rectangle 166"/>
          <p:cNvSpPr>
            <a:spLocks noChangeArrowheads="1"/>
          </p:cNvSpPr>
          <p:nvPr/>
        </p:nvSpPr>
        <p:spPr bwMode="auto">
          <a:xfrm>
            <a:off x="654756" y="15219807"/>
            <a:ext cx="125306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Arial"/>
                <a:cs typeface="Arial"/>
              </a:rPr>
              <a:t>Objectives</a:t>
            </a:r>
            <a:endParaRPr lang="en-US" dirty="0"/>
          </a:p>
        </p:txBody>
      </p:sp>
      <p:sp>
        <p:nvSpPr>
          <p:cNvPr id="2155" name="Rectangle 167"/>
          <p:cNvSpPr>
            <a:spLocks noChangeArrowheads="1"/>
          </p:cNvSpPr>
          <p:nvPr/>
        </p:nvSpPr>
        <p:spPr bwMode="auto">
          <a:xfrm>
            <a:off x="802839" y="6096000"/>
            <a:ext cx="12405161"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CCCCCC"/>
                </a:solidFill>
                <a:latin typeface="Times New Roman" panose="02020603050405020304" pitchFamily="18" charset="0"/>
                <a:cs typeface="Times New Roman" panose="02020603050405020304" pitchFamily="18" charset="0"/>
              </a:rPr>
              <a:t>Introduction</a:t>
            </a:r>
            <a:endParaRPr lang="en-US">
              <a:solidFill>
                <a:srgbClr val="999999"/>
              </a:solidFill>
              <a:latin typeface="Times New Roman" panose="02020603050405020304" pitchFamily="18" charset="0"/>
              <a:cs typeface="Times New Roman" panose="02020603050405020304" pitchFamily="18" charset="0"/>
            </a:endParaRPr>
          </a:p>
        </p:txBody>
      </p:sp>
      <p:sp>
        <p:nvSpPr>
          <p:cNvPr id="19" name="Rectangle 165"/>
          <p:cNvSpPr>
            <a:spLocks noChangeArrowheads="1"/>
          </p:cNvSpPr>
          <p:nvPr/>
        </p:nvSpPr>
        <p:spPr bwMode="auto">
          <a:xfrm>
            <a:off x="25750711" y="26610334"/>
            <a:ext cx="17259956" cy="1346779"/>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References</a:t>
            </a:r>
            <a:endParaRPr lang="en-US" dirty="0">
              <a:solidFill>
                <a:schemeClr val="accent1"/>
              </a:solidFill>
            </a:endParaRPr>
          </a:p>
        </p:txBody>
      </p:sp>
      <p:sp>
        <p:nvSpPr>
          <p:cNvPr id="7" name="TextBox 6"/>
          <p:cNvSpPr txBox="1"/>
          <p:nvPr/>
        </p:nvSpPr>
        <p:spPr>
          <a:xfrm>
            <a:off x="30005867" y="28270202"/>
            <a:ext cx="13004800" cy="492443"/>
          </a:xfrm>
          <a:prstGeom prst="rect">
            <a:avLst/>
          </a:prstGeom>
          <a:noFill/>
        </p:spPr>
        <p:txBody>
          <a:bodyPr wrap="square" rtlCol="0">
            <a:spAutoFit/>
          </a:bodyPr>
          <a:lstStyle/>
          <a:p>
            <a:pPr indent="-457200" algn="l">
              <a:spcBef>
                <a:spcPts val="1200"/>
              </a:spcBef>
            </a:pPr>
            <a:r>
              <a:rPr lang="en-US" sz="2600" b="0">
                <a:solidFill>
                  <a:schemeClr val="tx1"/>
                </a:solidFill>
                <a:latin typeface="Times New Roman" panose="02020603050405020304" pitchFamily="18" charset="0"/>
                <a:cs typeface="Times New Roman" panose="02020603050405020304" pitchFamily="18" charset="0"/>
              </a:rPr>
              <a:t>.</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714025" y="834357"/>
            <a:ext cx="12707372" cy="3810881"/>
          </a:xfrm>
          <a:prstGeom prst="rect">
            <a:avLst/>
          </a:prstGeom>
        </p:spPr>
      </p:pic>
      <p:sp>
        <p:nvSpPr>
          <p:cNvPr id="74" name="TextBox 29"/>
          <p:cNvSpPr txBox="1">
            <a:spLocks noChangeArrowheads="1"/>
          </p:cNvSpPr>
          <p:nvPr/>
        </p:nvSpPr>
        <p:spPr bwMode="auto">
          <a:xfrm>
            <a:off x="-614581" y="28962450"/>
            <a:ext cx="14428732" cy="3682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marL="342900" indent="-342900">
              <a:defRPr sz="4100">
                <a:solidFill>
                  <a:schemeClr val="tx1"/>
                </a:solidFill>
                <a:latin typeface="Arial" charset="0"/>
                <a:ea typeface="ＭＳ Ｐゴシック" pitchFamily="-105" charset="-128"/>
              </a:defRPr>
            </a:lvl1pPr>
            <a:lvl2pPr marL="742950" indent="-285750">
              <a:defRPr sz="4100">
                <a:solidFill>
                  <a:schemeClr val="tx1"/>
                </a:solidFill>
                <a:latin typeface="Arial" charset="0"/>
                <a:ea typeface="ＭＳ Ｐゴシック" pitchFamily="-105" charset="-128"/>
              </a:defRPr>
            </a:lvl2pPr>
            <a:lvl3pPr marL="1143000" indent="-228600">
              <a:defRPr sz="4100">
                <a:solidFill>
                  <a:schemeClr val="tx1"/>
                </a:solidFill>
                <a:latin typeface="Arial" charset="0"/>
                <a:ea typeface="ＭＳ Ｐゴシック" pitchFamily="-105" charset="-128"/>
              </a:defRPr>
            </a:lvl3pPr>
            <a:lvl4pPr marL="1600200" indent="-228600">
              <a:defRPr sz="4100">
                <a:solidFill>
                  <a:schemeClr val="tx1"/>
                </a:solidFill>
                <a:latin typeface="Arial" charset="0"/>
                <a:ea typeface="ＭＳ Ｐゴシック" pitchFamily="-105" charset="-128"/>
              </a:defRPr>
            </a:lvl4pPr>
            <a:lvl5pPr marL="2057400" indent="-228600">
              <a:defRPr sz="4100">
                <a:solidFill>
                  <a:schemeClr val="tx1"/>
                </a:solidFill>
                <a:latin typeface="Arial" charset="0"/>
                <a:ea typeface="ＭＳ Ｐゴシック" pitchFamily="-105" charset="-128"/>
              </a:defRPr>
            </a:lvl5pPr>
            <a:lvl6pPr marL="2514600" indent="-228600" eaLnBrk="0" fontAlgn="base" hangingPunct="0">
              <a:spcBef>
                <a:spcPct val="0"/>
              </a:spcBef>
              <a:spcAft>
                <a:spcPct val="0"/>
              </a:spcAft>
              <a:defRPr sz="4100">
                <a:solidFill>
                  <a:schemeClr val="tx1"/>
                </a:solidFill>
                <a:latin typeface="Arial" charset="0"/>
                <a:ea typeface="ＭＳ Ｐゴシック" pitchFamily="-105" charset="-128"/>
              </a:defRPr>
            </a:lvl6pPr>
            <a:lvl7pPr marL="2971800" indent="-228600" eaLnBrk="0" fontAlgn="base" hangingPunct="0">
              <a:spcBef>
                <a:spcPct val="0"/>
              </a:spcBef>
              <a:spcAft>
                <a:spcPct val="0"/>
              </a:spcAft>
              <a:defRPr sz="4100">
                <a:solidFill>
                  <a:schemeClr val="tx1"/>
                </a:solidFill>
                <a:latin typeface="Arial" charset="0"/>
                <a:ea typeface="ＭＳ Ｐゴシック" pitchFamily="-105" charset="-128"/>
              </a:defRPr>
            </a:lvl7pPr>
            <a:lvl8pPr marL="3429000" indent="-228600" eaLnBrk="0" fontAlgn="base" hangingPunct="0">
              <a:spcBef>
                <a:spcPct val="0"/>
              </a:spcBef>
              <a:spcAft>
                <a:spcPct val="0"/>
              </a:spcAft>
              <a:defRPr sz="4100">
                <a:solidFill>
                  <a:schemeClr val="tx1"/>
                </a:solidFill>
                <a:latin typeface="Arial" charset="0"/>
                <a:ea typeface="ＭＳ Ｐゴシック" pitchFamily="-105" charset="-128"/>
              </a:defRPr>
            </a:lvl8pPr>
            <a:lvl9pPr marL="3886200" indent="-228600" eaLnBrk="0" fontAlgn="base" hangingPunct="0">
              <a:spcBef>
                <a:spcPct val="0"/>
              </a:spcBef>
              <a:spcAft>
                <a:spcPct val="0"/>
              </a:spcAft>
              <a:defRPr sz="4100">
                <a:solidFill>
                  <a:schemeClr val="tx1"/>
                </a:solidFill>
                <a:latin typeface="Arial" charset="0"/>
                <a:ea typeface="ＭＳ Ｐゴシック" pitchFamily="-105" charset="-128"/>
              </a:defRPr>
            </a:lvl9pPr>
          </a:lstStyle>
          <a:p>
            <a:pPr lvl="3" algn="l">
              <a:lnSpc>
                <a:spcPct val="150000"/>
              </a:lnSpc>
            </a:pPr>
            <a:r>
              <a:rPr lang="en-US" sz="5400" b="0" dirty="0">
                <a:latin typeface="Times New Roman"/>
                <a:ea typeface="ＭＳ Ｐゴシック"/>
                <a:cs typeface="Times New Roman"/>
              </a:rPr>
              <a:t>For more information contact:</a:t>
            </a:r>
          </a:p>
          <a:p>
            <a:pPr lvl="3" algn="l">
              <a:lnSpc>
                <a:spcPct val="150000"/>
              </a:lnSpc>
            </a:pPr>
            <a:r>
              <a:rPr lang="en-US" sz="5400" b="0" dirty="0">
                <a:latin typeface="Times New Roman"/>
                <a:ea typeface="ＭＳ Ｐゴシック"/>
                <a:cs typeface="Times New Roman"/>
              </a:rPr>
              <a:t>Dr. Erin Bell: erin.bell@unh.edu</a:t>
            </a:r>
          </a:p>
          <a:p>
            <a:pPr lvl="3" algn="l">
              <a:lnSpc>
                <a:spcPct val="150000"/>
              </a:lnSpc>
            </a:pPr>
            <a:r>
              <a:rPr lang="en-US" sz="5400" b="0" dirty="0">
                <a:latin typeface="Times New Roman"/>
                <a:ea typeface="ＭＳ Ｐゴシック"/>
                <a:cs typeface="Times New Roman"/>
              </a:rPr>
              <a:t>Prof. Martin Wosnik: martin.wosnik@unh.edu</a:t>
            </a:r>
          </a:p>
        </p:txBody>
      </p:sp>
      <p:sp>
        <p:nvSpPr>
          <p:cNvPr id="36" name="Rectangle 164"/>
          <p:cNvSpPr>
            <a:spLocks noChangeArrowheads="1"/>
          </p:cNvSpPr>
          <p:nvPr/>
        </p:nvSpPr>
        <p:spPr bwMode="auto">
          <a:xfrm>
            <a:off x="13995241" y="6096000"/>
            <a:ext cx="28948970"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CCCCCC"/>
                </a:solidFill>
                <a:latin typeface="Times New Roman"/>
                <a:cs typeface="Times New Roman"/>
              </a:rPr>
              <a:t>Background</a:t>
            </a:r>
            <a:endParaRPr lang="en-US" sz="5400">
              <a:solidFill>
                <a:schemeClr val="bg1">
                  <a:lumMod val="85000"/>
                </a:schemeClr>
              </a:solidFill>
              <a:latin typeface="Times New Roman" panose="02020603050405020304" pitchFamily="18" charset="0"/>
              <a:cs typeface="Times New Roman" panose="02020603050405020304" pitchFamily="18" charset="0"/>
            </a:endParaRPr>
          </a:p>
        </p:txBody>
      </p:sp>
      <p:sp>
        <p:nvSpPr>
          <p:cNvPr id="20" name="Text Box 2546"/>
          <p:cNvSpPr txBox="1">
            <a:spLocks noChangeArrowheads="1"/>
          </p:cNvSpPr>
          <p:nvPr/>
        </p:nvSpPr>
        <p:spPr bwMode="auto">
          <a:xfrm>
            <a:off x="670628" y="7664671"/>
            <a:ext cx="13143523" cy="7571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marL="0" indent="0" algn="l" eaLnBrk="1" hangingPunct="1">
              <a:spcBef>
                <a:spcPts val="1200"/>
              </a:spcBef>
            </a:pPr>
            <a:r>
              <a:rPr lang="en-US" sz="5400" b="0" dirty="0">
                <a:latin typeface="Times New Roman"/>
                <a:ea typeface="ＭＳ Ｐゴシック"/>
                <a:cs typeface="Times New Roman"/>
              </a:rPr>
              <a:t>The project is focused on building a MySQL Database as well as creating visualizations for the Living Bridge Project that will contain data regarding time, temperature, weather patterns, ocean data and more. We are using D3.js which is a dynamic JavaScript Library. This will allow us to visually display data in the form of charts/graphs and overall make the data more understandable and user friendly.</a:t>
            </a:r>
            <a:endParaRPr lang="en-US" sz="5400" b="0" dirty="0">
              <a:latin typeface="Times New Roman" charset="0"/>
              <a:cs typeface="Times New Roman" charset="0"/>
            </a:endParaRPr>
          </a:p>
        </p:txBody>
      </p:sp>
      <p:sp>
        <p:nvSpPr>
          <p:cNvPr id="9" name="Rectangle 8"/>
          <p:cNvSpPr/>
          <p:nvPr/>
        </p:nvSpPr>
        <p:spPr>
          <a:xfrm>
            <a:off x="670628" y="17055415"/>
            <a:ext cx="12085252" cy="12557284"/>
          </a:xfrm>
          <a:prstGeom prst="rect">
            <a:avLst/>
          </a:prstGeom>
        </p:spPr>
        <p:txBody>
          <a:bodyPr wrap="square" anchor="t">
            <a:spAutoFit/>
          </a:bodyPr>
          <a:lstStyle/>
          <a:p>
            <a:pPr marL="685800" indent="-685800" algn="l">
              <a:buFont typeface="Arial"/>
              <a:buChar char="•"/>
            </a:pPr>
            <a:r>
              <a:rPr lang="en-US" sz="5400" b="0" dirty="0">
                <a:solidFill>
                  <a:srgbClr val="000000"/>
                </a:solidFill>
                <a:latin typeface="Times New Roman"/>
                <a:cs typeface="Times New Roman"/>
              </a:rPr>
              <a:t>Creating a new relational database and insert data</a:t>
            </a:r>
            <a:br>
              <a:rPr lang="en-US" sz="5400" b="0" dirty="0">
                <a:solidFill>
                  <a:srgbClr val="000000"/>
                </a:solidFill>
                <a:latin typeface="Times New Roman"/>
                <a:cs typeface="Times New Roman"/>
              </a:rPr>
            </a:br>
            <a:endParaRPr lang="en-US" sz="5400" b="0" dirty="0">
              <a:solidFill>
                <a:srgbClr val="000000"/>
              </a:solidFill>
              <a:latin typeface="Times New Roman"/>
              <a:cs typeface="Times New Roman"/>
            </a:endParaRPr>
          </a:p>
          <a:p>
            <a:pPr marL="685800" indent="-685800" algn="l">
              <a:buFont typeface="Arial"/>
              <a:buChar char="•"/>
            </a:pPr>
            <a:r>
              <a:rPr lang="en-US" sz="5400" b="0" dirty="0">
                <a:solidFill>
                  <a:srgbClr val="000000"/>
                </a:solidFill>
                <a:latin typeface="Times New Roman"/>
                <a:cs typeface="Times New Roman"/>
              </a:rPr>
              <a:t>Use visualization tools to display data in multiple forms of charts and graphs</a:t>
            </a:r>
          </a:p>
          <a:p>
            <a:pPr marL="685800" indent="-685800" algn="l">
              <a:buFont typeface="Arial"/>
              <a:buChar char="•"/>
            </a:pPr>
            <a:endParaRPr lang="en-US" sz="5400" b="0" dirty="0">
              <a:solidFill>
                <a:srgbClr val="000000"/>
              </a:solidFill>
              <a:latin typeface="Times New Roman"/>
              <a:cs typeface="Times New Roman"/>
            </a:endParaRPr>
          </a:p>
          <a:p>
            <a:pPr marL="685800" indent="-685800" algn="l">
              <a:buFont typeface="Arial"/>
              <a:buChar char="•"/>
            </a:pPr>
            <a:r>
              <a:rPr lang="en-US" sz="5400" b="0" dirty="0">
                <a:solidFill>
                  <a:srgbClr val="000000"/>
                </a:solidFill>
                <a:latin typeface="Times New Roman"/>
                <a:cs typeface="Times New Roman"/>
              </a:rPr>
              <a:t>Have data communicate with charts and graphs and be easily editable</a:t>
            </a:r>
            <a:br>
              <a:rPr lang="en-US" sz="5400" b="0" dirty="0">
                <a:solidFill>
                  <a:srgbClr val="000000"/>
                </a:solidFill>
                <a:latin typeface="Times New Roman"/>
                <a:cs typeface="Times New Roman"/>
              </a:rPr>
            </a:br>
            <a:endParaRPr lang="en-US" sz="5400" b="0" dirty="0">
              <a:solidFill>
                <a:srgbClr val="000000"/>
              </a:solidFill>
              <a:latin typeface="Times New Roman"/>
              <a:cs typeface="Times New Roman"/>
            </a:endParaRPr>
          </a:p>
          <a:p>
            <a:pPr marL="685800" indent="-685800" algn="l">
              <a:buFont typeface="Arial"/>
              <a:buChar char="•"/>
            </a:pPr>
            <a:r>
              <a:rPr lang="en-US" sz="5400" b="0" dirty="0">
                <a:solidFill>
                  <a:srgbClr val="000000"/>
                </a:solidFill>
                <a:latin typeface="Times New Roman"/>
                <a:cs typeface="Times New Roman"/>
              </a:rPr>
              <a:t>Ensure that the data visualization is user-friendly and highly accessible</a:t>
            </a:r>
          </a:p>
          <a:p>
            <a:pPr marL="685800" indent="-685800" algn="l">
              <a:buFont typeface="Arial"/>
              <a:buChar char="•"/>
            </a:pPr>
            <a:endParaRPr lang="en-US" sz="5400" b="0" dirty="0">
              <a:solidFill>
                <a:srgbClr val="000000"/>
              </a:solidFill>
              <a:latin typeface="Times New Roman"/>
              <a:cs typeface="Times New Roman"/>
            </a:endParaRPr>
          </a:p>
          <a:p>
            <a:pPr marL="685800" indent="-685800" algn="l">
              <a:buFont typeface="Arial"/>
              <a:buChar char="•"/>
            </a:pPr>
            <a:endParaRPr lang="en-US" sz="5400" b="0" dirty="0">
              <a:solidFill>
                <a:srgbClr val="000000"/>
              </a:solidFill>
              <a:latin typeface="Times New Roman"/>
              <a:cs typeface="Times New Roman"/>
            </a:endParaRPr>
          </a:p>
          <a:p>
            <a:pPr marL="685800" indent="-685800" algn="l">
              <a:buFont typeface="Arial"/>
              <a:buChar char="•"/>
            </a:pPr>
            <a:endParaRPr lang="en-US" sz="5400" b="0" dirty="0">
              <a:solidFill>
                <a:srgbClr val="000000"/>
              </a:solidFill>
              <a:latin typeface="Times New Roman"/>
              <a:cs typeface="Times New Roman"/>
            </a:endParaRPr>
          </a:p>
          <a:p>
            <a:pPr marL="685800" indent="-685800" algn="l">
              <a:buFont typeface="Arial"/>
              <a:buChar char="•"/>
            </a:pPr>
            <a:endParaRPr lang="en-US" sz="5400" b="0" dirty="0">
              <a:solidFill>
                <a:srgbClr val="000000"/>
              </a:solidFill>
              <a:latin typeface="Times New Roman"/>
              <a:cs typeface="Times New Roman"/>
            </a:endParaRPr>
          </a:p>
        </p:txBody>
      </p:sp>
      <p:sp>
        <p:nvSpPr>
          <p:cNvPr id="21" name="Rectangle 20"/>
          <p:cNvSpPr/>
          <p:nvPr/>
        </p:nvSpPr>
        <p:spPr>
          <a:xfrm>
            <a:off x="25750711" y="28397616"/>
            <a:ext cx="18140488" cy="4247317"/>
          </a:xfrm>
          <a:prstGeom prst="rect">
            <a:avLst/>
          </a:prstGeom>
        </p:spPr>
        <p:txBody>
          <a:bodyPr wrap="square" anchor="t">
            <a:spAutoFit/>
          </a:bodyPr>
          <a:lstStyle/>
          <a:p>
            <a:pPr marL="685800" indent="-685800" algn="l">
              <a:buFont typeface="Arial" panose="020B0604020202020204" pitchFamily="34" charset="0"/>
              <a:buChar char="•"/>
            </a:pPr>
            <a:r>
              <a:rPr lang="en-US" sz="5400" b="0" dirty="0">
                <a:solidFill>
                  <a:schemeClr val="tx1"/>
                </a:solidFill>
                <a:latin typeface="Arial"/>
                <a:cs typeface="Arial"/>
              </a:rPr>
              <a:t>https://livingbridge.unh.edu/</a:t>
            </a:r>
          </a:p>
          <a:p>
            <a:pPr marL="685800" indent="-685800" algn="l">
              <a:buFont typeface="Arial" panose="020B0604020202020204" pitchFamily="34" charset="0"/>
              <a:buChar char="•"/>
            </a:pPr>
            <a:endParaRPr lang="en-US" sz="5400" b="0" dirty="0">
              <a:solidFill>
                <a:schemeClr val="tx1"/>
              </a:solidFill>
              <a:latin typeface="Arial"/>
              <a:cs typeface="Arial"/>
            </a:endParaRPr>
          </a:p>
          <a:p>
            <a:pPr marL="685800" indent="-685800" algn="l">
              <a:buFont typeface="Arial" panose="020B0604020202020204" pitchFamily="34" charset="0"/>
              <a:buChar char="•"/>
            </a:pPr>
            <a:r>
              <a:rPr lang="en-US" sz="5400" b="0" dirty="0">
                <a:solidFill>
                  <a:schemeClr val="tx1"/>
                </a:solidFill>
                <a:latin typeface="Arial"/>
                <a:cs typeface="Arial"/>
              </a:rPr>
              <a:t>https://www.kaggle.com/</a:t>
            </a:r>
          </a:p>
          <a:p>
            <a:pPr algn="l"/>
            <a:r>
              <a:rPr lang="en-US" sz="5400" b="0" dirty="0">
                <a:solidFill>
                  <a:schemeClr val="bg1">
                    <a:lumMod val="50000"/>
                  </a:schemeClr>
                </a:solidFill>
                <a:latin typeface="Arial"/>
                <a:cs typeface="Arial"/>
              </a:rPr>
              <a:t>	</a:t>
            </a:r>
            <a:br>
              <a:rPr lang="en-US" sz="5400" b="0" dirty="0">
                <a:solidFill>
                  <a:schemeClr val="bg1">
                    <a:lumMod val="50000"/>
                  </a:schemeClr>
                </a:solidFill>
                <a:latin typeface="Arial"/>
                <a:cs typeface="Arial"/>
              </a:rPr>
            </a:br>
            <a:r>
              <a:rPr lang="en-US" sz="5400" b="0" dirty="0">
                <a:solidFill>
                  <a:schemeClr val="bg1">
                    <a:lumMod val="50000"/>
                  </a:schemeClr>
                </a:solidFill>
                <a:latin typeface="Arial"/>
                <a:cs typeface="Arial"/>
              </a:rPr>
              <a:t>	**All data used is from simulated data</a:t>
            </a:r>
          </a:p>
        </p:txBody>
      </p:sp>
      <p:sp>
        <p:nvSpPr>
          <p:cNvPr id="24" name="Rectangle 166"/>
          <p:cNvSpPr>
            <a:spLocks noChangeArrowheads="1"/>
          </p:cNvSpPr>
          <p:nvPr/>
        </p:nvSpPr>
        <p:spPr bwMode="auto">
          <a:xfrm>
            <a:off x="585745" y="27437291"/>
            <a:ext cx="125306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a:solidFill>
                  <a:srgbClr val="CCCCCC"/>
                </a:solidFill>
              </a:rPr>
              <a:t>Contacts</a:t>
            </a:r>
          </a:p>
        </p:txBody>
      </p:sp>
      <p:sp>
        <p:nvSpPr>
          <p:cNvPr id="29" name="Rectangle 28"/>
          <p:cNvSpPr/>
          <p:nvPr/>
        </p:nvSpPr>
        <p:spPr>
          <a:xfrm>
            <a:off x="14081343" y="17055416"/>
            <a:ext cx="10971629" cy="15881271"/>
          </a:xfrm>
          <a:prstGeom prst="rect">
            <a:avLst/>
          </a:prstGeom>
        </p:spPr>
        <p:txBody>
          <a:bodyPr wrap="square" anchor="t">
            <a:spAutoFit/>
          </a:bodyPr>
          <a:lstStyle/>
          <a:p>
            <a:pPr algn="l"/>
            <a:r>
              <a:rPr lang="en-US" sz="5400" b="0" dirty="0">
                <a:solidFill>
                  <a:schemeClr val="tx1"/>
                </a:solidFill>
                <a:latin typeface="Times New Roman"/>
                <a:cs typeface="Times New Roman"/>
              </a:rPr>
              <a:t>For the two examples being shown, we created these graphs by using D3.js. The bar graph is showing the average height of waves in the Atlantic Ocean according to month, from the beginning to end of 2019. Whilst the line graph visualization is showing the average temperature by month in New Hampshire during the year of 2019. The data in these can be changed by editing their individual CSV (Comma Separated Value) files. The CSV data acts as input for the models. Data from the database can be taken and utilized for the visualizations we created. The charts and graphs can also be employed as a groundwork for multiple purposes by tweaking minimal code and editing the CSV file. </a:t>
            </a:r>
            <a:endParaRPr lang="en-US" sz="5400" b="0" dirty="0">
              <a:solidFill>
                <a:srgbClr val="000000"/>
              </a:solidFill>
              <a:latin typeface="Times New Roman"/>
              <a:cs typeface="Times New Roman"/>
            </a:endParaRPr>
          </a:p>
        </p:txBody>
      </p:sp>
      <p:sp>
        <p:nvSpPr>
          <p:cNvPr id="30" name="Rectangle 29"/>
          <p:cNvSpPr/>
          <p:nvPr/>
        </p:nvSpPr>
        <p:spPr>
          <a:xfrm>
            <a:off x="27648005" y="8249729"/>
            <a:ext cx="15250838" cy="5909310"/>
          </a:xfrm>
          <a:prstGeom prst="rect">
            <a:avLst/>
          </a:prstGeom>
        </p:spPr>
        <p:txBody>
          <a:bodyPr wrap="square" anchor="t">
            <a:spAutoFit/>
          </a:bodyPr>
          <a:lstStyle/>
          <a:p>
            <a:pPr algn="l"/>
            <a:r>
              <a:rPr lang="en-US" sz="5400" b="0" dirty="0">
                <a:solidFill>
                  <a:srgbClr val="000000"/>
                </a:solidFill>
                <a:latin typeface="Times New Roman"/>
                <a:cs typeface="Times New Roman"/>
              </a:rPr>
              <a:t>The Memorial Bridge that connects Portsmouth, NH and Kittery, ME, is also known as The Living Bridge. This bridge is outfitted with multiple sensors that can measure almost every aspect of the bridge from water levels to strain. The data this bridge holds can be extrapolated to many other impacts of society and life including infrastructure and environmental impact.</a:t>
            </a:r>
            <a:endParaRPr lang="en-US" sz="5400" b="0" dirty="0">
              <a:solidFill>
                <a:srgbClr val="000000"/>
              </a:solidFill>
              <a:latin typeface="Times New Roman" panose="02020603050405020304" pitchFamily="18" charset="0"/>
              <a:cs typeface="Times New Roman" panose="02020603050405020304" pitchFamily="18" charset="0"/>
            </a:endParaRPr>
          </a:p>
        </p:txBody>
      </p:sp>
      <p:pic>
        <p:nvPicPr>
          <p:cNvPr id="2" name="Picture 3" descr="A large ship in the water&#10;&#10;Description generated with high confidence">
            <a:extLst>
              <a:ext uri="{FF2B5EF4-FFF2-40B4-BE49-F238E27FC236}">
                <a16:creationId xmlns:a16="http://schemas.microsoft.com/office/drawing/2014/main" id="{B48F65D1-4459-4F2A-ACED-271ABE022C73}"/>
              </a:ext>
            </a:extLst>
          </p:cNvPr>
          <p:cNvPicPr>
            <a:picLocks noChangeAspect="1"/>
          </p:cNvPicPr>
          <p:nvPr/>
        </p:nvPicPr>
        <p:blipFill>
          <a:blip r:embed="rId4"/>
          <a:stretch>
            <a:fillRect/>
          </a:stretch>
        </p:blipFill>
        <p:spPr>
          <a:xfrm>
            <a:off x="14292779" y="7909861"/>
            <a:ext cx="12136886" cy="7016657"/>
          </a:xfrm>
          <a:prstGeom prst="rect">
            <a:avLst/>
          </a:prstGeom>
        </p:spPr>
      </p:pic>
      <p:pic>
        <p:nvPicPr>
          <p:cNvPr id="5" name="Picture 4" descr="A picture containing fence, drawing&#10;&#10;Description automatically generated">
            <a:extLst>
              <a:ext uri="{FF2B5EF4-FFF2-40B4-BE49-F238E27FC236}">
                <a16:creationId xmlns:a16="http://schemas.microsoft.com/office/drawing/2014/main" id="{326E7F80-062F-4A70-AB10-7BFEED364E5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849156" y="17186695"/>
            <a:ext cx="9378006" cy="8983136"/>
          </a:xfrm>
          <a:prstGeom prst="rect">
            <a:avLst/>
          </a:prstGeom>
        </p:spPr>
      </p:pic>
      <p:pic>
        <p:nvPicPr>
          <p:cNvPr id="10" name="Picture 9" descr="A close up of a map&#10;&#10;Description automatically generated">
            <a:extLst>
              <a:ext uri="{FF2B5EF4-FFF2-40B4-BE49-F238E27FC236}">
                <a16:creationId xmlns:a16="http://schemas.microsoft.com/office/drawing/2014/main" id="{75F029C7-7412-436D-8C20-2F99CB20310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144412" y="17186694"/>
            <a:ext cx="8497180" cy="8983135"/>
          </a:xfrm>
          <a:prstGeom prst="rect">
            <a:avLst/>
          </a:prstGeom>
        </p:spPr>
      </p:pic>
    </p:spTree>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TotalTime>
  <Words>412</Words>
  <Application>Microsoft Office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Default Design</vt:lpstr>
      <vt:lpstr>The Living Bridge Project:  Database and Data Visualization Study  Anthony Rocchio, Chaitanya S. Bista &amp; Brian Landolt Department of Information Technology, University of New Hampshire</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Tony Rock</cp:lastModifiedBy>
  <cp:revision>368</cp:revision>
  <cp:lastPrinted>2014-02-24T14:53:09Z</cp:lastPrinted>
  <dcterms:created xsi:type="dcterms:W3CDTF">2004-07-26T21:45:23Z</dcterms:created>
  <dcterms:modified xsi:type="dcterms:W3CDTF">2020-04-17T22:10:38Z</dcterms:modified>
  <cp:category>science research poster</cp:category>
</cp:coreProperties>
</file>