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2707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lker, Sarah" initials="WS" lastIdx="9" clrIdx="0">
    <p:extLst>
      <p:ext uri="{19B8F6BF-5375-455C-9EA6-DF929625EA0E}">
        <p15:presenceInfo xmlns:p15="http://schemas.microsoft.com/office/powerpoint/2012/main" userId="S::srw1028@unh.edu::ac89906f-9ef0-4b58-bd26-166e4ad5e7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4" autoAdjust="0"/>
    <p:restoredTop sz="94660"/>
  </p:normalViewPr>
  <p:slideViewPr>
    <p:cSldViewPr snapToGrid="0">
      <p:cViewPr>
        <p:scale>
          <a:sx n="40" d="100"/>
          <a:sy n="40" d="100"/>
        </p:scale>
        <p:origin x="-3450" y="-1068"/>
      </p:cViewPr>
      <p:guideLst>
        <p:guide orient="horz" pos="10368"/>
        <p:guide pos="270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E:\Sarah%20Lacroix\siExp_New%20Genes_DF_7.11.1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800" dirty="0"/>
              <a:t>Knockdown</a:t>
            </a:r>
            <a:r>
              <a:rPr lang="en-US" sz="2800" baseline="0" dirty="0"/>
              <a:t> of </a:t>
            </a:r>
            <a:r>
              <a:rPr lang="en-US" sz="2800" dirty="0"/>
              <a:t>STAT3 in OV8 leads to decreased Dec1</a:t>
            </a:r>
            <a:r>
              <a:rPr lang="en-US" sz="2800" baseline="0" dirty="0"/>
              <a:t> levels</a:t>
            </a:r>
            <a:r>
              <a:rPr lang="en-US" sz="2800" dirty="0"/>
              <a:t> </a:t>
            </a:r>
          </a:p>
        </c:rich>
      </c:tx>
      <c:layout>
        <c:manualLayout>
          <c:xMode val="edge"/>
          <c:yMode val="edge"/>
          <c:x val="0.22789784124185952"/>
          <c:y val="1.5957425989299091E-2"/>
        </c:manualLayout>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1722595718356957E-2"/>
          <c:y val="8.4551681850475305E-2"/>
          <c:w val="0.95663144083676344"/>
          <c:h val="0.81041779077828191"/>
        </c:manualLayout>
      </c:layout>
      <c:barChart>
        <c:barDir val="col"/>
        <c:grouping val="clustered"/>
        <c:varyColors val="0"/>
        <c:ser>
          <c:idx val="0"/>
          <c:order val="0"/>
          <c:tx>
            <c:strRef>
              <c:f>'Data 2'!$B$1</c:f>
              <c:strCache>
                <c:ptCount val="1"/>
                <c:pt idx="0">
                  <c:v>STAT3</c:v>
                </c:pt>
              </c:strCache>
            </c:strRef>
          </c:tx>
          <c:spPr>
            <a:solidFill>
              <a:schemeClr val="accent1"/>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2'!$B$2:$B$9</c:f>
              <c:numCache>
                <c:formatCode>General</c:formatCode>
                <c:ptCount val="8"/>
                <c:pt idx="0">
                  <c:v>1</c:v>
                </c:pt>
                <c:pt idx="1">
                  <c:v>3.2314319163560867E-2</c:v>
                </c:pt>
                <c:pt idx="2">
                  <c:v>0.45842564105987549</c:v>
                </c:pt>
                <c:pt idx="3">
                  <c:v>1.8171555995941162</c:v>
                </c:pt>
                <c:pt idx="4">
                  <c:v>1.239978551864624</c:v>
                </c:pt>
                <c:pt idx="5">
                  <c:v>1.3558459281921387</c:v>
                </c:pt>
                <c:pt idx="6">
                  <c:v>1.1732873916625977</c:v>
                </c:pt>
                <c:pt idx="7">
                  <c:v>1.3580570220947266</c:v>
                </c:pt>
              </c:numCache>
            </c:numRef>
          </c:val>
          <c:extLst>
            <c:ext xmlns:c16="http://schemas.microsoft.com/office/drawing/2014/chart" uri="{C3380CC4-5D6E-409C-BE32-E72D297353CC}">
              <c16:uniqueId val="{00000000-73B8-4496-B274-CE5D4AD473DE}"/>
            </c:ext>
          </c:extLst>
        </c:ser>
        <c:ser>
          <c:idx val="1"/>
          <c:order val="1"/>
          <c:tx>
            <c:strRef>
              <c:f>'Data 2'!$C$1</c:f>
              <c:strCache>
                <c:ptCount val="1"/>
                <c:pt idx="0">
                  <c:v>DEC1</c:v>
                </c:pt>
              </c:strCache>
            </c:strRef>
          </c:tx>
          <c:spPr>
            <a:solidFill>
              <a:schemeClr val="accent2"/>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2'!$C$2:$C$9</c:f>
              <c:numCache>
                <c:formatCode>General</c:formatCode>
                <c:ptCount val="8"/>
                <c:pt idx="0">
                  <c:v>1</c:v>
                </c:pt>
                <c:pt idx="1">
                  <c:v>0.15184864401817322</c:v>
                </c:pt>
                <c:pt idx="2">
                  <c:v>0.39432337880134583</c:v>
                </c:pt>
                <c:pt idx="3">
                  <c:v>0.28543302416801453</c:v>
                </c:pt>
                <c:pt idx="4">
                  <c:v>0.79896289110183716</c:v>
                </c:pt>
                <c:pt idx="5">
                  <c:v>0.44312909245491028</c:v>
                </c:pt>
                <c:pt idx="6">
                  <c:v>3.5679537802934647E-2</c:v>
                </c:pt>
                <c:pt idx="7">
                  <c:v>0.35457268357276917</c:v>
                </c:pt>
              </c:numCache>
            </c:numRef>
          </c:val>
          <c:extLst>
            <c:ext xmlns:c16="http://schemas.microsoft.com/office/drawing/2014/chart" uri="{C3380CC4-5D6E-409C-BE32-E72D297353CC}">
              <c16:uniqueId val="{00000001-73B8-4496-B274-CE5D4AD473DE}"/>
            </c:ext>
          </c:extLst>
        </c:ser>
        <c:ser>
          <c:idx val="2"/>
          <c:order val="2"/>
          <c:tx>
            <c:strRef>
              <c:f>'Data 2'!$D$1</c:f>
              <c:strCache>
                <c:ptCount val="1"/>
                <c:pt idx="0">
                  <c:v>TMEM</c:v>
                </c:pt>
              </c:strCache>
            </c:strRef>
          </c:tx>
          <c:spPr>
            <a:solidFill>
              <a:schemeClr val="accent3"/>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2'!$D$2:$D$9</c:f>
              <c:numCache>
                <c:formatCode>General</c:formatCode>
                <c:ptCount val="8"/>
                <c:pt idx="0">
                  <c:v>1</c:v>
                </c:pt>
                <c:pt idx="1">
                  <c:v>0.29130715131759644</c:v>
                </c:pt>
                <c:pt idx="2">
                  <c:v>0.52871918678283691</c:v>
                </c:pt>
                <c:pt idx="3">
                  <c:v>0.83498567342758179</c:v>
                </c:pt>
                <c:pt idx="4">
                  <c:v>0.86887252330780029</c:v>
                </c:pt>
                <c:pt idx="5">
                  <c:v>0.78095275163650513</c:v>
                </c:pt>
                <c:pt idx="6">
                  <c:v>0.5891871452331543</c:v>
                </c:pt>
                <c:pt idx="7">
                  <c:v>0.51750302314758301</c:v>
                </c:pt>
              </c:numCache>
            </c:numRef>
          </c:val>
          <c:extLst>
            <c:ext xmlns:c16="http://schemas.microsoft.com/office/drawing/2014/chart" uri="{C3380CC4-5D6E-409C-BE32-E72D297353CC}">
              <c16:uniqueId val="{00000002-73B8-4496-B274-CE5D4AD473DE}"/>
            </c:ext>
          </c:extLst>
        </c:ser>
        <c:ser>
          <c:idx val="3"/>
          <c:order val="3"/>
          <c:tx>
            <c:strRef>
              <c:f>'Data 2'!$E$1</c:f>
              <c:strCache>
                <c:ptCount val="1"/>
                <c:pt idx="0">
                  <c:v>ILST</c:v>
                </c:pt>
              </c:strCache>
            </c:strRef>
          </c:tx>
          <c:spPr>
            <a:solidFill>
              <a:schemeClr val="accent4"/>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2'!$E$2:$E$9</c:f>
              <c:numCache>
                <c:formatCode>General</c:formatCode>
                <c:ptCount val="8"/>
                <c:pt idx="0">
                  <c:v>1</c:v>
                </c:pt>
                <c:pt idx="1">
                  <c:v>0.51805120706558228</c:v>
                </c:pt>
                <c:pt idx="2">
                  <c:v>1.0216624736785889</c:v>
                </c:pt>
                <c:pt idx="3">
                  <c:v>1.3684840202331543</c:v>
                </c:pt>
                <c:pt idx="4">
                  <c:v>0.73135226964950562</c:v>
                </c:pt>
                <c:pt idx="5">
                  <c:v>0.64153444766998291</c:v>
                </c:pt>
                <c:pt idx="6">
                  <c:v>0.74238526821136475</c:v>
                </c:pt>
                <c:pt idx="7">
                  <c:v>0.62027478218078613</c:v>
                </c:pt>
              </c:numCache>
            </c:numRef>
          </c:val>
          <c:extLst>
            <c:ext xmlns:c16="http://schemas.microsoft.com/office/drawing/2014/chart" uri="{C3380CC4-5D6E-409C-BE32-E72D297353CC}">
              <c16:uniqueId val="{00000003-73B8-4496-B274-CE5D4AD473DE}"/>
            </c:ext>
          </c:extLst>
        </c:ser>
        <c:ser>
          <c:idx val="4"/>
          <c:order val="4"/>
          <c:tx>
            <c:strRef>
              <c:f>'Data 2'!$F$1</c:f>
              <c:strCache>
                <c:ptCount val="1"/>
                <c:pt idx="0">
                  <c:v>BCL6</c:v>
                </c:pt>
              </c:strCache>
            </c:strRef>
          </c:tx>
          <c:spPr>
            <a:solidFill>
              <a:schemeClr val="accent5"/>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2'!$F$2:$F$9</c:f>
              <c:numCache>
                <c:formatCode>General</c:formatCode>
                <c:ptCount val="8"/>
                <c:pt idx="0">
                  <c:v>1</c:v>
                </c:pt>
                <c:pt idx="1">
                  <c:v>0.42828366160392761</c:v>
                </c:pt>
                <c:pt idx="2">
                  <c:v>0.32953068614006042</c:v>
                </c:pt>
                <c:pt idx="3">
                  <c:v>1.2796270847320557</c:v>
                </c:pt>
                <c:pt idx="4">
                  <c:v>0.48502418398857117</c:v>
                </c:pt>
                <c:pt idx="5">
                  <c:v>0.92559134960174561</c:v>
                </c:pt>
                <c:pt idx="6">
                  <c:v>0.27527293562889099</c:v>
                </c:pt>
                <c:pt idx="7">
                  <c:v>0.4710746705532074</c:v>
                </c:pt>
              </c:numCache>
            </c:numRef>
          </c:val>
          <c:extLst>
            <c:ext xmlns:c16="http://schemas.microsoft.com/office/drawing/2014/chart" uri="{C3380CC4-5D6E-409C-BE32-E72D297353CC}">
              <c16:uniqueId val="{00000004-73B8-4496-B274-CE5D4AD473DE}"/>
            </c:ext>
          </c:extLst>
        </c:ser>
        <c:ser>
          <c:idx val="5"/>
          <c:order val="5"/>
          <c:tx>
            <c:strRef>
              <c:f>'Data 2'!$G$1</c:f>
              <c:strCache>
                <c:ptCount val="1"/>
                <c:pt idx="0">
                  <c:v>UGCG</c:v>
                </c:pt>
              </c:strCache>
            </c:strRef>
          </c:tx>
          <c:spPr>
            <a:solidFill>
              <a:schemeClr val="accent6"/>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2'!$G$2:$G$9</c:f>
              <c:numCache>
                <c:formatCode>General</c:formatCode>
                <c:ptCount val="8"/>
                <c:pt idx="0">
                  <c:v>1</c:v>
                </c:pt>
                <c:pt idx="1">
                  <c:v>0.21460464596748352</c:v>
                </c:pt>
                <c:pt idx="2">
                  <c:v>0.46915122866630554</c:v>
                </c:pt>
                <c:pt idx="3">
                  <c:v>0.3889671266078949</c:v>
                </c:pt>
                <c:pt idx="4">
                  <c:v>1.1418188810348511</c:v>
                </c:pt>
                <c:pt idx="5">
                  <c:v>0.18214845657348633</c:v>
                </c:pt>
                <c:pt idx="6">
                  <c:v>0.50611883401870728</c:v>
                </c:pt>
                <c:pt idx="7">
                  <c:v>0.52296298742294312</c:v>
                </c:pt>
              </c:numCache>
            </c:numRef>
          </c:val>
          <c:extLst>
            <c:ext xmlns:c16="http://schemas.microsoft.com/office/drawing/2014/chart" uri="{C3380CC4-5D6E-409C-BE32-E72D297353CC}">
              <c16:uniqueId val="{00000005-73B8-4496-B274-CE5D4AD473DE}"/>
            </c:ext>
          </c:extLst>
        </c:ser>
        <c:ser>
          <c:idx val="6"/>
          <c:order val="6"/>
          <c:tx>
            <c:strRef>
              <c:f>'Data 2'!$H$1</c:f>
              <c:strCache>
                <c:ptCount val="1"/>
                <c:pt idx="0">
                  <c:v>CD44</c:v>
                </c:pt>
              </c:strCache>
            </c:strRef>
          </c:tx>
          <c:spPr>
            <a:solidFill>
              <a:schemeClr val="accent1">
                <a:lumMod val="60000"/>
              </a:schemeClr>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2'!$H$2:$H$9</c:f>
              <c:numCache>
                <c:formatCode>General</c:formatCode>
                <c:ptCount val="8"/>
                <c:pt idx="0">
                  <c:v>1</c:v>
                </c:pt>
                <c:pt idx="1">
                  <c:v>0.65872597694396973</c:v>
                </c:pt>
                <c:pt idx="2">
                  <c:v>1.0748807191848755</c:v>
                </c:pt>
                <c:pt idx="3">
                  <c:v>0.17999546229839325</c:v>
                </c:pt>
                <c:pt idx="4">
                  <c:v>1.0051833391189575</c:v>
                </c:pt>
                <c:pt idx="5">
                  <c:v>0.85166007280349731</c:v>
                </c:pt>
                <c:pt idx="6">
                  <c:v>0.74399864673614502</c:v>
                </c:pt>
                <c:pt idx="7">
                  <c:v>0.55508816242218018</c:v>
                </c:pt>
              </c:numCache>
            </c:numRef>
          </c:val>
          <c:extLst>
            <c:ext xmlns:c16="http://schemas.microsoft.com/office/drawing/2014/chart" uri="{C3380CC4-5D6E-409C-BE32-E72D297353CC}">
              <c16:uniqueId val="{00000006-73B8-4496-B274-CE5D4AD473DE}"/>
            </c:ext>
          </c:extLst>
        </c:ser>
        <c:ser>
          <c:idx val="7"/>
          <c:order val="7"/>
          <c:tx>
            <c:strRef>
              <c:f>'Data 2'!$I$1</c:f>
              <c:strCache>
                <c:ptCount val="1"/>
                <c:pt idx="0">
                  <c:v>PAX</c:v>
                </c:pt>
              </c:strCache>
            </c:strRef>
          </c:tx>
          <c:spPr>
            <a:solidFill>
              <a:schemeClr val="accent2">
                <a:lumMod val="60000"/>
              </a:schemeClr>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2'!$I$2:$I$9</c:f>
              <c:numCache>
                <c:formatCode>General</c:formatCode>
                <c:ptCount val="8"/>
                <c:pt idx="0">
                  <c:v>1</c:v>
                </c:pt>
                <c:pt idx="1">
                  <c:v>0.54156100749969482</c:v>
                </c:pt>
                <c:pt idx="2">
                  <c:v>8.6293399333953857E-2</c:v>
                </c:pt>
                <c:pt idx="3">
                  <c:v>0.22642321884632111</c:v>
                </c:pt>
                <c:pt idx="4">
                  <c:v>0.6564490795135498</c:v>
                </c:pt>
                <c:pt idx="5">
                  <c:v>0.41152957081794739</c:v>
                </c:pt>
                <c:pt idx="6">
                  <c:v>5.056292936205864E-2</c:v>
                </c:pt>
                <c:pt idx="7">
                  <c:v>0.47938230633735657</c:v>
                </c:pt>
              </c:numCache>
            </c:numRef>
          </c:val>
          <c:extLst>
            <c:ext xmlns:c16="http://schemas.microsoft.com/office/drawing/2014/chart" uri="{C3380CC4-5D6E-409C-BE32-E72D297353CC}">
              <c16:uniqueId val="{00000007-73B8-4496-B274-CE5D4AD473DE}"/>
            </c:ext>
          </c:extLst>
        </c:ser>
        <c:ser>
          <c:idx val="8"/>
          <c:order val="8"/>
          <c:tx>
            <c:strRef>
              <c:f>'Data 2'!$J$1</c:f>
              <c:strCache>
                <c:ptCount val="1"/>
                <c:pt idx="0">
                  <c:v>KLF6</c:v>
                </c:pt>
              </c:strCache>
            </c:strRef>
          </c:tx>
          <c:spPr>
            <a:solidFill>
              <a:schemeClr val="accent3">
                <a:lumMod val="60000"/>
              </a:schemeClr>
            </a:solidFill>
            <a:ln>
              <a:noFill/>
            </a:ln>
            <a:effectLst/>
          </c:spPr>
          <c:invertIfNegative val="0"/>
          <c:cat>
            <c:strRef>
              <c:f>'Data 2'!$A$2:$A$9</c:f>
              <c:strCache>
                <c:ptCount val="8"/>
                <c:pt idx="0">
                  <c:v>siCTLA</c:v>
                </c:pt>
                <c:pt idx="1">
                  <c:v>siSTAT3</c:v>
                </c:pt>
                <c:pt idx="2">
                  <c:v>siDec1</c:v>
                </c:pt>
                <c:pt idx="3">
                  <c:v>siCD44</c:v>
                </c:pt>
                <c:pt idx="4">
                  <c:v>siTNFRSF1A</c:v>
                </c:pt>
                <c:pt idx="5">
                  <c:v>siUGCG</c:v>
                </c:pt>
                <c:pt idx="6">
                  <c:v>siPXN</c:v>
                </c:pt>
                <c:pt idx="7">
                  <c:v>siKLF6</c:v>
                </c:pt>
              </c:strCache>
            </c:strRef>
          </c:cat>
          <c:val>
            <c:numRef>
              <c:f>'Data 2'!$J$2:$J$9</c:f>
              <c:numCache>
                <c:formatCode>General</c:formatCode>
                <c:ptCount val="8"/>
                <c:pt idx="0">
                  <c:v>1</c:v>
                </c:pt>
                <c:pt idx="1">
                  <c:v>0.64702844619750977</c:v>
                </c:pt>
                <c:pt idx="2">
                  <c:v>2.3909921646118164</c:v>
                </c:pt>
                <c:pt idx="3">
                  <c:v>1.045968770980835</c:v>
                </c:pt>
                <c:pt idx="4">
                  <c:v>1.2867951393127441</c:v>
                </c:pt>
                <c:pt idx="5">
                  <c:v>0.98821431398391724</c:v>
                </c:pt>
                <c:pt idx="6">
                  <c:v>0.83192902803421021</c:v>
                </c:pt>
                <c:pt idx="7">
                  <c:v>0.17440025508403778</c:v>
                </c:pt>
              </c:numCache>
            </c:numRef>
          </c:val>
          <c:extLst>
            <c:ext xmlns:c16="http://schemas.microsoft.com/office/drawing/2014/chart" uri="{C3380CC4-5D6E-409C-BE32-E72D297353CC}">
              <c16:uniqueId val="{00000008-73B8-4496-B274-CE5D4AD473DE}"/>
            </c:ext>
          </c:extLst>
        </c:ser>
        <c:dLbls>
          <c:showLegendKey val="0"/>
          <c:showVal val="0"/>
          <c:showCatName val="0"/>
          <c:showSerName val="0"/>
          <c:showPercent val="0"/>
          <c:showBubbleSize val="0"/>
        </c:dLbls>
        <c:gapWidth val="219"/>
        <c:overlap val="-27"/>
        <c:axId val="611080440"/>
        <c:axId val="611080768"/>
      </c:barChart>
      <c:catAx>
        <c:axId val="611080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1080768"/>
        <c:crosses val="autoZero"/>
        <c:auto val="1"/>
        <c:lblAlgn val="ctr"/>
        <c:lblOffset val="100"/>
        <c:noMultiLvlLbl val="0"/>
      </c:catAx>
      <c:valAx>
        <c:axId val="6110807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10804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ADD3BD-AF8D-4313-B10A-DE2F9B9B64FD}" type="datetimeFigureOut">
              <a:rPr lang="en-US" smtClean="0"/>
              <a:t>4/17/2020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0D2D3C-C80D-43C9-AF6B-47BF6C17CBF5}" type="slidenum">
              <a:rPr lang="en-US" smtClean="0"/>
              <a:t>‹#›</a:t>
            </a:fld>
            <a:endParaRPr lang="en-US"/>
          </a:p>
        </p:txBody>
      </p:sp>
    </p:spTree>
    <p:extLst>
      <p:ext uri="{BB962C8B-B14F-4D97-AF65-F5344CB8AC3E}">
        <p14:creationId xmlns:p14="http://schemas.microsoft.com/office/powerpoint/2010/main" val="1251803102"/>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74F631-8572-43A1-AD69-1717A1D31380}"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125915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74F631-8572-43A1-AD69-1717A1D31380}"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14122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74F631-8572-43A1-AD69-1717A1D31380}"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398180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74F631-8572-43A1-AD69-1717A1D31380}"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1939308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74F631-8572-43A1-AD69-1717A1D31380}"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736277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74F631-8572-43A1-AD69-1717A1D31380}"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3615393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74F631-8572-43A1-AD69-1717A1D31380}" type="datetimeFigureOut">
              <a:rPr lang="en-US" smtClean="0"/>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2025708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74F631-8572-43A1-AD69-1717A1D31380}" type="datetimeFigureOut">
              <a:rPr lang="en-US" smtClean="0"/>
              <a:t>4/17/2020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519895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74F631-8572-43A1-AD69-1717A1D31380}" type="datetimeFigureOut">
              <a:rPr lang="en-US" smtClean="0"/>
              <a:t>4/17/2020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400053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7474F631-8572-43A1-AD69-1717A1D31380}"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3668117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7474F631-8572-43A1-AD69-1717A1D31380}"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08BD5-B89A-412F-B6D2-B910233E0506}" type="slidenum">
              <a:rPr lang="en-US" smtClean="0"/>
              <a:t>‹#›</a:t>
            </a:fld>
            <a:endParaRPr lang="en-US"/>
          </a:p>
        </p:txBody>
      </p:sp>
    </p:spTree>
    <p:extLst>
      <p:ext uri="{BB962C8B-B14F-4D97-AF65-F5344CB8AC3E}">
        <p14:creationId xmlns:p14="http://schemas.microsoft.com/office/powerpoint/2010/main" val="2466781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7474F631-8572-43A1-AD69-1717A1D31380}" type="datetimeFigureOut">
              <a:rPr lang="en-US" smtClean="0"/>
              <a:t>4/17/2020</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F3508BD5-B89A-412F-B6D2-B910233E0506}" type="slidenum">
              <a:rPr lang="en-US" smtClean="0"/>
              <a:t>‹#›</a:t>
            </a:fld>
            <a:endParaRPr lang="en-US"/>
          </a:p>
        </p:txBody>
      </p:sp>
    </p:spTree>
    <p:extLst>
      <p:ext uri="{BB962C8B-B14F-4D97-AF65-F5344CB8AC3E}">
        <p14:creationId xmlns:p14="http://schemas.microsoft.com/office/powerpoint/2010/main" val="1573412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chart" Target="../charts/chart1.xml"/><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emf"/><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994F2A-5144-4BAB-836A-EFA4B24C21DE}"/>
              </a:ext>
            </a:extLst>
          </p:cNvPr>
          <p:cNvSpPr/>
          <p:nvPr/>
        </p:nvSpPr>
        <p:spPr>
          <a:xfrm>
            <a:off x="4495800" y="30631555"/>
            <a:ext cx="34115188" cy="1569660"/>
          </a:xfrm>
          <a:prstGeom prst="rect">
            <a:avLst/>
          </a:prstGeom>
        </p:spPr>
        <p:txBody>
          <a:bodyPr wrap="square">
            <a:spAutoFit/>
          </a:bodyPr>
          <a:lstStyle/>
          <a:p>
            <a:pPr algn="ctr"/>
            <a:r>
              <a:rPr lang="en-US" sz="4800" i="1" dirty="0"/>
              <a:t>Supported by an Institutional Development Award (</a:t>
            </a:r>
            <a:r>
              <a:rPr lang="en-US" sz="4800" i="1" dirty="0" err="1"/>
              <a:t>IDeA</a:t>
            </a:r>
            <a:r>
              <a:rPr lang="en-US" sz="4800" i="1" dirty="0"/>
              <a:t>) from the National Institute of General Medical Sciences of the NIH under grant number </a:t>
            </a:r>
            <a:r>
              <a:rPr lang="en-US" sz="4800" i="1" dirty="0">
                <a:solidFill>
                  <a:srgbClr val="000000"/>
                </a:solidFill>
              </a:rPr>
              <a:t>P20GM113131.</a:t>
            </a:r>
            <a:endParaRPr lang="en-US" sz="4800" i="1" dirty="0">
              <a:solidFill>
                <a:srgbClr val="5C6874"/>
              </a:solidFill>
            </a:endParaRPr>
          </a:p>
        </p:txBody>
      </p:sp>
      <p:pic>
        <p:nvPicPr>
          <p:cNvPr id="10" name="Picture 9" descr="A close up of a logo&#10;&#10;Description generated with very high confidence">
            <a:extLst>
              <a:ext uri="{FF2B5EF4-FFF2-40B4-BE49-F238E27FC236}">
                <a16:creationId xmlns:a16="http://schemas.microsoft.com/office/drawing/2014/main" id="{D14EA9D7-48B4-485D-BA40-C653E799E886}"/>
              </a:ext>
            </a:extLst>
          </p:cNvPr>
          <p:cNvPicPr>
            <a:picLocks noChangeAspect="1"/>
          </p:cNvPicPr>
          <p:nvPr/>
        </p:nvPicPr>
        <p:blipFill rotWithShape="1">
          <a:blip r:embed="rId2">
            <a:extLst>
              <a:ext uri="{28A0092B-C50C-407E-A947-70E740481C1C}">
                <a14:useLocalDpi xmlns:a14="http://schemas.microsoft.com/office/drawing/2010/main" val="0"/>
              </a:ext>
            </a:extLst>
          </a:blip>
          <a:srcRect r="53471"/>
          <a:stretch/>
        </p:blipFill>
        <p:spPr>
          <a:xfrm>
            <a:off x="35132927" y="1285413"/>
            <a:ext cx="8682073" cy="3117127"/>
          </a:xfrm>
          <a:prstGeom prst="rect">
            <a:avLst/>
          </a:prstGeom>
        </p:spPr>
      </p:pic>
      <p:sp>
        <p:nvSpPr>
          <p:cNvPr id="14" name="Rectangle 13">
            <a:extLst>
              <a:ext uri="{FF2B5EF4-FFF2-40B4-BE49-F238E27FC236}">
                <a16:creationId xmlns:a16="http://schemas.microsoft.com/office/drawing/2014/main" id="{4E251C25-26EF-47BD-BB47-AD493B5F6FB2}"/>
              </a:ext>
            </a:extLst>
          </p:cNvPr>
          <p:cNvSpPr/>
          <p:nvPr/>
        </p:nvSpPr>
        <p:spPr>
          <a:xfrm>
            <a:off x="914400" y="955964"/>
            <a:ext cx="42062400" cy="31089600"/>
          </a:xfrm>
          <a:prstGeom prst="rect">
            <a:avLst/>
          </a:prstGeom>
          <a:noFill/>
          <a:ln w="25400">
            <a:solidFill>
              <a:schemeClr val="accent1">
                <a:shade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15657A0-0036-4F90-AC2B-8672F32CA598}"/>
              </a:ext>
            </a:extLst>
          </p:cNvPr>
          <p:cNvSpPr txBox="1"/>
          <p:nvPr/>
        </p:nvSpPr>
        <p:spPr>
          <a:xfrm>
            <a:off x="11277600" y="1083545"/>
            <a:ext cx="22174200" cy="2677656"/>
          </a:xfrm>
          <a:prstGeom prst="rect">
            <a:avLst/>
          </a:prstGeom>
          <a:noFill/>
        </p:spPr>
        <p:txBody>
          <a:bodyPr wrap="square" rtlCol="0">
            <a:spAutoFit/>
          </a:bodyPr>
          <a:lstStyle/>
          <a:p>
            <a:r>
              <a:rPr lang="en-US" sz="9600" dirty="0"/>
              <a:t>Dec1 and STAT3 in Ovarian cancer</a:t>
            </a:r>
          </a:p>
          <a:p>
            <a:r>
              <a:rPr lang="en-US" sz="3600" dirty="0"/>
              <a:t>Brendan Reilly and Sarah Walker</a:t>
            </a:r>
          </a:p>
          <a:p>
            <a:r>
              <a:rPr lang="en-US" sz="3600" dirty="0"/>
              <a:t>The University of New Hampshire, Department of Molecular and </a:t>
            </a:r>
            <a:r>
              <a:rPr lang="en-US" sz="3600"/>
              <a:t>Cellular Biology</a:t>
            </a:r>
            <a:endParaRPr lang="en-US" sz="3600" dirty="0"/>
          </a:p>
        </p:txBody>
      </p:sp>
      <p:sp>
        <p:nvSpPr>
          <p:cNvPr id="3" name="TextBox 2">
            <a:extLst>
              <a:ext uri="{FF2B5EF4-FFF2-40B4-BE49-F238E27FC236}">
                <a16:creationId xmlns:a16="http://schemas.microsoft.com/office/drawing/2014/main" id="{C32FEDDF-D9AF-4147-914D-55DAACF3ABB2}"/>
              </a:ext>
            </a:extLst>
          </p:cNvPr>
          <p:cNvSpPr txBox="1"/>
          <p:nvPr/>
        </p:nvSpPr>
        <p:spPr>
          <a:xfrm>
            <a:off x="1600200" y="4475000"/>
            <a:ext cx="5181600" cy="830997"/>
          </a:xfrm>
          <a:prstGeom prst="rect">
            <a:avLst/>
          </a:prstGeom>
          <a:noFill/>
        </p:spPr>
        <p:txBody>
          <a:bodyPr wrap="square" rtlCol="0">
            <a:spAutoFit/>
          </a:bodyPr>
          <a:lstStyle/>
          <a:p>
            <a:r>
              <a:rPr lang="en-US" sz="4800" dirty="0"/>
              <a:t>Ovarian cancer </a:t>
            </a:r>
          </a:p>
        </p:txBody>
      </p:sp>
      <p:sp>
        <p:nvSpPr>
          <p:cNvPr id="5" name="TextBox 4">
            <a:extLst>
              <a:ext uri="{FF2B5EF4-FFF2-40B4-BE49-F238E27FC236}">
                <a16:creationId xmlns:a16="http://schemas.microsoft.com/office/drawing/2014/main" id="{9CCE241E-A737-4542-9B45-FC7FA20E1353}"/>
              </a:ext>
            </a:extLst>
          </p:cNvPr>
          <p:cNvSpPr txBox="1"/>
          <p:nvPr/>
        </p:nvSpPr>
        <p:spPr>
          <a:xfrm>
            <a:off x="1753934" y="5523824"/>
            <a:ext cx="6350000" cy="6740307"/>
          </a:xfrm>
          <a:prstGeom prst="rect">
            <a:avLst/>
          </a:prstGeom>
          <a:noFill/>
        </p:spPr>
        <p:txBody>
          <a:bodyPr wrap="square" rtlCol="0">
            <a:spAutoFit/>
          </a:bodyPr>
          <a:lstStyle/>
          <a:p>
            <a:r>
              <a:rPr lang="en-US" sz="2400" dirty="0"/>
              <a:t>Ovarian cancer is difficult to detect and as a result ovarian cancer is often diagnosed after it becomes metastatic. Because of late stage diagnoses ovarian cancer has a low 5-year survival rate and causes around 14,000 deaths of women in the United states each year. Understanding the roles that transcription factors play in proliferation and survival of ovarian cancer may lead to more targeted therapies in the future. One transcription factor of interest is Signal Transducer and Activator of Transcription 3 (STAT3). STAT3 hyperactivation is seen in roughly 70% of cancers including ovarian, and is known to target a variety of genes associated with survival and proliferation of cancer cells. STAT3 regulates many genes, including transcription factors like Dec1 (bHLHe40), both of which may play a role in cancer progression.  </a:t>
            </a:r>
          </a:p>
        </p:txBody>
      </p:sp>
      <p:graphicFrame>
        <p:nvGraphicFramePr>
          <p:cNvPr id="12" name="Chart 11">
            <a:extLst>
              <a:ext uri="{FF2B5EF4-FFF2-40B4-BE49-F238E27FC236}">
                <a16:creationId xmlns:a16="http://schemas.microsoft.com/office/drawing/2014/main" id="{00000000-0008-0000-0100-000002000000}"/>
              </a:ext>
            </a:extLst>
          </p:cNvPr>
          <p:cNvGraphicFramePr>
            <a:graphicFrameLocks/>
          </p:cNvGraphicFramePr>
          <p:nvPr>
            <p:extLst>
              <p:ext uri="{D42A27DB-BD31-4B8C-83A1-F6EECF244321}">
                <p14:modId xmlns:p14="http://schemas.microsoft.com/office/powerpoint/2010/main" val="581323324"/>
              </p:ext>
            </p:extLst>
          </p:nvPr>
        </p:nvGraphicFramePr>
        <p:xfrm>
          <a:off x="10704895" y="13574366"/>
          <a:ext cx="10400402" cy="5408357"/>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a:extLst>
              <a:ext uri="{FF2B5EF4-FFF2-40B4-BE49-F238E27FC236}">
                <a16:creationId xmlns:a16="http://schemas.microsoft.com/office/drawing/2014/main" id="{3C19CB90-AA5F-4913-A717-7C515BE0FD59}"/>
              </a:ext>
            </a:extLst>
          </p:cNvPr>
          <p:cNvSpPr txBox="1"/>
          <p:nvPr/>
        </p:nvSpPr>
        <p:spPr>
          <a:xfrm>
            <a:off x="29502964" y="20192826"/>
            <a:ext cx="13035701" cy="2308324"/>
          </a:xfrm>
          <a:prstGeom prst="rect">
            <a:avLst/>
          </a:prstGeom>
          <a:noFill/>
        </p:spPr>
        <p:txBody>
          <a:bodyPr wrap="square" rtlCol="0">
            <a:spAutoFit/>
          </a:bodyPr>
          <a:lstStyle/>
          <a:p>
            <a:r>
              <a:rPr lang="en-US" sz="2400" dirty="0"/>
              <a:t>Figure 8: Depiction of a Molecular switch for STAT3. The switch uses a fluorophore and a quencher molecule when the quencher is near the fluorophore no light is emitted. The DNA probe is designed to fold in two possible confirmations, “on” and “off”. STAT3 should bind the probe in the “on” conformation stabilizing it and driving the equilibrium in that direction. By having more switch in the “on” conformation the fluorescence should increase indicating an increase in STAT3 activation. We will also will be designing a switch for Dec1 to test its activity.</a:t>
            </a:r>
          </a:p>
        </p:txBody>
      </p:sp>
      <p:grpSp>
        <p:nvGrpSpPr>
          <p:cNvPr id="15" name="Group 14">
            <a:extLst>
              <a:ext uri="{FF2B5EF4-FFF2-40B4-BE49-F238E27FC236}">
                <a16:creationId xmlns:a16="http://schemas.microsoft.com/office/drawing/2014/main" id="{CA00AEBB-5394-4C02-B649-E4796F941CD6}"/>
              </a:ext>
            </a:extLst>
          </p:cNvPr>
          <p:cNvGrpSpPr/>
          <p:nvPr/>
        </p:nvGrpSpPr>
        <p:grpSpPr>
          <a:xfrm>
            <a:off x="1862294" y="12208008"/>
            <a:ext cx="5571080" cy="6670584"/>
            <a:chOff x="7719477" y="8668440"/>
            <a:chExt cx="4436956" cy="6351603"/>
          </a:xfrm>
        </p:grpSpPr>
        <p:sp>
          <p:nvSpPr>
            <p:cNvPr id="16" name="Rectangle 15">
              <a:extLst>
                <a:ext uri="{FF2B5EF4-FFF2-40B4-BE49-F238E27FC236}">
                  <a16:creationId xmlns:a16="http://schemas.microsoft.com/office/drawing/2014/main" id="{90A6F720-DC5F-443C-B7EC-596646AAE0D7}"/>
                </a:ext>
              </a:extLst>
            </p:cNvPr>
            <p:cNvSpPr/>
            <p:nvPr/>
          </p:nvSpPr>
          <p:spPr>
            <a:xfrm>
              <a:off x="7741725" y="9378647"/>
              <a:ext cx="4414708" cy="564139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Picture 17">
              <a:extLst>
                <a:ext uri="{FF2B5EF4-FFF2-40B4-BE49-F238E27FC236}">
                  <a16:creationId xmlns:a16="http://schemas.microsoft.com/office/drawing/2014/main" id="{FCE8935D-8F92-4495-8928-0390978CBFF8}"/>
                </a:ext>
              </a:extLst>
            </p:cNvPr>
            <p:cNvPicPr>
              <a:picLocks noChangeAspect="1"/>
            </p:cNvPicPr>
            <p:nvPr/>
          </p:nvPicPr>
          <p:blipFill>
            <a:blip r:embed="rId4"/>
            <a:stretch>
              <a:fillRect/>
            </a:stretch>
          </p:blipFill>
          <p:spPr>
            <a:xfrm>
              <a:off x="8004853" y="10109330"/>
              <a:ext cx="3904885" cy="4858751"/>
            </a:xfrm>
            <a:prstGeom prst="rect">
              <a:avLst/>
            </a:prstGeom>
          </p:spPr>
        </p:pic>
        <p:sp>
          <p:nvSpPr>
            <p:cNvPr id="19" name="TextBox 16">
              <a:extLst>
                <a:ext uri="{FF2B5EF4-FFF2-40B4-BE49-F238E27FC236}">
                  <a16:creationId xmlns:a16="http://schemas.microsoft.com/office/drawing/2014/main" id="{3D00C10A-7695-4491-8A29-91AF7710999B}"/>
                </a:ext>
              </a:extLst>
            </p:cNvPr>
            <p:cNvSpPr txBox="1"/>
            <p:nvPr/>
          </p:nvSpPr>
          <p:spPr>
            <a:xfrm>
              <a:off x="7719477" y="8668440"/>
              <a:ext cx="4345934" cy="61365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Jak-STAT3 signaling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pathway</a:t>
              </a:r>
            </a:p>
          </p:txBody>
        </p:sp>
      </p:grpSp>
      <p:pic>
        <p:nvPicPr>
          <p:cNvPr id="25" name="Picture 24" descr="A picture containing game&#10;&#10;Description automatically generated">
            <a:extLst>
              <a:ext uri="{FF2B5EF4-FFF2-40B4-BE49-F238E27FC236}">
                <a16:creationId xmlns:a16="http://schemas.microsoft.com/office/drawing/2014/main" id="{C2662D56-8FF0-4FFA-931D-7656BB2577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541470" y="14127124"/>
            <a:ext cx="11734800" cy="6065702"/>
          </a:xfrm>
          <a:prstGeom prst="rect">
            <a:avLst/>
          </a:prstGeom>
        </p:spPr>
      </p:pic>
      <p:pic>
        <p:nvPicPr>
          <p:cNvPr id="26" name="Picture 2" descr="A picture containing photo&#10;&#10;Description automatically generated">
            <a:extLst>
              <a:ext uri="{FF2B5EF4-FFF2-40B4-BE49-F238E27FC236}">
                <a16:creationId xmlns:a16="http://schemas.microsoft.com/office/drawing/2014/main" id="{03293D4C-9098-4F1A-9B9F-8971210C3070}"/>
              </a:ext>
            </a:extLst>
          </p:cNvPr>
          <p:cNvPicPr>
            <a:picLocks noChangeAspect="1" noChangeArrowheads="1"/>
          </p:cNvPicPr>
          <p:nvPr/>
        </p:nvPicPr>
        <p:blipFill rotWithShape="1">
          <a:blip r:embed="rId6" cstate="print"/>
          <a:srcRect l="8131" t="-1" r="6073" b="-1"/>
          <a:stretch/>
        </p:blipFill>
        <p:spPr bwMode="auto">
          <a:xfrm>
            <a:off x="1410443" y="22694867"/>
            <a:ext cx="8262849" cy="5295566"/>
          </a:xfrm>
          <a:prstGeom prst="rect">
            <a:avLst/>
          </a:prstGeom>
          <a:noFill/>
        </p:spPr>
      </p:pic>
      <p:sp>
        <p:nvSpPr>
          <p:cNvPr id="27" name="TextBox 26">
            <a:extLst>
              <a:ext uri="{FF2B5EF4-FFF2-40B4-BE49-F238E27FC236}">
                <a16:creationId xmlns:a16="http://schemas.microsoft.com/office/drawing/2014/main" id="{0FC4B8FE-1712-4CBC-9143-3924E6A7F72B}"/>
              </a:ext>
            </a:extLst>
          </p:cNvPr>
          <p:cNvSpPr txBox="1"/>
          <p:nvPr/>
        </p:nvSpPr>
        <p:spPr>
          <a:xfrm>
            <a:off x="1616350" y="21019663"/>
            <a:ext cx="7794350" cy="1569660"/>
          </a:xfrm>
          <a:prstGeom prst="rect">
            <a:avLst/>
          </a:prstGeom>
          <a:noFill/>
        </p:spPr>
        <p:txBody>
          <a:bodyPr wrap="square" rtlCol="0">
            <a:spAutoFit/>
          </a:bodyPr>
          <a:lstStyle/>
          <a:p>
            <a:r>
              <a:rPr lang="en-US" sz="2400" dirty="0"/>
              <a:t>In late stage ovarian cancer cells split off from the primary tumor forming spheres of cells that can then implant on other tissues. We model this by growing our cells in low adhesive plates to grow spheres in 3D. </a:t>
            </a:r>
          </a:p>
        </p:txBody>
      </p:sp>
      <p:sp>
        <p:nvSpPr>
          <p:cNvPr id="28" name="TextBox 27">
            <a:extLst>
              <a:ext uri="{FF2B5EF4-FFF2-40B4-BE49-F238E27FC236}">
                <a16:creationId xmlns:a16="http://schemas.microsoft.com/office/drawing/2014/main" id="{CDEE4DC0-F2B5-4E82-8396-D8BEFDE1C70A}"/>
              </a:ext>
            </a:extLst>
          </p:cNvPr>
          <p:cNvSpPr txBox="1"/>
          <p:nvPr/>
        </p:nvSpPr>
        <p:spPr>
          <a:xfrm>
            <a:off x="1451688" y="27833622"/>
            <a:ext cx="7959012" cy="646331"/>
          </a:xfrm>
          <a:prstGeom prst="rect">
            <a:avLst/>
          </a:prstGeom>
          <a:noFill/>
        </p:spPr>
        <p:txBody>
          <a:bodyPr wrap="square" rtlCol="0">
            <a:spAutoFit/>
          </a:bodyPr>
          <a:lstStyle/>
          <a:p>
            <a:r>
              <a:rPr lang="en-US" dirty="0"/>
              <a:t>Figure2: images of both spheroids in ascites fluid and implanting on the Peritoneal wall. Tong et al. 2015</a:t>
            </a:r>
          </a:p>
        </p:txBody>
      </p:sp>
      <p:pic>
        <p:nvPicPr>
          <p:cNvPr id="30" name="Picture 29" descr="A picture containing drawing&#10;&#10;Description automatically generated">
            <a:extLst>
              <a:ext uri="{FF2B5EF4-FFF2-40B4-BE49-F238E27FC236}">
                <a16:creationId xmlns:a16="http://schemas.microsoft.com/office/drawing/2014/main" id="{D6518028-7B3C-4676-95D0-ED2A52A595F8}"/>
              </a:ext>
            </a:extLst>
          </p:cNvPr>
          <p:cNvPicPr>
            <a:picLocks noChangeAspect="1"/>
          </p:cNvPicPr>
          <p:nvPr/>
        </p:nvPicPr>
        <p:blipFill rotWithShape="1">
          <a:blip r:embed="rId7">
            <a:extLst>
              <a:ext uri="{28A0092B-C50C-407E-A947-70E740481C1C}">
                <a14:useLocalDpi xmlns:a14="http://schemas.microsoft.com/office/drawing/2010/main" val="0"/>
              </a:ext>
            </a:extLst>
          </a:blip>
          <a:srcRect b="3110"/>
          <a:stretch/>
        </p:blipFill>
        <p:spPr>
          <a:xfrm>
            <a:off x="11397269" y="21619688"/>
            <a:ext cx="11498012" cy="6282707"/>
          </a:xfrm>
          <a:prstGeom prst="rect">
            <a:avLst/>
          </a:prstGeom>
        </p:spPr>
      </p:pic>
      <p:sp>
        <p:nvSpPr>
          <p:cNvPr id="31" name="TextBox 30">
            <a:extLst>
              <a:ext uri="{FF2B5EF4-FFF2-40B4-BE49-F238E27FC236}">
                <a16:creationId xmlns:a16="http://schemas.microsoft.com/office/drawing/2014/main" id="{EF7E2E90-99B7-4F06-8E64-89381FE2D538}"/>
              </a:ext>
            </a:extLst>
          </p:cNvPr>
          <p:cNvSpPr txBox="1"/>
          <p:nvPr/>
        </p:nvSpPr>
        <p:spPr>
          <a:xfrm>
            <a:off x="11397269" y="28204134"/>
            <a:ext cx="11498012" cy="1569660"/>
          </a:xfrm>
          <a:prstGeom prst="rect">
            <a:avLst/>
          </a:prstGeom>
          <a:noFill/>
        </p:spPr>
        <p:txBody>
          <a:bodyPr wrap="square" rtlCol="0">
            <a:spAutoFit/>
          </a:bodyPr>
          <a:lstStyle/>
          <a:p>
            <a:r>
              <a:rPr lang="en-US" sz="2400" dirty="0"/>
              <a:t>Figure 6: Proposed Dec1 STAT3 feed back loop. Here IL6 binds to the IL6r leading to the recruitment of JAK. JAK then phosphorylates Stat3, activating STAT3 and causing it to affect transcription. STAT3 causes the transcription of Dec1 which in turn causes the transcription of IL6r allowing for more STAT3 activation to occur.</a:t>
            </a:r>
          </a:p>
        </p:txBody>
      </p:sp>
      <p:pic>
        <p:nvPicPr>
          <p:cNvPr id="32" name="Picture 31">
            <a:extLst>
              <a:ext uri="{FF2B5EF4-FFF2-40B4-BE49-F238E27FC236}">
                <a16:creationId xmlns:a16="http://schemas.microsoft.com/office/drawing/2014/main" id="{8DA41FF7-862A-4E70-B3BC-F8DDD4C63981}"/>
              </a:ext>
            </a:extLst>
          </p:cNvPr>
          <p:cNvPicPr>
            <a:picLocks noChangeAspect="1"/>
          </p:cNvPicPr>
          <p:nvPr/>
        </p:nvPicPr>
        <p:blipFill>
          <a:blip r:embed="rId8"/>
          <a:stretch>
            <a:fillRect/>
          </a:stretch>
        </p:blipFill>
        <p:spPr>
          <a:xfrm>
            <a:off x="10864335" y="5392010"/>
            <a:ext cx="10240962" cy="6373365"/>
          </a:xfrm>
          <a:prstGeom prst="rect">
            <a:avLst/>
          </a:prstGeom>
        </p:spPr>
      </p:pic>
      <p:pic>
        <p:nvPicPr>
          <p:cNvPr id="33" name="Picture 32">
            <a:extLst>
              <a:ext uri="{FF2B5EF4-FFF2-40B4-BE49-F238E27FC236}">
                <a16:creationId xmlns:a16="http://schemas.microsoft.com/office/drawing/2014/main" id="{E58E9E7D-2563-4F49-95CC-E5FF37A06835}"/>
              </a:ext>
            </a:extLst>
          </p:cNvPr>
          <p:cNvPicPr>
            <a:picLocks noChangeAspect="1"/>
          </p:cNvPicPr>
          <p:nvPr/>
        </p:nvPicPr>
        <p:blipFill>
          <a:blip r:embed="rId9"/>
          <a:stretch>
            <a:fillRect/>
          </a:stretch>
        </p:blipFill>
        <p:spPr>
          <a:xfrm>
            <a:off x="21176755" y="5403927"/>
            <a:ext cx="10243700" cy="6361448"/>
          </a:xfrm>
          <a:prstGeom prst="rect">
            <a:avLst/>
          </a:prstGeom>
        </p:spPr>
      </p:pic>
      <p:sp>
        <p:nvSpPr>
          <p:cNvPr id="35" name="TextBox 34">
            <a:extLst>
              <a:ext uri="{FF2B5EF4-FFF2-40B4-BE49-F238E27FC236}">
                <a16:creationId xmlns:a16="http://schemas.microsoft.com/office/drawing/2014/main" id="{67267435-DFE4-46FB-AA56-13D2854D0F34}"/>
              </a:ext>
            </a:extLst>
          </p:cNvPr>
          <p:cNvSpPr txBox="1"/>
          <p:nvPr/>
        </p:nvSpPr>
        <p:spPr>
          <a:xfrm>
            <a:off x="10704894" y="19389047"/>
            <a:ext cx="10471861" cy="1569660"/>
          </a:xfrm>
          <a:prstGeom prst="rect">
            <a:avLst/>
          </a:prstGeom>
          <a:noFill/>
        </p:spPr>
        <p:txBody>
          <a:bodyPr wrap="square" rtlCol="0">
            <a:spAutoFit/>
          </a:bodyPr>
          <a:lstStyle/>
          <a:p>
            <a:r>
              <a:rPr lang="en-US" sz="2400" dirty="0"/>
              <a:t>Figure 4: Ovcar8 cells grown in 3D with knockdown of STAT3 and identified STAT3 genes: Dec1, CD44, TNFRS1A, UGCG, PXN and KLF6. Data was acquired through qPCR and values are expressed in relative value compared to a knockdown control (</a:t>
            </a:r>
            <a:r>
              <a:rPr lang="en-US" sz="2400" dirty="0" err="1"/>
              <a:t>siCTLA</a:t>
            </a:r>
            <a:r>
              <a:rPr lang="en-US" sz="2400" dirty="0"/>
              <a:t>). Data courtesy Sarah </a:t>
            </a:r>
            <a:r>
              <a:rPr lang="en-US" sz="2400" dirty="0" err="1"/>
              <a:t>Lecroix</a:t>
            </a:r>
            <a:r>
              <a:rPr lang="en-US" sz="2400" dirty="0"/>
              <a:t>.</a:t>
            </a:r>
          </a:p>
        </p:txBody>
      </p:sp>
      <p:sp>
        <p:nvSpPr>
          <p:cNvPr id="37" name="TextBox 36">
            <a:extLst>
              <a:ext uri="{FF2B5EF4-FFF2-40B4-BE49-F238E27FC236}">
                <a16:creationId xmlns:a16="http://schemas.microsoft.com/office/drawing/2014/main" id="{0B492F19-8A0C-4EE0-8D85-10BDF13A5AE6}"/>
              </a:ext>
            </a:extLst>
          </p:cNvPr>
          <p:cNvSpPr txBox="1"/>
          <p:nvPr/>
        </p:nvSpPr>
        <p:spPr>
          <a:xfrm>
            <a:off x="10704893" y="11901558"/>
            <a:ext cx="20715561" cy="1228923"/>
          </a:xfrm>
          <a:prstGeom prst="rect">
            <a:avLst/>
          </a:prstGeom>
          <a:noFill/>
        </p:spPr>
        <p:txBody>
          <a:bodyPr wrap="square" rtlCol="0">
            <a:spAutoFit/>
          </a:bodyPr>
          <a:lstStyle/>
          <a:p>
            <a:r>
              <a:rPr lang="en-US" sz="2400" dirty="0"/>
              <a:t>Figure 3: gene expression in Heya8 and Ovcar8  cells grown in 3D. Cells were grown in culture plates (for 2d growth) and in low adhesion plates (for 3d growth). Both sets of cells were then harvested and RNA was isolated.  Using qPCR gene expression was measured, standardized to an actin control, and relative expression of the 3D grown cells was compared to those grown in 2D. Here we see BHLHe40 (Dec1) is expressed more when Heya8 and Ovcar8 cells are grown in 3D compared to 2D.</a:t>
            </a:r>
          </a:p>
        </p:txBody>
      </p:sp>
      <p:sp>
        <p:nvSpPr>
          <p:cNvPr id="38" name="TextBox 37">
            <a:extLst>
              <a:ext uri="{FF2B5EF4-FFF2-40B4-BE49-F238E27FC236}">
                <a16:creationId xmlns:a16="http://schemas.microsoft.com/office/drawing/2014/main" id="{5C3DF340-E5BA-454D-8547-1DBAC532CD1E}"/>
              </a:ext>
            </a:extLst>
          </p:cNvPr>
          <p:cNvSpPr txBox="1"/>
          <p:nvPr/>
        </p:nvSpPr>
        <p:spPr>
          <a:xfrm>
            <a:off x="17334294" y="4426872"/>
            <a:ext cx="8061960" cy="830997"/>
          </a:xfrm>
          <a:prstGeom prst="rect">
            <a:avLst/>
          </a:prstGeom>
          <a:noFill/>
        </p:spPr>
        <p:txBody>
          <a:bodyPr wrap="square" rtlCol="0">
            <a:spAutoFit/>
          </a:bodyPr>
          <a:lstStyle/>
          <a:p>
            <a:r>
              <a:rPr lang="en-US" sz="4800" dirty="0"/>
              <a:t>Dec1 overexpressed in 3D  </a:t>
            </a:r>
          </a:p>
        </p:txBody>
      </p:sp>
      <p:pic>
        <p:nvPicPr>
          <p:cNvPr id="39" name="Picture 38">
            <a:extLst>
              <a:ext uri="{FF2B5EF4-FFF2-40B4-BE49-F238E27FC236}">
                <a16:creationId xmlns:a16="http://schemas.microsoft.com/office/drawing/2014/main" id="{9E3B5132-5156-4EC2-937B-8672C42DFF80}"/>
              </a:ext>
            </a:extLst>
          </p:cNvPr>
          <p:cNvPicPr>
            <a:picLocks noChangeAspect="1" noChangeArrowheads="1"/>
          </p:cNvPicPr>
          <p:nvPr/>
        </p:nvPicPr>
        <p:blipFill>
          <a:blip r:embed="rId10" cstate="print"/>
          <a:srcRect/>
          <a:stretch>
            <a:fillRect/>
          </a:stretch>
        </p:blipFill>
        <p:spPr bwMode="auto">
          <a:xfrm>
            <a:off x="23897380" y="14087777"/>
            <a:ext cx="5605585" cy="5472242"/>
          </a:xfrm>
          <a:prstGeom prst="rect">
            <a:avLst/>
          </a:prstGeom>
          <a:noFill/>
          <a:ln w="9525">
            <a:noFill/>
            <a:miter lim="800000"/>
            <a:headEnd/>
            <a:tailEnd/>
          </a:ln>
          <a:effectLst/>
        </p:spPr>
      </p:pic>
      <p:sp>
        <p:nvSpPr>
          <p:cNvPr id="40" name="TextBox 39">
            <a:extLst>
              <a:ext uri="{FF2B5EF4-FFF2-40B4-BE49-F238E27FC236}">
                <a16:creationId xmlns:a16="http://schemas.microsoft.com/office/drawing/2014/main" id="{16D2F3B1-90B2-45BE-86A7-DC1029EC8C45}"/>
              </a:ext>
            </a:extLst>
          </p:cNvPr>
          <p:cNvSpPr txBox="1"/>
          <p:nvPr/>
        </p:nvSpPr>
        <p:spPr>
          <a:xfrm>
            <a:off x="22937215" y="19477225"/>
            <a:ext cx="5819459" cy="1200329"/>
          </a:xfrm>
          <a:prstGeom prst="rect">
            <a:avLst/>
          </a:prstGeom>
          <a:noFill/>
        </p:spPr>
        <p:txBody>
          <a:bodyPr wrap="square" rtlCol="0">
            <a:spAutoFit/>
          </a:bodyPr>
          <a:lstStyle/>
          <a:p>
            <a:r>
              <a:rPr lang="en-US" sz="2400" dirty="0"/>
              <a:t>Figure 5: Knock downs of Dec1 and IL6R decrease levels of P-STAT3. Data provided by Dr. Sarah Walker.</a:t>
            </a:r>
          </a:p>
        </p:txBody>
      </p:sp>
      <p:pic>
        <p:nvPicPr>
          <p:cNvPr id="42" name="Picture 41" descr="A picture containing drawing&#10;&#10;Description automatically generated">
            <a:extLst>
              <a:ext uri="{FF2B5EF4-FFF2-40B4-BE49-F238E27FC236}">
                <a16:creationId xmlns:a16="http://schemas.microsoft.com/office/drawing/2014/main" id="{37F8AF5D-7CBC-4EF3-A926-4D9956D5956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3086577" y="5042453"/>
            <a:ext cx="4838700" cy="7179372"/>
          </a:xfrm>
          <a:prstGeom prst="rect">
            <a:avLst/>
          </a:prstGeom>
        </p:spPr>
      </p:pic>
      <p:sp>
        <p:nvSpPr>
          <p:cNvPr id="43" name="TextBox 42">
            <a:extLst>
              <a:ext uri="{FF2B5EF4-FFF2-40B4-BE49-F238E27FC236}">
                <a16:creationId xmlns:a16="http://schemas.microsoft.com/office/drawing/2014/main" id="{2D35233D-4201-4E7F-954B-40F3D7AFBB89}"/>
              </a:ext>
            </a:extLst>
          </p:cNvPr>
          <p:cNvSpPr txBox="1"/>
          <p:nvPr/>
        </p:nvSpPr>
        <p:spPr>
          <a:xfrm>
            <a:off x="38105696" y="5970502"/>
            <a:ext cx="3445112" cy="5262979"/>
          </a:xfrm>
          <a:prstGeom prst="rect">
            <a:avLst/>
          </a:prstGeom>
          <a:noFill/>
        </p:spPr>
        <p:txBody>
          <a:bodyPr wrap="square" rtlCol="0">
            <a:spAutoFit/>
          </a:bodyPr>
          <a:lstStyle/>
          <a:p>
            <a:r>
              <a:rPr lang="en-US" sz="2400" dirty="0"/>
              <a:t>Figure 7: Clue results for 3D gene signature. Red indicates how close the expression matches the gene signature. Numbers correlate to different treatments effecting gene expression. Clue is a tool available from the Broad Institute and takes inputs of gene lists that are either upregulated or down regulated in the condition of interest.</a:t>
            </a:r>
          </a:p>
        </p:txBody>
      </p:sp>
      <p:sp>
        <p:nvSpPr>
          <p:cNvPr id="29" name="TextBox 28">
            <a:extLst>
              <a:ext uri="{FF2B5EF4-FFF2-40B4-BE49-F238E27FC236}">
                <a16:creationId xmlns:a16="http://schemas.microsoft.com/office/drawing/2014/main" id="{5588638F-7277-4904-AB28-A900D9D0373A}"/>
              </a:ext>
            </a:extLst>
          </p:cNvPr>
          <p:cNvSpPr txBox="1"/>
          <p:nvPr/>
        </p:nvSpPr>
        <p:spPr>
          <a:xfrm>
            <a:off x="35442983" y="23328478"/>
            <a:ext cx="7365375" cy="5447645"/>
          </a:xfrm>
          <a:prstGeom prst="rect">
            <a:avLst/>
          </a:prstGeom>
          <a:noFill/>
        </p:spPr>
        <p:txBody>
          <a:bodyPr wrap="square" rtlCol="0">
            <a:spAutoFit/>
          </a:bodyPr>
          <a:lstStyle/>
          <a:p>
            <a:r>
              <a:rPr lang="en-US" sz="4800" dirty="0"/>
              <a:t>  Future Plans </a:t>
            </a:r>
          </a:p>
          <a:p>
            <a:endParaRPr lang="en-US" sz="4800" dirty="0"/>
          </a:p>
          <a:p>
            <a:r>
              <a:rPr lang="en-US" sz="3600" dirty="0"/>
              <a:t>-Transfect Switch into cells </a:t>
            </a:r>
          </a:p>
          <a:p>
            <a:r>
              <a:rPr lang="en-US" sz="3600" dirty="0"/>
              <a:t>-Test drugs from Clue effect on 3D cells using Viability assays </a:t>
            </a:r>
          </a:p>
          <a:p>
            <a:r>
              <a:rPr lang="en-US" sz="3600" dirty="0"/>
              <a:t>-Use switch to test if drugs effect on STAT3 and Dec1 activity</a:t>
            </a:r>
          </a:p>
          <a:p>
            <a:endParaRPr lang="en-US" sz="3600" dirty="0"/>
          </a:p>
          <a:p>
            <a:endParaRPr lang="en-US" sz="3600" dirty="0"/>
          </a:p>
        </p:txBody>
      </p:sp>
      <p:sp>
        <p:nvSpPr>
          <p:cNvPr id="34" name="TextBox 33">
            <a:extLst>
              <a:ext uri="{FF2B5EF4-FFF2-40B4-BE49-F238E27FC236}">
                <a16:creationId xmlns:a16="http://schemas.microsoft.com/office/drawing/2014/main" id="{D337947D-38C7-4238-8B24-CDE1118BDD11}"/>
              </a:ext>
            </a:extLst>
          </p:cNvPr>
          <p:cNvSpPr txBox="1"/>
          <p:nvPr/>
        </p:nvSpPr>
        <p:spPr>
          <a:xfrm>
            <a:off x="32840396" y="13052768"/>
            <a:ext cx="8061960" cy="830997"/>
          </a:xfrm>
          <a:prstGeom prst="rect">
            <a:avLst/>
          </a:prstGeom>
          <a:noFill/>
        </p:spPr>
        <p:txBody>
          <a:bodyPr wrap="square" rtlCol="0">
            <a:spAutoFit/>
          </a:bodyPr>
          <a:lstStyle/>
          <a:p>
            <a:r>
              <a:rPr lang="en-US" sz="4800" dirty="0"/>
              <a:t>  Monitoring STAT3 activation</a:t>
            </a:r>
          </a:p>
        </p:txBody>
      </p:sp>
      <p:sp>
        <p:nvSpPr>
          <p:cNvPr id="36" name="TextBox 35">
            <a:extLst>
              <a:ext uri="{FF2B5EF4-FFF2-40B4-BE49-F238E27FC236}">
                <a16:creationId xmlns:a16="http://schemas.microsoft.com/office/drawing/2014/main" id="{4BCE00B8-47CF-4BF8-AD7A-49A7D2A57DA4}"/>
              </a:ext>
            </a:extLst>
          </p:cNvPr>
          <p:cNvSpPr txBox="1"/>
          <p:nvPr/>
        </p:nvSpPr>
        <p:spPr>
          <a:xfrm>
            <a:off x="1349841" y="19008752"/>
            <a:ext cx="7959012" cy="923330"/>
          </a:xfrm>
          <a:prstGeom prst="rect">
            <a:avLst/>
          </a:prstGeom>
          <a:noFill/>
        </p:spPr>
        <p:txBody>
          <a:bodyPr wrap="square" rtlCol="0">
            <a:spAutoFit/>
          </a:bodyPr>
          <a:lstStyle/>
          <a:p>
            <a:r>
              <a:rPr lang="en-US" dirty="0"/>
              <a:t>Figure1: Depiction of STAT3 activation pathway. A receptor is activated by its cytokine allowing it to recruit JAK to phosphorylate STAT3. STAT3 can then enter the nucleus and affect transcription.</a:t>
            </a:r>
          </a:p>
        </p:txBody>
      </p:sp>
      <p:sp>
        <p:nvSpPr>
          <p:cNvPr id="41" name="TextBox 40">
            <a:extLst>
              <a:ext uri="{FF2B5EF4-FFF2-40B4-BE49-F238E27FC236}">
                <a16:creationId xmlns:a16="http://schemas.microsoft.com/office/drawing/2014/main" id="{5A3EC4F4-A57B-4A16-8272-F498A33048F8}"/>
              </a:ext>
            </a:extLst>
          </p:cNvPr>
          <p:cNvSpPr txBox="1"/>
          <p:nvPr/>
        </p:nvSpPr>
        <p:spPr>
          <a:xfrm>
            <a:off x="33090767" y="4411425"/>
            <a:ext cx="8061960" cy="830997"/>
          </a:xfrm>
          <a:prstGeom prst="rect">
            <a:avLst/>
          </a:prstGeom>
          <a:noFill/>
        </p:spPr>
        <p:txBody>
          <a:bodyPr wrap="square" rtlCol="0">
            <a:spAutoFit/>
          </a:bodyPr>
          <a:lstStyle/>
          <a:p>
            <a:r>
              <a:rPr lang="en-US" sz="4800" dirty="0"/>
              <a:t>  Discovering Treatments</a:t>
            </a:r>
          </a:p>
        </p:txBody>
      </p:sp>
      <p:pic>
        <p:nvPicPr>
          <p:cNvPr id="7" name="Picture 6" descr="A screenshot of a cell phone&#10;&#10;Description automatically generated">
            <a:extLst>
              <a:ext uri="{FF2B5EF4-FFF2-40B4-BE49-F238E27FC236}">
                <a16:creationId xmlns:a16="http://schemas.microsoft.com/office/drawing/2014/main" id="{DF63511A-8905-4ADD-AC7A-0D31B6C3198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4881850" y="23635543"/>
            <a:ext cx="7481396" cy="4780445"/>
          </a:xfrm>
          <a:prstGeom prst="rect">
            <a:avLst/>
          </a:prstGeom>
        </p:spPr>
      </p:pic>
      <p:sp>
        <p:nvSpPr>
          <p:cNvPr id="44" name="TextBox 43">
            <a:extLst>
              <a:ext uri="{FF2B5EF4-FFF2-40B4-BE49-F238E27FC236}">
                <a16:creationId xmlns:a16="http://schemas.microsoft.com/office/drawing/2014/main" id="{CAAD3295-EB93-435E-BD06-1F54024EB06C}"/>
              </a:ext>
            </a:extLst>
          </p:cNvPr>
          <p:cNvSpPr txBox="1"/>
          <p:nvPr/>
        </p:nvSpPr>
        <p:spPr>
          <a:xfrm>
            <a:off x="24963117" y="28083078"/>
            <a:ext cx="7400129" cy="1569660"/>
          </a:xfrm>
          <a:prstGeom prst="rect">
            <a:avLst/>
          </a:prstGeom>
          <a:noFill/>
        </p:spPr>
        <p:txBody>
          <a:bodyPr wrap="square" rtlCol="0">
            <a:spAutoFit/>
          </a:bodyPr>
          <a:lstStyle/>
          <a:p>
            <a:r>
              <a:rPr lang="en-US" sz="2400" dirty="0"/>
              <a:t>Figure 9: Western blot of a pulldown assay using probes bound to biotin. The STAT3 switch is called switch in this blot The switch binds Stat3 more after prolactin stimulation.</a:t>
            </a:r>
          </a:p>
        </p:txBody>
      </p:sp>
      <p:sp>
        <p:nvSpPr>
          <p:cNvPr id="45" name="TextBox 44">
            <a:extLst>
              <a:ext uri="{FF2B5EF4-FFF2-40B4-BE49-F238E27FC236}">
                <a16:creationId xmlns:a16="http://schemas.microsoft.com/office/drawing/2014/main" id="{21AF7E61-6F1E-44AF-9993-EBAE460C791D}"/>
              </a:ext>
            </a:extLst>
          </p:cNvPr>
          <p:cNvSpPr txBox="1"/>
          <p:nvPr/>
        </p:nvSpPr>
        <p:spPr>
          <a:xfrm>
            <a:off x="24619258" y="23145777"/>
            <a:ext cx="8061960" cy="830997"/>
          </a:xfrm>
          <a:prstGeom prst="rect">
            <a:avLst/>
          </a:prstGeom>
          <a:noFill/>
        </p:spPr>
        <p:txBody>
          <a:bodyPr wrap="square" rtlCol="0">
            <a:spAutoFit/>
          </a:bodyPr>
          <a:lstStyle/>
          <a:p>
            <a:r>
              <a:rPr lang="en-US" sz="4800" dirty="0"/>
              <a:t>  Monitoring STAT3 activation</a:t>
            </a:r>
          </a:p>
        </p:txBody>
      </p:sp>
    </p:spTree>
    <p:extLst>
      <p:ext uri="{BB962C8B-B14F-4D97-AF65-F5344CB8AC3E}">
        <p14:creationId xmlns:p14="http://schemas.microsoft.com/office/powerpoint/2010/main" val="2676459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2301</TotalTime>
  <Words>780</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Warzin, Ashlee</dc:creator>
  <cp:lastModifiedBy>Brendan michael</cp:lastModifiedBy>
  <cp:revision>70</cp:revision>
  <dcterms:created xsi:type="dcterms:W3CDTF">2019-01-03T14:51:26Z</dcterms:created>
  <dcterms:modified xsi:type="dcterms:W3CDTF">2020-04-18T01:05:55Z</dcterms:modified>
</cp:coreProperties>
</file>