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51206400" cy="384048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orient="horz" pos="12096">
          <p15:clr>
            <a:srgbClr val="A4A3A4"/>
          </p15:clr>
        </p15:guide>
        <p15:guide id="4" pos="161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ker, Sarah" initials="WS" lastIdx="8" clrIdx="0">
    <p:extLst>
      <p:ext uri="{19B8F6BF-5375-455C-9EA6-DF929625EA0E}">
        <p15:presenceInfo xmlns:p15="http://schemas.microsoft.com/office/powerpoint/2012/main" userId="S::srw1028@unh.edu::ac89906f-9ef0-4b58-bd26-166e4ad5e7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CC"/>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A4F4C-7DED-49D2-86E7-A748A996EF9D}" v="15" dt="2020-04-17T21:26:36.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58" autoAdjust="0"/>
    <p:restoredTop sz="94575" autoAdjust="0"/>
  </p:normalViewPr>
  <p:slideViewPr>
    <p:cSldViewPr>
      <p:cViewPr>
        <p:scale>
          <a:sx n="40" d="100"/>
          <a:sy n="40" d="100"/>
        </p:scale>
        <p:origin x="99" y="-5751"/>
      </p:cViewPr>
      <p:guideLst>
        <p:guide orient="horz" pos="10368"/>
        <p:guide pos="15552"/>
        <p:guide orient="horz" pos="12096"/>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c Nguyen" userId="35298fe23a1549cb" providerId="LiveId" clId="{06EA4F4C-7DED-49D2-86E7-A748A996EF9D}"/>
    <pc:docChg chg="custSel modSld">
      <pc:chgData name="Duc Nguyen" userId="35298fe23a1549cb" providerId="LiveId" clId="{06EA4F4C-7DED-49D2-86E7-A748A996EF9D}" dt="2020-04-17T21:29:11.372" v="175" actId="2"/>
      <pc:docMkLst>
        <pc:docMk/>
      </pc:docMkLst>
      <pc:sldChg chg="addSp delSp modSp delCm">
        <pc:chgData name="Duc Nguyen" userId="35298fe23a1549cb" providerId="LiveId" clId="{06EA4F4C-7DED-49D2-86E7-A748A996EF9D}" dt="2020-04-17T21:29:11.372" v="175" actId="2"/>
        <pc:sldMkLst>
          <pc:docMk/>
          <pc:sldMk cId="0" sldId="259"/>
        </pc:sldMkLst>
        <pc:spChg chg="mod">
          <ac:chgData name="Duc Nguyen" userId="35298fe23a1549cb" providerId="LiveId" clId="{06EA4F4C-7DED-49D2-86E7-A748A996EF9D}" dt="2020-04-17T17:57:01.085" v="1" actId="13926"/>
          <ac:spMkLst>
            <pc:docMk/>
            <pc:sldMk cId="0" sldId="259"/>
            <ac:spMk id="20" creationId="{00000000-0000-0000-0000-000000000000}"/>
          </ac:spMkLst>
        </pc:spChg>
        <pc:spChg chg="mod">
          <ac:chgData name="Duc Nguyen" userId="35298fe23a1549cb" providerId="LiveId" clId="{06EA4F4C-7DED-49D2-86E7-A748A996EF9D}" dt="2020-04-17T21:28:50.767" v="171" actId="2"/>
          <ac:spMkLst>
            <pc:docMk/>
            <pc:sldMk cId="0" sldId="259"/>
            <ac:spMk id="21" creationId="{00000000-0000-0000-0000-000000000000}"/>
          </ac:spMkLst>
        </pc:spChg>
        <pc:spChg chg="mod">
          <ac:chgData name="Duc Nguyen" userId="35298fe23a1549cb" providerId="LiveId" clId="{06EA4F4C-7DED-49D2-86E7-A748A996EF9D}" dt="2020-04-17T18:01:00.983" v="33" actId="1076"/>
          <ac:spMkLst>
            <pc:docMk/>
            <pc:sldMk cId="0" sldId="259"/>
            <ac:spMk id="32" creationId="{240FC6B3-C26A-4807-95A4-2B6AD2BECB4B}"/>
          </ac:spMkLst>
        </pc:spChg>
        <pc:spChg chg="mod">
          <ac:chgData name="Duc Nguyen" userId="35298fe23a1549cb" providerId="LiveId" clId="{06EA4F4C-7DED-49D2-86E7-A748A996EF9D}" dt="2020-04-17T21:24:54.279" v="166" actId="20577"/>
          <ac:spMkLst>
            <pc:docMk/>
            <pc:sldMk cId="0" sldId="259"/>
            <ac:spMk id="36" creationId="{00000000-0000-0000-0000-000000000000}"/>
          </ac:spMkLst>
        </pc:spChg>
        <pc:spChg chg="del">
          <ac:chgData name="Duc Nguyen" userId="35298fe23a1549cb" providerId="LiveId" clId="{06EA4F4C-7DED-49D2-86E7-A748A996EF9D}" dt="2020-04-17T17:59:18.998" v="21" actId="478"/>
          <ac:spMkLst>
            <pc:docMk/>
            <pc:sldMk cId="0" sldId="259"/>
            <ac:spMk id="39" creationId="{A56398D2-45AD-4AA2-8D46-4A8248F4A1C3}"/>
          </ac:spMkLst>
        </pc:spChg>
        <pc:spChg chg="mod">
          <ac:chgData name="Duc Nguyen" userId="35298fe23a1549cb" providerId="LiveId" clId="{06EA4F4C-7DED-49D2-86E7-A748A996EF9D}" dt="2020-04-17T21:22:25.452" v="151" actId="20577"/>
          <ac:spMkLst>
            <pc:docMk/>
            <pc:sldMk cId="0" sldId="259"/>
            <ac:spMk id="41" creationId="{96DA2A10-F5C9-4BA5-8CBA-B367F4E9C9C7}"/>
          </ac:spMkLst>
        </pc:spChg>
        <pc:spChg chg="mod">
          <ac:chgData name="Duc Nguyen" userId="35298fe23a1549cb" providerId="LiveId" clId="{06EA4F4C-7DED-49D2-86E7-A748A996EF9D}" dt="2020-04-17T18:03:18.088" v="50" actId="1076"/>
          <ac:spMkLst>
            <pc:docMk/>
            <pc:sldMk cId="0" sldId="259"/>
            <ac:spMk id="42" creationId="{17D396BA-0D34-496F-A8F2-8F9896CCBE9A}"/>
          </ac:spMkLst>
        </pc:spChg>
        <pc:spChg chg="add mod">
          <ac:chgData name="Duc Nguyen" userId="35298fe23a1549cb" providerId="LiveId" clId="{06EA4F4C-7DED-49D2-86E7-A748A996EF9D}" dt="2020-04-17T18:02:45.059" v="45" actId="1076"/>
          <ac:spMkLst>
            <pc:docMk/>
            <pc:sldMk cId="0" sldId="259"/>
            <ac:spMk id="43" creationId="{4582EC26-1FDD-482D-A4CE-271692920DBF}"/>
          </ac:spMkLst>
        </pc:spChg>
        <pc:spChg chg="mod">
          <ac:chgData name="Duc Nguyen" userId="35298fe23a1549cb" providerId="LiveId" clId="{06EA4F4C-7DED-49D2-86E7-A748A996EF9D}" dt="2020-04-17T21:29:02.399" v="173" actId="2"/>
          <ac:spMkLst>
            <pc:docMk/>
            <pc:sldMk cId="0" sldId="259"/>
            <ac:spMk id="54" creationId="{0101E62F-2263-43BB-8C9A-ACB240B34056}"/>
          </ac:spMkLst>
        </pc:spChg>
        <pc:spChg chg="mod">
          <ac:chgData name="Duc Nguyen" userId="35298fe23a1549cb" providerId="LiveId" clId="{06EA4F4C-7DED-49D2-86E7-A748A996EF9D}" dt="2020-04-17T21:29:05.596" v="174" actId="2"/>
          <ac:spMkLst>
            <pc:docMk/>
            <pc:sldMk cId="0" sldId="259"/>
            <ac:spMk id="81" creationId="{BB7B40BE-F7FD-4860-A16C-1B9953402761}"/>
          </ac:spMkLst>
        </pc:spChg>
        <pc:spChg chg="mod">
          <ac:chgData name="Duc Nguyen" userId="35298fe23a1549cb" providerId="LiveId" clId="{06EA4F4C-7DED-49D2-86E7-A748A996EF9D}" dt="2020-04-17T21:29:11.372" v="175" actId="2"/>
          <ac:spMkLst>
            <pc:docMk/>
            <pc:sldMk cId="0" sldId="259"/>
            <ac:spMk id="92" creationId="{9B3E7491-C1DF-4DE1-AEA0-2C516CE3A0D3}"/>
          </ac:spMkLst>
        </pc:spChg>
        <pc:spChg chg="del mod">
          <ac:chgData name="Duc Nguyen" userId="35298fe23a1549cb" providerId="LiveId" clId="{06EA4F4C-7DED-49D2-86E7-A748A996EF9D}" dt="2020-04-17T18:03:45.718" v="53" actId="478"/>
          <ac:spMkLst>
            <pc:docMk/>
            <pc:sldMk cId="0" sldId="259"/>
            <ac:spMk id="96" creationId="{3E90DF90-4462-444C-BD8B-31CABA74DF73}"/>
          </ac:spMkLst>
        </pc:spChg>
        <pc:picChg chg="mod">
          <ac:chgData name="Duc Nguyen" userId="35298fe23a1549cb" providerId="LiveId" clId="{06EA4F4C-7DED-49D2-86E7-A748A996EF9D}" dt="2020-04-17T18:03:28.892" v="52" actId="1076"/>
          <ac:picMkLst>
            <pc:docMk/>
            <pc:sldMk cId="0" sldId="259"/>
            <ac:picMk id="45" creationId="{7AB47B5D-E56E-463E-89DB-47FDB8FAB070}"/>
          </ac:picMkLst>
        </pc:picChg>
        <pc:picChg chg="mod">
          <ac:chgData name="Duc Nguyen" userId="35298fe23a1549cb" providerId="LiveId" clId="{06EA4F4C-7DED-49D2-86E7-A748A996EF9D}" dt="2020-04-17T18:01:22.039" v="35" actId="14100"/>
          <ac:picMkLst>
            <pc:docMk/>
            <pc:sldMk cId="0" sldId="259"/>
            <ac:picMk id="108" creationId="{206770F0-A4D5-4739-B090-4468000B47AE}"/>
          </ac:picMkLst>
        </pc:picChg>
        <pc:picChg chg="mod">
          <ac:chgData name="Duc Nguyen" userId="35298fe23a1549cb" providerId="LiveId" clId="{06EA4F4C-7DED-49D2-86E7-A748A996EF9D}" dt="2020-04-17T18:02:38.731" v="44" actId="1076"/>
          <ac:picMkLst>
            <pc:docMk/>
            <pc:sldMk cId="0" sldId="259"/>
            <ac:picMk id="133" creationId="{24A168F5-9218-4345-84AC-7177CF20E6E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aryr\Downloads\OVCAR8%203D%20Rep%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 2'!$A$2</c:f>
              <c:strCache>
                <c:ptCount val="1"/>
                <c:pt idx="0">
                  <c:v>sicontrolA</c:v>
                </c:pt>
              </c:strCache>
            </c:strRef>
          </c:tx>
          <c:spPr>
            <a:solidFill>
              <a:schemeClr val="accent1"/>
            </a:solidFill>
            <a:ln>
              <a:noFill/>
            </a:ln>
            <a:effectLst/>
          </c:spPr>
          <c:invertIfNegative val="0"/>
          <c:cat>
            <c:strRef>
              <c:f>'Sheet 2'!$B$1:$H$1</c:f>
              <c:strCache>
                <c:ptCount val="7"/>
                <c:pt idx="0">
                  <c:v>BCL6</c:v>
                </c:pt>
                <c:pt idx="1">
                  <c:v>VTCN</c:v>
                </c:pt>
                <c:pt idx="2">
                  <c:v>PDL1</c:v>
                </c:pt>
                <c:pt idx="3">
                  <c:v>PDL2</c:v>
                </c:pt>
                <c:pt idx="4">
                  <c:v>B7H3</c:v>
                </c:pt>
                <c:pt idx="5">
                  <c:v>PVR</c:v>
                </c:pt>
                <c:pt idx="6">
                  <c:v>NECTIN3</c:v>
                </c:pt>
              </c:strCache>
            </c:strRef>
          </c:cat>
          <c:val>
            <c:numRef>
              <c:f>'Sheet 2'!$B$2:$H$2</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E548-40B5-97F2-BA91FCFD32BC}"/>
            </c:ext>
          </c:extLst>
        </c:ser>
        <c:ser>
          <c:idx val="1"/>
          <c:order val="1"/>
          <c:tx>
            <c:strRef>
              <c:f>'Sheet 2'!$A$3</c:f>
              <c:strCache>
                <c:ptCount val="1"/>
                <c:pt idx="0">
                  <c:v>siBCL6#1</c:v>
                </c:pt>
              </c:strCache>
            </c:strRef>
          </c:tx>
          <c:spPr>
            <a:solidFill>
              <a:schemeClr val="accent2"/>
            </a:solidFill>
            <a:ln>
              <a:noFill/>
            </a:ln>
            <a:effectLst/>
          </c:spPr>
          <c:invertIfNegative val="0"/>
          <c:cat>
            <c:strRef>
              <c:f>'Sheet 2'!$B$1:$H$1</c:f>
              <c:strCache>
                <c:ptCount val="7"/>
                <c:pt idx="0">
                  <c:v>BCL6</c:v>
                </c:pt>
                <c:pt idx="1">
                  <c:v>VTCN</c:v>
                </c:pt>
                <c:pt idx="2">
                  <c:v>PDL1</c:v>
                </c:pt>
                <c:pt idx="3">
                  <c:v>PDL2</c:v>
                </c:pt>
                <c:pt idx="4">
                  <c:v>B7H3</c:v>
                </c:pt>
                <c:pt idx="5">
                  <c:v>PVR</c:v>
                </c:pt>
                <c:pt idx="6">
                  <c:v>NECTIN3</c:v>
                </c:pt>
              </c:strCache>
            </c:strRef>
          </c:cat>
          <c:val>
            <c:numRef>
              <c:f>'Sheet 2'!$B$3:$H$3</c:f>
              <c:numCache>
                <c:formatCode>General</c:formatCode>
                <c:ptCount val="7"/>
                <c:pt idx="0">
                  <c:v>0.28868776559829712</c:v>
                </c:pt>
                <c:pt idx="1">
                  <c:v>0.44603374600410461</c:v>
                </c:pt>
                <c:pt idx="2">
                  <c:v>0.26420208811759949</c:v>
                </c:pt>
                <c:pt idx="3">
                  <c:v>0.81111997365951538</c:v>
                </c:pt>
                <c:pt idx="4">
                  <c:v>0.65321719646453857</c:v>
                </c:pt>
                <c:pt idx="5">
                  <c:v>0.72503697872161865</c:v>
                </c:pt>
                <c:pt idx="6">
                  <c:v>0.44455471634864807</c:v>
                </c:pt>
              </c:numCache>
            </c:numRef>
          </c:val>
          <c:extLst>
            <c:ext xmlns:c16="http://schemas.microsoft.com/office/drawing/2014/chart" uri="{C3380CC4-5D6E-409C-BE32-E72D297353CC}">
              <c16:uniqueId val="{00000001-E548-40B5-97F2-BA91FCFD32BC}"/>
            </c:ext>
          </c:extLst>
        </c:ser>
        <c:ser>
          <c:idx val="2"/>
          <c:order val="2"/>
          <c:tx>
            <c:strRef>
              <c:f>'Sheet 2'!$A$4</c:f>
              <c:strCache>
                <c:ptCount val="1"/>
                <c:pt idx="0">
                  <c:v>siBCL6-sc</c:v>
                </c:pt>
              </c:strCache>
            </c:strRef>
          </c:tx>
          <c:spPr>
            <a:solidFill>
              <a:schemeClr val="accent3"/>
            </a:solidFill>
            <a:ln>
              <a:noFill/>
            </a:ln>
            <a:effectLst/>
          </c:spPr>
          <c:invertIfNegative val="0"/>
          <c:cat>
            <c:strRef>
              <c:f>'Sheet 2'!$B$1:$H$1</c:f>
              <c:strCache>
                <c:ptCount val="7"/>
                <c:pt idx="0">
                  <c:v>BCL6</c:v>
                </c:pt>
                <c:pt idx="1">
                  <c:v>VTCN</c:v>
                </c:pt>
                <c:pt idx="2">
                  <c:v>PDL1</c:v>
                </c:pt>
                <c:pt idx="3">
                  <c:v>PDL2</c:v>
                </c:pt>
                <c:pt idx="4">
                  <c:v>B7H3</c:v>
                </c:pt>
                <c:pt idx="5">
                  <c:v>PVR</c:v>
                </c:pt>
                <c:pt idx="6">
                  <c:v>NECTIN3</c:v>
                </c:pt>
              </c:strCache>
            </c:strRef>
          </c:cat>
          <c:val>
            <c:numRef>
              <c:f>'Sheet 2'!$B$4:$H$4</c:f>
              <c:numCache>
                <c:formatCode>General</c:formatCode>
                <c:ptCount val="7"/>
                <c:pt idx="0">
                  <c:v>4.6443615108728409E-2</c:v>
                </c:pt>
                <c:pt idx="1">
                  <c:v>1.0876865386962891</c:v>
                </c:pt>
                <c:pt idx="2">
                  <c:v>0.41135600209236145</c:v>
                </c:pt>
                <c:pt idx="3">
                  <c:v>0.30844789743423462</c:v>
                </c:pt>
                <c:pt idx="4">
                  <c:v>1.36220383644104</c:v>
                </c:pt>
                <c:pt idx="5">
                  <c:v>0.58099275827407837</c:v>
                </c:pt>
                <c:pt idx="6">
                  <c:v>0.61954694986343384</c:v>
                </c:pt>
              </c:numCache>
            </c:numRef>
          </c:val>
          <c:extLst>
            <c:ext xmlns:c16="http://schemas.microsoft.com/office/drawing/2014/chart" uri="{C3380CC4-5D6E-409C-BE32-E72D297353CC}">
              <c16:uniqueId val="{00000002-E548-40B5-97F2-BA91FCFD32BC}"/>
            </c:ext>
          </c:extLst>
        </c:ser>
        <c:dLbls>
          <c:showLegendKey val="0"/>
          <c:showVal val="0"/>
          <c:showCatName val="0"/>
          <c:showSerName val="0"/>
          <c:showPercent val="0"/>
          <c:showBubbleSize val="0"/>
        </c:dLbls>
        <c:gapWidth val="219"/>
        <c:overlap val="-27"/>
        <c:axId val="627404368"/>
        <c:axId val="627401416"/>
      </c:barChart>
      <c:catAx>
        <c:axId val="62740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27401416"/>
        <c:crosses val="autoZero"/>
        <c:auto val="1"/>
        <c:lblAlgn val="ctr"/>
        <c:lblOffset val="100"/>
        <c:noMultiLvlLbl val="0"/>
      </c:catAx>
      <c:valAx>
        <c:axId val="627401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27404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dirty="0"/>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dirty="0"/>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dirty="0"/>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dirty="0"/>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1223" y="11931121"/>
            <a:ext cx="43523958" cy="8230658"/>
          </a:xfrm>
        </p:spPr>
        <p:txBody>
          <a:bodyPr/>
          <a:lstStyle/>
          <a:p>
            <a:r>
              <a:rPr lang="en-US"/>
              <a:t>Click to edit Master title style</a:t>
            </a:r>
          </a:p>
        </p:txBody>
      </p:sp>
      <p:sp>
        <p:nvSpPr>
          <p:cNvPr id="3" name="Subtitle 2"/>
          <p:cNvSpPr>
            <a:spLocks noGrp="1"/>
          </p:cNvSpPr>
          <p:nvPr>
            <p:ph type="subTitle" idx="1"/>
          </p:nvPr>
        </p:nvSpPr>
        <p:spPr>
          <a:xfrm>
            <a:off x="7680591" y="21761980"/>
            <a:ext cx="35845220" cy="981604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dirty="0"/>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dirty="0"/>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013" y="1537230"/>
            <a:ext cx="11521810" cy="32770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59579" y="1537230"/>
            <a:ext cx="34387632" cy="32770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dirty="0"/>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59581" y="1537229"/>
            <a:ext cx="46087242" cy="6400800"/>
          </a:xfrm>
        </p:spPr>
        <p:txBody>
          <a:bodyPr/>
          <a:lstStyle/>
          <a:p>
            <a:r>
              <a:rPr lang="en-US"/>
              <a:t>Click to edit Master title style</a:t>
            </a:r>
          </a:p>
        </p:txBody>
      </p:sp>
      <p:sp>
        <p:nvSpPr>
          <p:cNvPr id="3" name="Content Placeholder 2"/>
          <p:cNvSpPr>
            <a:spLocks noGrp="1"/>
          </p:cNvSpPr>
          <p:nvPr>
            <p:ph sz="quarter" idx="1"/>
          </p:nvPr>
        </p:nvSpPr>
        <p:spPr>
          <a:xfrm>
            <a:off x="2559582" y="8960382"/>
            <a:ext cx="22954720" cy="12584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5692103" y="8960382"/>
            <a:ext cx="22954720" cy="12584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559582" y="21723086"/>
            <a:ext cx="22954720" cy="12584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5692103" y="21723086"/>
            <a:ext cx="22954720" cy="12584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dirty="0"/>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dirty="0"/>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9016"/>
            <a:ext cx="43525811" cy="7626879"/>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3" y="16277961"/>
            <a:ext cx="43525811" cy="8401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dirty="0"/>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59582" y="8960381"/>
            <a:ext cx="22954720" cy="2534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92103" y="8960381"/>
            <a:ext cx="22954720" cy="2534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dirty="0"/>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59581" y="8597376"/>
            <a:ext cx="22625051" cy="35819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59581" y="12179301"/>
            <a:ext cx="22625051" cy="22126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511" y="8597376"/>
            <a:ext cx="22634310" cy="35819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511" y="12179301"/>
            <a:ext cx="22634310" cy="22126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dirty="0"/>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dirty="0"/>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dirty="0"/>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580" y="1529822"/>
            <a:ext cx="16846551" cy="650636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21020" y="1529822"/>
            <a:ext cx="28625800" cy="327763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59580" y="8036190"/>
            <a:ext cx="16846551" cy="26269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dirty="0"/>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442" y="26882996"/>
            <a:ext cx="30724210" cy="317447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442" y="3431913"/>
            <a:ext cx="30724210" cy="230417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0036442" y="30057466"/>
            <a:ext cx="30724210" cy="45061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dirty="0"/>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9995" y="1537229"/>
            <a:ext cx="4608641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559995" y="8960381"/>
            <a:ext cx="46086419" cy="2534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559995" y="34974742"/>
            <a:ext cx="1194881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17495195" y="34974742"/>
            <a:ext cx="1621601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36697595" y="34974742"/>
            <a:ext cx="1194881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3"/>
            <a:ext cx="51206400" cy="6400799"/>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a:bodyPr>
          <a:lstStyle/>
          <a:p>
            <a:pPr indent="-457200" algn="l" eaLnBrk="1" hangingPunct="1">
              <a:spcBef>
                <a:spcPts val="0"/>
              </a:spcBef>
              <a:spcAft>
                <a:spcPts val="0"/>
              </a:spcAft>
            </a:pPr>
            <a:r>
              <a:rPr lang="en-US" sz="9200" b="1" dirty="0">
                <a:solidFill>
                  <a:schemeClr val="bg1"/>
                </a:solidFill>
              </a:rPr>
              <a:t>BCL6 promotes ovarian cancer metastasis and chemoresistance</a:t>
            </a:r>
            <a:br>
              <a:rPr lang="en-US" sz="9600" dirty="0"/>
            </a:br>
            <a:br>
              <a:rPr lang="en-US" sz="4000" dirty="0"/>
            </a:br>
            <a:r>
              <a:rPr lang="en-US" sz="5400" b="1" i="1" dirty="0">
                <a:solidFill>
                  <a:srgbClr val="FFFFFF"/>
                </a:solidFill>
              </a:rPr>
              <a:t>Duc Nguyen &amp; Sarah Walker</a:t>
            </a:r>
            <a:br>
              <a:rPr lang="en-US" sz="5400" i="1" dirty="0">
                <a:solidFill>
                  <a:srgbClr val="FFFFFF"/>
                </a:solidFill>
              </a:rPr>
            </a:br>
            <a:r>
              <a:rPr lang="en-US" sz="5400" i="1" dirty="0">
                <a:solidFill>
                  <a:srgbClr val="FFFFFF"/>
                </a:solidFill>
              </a:rPr>
              <a:t>Department of Molecular, Cellular, and Biomedical Sciences, COLSA, University of New Hampshire</a:t>
            </a:r>
          </a:p>
        </p:txBody>
      </p:sp>
      <p:sp>
        <p:nvSpPr>
          <p:cNvPr id="2150" name="Text Box 161"/>
          <p:cNvSpPr txBox="1">
            <a:spLocks noChangeArrowheads="1"/>
          </p:cNvSpPr>
          <p:nvPr/>
        </p:nvSpPr>
        <p:spPr bwMode="auto">
          <a:xfrm>
            <a:off x="46494700" y="11988538"/>
            <a:ext cx="3556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dirty="0">
              <a:solidFill>
                <a:schemeClr val="tx1"/>
              </a:solidFill>
            </a:endParaRPr>
          </a:p>
        </p:txBody>
      </p:sp>
      <p:sp>
        <p:nvSpPr>
          <p:cNvPr id="2152" name="Rectangle 164"/>
          <p:cNvSpPr>
            <a:spLocks noChangeArrowheads="1"/>
          </p:cNvSpPr>
          <p:nvPr/>
        </p:nvSpPr>
        <p:spPr bwMode="auto">
          <a:xfrm>
            <a:off x="17343966" y="7110937"/>
            <a:ext cx="14935200"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448969"/>
            <a:r>
              <a:rPr lang="en-US" sz="6000" dirty="0">
                <a:solidFill>
                  <a:schemeClr val="bg1"/>
                </a:solidFill>
                <a:latin typeface="Times New Roman" panose="02020603050405020304" pitchFamily="18" charset="0"/>
                <a:cs typeface="Times New Roman" panose="02020603050405020304" pitchFamily="18" charset="0"/>
              </a:rPr>
              <a:t>BCL6 promotes metastasis and invasion </a:t>
            </a:r>
          </a:p>
          <a:p>
            <a:pPr defTabSz="3448969"/>
            <a:r>
              <a:rPr lang="en-US" sz="6000" dirty="0">
                <a:solidFill>
                  <a:schemeClr val="bg1"/>
                </a:solidFill>
                <a:latin typeface="Times New Roman" panose="02020603050405020304" pitchFamily="18" charset="0"/>
                <a:cs typeface="Times New Roman" panose="02020603050405020304" pitchFamily="18" charset="0"/>
              </a:rPr>
              <a:t>of ovarian spheroids</a:t>
            </a:r>
          </a:p>
        </p:txBody>
      </p:sp>
      <p:sp>
        <p:nvSpPr>
          <p:cNvPr id="2155" name="Rectangle 167"/>
          <p:cNvSpPr>
            <a:spLocks noChangeArrowheads="1"/>
          </p:cNvSpPr>
          <p:nvPr/>
        </p:nvSpPr>
        <p:spPr bwMode="auto">
          <a:xfrm>
            <a:off x="936645" y="7112000"/>
            <a:ext cx="14472688"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solidFill>
                <a:latin typeface="Times New Roman" panose="02020603050405020304" pitchFamily="18" charset="0"/>
                <a:cs typeface="Times New Roman" panose="02020603050405020304" pitchFamily="18" charset="0"/>
              </a:rPr>
              <a:t>Introduction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9" name="Rectangle 165"/>
          <p:cNvSpPr>
            <a:spLocks noChangeArrowheads="1"/>
          </p:cNvSpPr>
          <p:nvPr/>
        </p:nvSpPr>
        <p:spPr bwMode="auto">
          <a:xfrm>
            <a:off x="34288149" y="34386859"/>
            <a:ext cx="15241411" cy="1161929"/>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solidFill>
              </a:rPr>
              <a:t>Acknowledgements</a:t>
            </a:r>
            <a:endParaRPr lang="en-US" dirty="0">
              <a:solidFill>
                <a:schemeClr val="bg1"/>
              </a:solidFill>
            </a:endParaRPr>
          </a:p>
        </p:txBody>
      </p:sp>
      <p:sp>
        <p:nvSpPr>
          <p:cNvPr id="36" name="Rectangle 164"/>
          <p:cNvSpPr>
            <a:spLocks noChangeArrowheads="1"/>
          </p:cNvSpPr>
          <p:nvPr/>
        </p:nvSpPr>
        <p:spPr bwMode="auto">
          <a:xfrm>
            <a:off x="34351497" y="7110937"/>
            <a:ext cx="15225181"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448969"/>
            <a:r>
              <a:rPr lang="en-US" sz="6000" dirty="0">
                <a:solidFill>
                  <a:schemeClr val="bg1"/>
                </a:solidFill>
                <a:latin typeface="Times New Roman" panose="02020603050405020304" pitchFamily="18" charset="0"/>
                <a:cs typeface="Times New Roman" panose="02020603050405020304" pitchFamily="18" charset="0"/>
              </a:rPr>
              <a:t>The tumor microenvironment (TME) </a:t>
            </a:r>
          </a:p>
          <a:p>
            <a:pPr defTabSz="3448969"/>
            <a:r>
              <a:rPr lang="en-US" sz="6000" dirty="0">
                <a:solidFill>
                  <a:schemeClr val="bg1"/>
                </a:solidFill>
                <a:latin typeface="Times New Roman" panose="02020603050405020304" pitchFamily="18" charset="0"/>
                <a:cs typeface="Times New Roman" panose="02020603050405020304" pitchFamily="18" charset="0"/>
              </a:rPr>
              <a:t>can drive tumor growth &amp; metastasis</a:t>
            </a:r>
          </a:p>
        </p:txBody>
      </p:sp>
      <p:sp>
        <p:nvSpPr>
          <p:cNvPr id="20" name="Text Box 2546"/>
          <p:cNvSpPr txBox="1">
            <a:spLocks noChangeArrowheads="1"/>
          </p:cNvSpPr>
          <p:nvPr/>
        </p:nvSpPr>
        <p:spPr bwMode="auto">
          <a:xfrm>
            <a:off x="936645" y="8858488"/>
            <a:ext cx="14856178" cy="1446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marL="0" indent="0" algn="l" eaLnBrk="1" hangingPunct="1">
              <a:spcBef>
                <a:spcPts val="1200"/>
              </a:spcBef>
            </a:pPr>
            <a:r>
              <a:rPr lang="en-US" sz="4400" b="0" dirty="0">
                <a:latin typeface="Times New Roman" charset="0"/>
                <a:cs typeface="Times New Roman" charset="0"/>
              </a:rPr>
              <a:t>Ovarian cancer is the deadliest gynecologic cancer with a five-year survival rate at about 50%. Patients typically undergo surgery followed by chemotherapy; however, some progress to the advanced stage of the disease. In these patients, clusters of 3D growing cells called spheroids are thought to promote chemoresistance and metastasis, leading to their poor prognosis and low survival rate. Hence, understanding the genes associated with spheroid growth and metastasis is crucial in therapy development. </a:t>
            </a:r>
          </a:p>
          <a:p>
            <a:pPr marL="0" indent="0" algn="l" eaLnBrk="1" hangingPunct="1">
              <a:spcBef>
                <a:spcPts val="1200"/>
              </a:spcBef>
            </a:pPr>
            <a:r>
              <a:rPr lang="en-US" sz="4400" b="0" dirty="0">
                <a:latin typeface="Times New Roman" charset="0"/>
                <a:cs typeface="Times New Roman" charset="0"/>
              </a:rPr>
              <a:t>BCL6 is a highly-conserved oncogene found in many cancers. Originally discovered to drive the malignant transformation in B-cell lymphoma, BCL6 acts as a transcription modulator and travels to the nucleus to turn “on” or “off” its target genes.  In many cancers, BCL6 is inappropriately expressed, promoting enhanced growth and metastasis. Previously, we have found that BCL6 is overexpressed in many ovarian patient samples and ovarian cancer cell lines. Moreover, preliminary data suggested that BCL6 is necessary for ovarian cancer cells survival and is important for their spheroid formation (i.e., 3D growth). However, little is known about what other roles BCL6 play in ovarian cancer. </a:t>
            </a:r>
          </a:p>
        </p:txBody>
      </p:sp>
      <p:sp>
        <p:nvSpPr>
          <p:cNvPr id="21" name="Rectangle 20"/>
          <p:cNvSpPr/>
          <p:nvPr/>
        </p:nvSpPr>
        <p:spPr>
          <a:xfrm>
            <a:off x="34350509" y="35853647"/>
            <a:ext cx="15179051" cy="2123658"/>
          </a:xfrm>
          <a:prstGeom prst="rect">
            <a:avLst/>
          </a:prstGeom>
        </p:spPr>
        <p:txBody>
          <a:bodyPr wrap="square">
            <a:spAutoFit/>
          </a:bodyPr>
          <a:lstStyle/>
          <a:p>
            <a:pPr algn="l"/>
            <a:r>
              <a:rPr lang="en-US" sz="4400" b="0" dirty="0">
                <a:solidFill>
                  <a:schemeClr val="tx1"/>
                </a:solidFill>
                <a:latin typeface="Times New Roman" panose="02020603050405020304" pitchFamily="18" charset="0"/>
                <a:cs typeface="Times New Roman" panose="02020603050405020304" pitchFamily="18" charset="0"/>
              </a:rPr>
              <a:t>Supported by an Institutional Development Award (IDeA) from the National Institute of General Medical Sciences of the NIH under grant number P20GM113131.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71424" y="1489324"/>
            <a:ext cx="12679278" cy="3692276"/>
          </a:xfrm>
          <a:prstGeom prst="rect">
            <a:avLst/>
          </a:prstGeom>
        </p:spPr>
      </p:pic>
      <p:sp>
        <p:nvSpPr>
          <p:cNvPr id="31" name="TextBox 30">
            <a:extLst>
              <a:ext uri="{FF2B5EF4-FFF2-40B4-BE49-F238E27FC236}">
                <a16:creationId xmlns:a16="http://schemas.microsoft.com/office/drawing/2014/main" id="{DA59095A-1425-45FD-9F5E-15913CD5CCA0}"/>
              </a:ext>
            </a:extLst>
          </p:cNvPr>
          <p:cNvSpPr txBox="1"/>
          <p:nvPr/>
        </p:nvSpPr>
        <p:spPr>
          <a:xfrm>
            <a:off x="17032291" y="19876017"/>
            <a:ext cx="1219200" cy="707886"/>
          </a:xfrm>
          <a:prstGeom prst="rect">
            <a:avLst/>
          </a:prstGeom>
          <a:noFill/>
        </p:spPr>
        <p:txBody>
          <a:bodyPr wrap="square" rtlCol="0">
            <a:spAutoFit/>
          </a:bodyPr>
          <a:lstStyle/>
          <a:p>
            <a:r>
              <a:rPr lang="en-US" sz="4000" dirty="0">
                <a:solidFill>
                  <a:schemeClr val="tx1"/>
                </a:solidFill>
                <a:latin typeface="Times New Roman" panose="02020603050405020304" pitchFamily="18" charset="0"/>
                <a:cs typeface="Times New Roman" panose="02020603050405020304" pitchFamily="18" charset="0"/>
              </a:rPr>
              <a:t>C</a:t>
            </a:r>
          </a:p>
        </p:txBody>
      </p:sp>
      <p:sp>
        <p:nvSpPr>
          <p:cNvPr id="32" name="TextBox 31">
            <a:extLst>
              <a:ext uri="{FF2B5EF4-FFF2-40B4-BE49-F238E27FC236}">
                <a16:creationId xmlns:a16="http://schemas.microsoft.com/office/drawing/2014/main" id="{240FC6B3-C26A-4807-95A4-2B6AD2BECB4B}"/>
              </a:ext>
            </a:extLst>
          </p:cNvPr>
          <p:cNvSpPr txBox="1"/>
          <p:nvPr/>
        </p:nvSpPr>
        <p:spPr>
          <a:xfrm>
            <a:off x="34350509" y="8711137"/>
            <a:ext cx="762000" cy="707886"/>
          </a:xfrm>
          <a:prstGeom prst="rect">
            <a:avLst/>
          </a:prstGeom>
          <a:noFill/>
        </p:spPr>
        <p:txBody>
          <a:bodyPr wrap="square" rtlCol="0">
            <a:spAutoFit/>
          </a:bodyPr>
          <a:lstStyle/>
          <a:p>
            <a:r>
              <a:rPr lang="en-US" sz="4000" dirty="0">
                <a:solidFill>
                  <a:schemeClr val="tx1"/>
                </a:solidFill>
                <a:latin typeface="Times New Roman" panose="02020603050405020304" pitchFamily="18" charset="0"/>
                <a:cs typeface="Times New Roman" panose="02020603050405020304" pitchFamily="18" charset="0"/>
              </a:rPr>
              <a:t>A</a:t>
            </a:r>
          </a:p>
        </p:txBody>
      </p:sp>
      <p:sp>
        <p:nvSpPr>
          <p:cNvPr id="38" name="TextBox 37">
            <a:extLst>
              <a:ext uri="{FF2B5EF4-FFF2-40B4-BE49-F238E27FC236}">
                <a16:creationId xmlns:a16="http://schemas.microsoft.com/office/drawing/2014/main" id="{A1380850-553E-4FB4-9C1F-91754BD4B3CA}"/>
              </a:ext>
            </a:extLst>
          </p:cNvPr>
          <p:cNvSpPr txBox="1"/>
          <p:nvPr/>
        </p:nvSpPr>
        <p:spPr>
          <a:xfrm>
            <a:off x="17032291" y="12170193"/>
            <a:ext cx="1219200" cy="707886"/>
          </a:xfrm>
          <a:prstGeom prst="rect">
            <a:avLst/>
          </a:prstGeom>
          <a:noFill/>
        </p:spPr>
        <p:txBody>
          <a:bodyPr wrap="square" rtlCol="0">
            <a:spAutoFit/>
          </a:bodyPr>
          <a:lstStyle/>
          <a:p>
            <a:r>
              <a:rPr lang="en-US" sz="4000" dirty="0">
                <a:solidFill>
                  <a:schemeClr val="tx1"/>
                </a:solidFill>
                <a:latin typeface="Times New Roman" panose="02020603050405020304" pitchFamily="18" charset="0"/>
                <a:cs typeface="Times New Roman" panose="02020603050405020304" pitchFamily="18" charset="0"/>
              </a:rPr>
              <a:t>B</a:t>
            </a:r>
          </a:p>
        </p:txBody>
      </p:sp>
      <p:sp>
        <p:nvSpPr>
          <p:cNvPr id="42" name="TextBox 41">
            <a:extLst>
              <a:ext uri="{FF2B5EF4-FFF2-40B4-BE49-F238E27FC236}">
                <a16:creationId xmlns:a16="http://schemas.microsoft.com/office/drawing/2014/main" id="{17D396BA-0D34-496F-A8F2-8F9896CCBE9A}"/>
              </a:ext>
            </a:extLst>
          </p:cNvPr>
          <p:cNvSpPr txBox="1"/>
          <p:nvPr/>
        </p:nvSpPr>
        <p:spPr>
          <a:xfrm>
            <a:off x="34263357" y="19755468"/>
            <a:ext cx="773759" cy="707886"/>
          </a:xfrm>
          <a:prstGeom prst="rect">
            <a:avLst/>
          </a:prstGeom>
          <a:noFill/>
        </p:spPr>
        <p:txBody>
          <a:bodyPr wrap="square" rtlCol="0">
            <a:spAutoFit/>
          </a:bodyPr>
          <a:lstStyle/>
          <a:p>
            <a:r>
              <a:rPr lang="en-US" sz="4000" dirty="0">
                <a:solidFill>
                  <a:schemeClr val="tx1"/>
                </a:solidFill>
                <a:latin typeface="Times New Roman" panose="02020603050405020304" pitchFamily="18" charset="0"/>
                <a:cs typeface="Times New Roman" panose="02020603050405020304" pitchFamily="18" charset="0"/>
              </a:rPr>
              <a:t>C</a:t>
            </a:r>
          </a:p>
        </p:txBody>
      </p:sp>
      <p:sp>
        <p:nvSpPr>
          <p:cNvPr id="44" name="Rectangle 164">
            <a:extLst>
              <a:ext uri="{FF2B5EF4-FFF2-40B4-BE49-F238E27FC236}">
                <a16:creationId xmlns:a16="http://schemas.microsoft.com/office/drawing/2014/main" id="{55435C4D-CBBC-4F8C-B648-0EA631A4F106}"/>
              </a:ext>
            </a:extLst>
          </p:cNvPr>
          <p:cNvSpPr>
            <a:spLocks noChangeArrowheads="1"/>
          </p:cNvSpPr>
          <p:nvPr/>
        </p:nvSpPr>
        <p:spPr bwMode="auto">
          <a:xfrm>
            <a:off x="34350510" y="30080577"/>
            <a:ext cx="15225180" cy="1081928"/>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448969"/>
            <a:r>
              <a:rPr lang="en-US" sz="6000" dirty="0">
                <a:solidFill>
                  <a:schemeClr val="bg1"/>
                </a:solidFill>
                <a:latin typeface="Times New Roman" panose="02020603050405020304" pitchFamily="18" charset="0"/>
                <a:cs typeface="Times New Roman" panose="02020603050405020304" pitchFamily="18" charset="0"/>
              </a:rPr>
              <a:t>Conclusion</a:t>
            </a:r>
          </a:p>
        </p:txBody>
      </p:sp>
      <p:sp>
        <p:nvSpPr>
          <p:cNvPr id="54" name="TextBox 53">
            <a:extLst>
              <a:ext uri="{FF2B5EF4-FFF2-40B4-BE49-F238E27FC236}">
                <a16:creationId xmlns:a16="http://schemas.microsoft.com/office/drawing/2014/main" id="{0101E62F-2263-43BB-8C9A-ACB240B34056}"/>
              </a:ext>
            </a:extLst>
          </p:cNvPr>
          <p:cNvSpPr txBox="1"/>
          <p:nvPr/>
        </p:nvSpPr>
        <p:spPr>
          <a:xfrm>
            <a:off x="45113712" y="8864554"/>
            <a:ext cx="4461977" cy="19697700"/>
          </a:xfrm>
          <a:prstGeom prst="rect">
            <a:avLst/>
          </a:prstGeom>
          <a:noFill/>
        </p:spPr>
        <p:txBody>
          <a:bodyPr wrap="square" rtlCol="0">
            <a:spAutoFit/>
          </a:bodyPr>
          <a:lstStyle/>
          <a:p>
            <a:pPr algn="just"/>
            <a:r>
              <a:rPr lang="en-US" sz="2600" dirty="0">
                <a:solidFill>
                  <a:schemeClr val="tx1"/>
                </a:solidFill>
                <a:latin typeface="Times New Roman" panose="02020603050405020304" pitchFamily="18" charset="0"/>
                <a:cs typeface="Times New Roman" panose="02020603050405020304" pitchFamily="18" charset="0"/>
              </a:rPr>
              <a:t>Fig. 5:</a:t>
            </a:r>
            <a:r>
              <a:rPr lang="en-US" sz="2600" b="0" dirty="0">
                <a:solidFill>
                  <a:schemeClr val="tx1"/>
                </a:solidFill>
                <a:latin typeface="Times New Roman" panose="02020603050405020304" pitchFamily="18" charset="0"/>
                <a:cs typeface="Times New Roman" panose="02020603050405020304" pitchFamily="18" charset="0"/>
              </a:rPr>
              <a:t> The tumor microenvironment (TME) can drive metastasis and promote tumor growth. (</a:t>
            </a:r>
            <a:r>
              <a:rPr lang="en-US" sz="2600" dirty="0">
                <a:solidFill>
                  <a:schemeClr val="tx1"/>
                </a:solidFill>
                <a:latin typeface="Times New Roman" panose="02020603050405020304" pitchFamily="18" charset="0"/>
                <a:cs typeface="Times New Roman" panose="02020603050405020304" pitchFamily="18" charset="0"/>
              </a:rPr>
              <a:t>A</a:t>
            </a:r>
            <a:r>
              <a:rPr lang="en-US" sz="2600" b="0" dirty="0">
                <a:solidFill>
                  <a:schemeClr val="tx1"/>
                </a:solidFill>
                <a:latin typeface="Times New Roman" panose="02020603050405020304" pitchFamily="18" charset="0"/>
                <a:cs typeface="Times New Roman" panose="02020603050405020304" pitchFamily="18" charset="0"/>
              </a:rPr>
              <a:t>): Crosstalk between the tumor-associated macrophages (TAMs) and the cancer cells and cells within the tumor microenvironment (TME) promote the survival, growth, and metastasis of ovarian cancer tumors. Polarization of TAMs to M2 phenotypes correlates with poor chemoradiation response and disease survival. (De Nola R, Menga A, Castegna A, et al. The Crowded Crosstalk between Cancer Cells and Stromal Microenvironment in Gynecological Malignancies: Biological Pathways and Therapeutic Implication. Int J Mol Sci. 2019;20(10):2401. Published 2019 May 15. doi:10.3390/ijms20102401). (</a:t>
            </a:r>
            <a:r>
              <a:rPr lang="en-US" sz="2600" dirty="0">
                <a:solidFill>
                  <a:schemeClr val="tx1"/>
                </a:solidFill>
                <a:latin typeface="Times New Roman" panose="02020603050405020304" pitchFamily="18" charset="0"/>
                <a:cs typeface="Times New Roman" panose="02020603050405020304" pitchFamily="18" charset="0"/>
              </a:rPr>
              <a:t>B</a:t>
            </a:r>
            <a:r>
              <a:rPr lang="en-US" sz="2600" b="0" dirty="0">
                <a:solidFill>
                  <a:schemeClr val="tx1"/>
                </a:solidFill>
                <a:latin typeface="Times New Roman" panose="02020603050405020304" pitchFamily="18" charset="0"/>
                <a:cs typeface="Times New Roman" panose="02020603050405020304" pitchFamily="18" charset="0"/>
              </a:rPr>
              <a:t>): Schematics of the process of macrophage differentiation.   (</a:t>
            </a:r>
            <a:r>
              <a:rPr lang="en-US" sz="2600" dirty="0">
                <a:solidFill>
                  <a:schemeClr val="tx1"/>
                </a:solidFill>
                <a:latin typeface="Times New Roman" panose="02020603050405020304" pitchFamily="18" charset="0"/>
                <a:cs typeface="Times New Roman" panose="02020603050405020304" pitchFamily="18" charset="0"/>
              </a:rPr>
              <a:t>C</a:t>
            </a:r>
            <a:r>
              <a:rPr lang="en-US" sz="2600" b="0" dirty="0">
                <a:solidFill>
                  <a:schemeClr val="tx1"/>
                </a:solidFill>
                <a:latin typeface="Times New Roman" panose="02020603050405020304" pitchFamily="18" charset="0"/>
                <a:cs typeface="Times New Roman" panose="02020603050405020304" pitchFamily="18" charset="0"/>
              </a:rPr>
              <a:t>): Ovarian cancer cells (OVCAR8 or Heya8) were co-cultured with macrophages at multiple differentiated stages and at different relative ratios to form spheroids. THP-1 cells were differentiated into M0, M1, and M2 macrophages.  They were stained with DIL (red) and co-cultured with OVCAR8 or Heya8 cells stained with DIO (green).  Spheroid co-culture model suggested that high concentration of M2 macrophages affect spheroids formation. We are currently evaluating whether BCL6 mediates this interaction and will be testing to see if the M2 phenotype affects mesothelial clearance. </a:t>
            </a:r>
          </a:p>
        </p:txBody>
      </p:sp>
      <p:sp>
        <p:nvSpPr>
          <p:cNvPr id="56" name="Rectangle 164">
            <a:extLst>
              <a:ext uri="{FF2B5EF4-FFF2-40B4-BE49-F238E27FC236}">
                <a16:creationId xmlns:a16="http://schemas.microsoft.com/office/drawing/2014/main" id="{F6F4D011-98B0-423D-A668-DA0F68FED2C7}"/>
              </a:ext>
            </a:extLst>
          </p:cNvPr>
          <p:cNvSpPr>
            <a:spLocks noChangeArrowheads="1"/>
          </p:cNvSpPr>
          <p:nvPr/>
        </p:nvSpPr>
        <p:spPr bwMode="auto">
          <a:xfrm>
            <a:off x="936645" y="23262457"/>
            <a:ext cx="14908847"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448969"/>
            <a:r>
              <a:rPr lang="en-US" sz="6000" dirty="0">
                <a:solidFill>
                  <a:schemeClr val="bg1"/>
                </a:solidFill>
                <a:latin typeface="Times New Roman" panose="02020603050405020304" pitchFamily="18" charset="0"/>
                <a:cs typeface="Times New Roman" panose="02020603050405020304" pitchFamily="18" charset="0"/>
              </a:rPr>
              <a:t>BCL6 plays a role in cisplatin resistance</a:t>
            </a:r>
          </a:p>
        </p:txBody>
      </p:sp>
      <p:pic>
        <p:nvPicPr>
          <p:cNvPr id="57" name="Picture 56">
            <a:extLst>
              <a:ext uri="{FF2B5EF4-FFF2-40B4-BE49-F238E27FC236}">
                <a16:creationId xmlns:a16="http://schemas.microsoft.com/office/drawing/2014/main" id="{488A8D1C-1728-4EA0-8C28-F99FF5B9C6AE}"/>
              </a:ext>
            </a:extLst>
          </p:cNvPr>
          <p:cNvPicPr>
            <a:picLocks noChangeAspect="1"/>
          </p:cNvPicPr>
          <p:nvPr/>
        </p:nvPicPr>
        <p:blipFill>
          <a:blip r:embed="rId3"/>
          <a:stretch>
            <a:fillRect/>
          </a:stretch>
        </p:blipFill>
        <p:spPr>
          <a:xfrm>
            <a:off x="936645" y="24917400"/>
            <a:ext cx="4981890" cy="4981890"/>
          </a:xfrm>
          <a:prstGeom prst="rect">
            <a:avLst/>
          </a:prstGeom>
        </p:spPr>
      </p:pic>
      <p:grpSp>
        <p:nvGrpSpPr>
          <p:cNvPr id="61" name="Group 60">
            <a:extLst>
              <a:ext uri="{FF2B5EF4-FFF2-40B4-BE49-F238E27FC236}">
                <a16:creationId xmlns:a16="http://schemas.microsoft.com/office/drawing/2014/main" id="{4C0056AF-E58D-4571-BDB0-A49C764905DC}"/>
              </a:ext>
            </a:extLst>
          </p:cNvPr>
          <p:cNvGrpSpPr/>
          <p:nvPr/>
        </p:nvGrpSpPr>
        <p:grpSpPr>
          <a:xfrm>
            <a:off x="915284" y="30026246"/>
            <a:ext cx="11499899" cy="6534136"/>
            <a:chOff x="1735281" y="984659"/>
            <a:chExt cx="9840981" cy="5396954"/>
          </a:xfrm>
        </p:grpSpPr>
        <p:pic>
          <p:nvPicPr>
            <p:cNvPr id="62" name="Picture 61" descr="A screenshot of a cell phone&#10;&#10;Description automatically generated">
              <a:extLst>
                <a:ext uri="{FF2B5EF4-FFF2-40B4-BE49-F238E27FC236}">
                  <a16:creationId xmlns:a16="http://schemas.microsoft.com/office/drawing/2014/main" id="{D635416B-63EE-438C-B1F4-8EB9368DE4F1}"/>
                </a:ext>
              </a:extLst>
            </p:cNvPr>
            <p:cNvPicPr>
              <a:picLocks noChangeAspect="1"/>
            </p:cNvPicPr>
            <p:nvPr/>
          </p:nvPicPr>
          <p:blipFill rotWithShape="1">
            <a:blip r:embed="rId4"/>
            <a:srcRect r="42977"/>
            <a:stretch/>
          </p:blipFill>
          <p:spPr>
            <a:xfrm>
              <a:off x="1735281" y="984659"/>
              <a:ext cx="5617935" cy="5394009"/>
            </a:xfrm>
            <a:prstGeom prst="rect">
              <a:avLst/>
            </a:prstGeom>
          </p:spPr>
        </p:pic>
        <p:pic>
          <p:nvPicPr>
            <p:cNvPr id="63" name="Picture 62">
              <a:extLst>
                <a:ext uri="{FF2B5EF4-FFF2-40B4-BE49-F238E27FC236}">
                  <a16:creationId xmlns:a16="http://schemas.microsoft.com/office/drawing/2014/main" id="{E5B9E46A-3034-4195-97F8-03FD0370B420}"/>
                </a:ext>
              </a:extLst>
            </p:cNvPr>
            <p:cNvPicPr>
              <a:picLocks noChangeAspect="1"/>
            </p:cNvPicPr>
            <p:nvPr/>
          </p:nvPicPr>
          <p:blipFill rotWithShape="1">
            <a:blip r:embed="rId4"/>
            <a:srcRect l="56802"/>
            <a:stretch/>
          </p:blipFill>
          <p:spPr>
            <a:xfrm>
              <a:off x="7309198" y="984659"/>
              <a:ext cx="4267063" cy="5396954"/>
            </a:xfrm>
            <a:prstGeom prst="rect">
              <a:avLst/>
            </a:prstGeom>
          </p:spPr>
        </p:pic>
      </p:grpSp>
      <p:sp>
        <p:nvSpPr>
          <p:cNvPr id="81" name="TextBox 80">
            <a:extLst>
              <a:ext uri="{FF2B5EF4-FFF2-40B4-BE49-F238E27FC236}">
                <a16:creationId xmlns:a16="http://schemas.microsoft.com/office/drawing/2014/main" id="{BB7B40BE-F7FD-4860-A16C-1B9953402761}"/>
              </a:ext>
            </a:extLst>
          </p:cNvPr>
          <p:cNvSpPr txBox="1"/>
          <p:nvPr/>
        </p:nvSpPr>
        <p:spPr>
          <a:xfrm>
            <a:off x="17340384" y="27922358"/>
            <a:ext cx="14961086" cy="3108543"/>
          </a:xfrm>
          <a:prstGeom prst="rect">
            <a:avLst/>
          </a:prstGeom>
          <a:noFill/>
        </p:spPr>
        <p:txBody>
          <a:bodyPr wrap="square" rtlCol="0">
            <a:spAutoFit/>
          </a:bodyPr>
          <a:lstStyle/>
          <a:p>
            <a:pPr algn="l"/>
            <a:r>
              <a:rPr lang="en-US" sz="2800" dirty="0">
                <a:solidFill>
                  <a:schemeClr val="tx1"/>
                </a:solidFill>
                <a:latin typeface="Times New Roman" panose="02020603050405020304" pitchFamily="18" charset="0"/>
                <a:cs typeface="Times New Roman" panose="02020603050405020304" pitchFamily="18" charset="0"/>
              </a:rPr>
              <a:t>Fig. 3: </a:t>
            </a:r>
            <a:r>
              <a:rPr lang="en-US" sz="2800" b="0" dirty="0">
                <a:solidFill>
                  <a:schemeClr val="tx1"/>
                </a:solidFill>
                <a:latin typeface="Times New Roman" panose="02020603050405020304" pitchFamily="18" charset="0"/>
                <a:cs typeface="Times New Roman" panose="02020603050405020304" pitchFamily="18" charset="0"/>
              </a:rPr>
              <a:t>BCL6 promotes mesothelial clearance by ovarian spheroids. (</a:t>
            </a:r>
            <a:r>
              <a:rPr lang="en-US" sz="2800" dirty="0">
                <a:solidFill>
                  <a:schemeClr val="tx1"/>
                </a:solidFill>
                <a:latin typeface="Times New Roman" panose="02020603050405020304" pitchFamily="18" charset="0"/>
                <a:cs typeface="Times New Roman" panose="02020603050405020304" pitchFamily="18" charset="0"/>
              </a:rPr>
              <a:t>A</a:t>
            </a:r>
            <a:r>
              <a:rPr lang="en-US" sz="2800" b="0" dirty="0">
                <a:solidFill>
                  <a:schemeClr val="tx1"/>
                </a:solidFill>
                <a:latin typeface="Times New Roman" panose="02020603050405020304" pitchFamily="18" charset="0"/>
                <a:cs typeface="Times New Roman" panose="02020603050405020304" pitchFamily="18" charset="0"/>
              </a:rPr>
              <a:t>): Schematics of the mesothelial clearance assay. Mesothelial cells (LP-9) were stained with DIL (red). Ovarian cancer cells (OVCAR8 or Heya8) were stained with DIO (green) and plated in ultra-low attachment plates to form spheroids before being plated on top of a confluent monolayer of LP-9. (</a:t>
            </a:r>
            <a:r>
              <a:rPr lang="en-US" sz="2800" dirty="0">
                <a:solidFill>
                  <a:schemeClr val="tx1"/>
                </a:solidFill>
                <a:latin typeface="Times New Roman" panose="02020603050405020304" pitchFamily="18" charset="0"/>
                <a:cs typeface="Times New Roman" panose="02020603050405020304" pitchFamily="18" charset="0"/>
              </a:rPr>
              <a:t>B</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a:solidFill>
                  <a:schemeClr val="tx1"/>
                </a:solidFill>
                <a:latin typeface="Times New Roman" panose="02020603050405020304" pitchFamily="18" charset="0"/>
                <a:cs typeface="Times New Roman" panose="02020603050405020304" pitchFamily="18" charset="0"/>
                <a:sym typeface="Wingdings 3" panose="05040102010807070707" pitchFamily="18" charset="2"/>
              </a:rPr>
              <a:t>Knockdown of BCL6 transcripts with siRNA in Heya8 reduced spheroid invasion of the mesothelial layer. (</a:t>
            </a:r>
            <a:r>
              <a:rPr lang="en-US" sz="2800" dirty="0">
                <a:solidFill>
                  <a:schemeClr val="tx1"/>
                </a:solidFill>
                <a:latin typeface="Times New Roman" panose="02020603050405020304" pitchFamily="18" charset="0"/>
                <a:cs typeface="Times New Roman" panose="02020603050405020304" pitchFamily="18" charset="0"/>
                <a:sym typeface="Wingdings 3" panose="05040102010807070707" pitchFamily="18" charset="2"/>
              </a:rPr>
              <a:t>C</a:t>
            </a:r>
            <a:r>
              <a:rPr lang="en-US" sz="2800" b="0" dirty="0">
                <a:solidFill>
                  <a:schemeClr val="tx1"/>
                </a:solidFill>
                <a:latin typeface="Times New Roman" panose="02020603050405020304" pitchFamily="18" charset="0"/>
                <a:cs typeface="Times New Roman" panose="02020603050405020304" pitchFamily="18" charset="0"/>
                <a:sym typeface="Wingdings 3" panose="05040102010807070707" pitchFamily="18" charset="2"/>
              </a:rPr>
              <a:t>): On the other hand, overexpression of BCL6 in OVCAR8 cells resulted in enhanced invasion.  Mesothelial clearance was outlined in Red using Cellest software in </a:t>
            </a:r>
            <a:r>
              <a:rPr lang="en-US" sz="2800" dirty="0">
                <a:solidFill>
                  <a:schemeClr val="tx1"/>
                </a:solidFill>
                <a:latin typeface="Times New Roman" panose="02020603050405020304" pitchFamily="18" charset="0"/>
                <a:cs typeface="Times New Roman" panose="02020603050405020304" pitchFamily="18" charset="0"/>
                <a:sym typeface="Wingdings 3" panose="05040102010807070707" pitchFamily="18" charset="2"/>
              </a:rPr>
              <a:t>B</a:t>
            </a:r>
            <a:r>
              <a:rPr lang="en-US" sz="2800" b="0" dirty="0">
                <a:solidFill>
                  <a:schemeClr val="tx1"/>
                </a:solidFill>
                <a:latin typeface="Times New Roman" panose="02020603050405020304" pitchFamily="18" charset="0"/>
                <a:cs typeface="Times New Roman" panose="02020603050405020304" pitchFamily="18" charset="0"/>
                <a:sym typeface="Wingdings 3" panose="05040102010807070707" pitchFamily="18" charset="2"/>
              </a:rPr>
              <a:t> &amp; </a:t>
            </a:r>
            <a:r>
              <a:rPr lang="en-US" sz="2800" dirty="0">
                <a:solidFill>
                  <a:schemeClr val="tx1"/>
                </a:solidFill>
                <a:latin typeface="Times New Roman" panose="02020603050405020304" pitchFamily="18" charset="0"/>
                <a:cs typeface="Times New Roman" panose="02020603050405020304" pitchFamily="18" charset="0"/>
                <a:sym typeface="Wingdings 3" panose="05040102010807070707" pitchFamily="18" charset="2"/>
              </a:rPr>
              <a:t>C</a:t>
            </a:r>
            <a:r>
              <a:rPr lang="en-US" sz="2800" b="0" dirty="0">
                <a:solidFill>
                  <a:schemeClr val="tx1"/>
                </a:solidFill>
                <a:latin typeface="Times New Roman" panose="02020603050405020304" pitchFamily="18" charset="0"/>
                <a:cs typeface="Times New Roman" panose="02020603050405020304" pitchFamily="18" charset="0"/>
                <a:sym typeface="Wingdings 3" panose="05040102010807070707" pitchFamily="18" charset="2"/>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
        <p:nvSpPr>
          <p:cNvPr id="83" name="TextBox 82">
            <a:extLst>
              <a:ext uri="{FF2B5EF4-FFF2-40B4-BE49-F238E27FC236}">
                <a16:creationId xmlns:a16="http://schemas.microsoft.com/office/drawing/2014/main" id="{65A55D04-9D9E-481E-9AE9-9606C736CC33}"/>
              </a:ext>
            </a:extLst>
          </p:cNvPr>
          <p:cNvSpPr txBox="1"/>
          <p:nvPr/>
        </p:nvSpPr>
        <p:spPr>
          <a:xfrm>
            <a:off x="17340385" y="8713386"/>
            <a:ext cx="603013" cy="707886"/>
          </a:xfrm>
          <a:prstGeom prst="rect">
            <a:avLst/>
          </a:prstGeom>
          <a:noFill/>
        </p:spPr>
        <p:txBody>
          <a:bodyPr wrap="square" rtlCol="0">
            <a:spAutoFit/>
          </a:bodyPr>
          <a:lstStyle/>
          <a:p>
            <a:r>
              <a:rPr lang="en-US" sz="4000" dirty="0">
                <a:solidFill>
                  <a:schemeClr val="tx1"/>
                </a:solidFill>
                <a:latin typeface="Times New Roman" panose="02020603050405020304" pitchFamily="18" charset="0"/>
                <a:cs typeface="Times New Roman" panose="02020603050405020304" pitchFamily="18" charset="0"/>
              </a:rPr>
              <a:t>A</a:t>
            </a:r>
          </a:p>
        </p:txBody>
      </p:sp>
      <p:sp>
        <p:nvSpPr>
          <p:cNvPr id="91" name="TextBox 90">
            <a:extLst>
              <a:ext uri="{FF2B5EF4-FFF2-40B4-BE49-F238E27FC236}">
                <a16:creationId xmlns:a16="http://schemas.microsoft.com/office/drawing/2014/main" id="{8DBC1CA3-29AE-4017-9DB7-52F2CB172879}"/>
              </a:ext>
            </a:extLst>
          </p:cNvPr>
          <p:cNvSpPr txBox="1"/>
          <p:nvPr/>
        </p:nvSpPr>
        <p:spPr>
          <a:xfrm>
            <a:off x="6790201" y="27208545"/>
            <a:ext cx="9055291" cy="2246769"/>
          </a:xfrm>
          <a:prstGeom prst="rect">
            <a:avLst/>
          </a:prstGeom>
          <a:noFill/>
        </p:spPr>
        <p:txBody>
          <a:bodyPr wrap="square" rtlCol="0">
            <a:spAutoFit/>
          </a:bodyPr>
          <a:lstStyle/>
          <a:p>
            <a:pPr algn="just"/>
            <a:r>
              <a:rPr lang="en-US" sz="2800" dirty="0">
                <a:solidFill>
                  <a:schemeClr val="tx1"/>
                </a:solidFill>
                <a:latin typeface="Times New Roman" panose="02020603050405020304" pitchFamily="18" charset="0"/>
                <a:cs typeface="Times New Roman" panose="02020603050405020304" pitchFamily="18" charset="0"/>
              </a:rPr>
              <a:t>Fig. 1: </a:t>
            </a:r>
            <a:r>
              <a:rPr lang="en-US" sz="2800" b="0" dirty="0">
                <a:solidFill>
                  <a:schemeClr val="tx1"/>
                </a:solidFill>
                <a:latin typeface="Times New Roman" panose="02020603050405020304" pitchFamily="18" charset="0"/>
                <a:cs typeface="Times New Roman" panose="02020603050405020304" pitchFamily="18" charset="0"/>
              </a:rPr>
              <a:t>BCL6 target genes are enriched in cisplatin resistant spheroids.  Gene set enrichment analysis was performed on gene expression data from cisplatin sensitive and resistant ovarian  spheroids using a BCL6 gene signature.  Normalized enrichment score of 1.4131145, p-value 0.03. </a:t>
            </a:r>
          </a:p>
        </p:txBody>
      </p:sp>
      <p:sp>
        <p:nvSpPr>
          <p:cNvPr id="92" name="TextBox 91">
            <a:extLst>
              <a:ext uri="{FF2B5EF4-FFF2-40B4-BE49-F238E27FC236}">
                <a16:creationId xmlns:a16="http://schemas.microsoft.com/office/drawing/2014/main" id="{9B3E7491-C1DF-4DE1-AEA0-2C516CE3A0D3}"/>
              </a:ext>
            </a:extLst>
          </p:cNvPr>
          <p:cNvSpPr txBox="1"/>
          <p:nvPr/>
        </p:nvSpPr>
        <p:spPr>
          <a:xfrm>
            <a:off x="762000" y="36635847"/>
            <a:ext cx="15030823" cy="1815882"/>
          </a:xfrm>
          <a:prstGeom prst="rect">
            <a:avLst/>
          </a:prstGeom>
          <a:noFill/>
        </p:spPr>
        <p:txBody>
          <a:bodyPr wrap="square" rtlCol="0">
            <a:spAutoFit/>
          </a:bodyPr>
          <a:lstStyle/>
          <a:p>
            <a:pPr algn="just"/>
            <a:r>
              <a:rPr lang="en-US" sz="2800" dirty="0">
                <a:solidFill>
                  <a:schemeClr val="tx1"/>
                </a:solidFill>
                <a:latin typeface="Times New Roman" panose="02020603050405020304" pitchFamily="18" charset="0"/>
                <a:cs typeface="Times New Roman" panose="02020603050405020304" pitchFamily="18" charset="0"/>
              </a:rPr>
              <a:t>Fig. 2:</a:t>
            </a:r>
            <a:r>
              <a:rPr lang="en-US" sz="2800" b="0" dirty="0">
                <a:solidFill>
                  <a:schemeClr val="tx1"/>
                </a:solidFill>
                <a:latin typeface="Times New Roman" panose="02020603050405020304" pitchFamily="18" charset="0"/>
                <a:cs typeface="Times New Roman" panose="02020603050405020304" pitchFamily="18" charset="0"/>
              </a:rPr>
              <a:t> Cisplatin-sensitive (C-S) and cisplatin-resistant (C-R) cells were transfected with the indicated siRNAs and plated in ultra-low attachment plates to form spheroids. Cisplatin (5 μM) was added 2 days later. Spheroids were stained with Nuc-blue (stains all nuclei) and PI (stains dead cells) after 7 days and imaged by EVOS. </a:t>
            </a:r>
          </a:p>
        </p:txBody>
      </p:sp>
      <p:sp>
        <p:nvSpPr>
          <p:cNvPr id="94" name="TextBox 93">
            <a:extLst>
              <a:ext uri="{FF2B5EF4-FFF2-40B4-BE49-F238E27FC236}">
                <a16:creationId xmlns:a16="http://schemas.microsoft.com/office/drawing/2014/main" id="{314B18EA-7F98-4253-8CC0-347A306D9D8F}"/>
              </a:ext>
            </a:extLst>
          </p:cNvPr>
          <p:cNvSpPr txBox="1"/>
          <p:nvPr/>
        </p:nvSpPr>
        <p:spPr>
          <a:xfrm>
            <a:off x="34335268" y="31362250"/>
            <a:ext cx="15162255" cy="2800767"/>
          </a:xfrm>
          <a:prstGeom prst="rect">
            <a:avLst/>
          </a:prstGeom>
          <a:noFill/>
        </p:spPr>
        <p:txBody>
          <a:bodyPr wrap="square" rtlCol="0">
            <a:spAutoFit/>
          </a:bodyPr>
          <a:lstStyle/>
          <a:p>
            <a:pPr marL="571500" indent="-571500" algn="just">
              <a:buFont typeface="Arial" panose="020B0604020202020204" pitchFamily="34" charset="0"/>
              <a:buChar char="•"/>
            </a:pPr>
            <a:r>
              <a:rPr lang="en-US" sz="4400" b="0" dirty="0">
                <a:solidFill>
                  <a:schemeClr val="tx1"/>
                </a:solidFill>
                <a:latin typeface="Times New Roman" panose="02020603050405020304" pitchFamily="18" charset="0"/>
                <a:cs typeface="Times New Roman" panose="02020603050405020304" pitchFamily="18" charset="0"/>
              </a:rPr>
              <a:t>BCL6 plays an important role in ovarian cancer metastasis, chemoresistance to cisplatin, and immuno-modulation. </a:t>
            </a:r>
          </a:p>
          <a:p>
            <a:pPr marL="571500" indent="-571500" algn="just">
              <a:buFont typeface="Arial" panose="020B0604020202020204" pitchFamily="34" charset="0"/>
              <a:buChar char="•"/>
            </a:pPr>
            <a:r>
              <a:rPr lang="en-US" sz="4400" b="0" dirty="0">
                <a:solidFill>
                  <a:schemeClr val="tx1"/>
                </a:solidFill>
                <a:latin typeface="Times New Roman" panose="02020603050405020304" pitchFamily="18" charset="0"/>
                <a:cs typeface="Times New Roman" panose="02020603050405020304" pitchFamily="18" charset="0"/>
              </a:rPr>
              <a:t>BCL6 serves as a potential target for prognosis diagnosis and development of novel therapy against ovarian cancer. </a:t>
            </a:r>
          </a:p>
        </p:txBody>
      </p:sp>
      <p:pic>
        <p:nvPicPr>
          <p:cNvPr id="84" name="Picture 83">
            <a:extLst>
              <a:ext uri="{FF2B5EF4-FFF2-40B4-BE49-F238E27FC236}">
                <a16:creationId xmlns:a16="http://schemas.microsoft.com/office/drawing/2014/main" id="{5B0DCC83-5F60-451E-9C20-E2770D14EB5B}"/>
              </a:ext>
            </a:extLst>
          </p:cNvPr>
          <p:cNvPicPr>
            <a:picLocks noChangeAspect="1"/>
          </p:cNvPicPr>
          <p:nvPr/>
        </p:nvPicPr>
        <p:blipFill>
          <a:blip r:embed="rId5"/>
          <a:stretch>
            <a:fillRect/>
          </a:stretch>
        </p:blipFill>
        <p:spPr>
          <a:xfrm>
            <a:off x="17989050" y="8847979"/>
            <a:ext cx="14301497" cy="3285051"/>
          </a:xfrm>
          <a:prstGeom prst="rect">
            <a:avLst/>
          </a:prstGeom>
        </p:spPr>
      </p:pic>
      <p:pic>
        <p:nvPicPr>
          <p:cNvPr id="4" name="Picture 3">
            <a:extLst>
              <a:ext uri="{FF2B5EF4-FFF2-40B4-BE49-F238E27FC236}">
                <a16:creationId xmlns:a16="http://schemas.microsoft.com/office/drawing/2014/main" id="{67380B46-135D-4D27-A50C-1F3D1B861CD0}"/>
              </a:ext>
            </a:extLst>
          </p:cNvPr>
          <p:cNvPicPr>
            <a:picLocks noChangeAspect="1"/>
          </p:cNvPicPr>
          <p:nvPr/>
        </p:nvPicPr>
        <p:blipFill>
          <a:blip r:embed="rId6"/>
          <a:stretch>
            <a:fillRect/>
          </a:stretch>
        </p:blipFill>
        <p:spPr>
          <a:xfrm>
            <a:off x="17939086" y="12324111"/>
            <a:ext cx="14351160" cy="7547712"/>
          </a:xfrm>
          <a:prstGeom prst="rect">
            <a:avLst/>
          </a:prstGeom>
        </p:spPr>
      </p:pic>
      <p:pic>
        <p:nvPicPr>
          <p:cNvPr id="9" name="Picture 8">
            <a:extLst>
              <a:ext uri="{FF2B5EF4-FFF2-40B4-BE49-F238E27FC236}">
                <a16:creationId xmlns:a16="http://schemas.microsoft.com/office/drawing/2014/main" id="{EE112E76-5C36-4A81-9FEE-E528C4ADE1C5}"/>
              </a:ext>
            </a:extLst>
          </p:cNvPr>
          <p:cNvPicPr>
            <a:picLocks noChangeAspect="1"/>
          </p:cNvPicPr>
          <p:nvPr/>
        </p:nvPicPr>
        <p:blipFill>
          <a:blip r:embed="rId7"/>
          <a:stretch>
            <a:fillRect/>
          </a:stretch>
        </p:blipFill>
        <p:spPr>
          <a:xfrm>
            <a:off x="17967861" y="20025741"/>
            <a:ext cx="14333609" cy="7538480"/>
          </a:xfrm>
          <a:prstGeom prst="rect">
            <a:avLst/>
          </a:prstGeom>
        </p:spPr>
      </p:pic>
      <p:pic>
        <p:nvPicPr>
          <p:cNvPr id="108" name="Picture 2" descr="https://www.mdpi.com/ijms/ijms-20-02401/article_deploy/html/images/ijms-20-02401-g001-550.jpg">
            <a:extLst>
              <a:ext uri="{FF2B5EF4-FFF2-40B4-BE49-F238E27FC236}">
                <a16:creationId xmlns:a16="http://schemas.microsoft.com/office/drawing/2014/main" id="{206770F0-A4D5-4739-B090-4468000B47A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5112509" y="8901458"/>
            <a:ext cx="9060892" cy="5881342"/>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32">
            <a:extLst>
              <a:ext uri="{FF2B5EF4-FFF2-40B4-BE49-F238E27FC236}">
                <a16:creationId xmlns:a16="http://schemas.microsoft.com/office/drawing/2014/main" id="{24A168F5-9218-4345-84AC-7177CF20E6EB}"/>
              </a:ext>
            </a:extLst>
          </p:cNvPr>
          <p:cNvPicPr>
            <a:picLocks noChangeAspect="1"/>
          </p:cNvPicPr>
          <p:nvPr/>
        </p:nvPicPr>
        <p:blipFill>
          <a:blip r:embed="rId10"/>
          <a:stretch>
            <a:fillRect/>
          </a:stretch>
        </p:blipFill>
        <p:spPr>
          <a:xfrm>
            <a:off x="35112509" y="15087659"/>
            <a:ext cx="9502332" cy="4582371"/>
          </a:xfrm>
          <a:prstGeom prst="rect">
            <a:avLst/>
          </a:prstGeom>
        </p:spPr>
      </p:pic>
      <p:pic>
        <p:nvPicPr>
          <p:cNvPr id="45" name="Content Placeholder 54" descr="A picture containing green&#10;&#10;Description automatically generated">
            <a:extLst>
              <a:ext uri="{FF2B5EF4-FFF2-40B4-BE49-F238E27FC236}">
                <a16:creationId xmlns:a16="http://schemas.microsoft.com/office/drawing/2014/main" id="{7AB47B5D-E56E-463E-89DB-47FDB8FAB070}"/>
              </a:ext>
            </a:extLst>
          </p:cNvPr>
          <p:cNvPicPr>
            <a:picLocks noChangeAspect="1"/>
          </p:cNvPicPr>
          <p:nvPr/>
        </p:nvPicPr>
        <p:blipFill rotWithShape="1">
          <a:blip r:embed="rId11"/>
          <a:srcRect r="2078" b="2"/>
          <a:stretch/>
        </p:blipFill>
        <p:spPr>
          <a:xfrm>
            <a:off x="35061179" y="20371235"/>
            <a:ext cx="9651314" cy="9609470"/>
          </a:xfrm>
          <a:prstGeom prst="rect">
            <a:avLst/>
          </a:prstGeom>
        </p:spPr>
      </p:pic>
      <p:sp>
        <p:nvSpPr>
          <p:cNvPr id="46" name="Rectangle 164">
            <a:extLst>
              <a:ext uri="{FF2B5EF4-FFF2-40B4-BE49-F238E27FC236}">
                <a16:creationId xmlns:a16="http://schemas.microsoft.com/office/drawing/2014/main" id="{22675642-8213-44BD-9FE1-532368D4EC21}"/>
              </a:ext>
            </a:extLst>
          </p:cNvPr>
          <p:cNvSpPr>
            <a:spLocks noChangeArrowheads="1"/>
          </p:cNvSpPr>
          <p:nvPr/>
        </p:nvSpPr>
        <p:spPr bwMode="auto">
          <a:xfrm>
            <a:off x="17340384" y="31026419"/>
            <a:ext cx="15225181"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448969"/>
            <a:r>
              <a:rPr lang="en-US" sz="6000" dirty="0">
                <a:solidFill>
                  <a:schemeClr val="bg1"/>
                </a:solidFill>
                <a:cs typeface="Times New Roman" panose="02020603050405020304" pitchFamily="18" charset="0"/>
              </a:rPr>
              <a:t>BCL6 regulates </a:t>
            </a:r>
          </a:p>
          <a:p>
            <a:pPr defTabSz="3448969"/>
            <a:r>
              <a:rPr lang="en-US" sz="6000" dirty="0">
                <a:solidFill>
                  <a:schemeClr val="bg1"/>
                </a:solidFill>
                <a:cs typeface="Times New Roman" panose="02020603050405020304" pitchFamily="18" charset="0"/>
              </a:rPr>
              <a:t>immuno-modulatory genes</a:t>
            </a:r>
          </a:p>
        </p:txBody>
      </p:sp>
      <p:graphicFrame>
        <p:nvGraphicFramePr>
          <p:cNvPr id="40" name="Chart 39">
            <a:extLst>
              <a:ext uri="{FF2B5EF4-FFF2-40B4-BE49-F238E27FC236}">
                <a16:creationId xmlns:a16="http://schemas.microsoft.com/office/drawing/2014/main" id="{FE93744E-9CA4-44BA-A3AE-0340347F9505}"/>
              </a:ext>
            </a:extLst>
          </p:cNvPr>
          <p:cNvGraphicFramePr>
            <a:graphicFrameLocks/>
          </p:cNvGraphicFramePr>
          <p:nvPr>
            <p:extLst>
              <p:ext uri="{D42A27DB-BD31-4B8C-83A1-F6EECF244321}">
                <p14:modId xmlns:p14="http://schemas.microsoft.com/office/powerpoint/2010/main" val="2359621778"/>
              </p:ext>
            </p:extLst>
          </p:nvPr>
        </p:nvGraphicFramePr>
        <p:xfrm>
          <a:off x="17363944" y="32779310"/>
          <a:ext cx="8262815" cy="5590046"/>
        </p:xfrm>
        <a:graphic>
          <a:graphicData uri="http://schemas.openxmlformats.org/drawingml/2006/chart">
            <c:chart xmlns:c="http://schemas.openxmlformats.org/drawingml/2006/chart" xmlns:r="http://schemas.openxmlformats.org/officeDocument/2006/relationships" r:id="rId12"/>
          </a:graphicData>
        </a:graphic>
      </p:graphicFrame>
      <p:sp>
        <p:nvSpPr>
          <p:cNvPr id="41" name="TextBox 40">
            <a:extLst>
              <a:ext uri="{FF2B5EF4-FFF2-40B4-BE49-F238E27FC236}">
                <a16:creationId xmlns:a16="http://schemas.microsoft.com/office/drawing/2014/main" id="{96DA2A10-F5C9-4BA5-8CBA-B367F4E9C9C7}"/>
              </a:ext>
            </a:extLst>
          </p:cNvPr>
          <p:cNvSpPr txBox="1"/>
          <p:nvPr/>
        </p:nvSpPr>
        <p:spPr>
          <a:xfrm>
            <a:off x="25755601" y="34450948"/>
            <a:ext cx="6809964" cy="2246769"/>
          </a:xfrm>
          <a:prstGeom prst="rect">
            <a:avLst/>
          </a:prstGeom>
          <a:noFill/>
        </p:spPr>
        <p:txBody>
          <a:bodyPr wrap="square" rtlCol="0">
            <a:spAutoFit/>
          </a:bodyPr>
          <a:lstStyle/>
          <a:p>
            <a:pPr algn="just"/>
            <a:r>
              <a:rPr lang="en-US" sz="2800" dirty="0">
                <a:solidFill>
                  <a:schemeClr val="tx1"/>
                </a:solidFill>
                <a:latin typeface="Times New Roman" panose="02020603050405020304" pitchFamily="18" charset="0"/>
                <a:cs typeface="Times New Roman" panose="02020603050405020304" pitchFamily="18" charset="0"/>
              </a:rPr>
              <a:t>Fig. 4:</a:t>
            </a:r>
            <a:r>
              <a:rPr lang="en-US" sz="2800" b="0" dirty="0">
                <a:solidFill>
                  <a:schemeClr val="tx1"/>
                </a:solidFill>
                <a:latin typeface="Times New Roman" panose="02020603050405020304" pitchFamily="18" charset="0"/>
                <a:cs typeface="Times New Roman" panose="02020603050405020304" pitchFamily="18" charset="0"/>
              </a:rPr>
              <a:t> OVCAR8 were transfected with the indicated siRNAs and plated in ultra-low attachment plates to form spheroids. They were analyzed by qPCR for the expression of the indicated genes.  </a:t>
            </a:r>
          </a:p>
        </p:txBody>
      </p:sp>
      <p:sp>
        <p:nvSpPr>
          <p:cNvPr id="43" name="TextBox 42">
            <a:extLst>
              <a:ext uri="{FF2B5EF4-FFF2-40B4-BE49-F238E27FC236}">
                <a16:creationId xmlns:a16="http://schemas.microsoft.com/office/drawing/2014/main" id="{4582EC26-1FDD-482D-A4CE-271692920DBF}"/>
              </a:ext>
            </a:extLst>
          </p:cNvPr>
          <p:cNvSpPr txBox="1"/>
          <p:nvPr/>
        </p:nvSpPr>
        <p:spPr>
          <a:xfrm>
            <a:off x="34350509" y="14954701"/>
            <a:ext cx="762000" cy="707886"/>
          </a:xfrm>
          <a:prstGeom prst="rect">
            <a:avLst/>
          </a:prstGeom>
          <a:noFill/>
        </p:spPr>
        <p:txBody>
          <a:bodyPr wrap="square" rtlCol="0">
            <a:spAutoFit/>
          </a:bodyPr>
          <a:lstStyle/>
          <a:p>
            <a:r>
              <a:rPr lang="en-US" sz="4000" dirty="0">
                <a:solidFill>
                  <a:schemeClr val="tx1"/>
                </a:solidFill>
                <a:latin typeface="Times New Roman" panose="02020603050405020304" pitchFamily="18" charset="0"/>
                <a:cs typeface="Times New Roman" panose="02020603050405020304" pitchFamily="18" charset="0"/>
              </a:rPr>
              <a:t>B</a:t>
            </a:r>
          </a:p>
        </p:txBody>
      </p:sp>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9150</TotalTime>
  <Words>684</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BCL6 promotes ovarian cancer metastasis and chemoresistance  Duc Nguyen &amp; Sarah Walker Department of Molecular, Cellular, and Biomedical Sciences, COLSA, University of New Hampshire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Duc Nguyen</cp:lastModifiedBy>
  <cp:revision>326</cp:revision>
  <cp:lastPrinted>2014-02-24T14:53:09Z</cp:lastPrinted>
  <dcterms:created xsi:type="dcterms:W3CDTF">2004-07-26T21:45:23Z</dcterms:created>
  <dcterms:modified xsi:type="dcterms:W3CDTF">2020-04-17T21:29:13Z</dcterms:modified>
  <cp:category>science research poster</cp:category>
</cp:coreProperties>
</file>